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301414"/>
            <a:ext cx="7766936" cy="1646302"/>
          </a:xfrm>
        </p:spPr>
        <p:txBody>
          <a:bodyPr/>
          <a:lstStyle/>
          <a:p>
            <a:pPr algn="ctr"/>
            <a:r>
              <a:rPr lang="ko-KR" altLang="en-US" sz="4000"/>
              <a:t>디자인패턴 </a:t>
            </a:r>
            <a:r>
              <a:rPr lang="en-US" altLang="ko-KR" sz="4000" smtClean="0"/>
              <a:t>05. </a:t>
            </a:r>
            <a:r>
              <a:rPr lang="ko-KR" altLang="en-US" sz="4000" smtClean="0"/>
              <a:t>싱글턴 </a:t>
            </a:r>
            <a:r>
              <a:rPr lang="ko-KR" altLang="en-US" sz="4000"/>
              <a:t>패턴 </a:t>
            </a:r>
            <a:r>
              <a:rPr lang="en-US" altLang="ko-KR" sz="4000"/>
              <a:t>(singleton pattern</a:t>
            </a:r>
            <a:r>
              <a:rPr lang="en-US" altLang="ko-KR" sz="4000" smtClean="0"/>
              <a:t>)</a:t>
            </a: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2606041"/>
            <a:ext cx="7766936" cy="2541692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/>
              <a:t>해당 클래스의 </a:t>
            </a:r>
            <a:r>
              <a:rPr lang="ko-KR" altLang="en-US" sz="3200">
                <a:solidFill>
                  <a:srgbClr val="FF0000"/>
                </a:solidFill>
              </a:rPr>
              <a:t>인스턴스가 하나만 </a:t>
            </a:r>
            <a:r>
              <a:rPr lang="ko-KR" altLang="en-US" sz="3200"/>
              <a:t>만들어지고</a:t>
            </a:r>
            <a:r>
              <a:rPr lang="en-US" altLang="ko-KR" sz="3200"/>
              <a:t>, </a:t>
            </a:r>
            <a:r>
              <a:rPr lang="ko-KR" altLang="en-US" sz="3200"/>
              <a:t>어디서든지 그 인스턴스에 접근할 수 있도록 하기 위한 패턴</a:t>
            </a:r>
            <a:r>
              <a:rPr lang="en-US" altLang="ko-KR" sz="3200"/>
              <a:t>.</a:t>
            </a:r>
            <a:r>
              <a:rPr lang="ko-KR" altLang="en-US" sz="3200"/>
              <a:t/>
            </a:r>
            <a:br>
              <a:rPr lang="ko-KR" altLang="en-US" sz="3200"/>
            </a:br>
            <a:r>
              <a:rPr lang="ko-KR" altLang="en-US" sz="3200"/>
              <a:t/>
            </a:r>
            <a:br>
              <a:rPr lang="ko-KR" altLang="en-US" sz="3200"/>
            </a:b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10798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/>
          <a:lstStyle/>
          <a:p>
            <a:r>
              <a:rPr lang="ko-KR" altLang="en-US"/>
              <a:t>디자인 원칙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바뀌는 부분은 캡슐화한다</a:t>
            </a:r>
            <a:r>
              <a:rPr lang="en-US" altLang="ko-KR" smtClean="0"/>
              <a:t>.  - Strategy Pattern</a:t>
            </a:r>
            <a:endParaRPr lang="en-US" altLang="ko-KR"/>
          </a:p>
          <a:p>
            <a:r>
              <a:rPr lang="ko-KR" altLang="en-US"/>
              <a:t>상속보다는 구성을 활용한다</a:t>
            </a:r>
            <a:r>
              <a:rPr lang="en-US" altLang="ko-KR" smtClean="0"/>
              <a:t>. </a:t>
            </a:r>
            <a:r>
              <a:rPr lang="en-US" altLang="ko-KR"/>
              <a:t>- </a:t>
            </a:r>
            <a:r>
              <a:rPr lang="en-US" altLang="ko-KR" smtClean="0"/>
              <a:t>Strategy </a:t>
            </a:r>
            <a:r>
              <a:rPr lang="en-US" altLang="ko-KR"/>
              <a:t>P</a:t>
            </a:r>
            <a:r>
              <a:rPr lang="en-US" altLang="ko-KR" smtClean="0"/>
              <a:t>attern</a:t>
            </a:r>
            <a:endParaRPr lang="en-US" altLang="ko-KR"/>
          </a:p>
          <a:p>
            <a:r>
              <a:rPr lang="ko-KR" altLang="en-US"/>
              <a:t>구현이 아닌 인터페이스에 맞춰서 프로그래밍한다</a:t>
            </a:r>
            <a:r>
              <a:rPr lang="en-US" altLang="ko-KR" smtClean="0"/>
              <a:t>. </a:t>
            </a:r>
            <a:r>
              <a:rPr lang="en-US" altLang="ko-KR"/>
              <a:t>- S</a:t>
            </a:r>
            <a:r>
              <a:rPr lang="en-US" altLang="ko-KR" smtClean="0"/>
              <a:t>trategy Pattern</a:t>
            </a:r>
            <a:endParaRPr lang="en-US" altLang="ko-KR"/>
          </a:p>
          <a:p>
            <a:r>
              <a:rPr lang="ko-KR" altLang="en-US"/>
              <a:t>서로 상호작용을 하는 객체 사이에서는 가능하면 느슨하게 결합하는 디자인을 사용해야한다</a:t>
            </a:r>
            <a:r>
              <a:rPr lang="en-US" altLang="ko-KR" smtClean="0"/>
              <a:t>. – Observer Pattern</a:t>
            </a:r>
            <a:endParaRPr lang="ko-KR" altLang="en-US"/>
          </a:p>
          <a:p>
            <a:r>
              <a:rPr lang="en-US" altLang="ko-KR"/>
              <a:t>OCP </a:t>
            </a:r>
            <a:r>
              <a:rPr lang="ko-KR" altLang="en-US" smtClean="0"/>
              <a:t>원칙   </a:t>
            </a:r>
            <a:r>
              <a:rPr lang="en-US" altLang="ko-KR" smtClean="0"/>
              <a:t>- Decorator Pattern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클래스는 </a:t>
            </a:r>
            <a:r>
              <a:rPr lang="ko-KR" altLang="en-US">
                <a:solidFill>
                  <a:srgbClr val="FF0000"/>
                </a:solidFill>
              </a:rPr>
              <a:t>확장</a:t>
            </a:r>
            <a:r>
              <a:rPr lang="ko-KR" altLang="en-US"/>
              <a:t>에 대해서는 </a:t>
            </a:r>
            <a:r>
              <a:rPr lang="ko-KR" altLang="en-US">
                <a:solidFill>
                  <a:srgbClr val="FF0000"/>
                </a:solidFill>
              </a:rPr>
              <a:t>열려</a:t>
            </a:r>
            <a:r>
              <a:rPr lang="ko-KR" altLang="en-US"/>
              <a:t> 있어야 하지만 </a:t>
            </a:r>
            <a:r>
              <a:rPr lang="ko-KR" altLang="en-US">
                <a:solidFill>
                  <a:srgbClr val="FF0000"/>
                </a:solidFill>
              </a:rPr>
              <a:t>코드 변경</a:t>
            </a:r>
            <a:r>
              <a:rPr lang="ko-KR" altLang="en-US"/>
              <a:t>에는 </a:t>
            </a:r>
            <a:r>
              <a:rPr lang="ko-KR" altLang="en-US">
                <a:solidFill>
                  <a:srgbClr val="FF0000"/>
                </a:solidFill>
              </a:rPr>
              <a:t>닫혀</a:t>
            </a:r>
            <a:r>
              <a:rPr lang="ko-KR" altLang="en-US"/>
              <a:t> 있어야 한다</a:t>
            </a:r>
            <a:r>
              <a:rPr lang="en-US" altLang="ko-KR"/>
              <a:t>.</a:t>
            </a:r>
          </a:p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788"/>
          </a:xfrm>
        </p:spPr>
        <p:txBody>
          <a:bodyPr>
            <a:normAutofit fontScale="90000"/>
          </a:bodyPr>
          <a:lstStyle/>
          <a:p>
            <a:r>
              <a:rPr lang="en-US" altLang="ko-KR" sz="1400" smtClean="0"/>
              <a:t>&lt;</a:t>
            </a:r>
            <a:r>
              <a:rPr lang="ko-KR" altLang="en-US" sz="1400" smtClean="0"/>
              <a:t>목적</a:t>
            </a:r>
            <a:r>
              <a:rPr lang="en-US" altLang="ko-KR" sz="1400" smtClean="0"/>
              <a:t>&gt;</a:t>
            </a:r>
            <a:br>
              <a:rPr lang="en-US" altLang="ko-KR" sz="1400" smtClean="0"/>
            </a:br>
            <a:r>
              <a:rPr lang="ko-KR" altLang="en-US" sz="1400" smtClean="0"/>
              <a:t>클래스에서 </a:t>
            </a:r>
            <a:r>
              <a:rPr lang="ko-KR" altLang="en-US" sz="1400"/>
              <a:t>자신의 단 하나뿐인 인스턴스를 관리하도록 만든다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ko-KR" altLang="en-US" sz="1400"/>
              <a:t>다른 어떤클래스에서도 자신의 인스턴스를 추가로 만들지 못하도록 해야한다</a:t>
            </a:r>
            <a:r>
              <a:rPr lang="en-US" altLang="ko-KR" sz="1400"/>
              <a:t>. </a:t>
            </a:r>
            <a:br>
              <a:rPr lang="en-US" altLang="ko-KR" sz="1400"/>
            </a:b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5388"/>
            <a:ext cx="8851036" cy="3805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9931" y="412607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-private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70498" y="449540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</a:t>
            </a:r>
            <a:r>
              <a:rPr lang="en-US" altLang="ko-KR" smtClean="0"/>
              <a:t>static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86582" y="353351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+static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4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applesdgothicneo-ultralight"/>
              </a:rPr>
              <a:t>1. </a:t>
            </a:r>
            <a:r>
              <a:rPr lang="ko-KR" altLang="en-US">
                <a:solidFill>
                  <a:srgbClr val="000000"/>
                </a:solidFill>
                <a:latin typeface="applesdgothicneo-ultralight"/>
              </a:rPr>
              <a:t>싱글턴 패턴의 필요성</a:t>
            </a:r>
            <a:r>
              <a:rPr lang="ko-KR" altLang="en-US">
                <a:solidFill>
                  <a:srgbClr val="333333"/>
                </a:solidFill>
                <a:latin typeface="applesdgothicneo-ultralight"/>
              </a:rPr>
              <a:t/>
            </a:r>
            <a:br>
              <a:rPr lang="ko-KR" altLang="en-US">
                <a:solidFill>
                  <a:srgbClr val="333333"/>
                </a:solidFill>
                <a:latin typeface="applesdgothicneo-ultralight"/>
              </a:rPr>
            </a:b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스레드풀</a:t>
            </a:r>
            <a:r>
              <a:rPr lang="en-US" altLang="ko-KR"/>
              <a:t>, </a:t>
            </a:r>
            <a:r>
              <a:rPr lang="ko-KR" altLang="en-US"/>
              <a:t>캐시</a:t>
            </a:r>
            <a:r>
              <a:rPr lang="en-US" altLang="ko-KR"/>
              <a:t>, </a:t>
            </a:r>
            <a:r>
              <a:rPr lang="ko-KR" altLang="en-US"/>
              <a:t>사용자 설정</a:t>
            </a:r>
            <a:r>
              <a:rPr lang="en-US" altLang="ko-KR"/>
              <a:t>, </a:t>
            </a:r>
            <a:r>
              <a:rPr lang="ko-KR" altLang="en-US"/>
              <a:t>레지스트리 설정을 처리하는 객체</a:t>
            </a:r>
            <a:r>
              <a:rPr lang="en-US" altLang="ko-KR"/>
              <a:t>, </a:t>
            </a:r>
            <a:r>
              <a:rPr lang="ko-KR" altLang="en-US"/>
              <a:t>로그 기록용 객체</a:t>
            </a:r>
            <a:r>
              <a:rPr lang="en-US" altLang="ko-KR"/>
              <a:t>, </a:t>
            </a:r>
            <a:r>
              <a:rPr lang="ko-KR" altLang="en-US"/>
              <a:t>프린터와 그래픽 카드 드라이버</a:t>
            </a:r>
            <a:r>
              <a:rPr lang="en-US" altLang="ko-KR"/>
              <a:t>, </a:t>
            </a:r>
            <a:r>
              <a:rPr lang="ko-KR" altLang="en-US"/>
              <a:t>기타 디바이스 드라이버 등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안드로이드 및 자바 코딩을 하다보면 자주 쓰게 되는 </a:t>
            </a:r>
            <a:r>
              <a:rPr lang="en-US" altLang="ko-KR"/>
              <a:t>Calendar.getInstance() </a:t>
            </a:r>
            <a:r>
              <a:rPr lang="ko-KR" altLang="en-US"/>
              <a:t>또한 싱글턴 패턴의 가장 친숙한 예이다</a:t>
            </a:r>
            <a:r>
              <a:rPr lang="en-US" altLang="ko-KR" smtClean="0"/>
              <a:t>.</a:t>
            </a:r>
          </a:p>
          <a:p>
            <a:r>
              <a:rPr lang="ko-KR" altLang="en-US"/>
              <a:t>이러한 객체를 쓸 때는 인스턴스를 두 개 이상 만들면 </a:t>
            </a:r>
            <a:r>
              <a:rPr lang="en-US" altLang="ko-KR"/>
              <a:t>Race condition</a:t>
            </a:r>
            <a:r>
              <a:rPr lang="ko-KR" altLang="en-US"/>
              <a:t>이 발생한다든가</a:t>
            </a:r>
            <a:r>
              <a:rPr lang="en-US" altLang="ko-KR"/>
              <a:t>, </a:t>
            </a:r>
            <a:r>
              <a:rPr lang="ko-KR" altLang="en-US"/>
              <a:t>리소스를 불필요하게 더 먹는다는가 하는 좋지 않은 상황 혹은 에러 상황들이 발생할 수 있다</a:t>
            </a:r>
            <a:r>
              <a:rPr lang="en-US" altLang="ko-KR"/>
              <a:t>.</a:t>
            </a:r>
            <a:r>
              <a:rPr lang="ko-KR" altLang="en-US"/>
              <a:t/>
            </a:r>
            <a:br>
              <a:rPr lang="ko-KR" altLang="en-US"/>
            </a:br>
            <a:endParaRPr lang="en-US" altLang="ko-KR" smtClean="0"/>
          </a:p>
          <a:p>
            <a:r>
              <a:rPr lang="ko-KR" altLang="en-US" smtClean="0"/>
              <a:t>우리가 배운 </a:t>
            </a:r>
            <a:r>
              <a:rPr lang="en-US" altLang="ko-KR" smtClean="0"/>
              <a:t>Bean</a:t>
            </a:r>
            <a:r>
              <a:rPr lang="ko-KR" altLang="en-US" smtClean="0"/>
              <a:t>객체들 또한 </a:t>
            </a:r>
            <a:r>
              <a:rPr lang="en-US" altLang="ko-KR" smtClean="0"/>
              <a:t>SingleTon</a:t>
            </a:r>
            <a:r>
              <a:rPr lang="ko-KR" altLang="en-US" smtClean="0"/>
              <a:t>패턴이 적용된 것입니다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/>
              <a:t>이러한 문제를 예방하기 </a:t>
            </a:r>
            <a:r>
              <a:rPr lang="ko-KR" altLang="en-US" smtClean="0"/>
              <a:t>위해 이렇게 </a:t>
            </a:r>
            <a:r>
              <a:rPr lang="ko-KR" altLang="en-US">
                <a:solidFill>
                  <a:srgbClr val="FF0000"/>
                </a:solidFill>
              </a:rPr>
              <a:t>하나만 있어야 되는</a:t>
            </a:r>
            <a:r>
              <a:rPr lang="en-US" altLang="ko-KR">
                <a:solidFill>
                  <a:srgbClr val="FF0000"/>
                </a:solidFill>
              </a:rPr>
              <a:t>(or </a:t>
            </a:r>
            <a:r>
              <a:rPr lang="ko-KR" altLang="en-US">
                <a:solidFill>
                  <a:srgbClr val="FF0000"/>
                </a:solidFill>
              </a:rPr>
              <a:t>하나만 있어도 되는</a:t>
            </a:r>
            <a:r>
              <a:rPr lang="en-US" altLang="ko-KR">
                <a:solidFill>
                  <a:srgbClr val="FF0000"/>
                </a:solidFill>
              </a:rPr>
              <a:t>) </a:t>
            </a:r>
            <a:r>
              <a:rPr lang="ko-KR" altLang="en-US"/>
              <a:t>객체를 싱글턴 패턴을 통해 디자인 한다</a:t>
            </a:r>
            <a:r>
              <a:rPr lang="en-US" altLang="ko-KR"/>
              <a:t>.</a:t>
            </a:r>
            <a:endParaRPr lang="ko-KR" altLang="en-US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5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" y="161366"/>
            <a:ext cx="6248400" cy="57418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17893" y="19642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666666"/>
                </a:solidFill>
                <a:latin typeface="Spoqa Han Sans"/>
              </a:rPr>
              <a:t>uniqueInstance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에 하나 밖에없는 인스턴스가 저장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, uniqueInstance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가 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null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이여서 아직 인스턴스가 만들어지지 않닸다면 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private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로 선언된 생성자를 이용해서 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Singleton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객체를 만든다음 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uniqueInstance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변수에 객체를 대입한다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.</a:t>
            </a:r>
          </a:p>
          <a:p>
            <a:r>
              <a:rPr lang="ko-KR" altLang="en-US">
                <a:solidFill>
                  <a:srgbClr val="666666"/>
                </a:solidFill>
                <a:latin typeface="Spoqa Han Sans"/>
              </a:rPr>
              <a:t>이렇게 하면 인스턴스가 필요한 상황이 닥치기 전에는 아예 인스턴스를 생성하지않게되고 이런 방법을 </a:t>
            </a:r>
            <a:r>
              <a:rPr lang="ko-KR" altLang="en-US">
                <a:solidFill>
                  <a:srgbClr val="FF0000"/>
                </a:solidFill>
                <a:latin typeface="Spoqa Han Sans"/>
              </a:rPr>
              <a:t>게으른 인스턴스 생성</a:t>
            </a:r>
            <a:r>
              <a:rPr lang="en-US" altLang="ko-KR">
                <a:solidFill>
                  <a:srgbClr val="FF0000"/>
                </a:solidFill>
                <a:latin typeface="Spoqa Han Sans"/>
              </a:rPr>
              <a:t>(lazy instantiation)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이라고 부른다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9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9" y="264738"/>
            <a:ext cx="5222782" cy="3343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89" y="3688694"/>
            <a:ext cx="5641041" cy="28905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130" y="1285892"/>
            <a:ext cx="600943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318"/>
          </a:xfrm>
        </p:spPr>
        <p:txBody>
          <a:bodyPr>
            <a:normAutofit/>
          </a:bodyPr>
          <a:lstStyle/>
          <a:p>
            <a:r>
              <a:rPr lang="ko-KR" altLang="en-US" b="1" smtClean="0"/>
              <a:t>해결할수 </a:t>
            </a:r>
            <a:r>
              <a:rPr lang="ko-KR" altLang="en-US" b="1"/>
              <a:t>있는 방법은 </a:t>
            </a:r>
            <a:r>
              <a:rPr lang="en-US" altLang="ko-KR" b="1"/>
              <a:t>???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90917"/>
            <a:ext cx="8775948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0635"/>
          </a:xfrm>
        </p:spPr>
        <p:txBody>
          <a:bodyPr>
            <a:normAutofit fontScale="90000"/>
          </a:bodyPr>
          <a:lstStyle/>
          <a:p>
            <a:r>
              <a:rPr lang="ko-KR" altLang="en-US" b="1" smtClean="0"/>
              <a:t>더 </a:t>
            </a:r>
            <a:r>
              <a:rPr lang="ko-KR" altLang="en-US" b="1"/>
              <a:t>효율적인 방법은 없을까</a:t>
            </a:r>
            <a:r>
              <a:rPr lang="en-US" altLang="ko-KR" b="1"/>
              <a:t>??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7334" y="1210234"/>
            <a:ext cx="90314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b="1" smtClean="0">
                <a:solidFill>
                  <a:schemeClr val="accent1"/>
                </a:solidFill>
                <a:latin typeface="Spoqa Han Sans"/>
              </a:rPr>
              <a:t>getInstance</a:t>
            </a:r>
            <a:r>
              <a:rPr lang="en-US" altLang="ko-KR" sz="2800" b="1">
                <a:solidFill>
                  <a:schemeClr val="accent1"/>
                </a:solidFill>
                <a:latin typeface="Spoqa Han Sans"/>
              </a:rPr>
              <a:t>()</a:t>
            </a:r>
            <a:r>
              <a:rPr lang="ko-KR" altLang="en-US" sz="2800" b="1">
                <a:solidFill>
                  <a:schemeClr val="accent1"/>
                </a:solidFill>
                <a:latin typeface="Spoqa Han Sans"/>
              </a:rPr>
              <a:t>의 속도가 그리 중요하지 않다면 그냥 둔다</a:t>
            </a:r>
            <a:r>
              <a:rPr lang="en-US" altLang="ko-KR" sz="2800" b="1" smtClean="0">
                <a:solidFill>
                  <a:schemeClr val="accent1"/>
                </a:solidFill>
                <a:latin typeface="Spoqa Han Sans"/>
              </a:rPr>
              <a:t>.</a:t>
            </a:r>
            <a:endParaRPr lang="en-US" altLang="ko-KR" sz="2800" smtClean="0">
              <a:solidFill>
                <a:schemeClr val="accent1"/>
              </a:solidFill>
              <a:latin typeface="Spoqa Han Sans"/>
            </a:endParaRPr>
          </a:p>
          <a:p>
            <a:r>
              <a:rPr lang="en-US" altLang="ko-KR" sz="2800" smtClean="0">
                <a:solidFill>
                  <a:srgbClr val="666666"/>
                </a:solidFill>
                <a:latin typeface="Spoqa Han Sans"/>
              </a:rPr>
              <a:t> </a:t>
            </a:r>
            <a:r>
              <a:rPr lang="en-US" altLang="ko-KR" sz="2800">
                <a:solidFill>
                  <a:srgbClr val="666666"/>
                </a:solidFill>
                <a:latin typeface="Spoqa Han Sans"/>
              </a:rPr>
              <a:t>getInstance() </a:t>
            </a:r>
            <a:r>
              <a:rPr lang="ko-KR" altLang="en-US" sz="2800">
                <a:solidFill>
                  <a:srgbClr val="666666"/>
                </a:solidFill>
                <a:latin typeface="Spoqa Han Sans"/>
              </a:rPr>
              <a:t>메소드가 </a:t>
            </a:r>
            <a:r>
              <a:rPr lang="ko-KR" altLang="en-US" sz="2800" smtClean="0">
                <a:solidFill>
                  <a:srgbClr val="666666"/>
                </a:solidFill>
                <a:latin typeface="Spoqa Han Sans"/>
              </a:rPr>
              <a:t>애플리케이션에 큰부담을주지 </a:t>
            </a:r>
            <a:r>
              <a:rPr lang="ko-KR" altLang="en-US" sz="2800">
                <a:solidFill>
                  <a:srgbClr val="666666"/>
                </a:solidFill>
                <a:latin typeface="Spoqa Han Sans"/>
              </a:rPr>
              <a:t>않는다면 그냥 놔둬도 된다</a:t>
            </a:r>
            <a:r>
              <a:rPr lang="en-US" altLang="ko-KR" sz="2800">
                <a:solidFill>
                  <a:srgbClr val="666666"/>
                </a:solidFill>
                <a:latin typeface="Spoqa Han Sans"/>
              </a:rPr>
              <a:t>. </a:t>
            </a:r>
          </a:p>
          <a:p>
            <a:r>
              <a:rPr lang="en-US" altLang="ko-KR" sz="2800" smtClean="0">
                <a:solidFill>
                  <a:srgbClr val="666666"/>
                </a:solidFill>
                <a:latin typeface="Spoqa Han Sans"/>
              </a:rPr>
              <a:t>getInstance</a:t>
            </a:r>
            <a:r>
              <a:rPr lang="en-US" altLang="ko-KR" sz="2800">
                <a:solidFill>
                  <a:srgbClr val="666666"/>
                </a:solidFill>
                <a:latin typeface="Spoqa Han Sans"/>
              </a:rPr>
              <a:t>()</a:t>
            </a:r>
            <a:r>
              <a:rPr lang="ko-KR" altLang="en-US" sz="2800">
                <a:solidFill>
                  <a:srgbClr val="666666"/>
                </a:solidFill>
                <a:latin typeface="Spoqa Han Sans"/>
              </a:rPr>
              <a:t>를 동기화시키는게 그리 어려운 </a:t>
            </a:r>
            <a:r>
              <a:rPr lang="ko-KR" altLang="en-US" sz="2800" smtClean="0">
                <a:solidFill>
                  <a:srgbClr val="666666"/>
                </a:solidFill>
                <a:latin typeface="Spoqa Han Sans"/>
              </a:rPr>
              <a:t>일도 아니고</a:t>
            </a:r>
            <a:r>
              <a:rPr lang="en-US" altLang="ko-KR" sz="2800">
                <a:solidFill>
                  <a:srgbClr val="666666"/>
                </a:solidFill>
                <a:latin typeface="Spoqa Han Sans"/>
              </a:rPr>
              <a:t>, </a:t>
            </a:r>
            <a:r>
              <a:rPr lang="ko-KR" altLang="en-US" sz="2800">
                <a:solidFill>
                  <a:srgbClr val="666666"/>
                </a:solidFill>
                <a:latin typeface="Spoqa Han Sans"/>
              </a:rPr>
              <a:t>효율 면에서도 괜찮을수 있다</a:t>
            </a:r>
            <a:r>
              <a:rPr lang="en-US" altLang="ko-KR" sz="2800">
                <a:solidFill>
                  <a:srgbClr val="666666"/>
                </a:solidFill>
                <a:latin typeface="Spoqa Han Sans"/>
              </a:rPr>
              <a:t>.</a:t>
            </a:r>
          </a:p>
          <a:p>
            <a:r>
              <a:rPr lang="en-US" altLang="ko-KR" sz="2800">
                <a:solidFill>
                  <a:srgbClr val="666666"/>
                </a:solidFill>
                <a:latin typeface="Spoqa Han Sans"/>
              </a:rPr>
              <a:t>  </a:t>
            </a:r>
            <a:r>
              <a:rPr lang="en-US" altLang="ko-KR" sz="2800" smtClean="0">
                <a:solidFill>
                  <a:srgbClr val="666666"/>
                </a:solidFill>
                <a:latin typeface="Spoqa Han Sans"/>
              </a:rPr>
              <a:t> </a:t>
            </a:r>
            <a:r>
              <a:rPr lang="ko-KR" altLang="en-US" sz="2800">
                <a:solidFill>
                  <a:srgbClr val="666666"/>
                </a:solidFill>
                <a:latin typeface="Spoqa Han Sans"/>
              </a:rPr>
              <a:t>단</a:t>
            </a:r>
            <a:r>
              <a:rPr lang="en-US" altLang="ko-KR" sz="2800">
                <a:solidFill>
                  <a:srgbClr val="666666"/>
                </a:solidFill>
                <a:latin typeface="Spoqa Han Sans"/>
              </a:rPr>
              <a:t>. </a:t>
            </a:r>
            <a:r>
              <a:rPr lang="ko-KR" altLang="en-US" sz="2800" b="1">
                <a:solidFill>
                  <a:srgbClr val="666666"/>
                </a:solidFill>
                <a:latin typeface="Spoqa Han Sans"/>
              </a:rPr>
              <a:t>메소드를 동기화하면 성능이 </a:t>
            </a:r>
            <a:r>
              <a:rPr lang="en-US" altLang="ko-KR" sz="2800" b="1">
                <a:solidFill>
                  <a:srgbClr val="666666"/>
                </a:solidFill>
                <a:latin typeface="Spoqa Han Sans"/>
              </a:rPr>
              <a:t>100</a:t>
            </a:r>
            <a:r>
              <a:rPr lang="ko-KR" altLang="en-US" sz="2800" b="1">
                <a:solidFill>
                  <a:srgbClr val="666666"/>
                </a:solidFill>
                <a:latin typeface="Spoqa Han Sans"/>
              </a:rPr>
              <a:t>배 정도 저하</a:t>
            </a:r>
            <a:r>
              <a:rPr lang="ko-KR" altLang="en-US" sz="2800">
                <a:solidFill>
                  <a:srgbClr val="666666"/>
                </a:solidFill>
                <a:latin typeface="Spoqa Han Sans"/>
              </a:rPr>
              <a:t>된다는 것은 기억해 두자</a:t>
            </a:r>
            <a:r>
              <a:rPr lang="en-US" altLang="ko-KR" sz="2800">
                <a:solidFill>
                  <a:srgbClr val="666666"/>
                </a:solidFill>
                <a:latin typeface="Spoqa Han Sans"/>
              </a:rPr>
              <a:t>.</a:t>
            </a:r>
          </a:p>
          <a:p>
            <a:r>
              <a:rPr lang="ko-KR" altLang="en-US" sz="2800" smtClean="0">
                <a:solidFill>
                  <a:srgbClr val="666666"/>
                </a:solidFill>
                <a:latin typeface="Spoqa Han Sans"/>
              </a:rPr>
              <a:t>만약 </a:t>
            </a:r>
            <a:r>
              <a:rPr lang="en-US" altLang="ko-KR" sz="2800">
                <a:solidFill>
                  <a:srgbClr val="666666"/>
                </a:solidFill>
                <a:latin typeface="Spoqa Han Sans"/>
              </a:rPr>
              <a:t>getInstance()</a:t>
            </a:r>
            <a:r>
              <a:rPr lang="ko-KR" altLang="en-US" sz="2800">
                <a:solidFill>
                  <a:srgbClr val="666666"/>
                </a:solidFill>
                <a:latin typeface="Spoqa Han Sans"/>
              </a:rPr>
              <a:t>가 애플리케이션에서 병목으로 작용한다면 다른 방법을 생각해보자</a:t>
            </a:r>
            <a:r>
              <a:rPr lang="en-US" altLang="ko-KR" sz="2800" smtClean="0">
                <a:solidFill>
                  <a:srgbClr val="666666"/>
                </a:solidFill>
                <a:latin typeface="Spoqa Han Sans"/>
              </a:rPr>
              <a:t>.</a:t>
            </a:r>
            <a:endParaRPr lang="en-US" altLang="ko-KR" sz="2800">
              <a:solidFill>
                <a:srgbClr val="666666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28534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781" y="475130"/>
            <a:ext cx="8596668" cy="1071282"/>
          </a:xfrm>
        </p:spPr>
        <p:txBody>
          <a:bodyPr>
            <a:normAutofit fontScale="90000"/>
          </a:bodyPr>
          <a:lstStyle/>
          <a:p>
            <a:r>
              <a:rPr lang="en-US" altLang="ko-KR" b="1" smtClean="0"/>
              <a:t>2</a:t>
            </a:r>
            <a:r>
              <a:rPr lang="en-US" altLang="ko-KR" b="1"/>
              <a:t>. </a:t>
            </a:r>
            <a:r>
              <a:rPr lang="ko-KR" altLang="en-US" b="1"/>
              <a:t>인스턴스를 필요할 때 생성하지 말고</a:t>
            </a:r>
            <a:r>
              <a:rPr lang="en-US" altLang="ko-KR" b="1"/>
              <a:t>, </a:t>
            </a:r>
            <a:r>
              <a:rPr lang="ko-KR" altLang="en-US" b="1"/>
              <a:t>처음부터 만들어 버린다</a:t>
            </a:r>
            <a:r>
              <a:rPr lang="en-US" altLang="ko-KR" b="1"/>
              <a:t>.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1" y="1546411"/>
            <a:ext cx="8596668" cy="48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0" y="143155"/>
            <a:ext cx="6082834" cy="60580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99530" y="1217962"/>
            <a:ext cx="475129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Spoqa Han Sans"/>
              </a:rPr>
              <a:t>volatile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키워드를 사용하면 </a:t>
            </a:r>
            <a:endParaRPr lang="en-US" altLang="ko-KR" smtClean="0">
              <a:solidFill>
                <a:srgbClr val="666666"/>
              </a:solidFill>
              <a:latin typeface="Spoqa Han Sans"/>
            </a:endParaRPr>
          </a:p>
          <a:p>
            <a:r>
              <a:rPr lang="ko-KR" altLang="en-US" smtClean="0">
                <a:solidFill>
                  <a:srgbClr val="666666"/>
                </a:solidFill>
                <a:latin typeface="Spoqa Han Sans"/>
              </a:rPr>
              <a:t>자바의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일종의 최적화인 리오더링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(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보통 컴파일 과정에서 일어나며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Spoqa Han Sans"/>
              </a:rPr>
              <a:t>프로그래머가 만들어낸 코드는 컴파일 될 때 좀더 빠르게 실행될 수 있도록 조작이 가해져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최적하됨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)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을 회피하여 읽기와 쓰기순서를 보장 멀티스레딩을 쓰더라도 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uniqueInstance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변수가 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Singleton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인스턴스로 초기화 되는 과정이 올바르게 진행되도록 할 수 있다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.</a:t>
            </a:r>
          </a:p>
          <a:p>
            <a:r>
              <a:rPr lang="ko-KR" altLang="en-US">
                <a:solidFill>
                  <a:srgbClr val="666666"/>
                </a:solidFill>
                <a:latin typeface="Spoqa Han Sans"/>
              </a:rPr>
              <a:t>하지만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!! </a:t>
            </a:r>
            <a:r>
              <a:rPr lang="en-US" altLang="ko-KR" b="1">
                <a:solidFill>
                  <a:srgbClr val="666666"/>
                </a:solidFill>
                <a:latin typeface="Spoqa Han Sans"/>
              </a:rPr>
              <a:t>DCL</a:t>
            </a:r>
            <a:r>
              <a:rPr lang="ko-KR" altLang="en-US" b="1">
                <a:solidFill>
                  <a:srgbClr val="666666"/>
                </a:solidFill>
                <a:latin typeface="Spoqa Han Sans"/>
              </a:rPr>
              <a:t>은 자바</a:t>
            </a:r>
            <a:r>
              <a:rPr lang="en-US" altLang="ko-KR" b="1">
                <a:solidFill>
                  <a:srgbClr val="666666"/>
                </a:solidFill>
                <a:latin typeface="Spoqa Han Sans"/>
              </a:rPr>
              <a:t>1.5</a:t>
            </a:r>
            <a:r>
              <a:rPr lang="ko-KR" altLang="en-US" b="1">
                <a:solidFill>
                  <a:srgbClr val="666666"/>
                </a:solidFill>
                <a:latin typeface="Spoqa Han Sans"/>
              </a:rPr>
              <a:t>이상의 버전에서만 사용가능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하다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.</a:t>
            </a:r>
          </a:p>
          <a:p>
            <a:r>
              <a:rPr lang="ko-KR" altLang="en-US">
                <a:solidFill>
                  <a:srgbClr val="666666"/>
                </a:solidFill>
                <a:latin typeface="Spoqa Han Sans"/>
              </a:rPr>
              <a:t>자바 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1.4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및 그 전에 나온 버전의 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JVM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중에는 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volatile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키워드를 사용하더라도 동기화가 잘 안되는 것이 많다</a:t>
            </a:r>
            <a:r>
              <a:rPr lang="en-US" altLang="ko-KR" smtClean="0">
                <a:solidFill>
                  <a:srgbClr val="666666"/>
                </a:solidFill>
                <a:latin typeface="Spoqa Han Sans"/>
              </a:rPr>
              <a:t>.</a:t>
            </a:r>
            <a:endParaRPr lang="en-US" altLang="ko-KR">
              <a:solidFill>
                <a:srgbClr val="666666"/>
              </a:solidFill>
              <a:latin typeface="Spoqa Han Sans"/>
            </a:endParaRPr>
          </a:p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8988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311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applesdgothicneo-ultralight</vt:lpstr>
      <vt:lpstr>HY그래픽M</vt:lpstr>
      <vt:lpstr>Spoqa Han Sans</vt:lpstr>
      <vt:lpstr>맑은 고딕</vt:lpstr>
      <vt:lpstr>Arial</vt:lpstr>
      <vt:lpstr>Trebuchet MS</vt:lpstr>
      <vt:lpstr>Wingdings 3</vt:lpstr>
      <vt:lpstr>패싯</vt:lpstr>
      <vt:lpstr>디자인패턴 05. 싱글턴 패턴 (singleton pattern)</vt:lpstr>
      <vt:lpstr>&lt;목적&gt; 클래스에서 자신의 단 하나뿐인 인스턴스를 관리하도록 만든다. 다른 어떤클래스에서도 자신의 인스턴스를 추가로 만들지 못하도록 해야한다.  </vt:lpstr>
      <vt:lpstr>1. 싱글턴 패턴의 필요성 </vt:lpstr>
      <vt:lpstr>PowerPoint 프레젠테이션</vt:lpstr>
      <vt:lpstr>PowerPoint 프레젠테이션</vt:lpstr>
      <vt:lpstr>해결할수 있는 방법은 ???</vt:lpstr>
      <vt:lpstr>더 효율적인 방법은 없을까??</vt:lpstr>
      <vt:lpstr>2. 인스턴스를 필요할 때 생성하지 말고, 처음부터 만들어 버린다. </vt:lpstr>
      <vt:lpstr>PowerPoint 프레젠테이션</vt:lpstr>
      <vt:lpstr>디자인 원칙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디자인패턴 05. 싱글턴 패턴 (singleton pattern)</dc:title>
  <dc:creator>kyoungwook no</dc:creator>
  <cp:lastModifiedBy>kyoungwook no</cp:lastModifiedBy>
  <cp:revision>10</cp:revision>
  <dcterms:created xsi:type="dcterms:W3CDTF">2017-05-26T09:59:19Z</dcterms:created>
  <dcterms:modified xsi:type="dcterms:W3CDTF">2017-05-31T10:42:03Z</dcterms:modified>
</cp:coreProperties>
</file>