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7" r:id="rId10"/>
    <p:sldId id="268" r:id="rId11"/>
    <p:sldId id="269" r:id="rId12"/>
    <p:sldId id="265" r:id="rId13"/>
    <p:sldId id="266" r:id="rId14"/>
    <p:sldId id="270" r:id="rId15"/>
    <p:sldId id="271" r:id="rId16"/>
    <p:sldId id="273" r:id="rId17"/>
    <p:sldId id="27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AE123-BFFD-4AFD-AD48-FE6A1F5C9451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9D721-1552-49BB-B4C0-BE4825918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87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사용자가 발신한 데이터는 애플리케이션 계층에서부터 차례로 물리 계층까지 내려와 회선을 경유해 중계 시스템에 도달한다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중계 시스템에서 발신 시스템 쪽의 물리 계층에서부터 네트워크 계층까지 올라가고 다음으로 상대방 네트워크 계층에서 물리 계층까지 내려와서 회선을 경유해 시스템에 도달한다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물리 계층에서부터 애플리케이션 계층을 거쳐서 상대에게 도달한다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D721-1552-49BB-B4C0-BE482591845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7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78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0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9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5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D83B-ACBB-46F4-A5AB-337B7FE4576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5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D83B-ACBB-46F4-A5AB-337B7FE45765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DB74-A49F-4A41-BA5B-92660EC22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1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5.gif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://www.google.co.kr/url?sa=i&amp;rct=j&amp;q=&amp;esrc=s&amp;source=images&amp;cd=&amp;cad=rja&amp;uact=8&amp;ved=0ahUKEwi7ptufnOXTAhWLerwKHRuICIQQjRwIBw&amp;url=http://pesante.tistory.com/entry/AJAX-WebSocket-ServerSent-Events-%EC%9D%98-%EB%93%B1%EC%9E%A5&amp;psig=AFQjCNGWik2OPkRdLLItAkcT2mYbUSqThA&amp;ust=1494502071375791" TargetMode="External"/><Relationship Id="rId2" Type="http://schemas.openxmlformats.org/officeDocument/2006/relationships/hyperlink" Target="http://www.google.co.kr/url?sa=i&amp;rct=j&amp;q=&amp;esrc=s&amp;source=images&amp;cd=&amp;cad=rja&amp;uact=8&amp;ved=0ahUKEwjtzsGHm-XTAhXFvbwKHb8mAfkQjRwIBw&amp;url=http://studyforus.tistory.com/183&amp;psig=AFQjCNEkXURy0k3zhUJwh6pDg7_tPoQkhA&amp;ust=14945017620577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ved=0ahUKEwiAgsrRm-XTAhVRObwKHRRqCAYQjRwIBw&amp;url=http://www.betanews.net/article/477003&amp;psig=AFQjCNH6wN3T-Y6IGzxAMx6zRqkk6Cr1EA&amp;ust=1494501912887475" TargetMode="External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hyperlink" Target="https://www.google.co.kr/url?sa=i&amp;rct=j&amp;q=&amp;esrc=s&amp;source=images&amp;cd=&amp;ved=0ahUKEwji-fi8m-XTAhXHyLwKHesJAUYQjRwIBw&amp;url=https://pixabay.com/ko/photos/%EB%9D%BC%EC%9A%B0%ED%84%B0/&amp;psig=AFQjCNFxD8nuA26toOOvEK4anMROmIZd4g&amp;ust=1494501871761597" TargetMode="External"/><Relationship Id="rId9" Type="http://schemas.openxmlformats.org/officeDocument/2006/relationships/hyperlink" Target="http://www.google.co.kr/url?sa=i&amp;rct=j&amp;q=&amp;esrc=s&amp;source=images&amp;cd=&amp;cad=rja&amp;uact=8&amp;ved=0ahUKEwifjIyLnOXTAhUMzbwKHWNyB1cQjRwIBw&amp;url=http://www.websphere.pe.kr/xe/was_news/40929&amp;psig=AFQjCNFJ74r_Yc_37myNl4wlnioTA5TfRg&amp;ust=149450202969839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3.wdp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/>
              <a:t>서버 기술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466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기본적인 기술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네트워크 설정 확인과 연결테스트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Ping </a:t>
            </a:r>
            <a:r>
              <a:rPr lang="ko-KR" altLang="en-US" dirty="0" smtClean="0"/>
              <a:t>명령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2248" y="1494076"/>
            <a:ext cx="838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상대 시스템의 동작과 물리적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논리적 연결 등을 확인하고 싶을 때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92" y="2060848"/>
            <a:ext cx="801353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4892" y="4653136"/>
            <a:ext cx="838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조사할 대상의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주소와 호스트 이름을 지정할 수 있다</a:t>
            </a:r>
            <a:r>
              <a:rPr lang="en-US" altLang="ko-KR" dirty="0" smtClean="0"/>
              <a:t>. DNS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ping</a:t>
            </a:r>
            <a:r>
              <a:rPr lang="ko-KR" altLang="en-US" dirty="0" smtClean="0"/>
              <a:t>을 보낼 경우에는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서버에서 그 이름을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주소로 변환해 주는 처리가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1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기본적인 기술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네트워크 설정 확인과 연결테스트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루프백</a:t>
            </a:r>
            <a:r>
              <a:rPr lang="en-US" altLang="ko-KR" dirty="0" smtClean="0"/>
              <a:t>/NIC</a:t>
            </a:r>
            <a:r>
              <a:rPr lang="ko-KR" altLang="en-US" dirty="0" smtClean="0"/>
              <a:t> 테스트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0891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139952" y="2204864"/>
            <a:ext cx="96939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09344" y="2708920"/>
            <a:ext cx="614784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868144" y="2204864"/>
            <a:ext cx="2448272" cy="10801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TCP/IP </a:t>
            </a:r>
            <a:r>
              <a:rPr lang="ko-KR" altLang="en-US" dirty="0" smtClean="0">
                <a:solidFill>
                  <a:srgbClr val="FF0000"/>
                </a:solidFill>
              </a:rPr>
              <a:t>동작 확인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응답이 없으면 표시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Centos </a:t>
            </a:r>
            <a:r>
              <a:rPr lang="ko-KR" altLang="en-US" sz="3200" dirty="0" smtClean="0"/>
              <a:t>설치 화면</a:t>
            </a:r>
            <a:endParaRPr lang="ko-KR" altLang="en-US" sz="3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280920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6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리눅스</a:t>
            </a:r>
            <a:r>
              <a:rPr lang="ko-KR" altLang="en-US" sz="3200" dirty="0" smtClean="0"/>
              <a:t> 터미널 실행 아이콘 추가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68" y="1484784"/>
            <a:ext cx="2592288" cy="3554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6568" y="4581128"/>
            <a:ext cx="2592288" cy="458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endCxn id="22" idx="1"/>
          </p:cNvCxnSpPr>
          <p:nvPr/>
        </p:nvCxnSpPr>
        <p:spPr>
          <a:xfrm rot="16200000" flipH="1">
            <a:off x="6564085" y="5670214"/>
            <a:ext cx="258274" cy="132060"/>
          </a:xfrm>
          <a:prstGeom prst="curved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5948" y="86807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Centos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Console  </a:t>
            </a:r>
            <a:r>
              <a:rPr lang="ko-KR" altLang="en-US" dirty="0" smtClean="0"/>
              <a:t>바탕화면에 추가하는 방법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707904" y="1514500"/>
            <a:ext cx="2919288" cy="4305300"/>
            <a:chOff x="4932040" y="1484784"/>
            <a:chExt cx="2919288" cy="4305300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1484784"/>
              <a:ext cx="2919288" cy="430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4932040" y="5423459"/>
              <a:ext cx="2919288" cy="3500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488695"/>
            <a:ext cx="22193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6759252" y="5714632"/>
            <a:ext cx="2192313" cy="301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2"/>
          <p:cNvCxnSpPr/>
          <p:nvPr/>
        </p:nvCxnSpPr>
        <p:spPr>
          <a:xfrm rot="16200000" flipH="1">
            <a:off x="2919359" y="4839639"/>
            <a:ext cx="818044" cy="759049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텔넷 로그인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윈도우에서 로그인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rpm </a:t>
            </a:r>
            <a:r>
              <a:rPr lang="en-US" altLang="ko-KR" dirty="0"/>
              <a:t>-</a:t>
            </a:r>
            <a:r>
              <a:rPr lang="en-US" altLang="ko-KR" dirty="0" err="1"/>
              <a:t>qa</a:t>
            </a:r>
            <a:r>
              <a:rPr lang="en-US" altLang="ko-KR" dirty="0"/>
              <a:t> | </a:t>
            </a:r>
            <a:r>
              <a:rPr lang="en-US" altLang="ko-KR" dirty="0" err="1"/>
              <a:t>grep</a:t>
            </a:r>
            <a:r>
              <a:rPr lang="en-US" altLang="ko-KR" dirty="0"/>
              <a:t> -c </a:t>
            </a:r>
            <a:r>
              <a:rPr lang="en-US" altLang="ko-KR" dirty="0" smtClean="0"/>
              <a:t>telnet</a:t>
            </a:r>
          </a:p>
          <a:p>
            <a:r>
              <a:rPr lang="en-US" altLang="ko-KR" dirty="0" smtClean="0"/>
              <a:t>   -&gt; </a:t>
            </a:r>
            <a:r>
              <a:rPr lang="ko-KR" altLang="en-US" dirty="0" smtClean="0"/>
              <a:t>아무것도 </a:t>
            </a:r>
            <a:r>
              <a:rPr lang="ko-KR" altLang="en-US" dirty="0" err="1" smtClean="0"/>
              <a:t>안나오는</a:t>
            </a:r>
            <a:r>
              <a:rPr lang="ko-KR" altLang="en-US" dirty="0" smtClean="0"/>
              <a:t> 경우에는 설치가 되지 않은 상태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en-US" altLang="ko-KR" dirty="0"/>
              <a:t>y</a:t>
            </a:r>
            <a:r>
              <a:rPr lang="en-US" altLang="ko-KR" dirty="0" smtClean="0"/>
              <a:t>um –y install telnet-server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telent</a:t>
            </a:r>
            <a:r>
              <a:rPr lang="ko-KR" altLang="en-US" dirty="0"/>
              <a:t> </a:t>
            </a:r>
            <a:r>
              <a:rPr lang="ko-KR" altLang="en-US" dirty="0" smtClean="0"/>
              <a:t>파일을 가져와서 설치한다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3"/>
            </a:pPr>
            <a:r>
              <a:rPr lang="en-US" altLang="ko-KR" dirty="0" smtClean="0"/>
              <a:t>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xnited.d</a:t>
            </a:r>
            <a:r>
              <a:rPr lang="en-US" altLang="ko-KR" dirty="0" smtClean="0"/>
              <a:t>/telnet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 telnet</a:t>
            </a:r>
            <a:r>
              <a:rPr lang="ko-KR" altLang="en-US" dirty="0" smtClean="0"/>
              <a:t>을 실행시키는 설정 파일에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80562"/>
            <a:ext cx="849694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5536" y="4581128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5556" y="5090362"/>
            <a:ext cx="8028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Default </a:t>
            </a:r>
            <a:r>
              <a:rPr lang="ko-KR" altLang="en-US" dirty="0" smtClean="0"/>
              <a:t>상태에서는 </a:t>
            </a:r>
            <a:r>
              <a:rPr lang="en-US" altLang="ko-KR" dirty="0" smtClean="0"/>
              <a:t>#</a:t>
            </a:r>
            <a:r>
              <a:rPr lang="ko-KR" altLang="en-US" dirty="0" smtClean="0"/>
              <a:t>이 없지만 </a:t>
            </a:r>
            <a:r>
              <a:rPr lang="en-US" altLang="ko-KR" dirty="0" smtClean="0"/>
              <a:t>I </a:t>
            </a:r>
            <a:r>
              <a:rPr lang="ko-KR" altLang="en-US" dirty="0" smtClean="0"/>
              <a:t>버튼을 클릭하여 </a:t>
            </a:r>
            <a:r>
              <a:rPr lang="en-US" altLang="ko-KR" dirty="0" smtClean="0"/>
              <a:t>#</a:t>
            </a:r>
            <a:r>
              <a:rPr lang="ko-KR" altLang="en-US" dirty="0" smtClean="0"/>
              <a:t>을 직접 입력해 줘야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[ESC]</a:t>
            </a:r>
            <a:r>
              <a:rPr lang="ko-KR" altLang="en-US" dirty="0" smtClean="0"/>
              <a:t>를 누르고 </a:t>
            </a:r>
            <a:r>
              <a:rPr lang="en-US" altLang="ko-KR" dirty="0" smtClean="0"/>
              <a:t>:[q][a][!]</a:t>
            </a:r>
            <a:r>
              <a:rPr lang="ko-KR" altLang="en-US" dirty="0" smtClean="0"/>
              <a:t>키를 누르고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를 입력한다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4. Service </a:t>
            </a:r>
            <a:r>
              <a:rPr lang="en-US" altLang="ko-KR" dirty="0" err="1" smtClean="0"/>
              <a:t>xinetd</a:t>
            </a:r>
            <a:r>
              <a:rPr lang="en-US" altLang="ko-KR" dirty="0" smtClean="0"/>
              <a:t> restart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 </a:t>
            </a:r>
            <a:r>
              <a:rPr lang="en-US" altLang="ko-KR" dirty="0" err="1" smtClean="0"/>
              <a:t>xinted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재 시작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6" idx="1"/>
            <a:endCxn id="7" idx="1"/>
          </p:cNvCxnSpPr>
          <p:nvPr/>
        </p:nvCxnSpPr>
        <p:spPr>
          <a:xfrm rot="10800000" flipH="1" flipV="1">
            <a:off x="395536" y="4725144"/>
            <a:ext cx="180020" cy="1103882"/>
          </a:xfrm>
          <a:prstGeom prst="bentConnector3">
            <a:avLst>
              <a:gd name="adj1" fmla="val -12698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메일 수신 서버</a:t>
            </a:r>
            <a:r>
              <a:rPr lang="en-US" altLang="ko-KR" sz="3200" dirty="0" smtClean="0"/>
              <a:t>(dovecot) </a:t>
            </a:r>
            <a:r>
              <a:rPr lang="ko-KR" altLang="en-US" sz="3200" dirty="0" smtClean="0"/>
              <a:t>실행과 자동 시작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안되었을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yum –y install </a:t>
            </a:r>
            <a:r>
              <a:rPr lang="en-US" altLang="ko-KR" dirty="0" err="1" smtClean="0"/>
              <a:t>devecot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en-US" altLang="ko-KR" dirty="0" err="1" smtClean="0"/>
              <a:t>devecot</a:t>
            </a:r>
            <a:r>
              <a:rPr lang="ko-KR" altLang="en-US" dirty="0" smtClean="0"/>
              <a:t>를 설치함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Service dovecot 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dovecot </a:t>
            </a:r>
            <a:r>
              <a:rPr lang="ko-KR" altLang="en-US" dirty="0" smtClean="0"/>
              <a:t>서버 시작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–-level 35 dovecot 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dovecot </a:t>
            </a:r>
            <a:r>
              <a:rPr lang="ko-KR" altLang="en-US" dirty="0" smtClean="0"/>
              <a:t>자동 실행 설정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Chkconfig</a:t>
            </a:r>
            <a:r>
              <a:rPr lang="en-US" altLang="ko-KR" dirty="0" smtClean="0"/>
              <a:t> –list dovecot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자동 실행 되어 있는지 확인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48941"/>
            <a:ext cx="8208912" cy="336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220072" y="3797460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92280" y="3773200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04048" y="429309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번이 활성화되면 자동 실행 설정 완료됨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508518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dovecot </a:t>
            </a:r>
            <a:r>
              <a:rPr lang="en-US" altLang="ko-KR" dirty="0" smtClean="0"/>
              <a:t>: pop3 </a:t>
            </a:r>
            <a:r>
              <a:rPr lang="ko-KR" altLang="en-US" dirty="0"/>
              <a:t>와 </a:t>
            </a:r>
            <a:r>
              <a:rPr lang="en-US" altLang="ko-KR" dirty="0" err="1"/>
              <a:t>imap</a:t>
            </a:r>
            <a:r>
              <a:rPr lang="en-US" altLang="ko-KR" dirty="0"/>
              <a:t> </a:t>
            </a:r>
            <a:r>
              <a:rPr lang="ko-KR" altLang="en-US" dirty="0"/>
              <a:t>서비스를 지원해주는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004048" y="4221088"/>
            <a:ext cx="3744416" cy="718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메일 송수신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메일 서버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연습 환경 설정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1124744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안되었을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yum –y install </a:t>
            </a:r>
            <a:r>
              <a:rPr lang="en-US" altLang="ko-KR" dirty="0" err="1" smtClean="0"/>
              <a:t>sendmail</a:t>
            </a:r>
            <a:endParaRPr lang="en-US" altLang="ko-KR" dirty="0" smtClean="0"/>
          </a:p>
          <a:p>
            <a:r>
              <a:rPr lang="en-US" altLang="ko-KR" dirty="0" smtClean="0"/>
              <a:t>    -&gt; </a:t>
            </a:r>
            <a:r>
              <a:rPr lang="en-US" altLang="ko-KR" dirty="0" err="1" smtClean="0"/>
              <a:t>sendmail</a:t>
            </a:r>
            <a:r>
              <a:rPr lang="ko-KR" altLang="en-US" dirty="0" smtClean="0"/>
              <a:t>를 설치함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–p sendmail.cf </a:t>
            </a:r>
            <a:r>
              <a:rPr lang="en-US" altLang="ko-KR" dirty="0" err="1" smtClean="0"/>
              <a:t>sendmail.cf.original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원본 설정 파일을 </a:t>
            </a:r>
            <a:r>
              <a:rPr lang="ko-KR" altLang="en-US" dirty="0" err="1" smtClean="0"/>
              <a:t>다름이름으로</a:t>
            </a:r>
            <a:r>
              <a:rPr lang="ko-KR" altLang="en-US" dirty="0" smtClean="0"/>
              <a:t> 보존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Vi sendmail.cf</a:t>
            </a:r>
          </a:p>
          <a:p>
            <a:r>
              <a:rPr lang="en-US" altLang="ko-KR" dirty="0" smtClean="0"/>
              <a:t>    -&gt;senmail.cf </a:t>
            </a:r>
            <a:r>
              <a:rPr lang="ko-KR" altLang="en-US" dirty="0" smtClean="0"/>
              <a:t>설정 파일 변경</a:t>
            </a:r>
            <a:endParaRPr lang="en-US" altLang="ko-KR" dirty="0" smtClean="0"/>
          </a:p>
          <a:p>
            <a:r>
              <a:rPr lang="en-US" altLang="ko-KR" dirty="0" smtClean="0"/>
              <a:t>4. Diff </a:t>
            </a:r>
            <a:r>
              <a:rPr lang="en-US" altLang="ko-KR" dirty="0" err="1" smtClean="0"/>
              <a:t>sendmail.cf.original</a:t>
            </a:r>
            <a:r>
              <a:rPr lang="en-US" altLang="ko-KR" dirty="0" smtClean="0"/>
              <a:t> sendmail.cf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-&gt;sendmail.cf </a:t>
            </a:r>
            <a:r>
              <a:rPr lang="ko-KR" altLang="en-US" dirty="0" smtClean="0"/>
              <a:t>파일과 다른 부분 확인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8352928" cy="67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11560" y="4541064"/>
            <a:ext cx="8208912" cy="1408216"/>
            <a:chOff x="611560" y="4541064"/>
            <a:chExt cx="8208912" cy="1984280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541064"/>
              <a:ext cx="8208912" cy="1984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755576" y="5445224"/>
              <a:ext cx="2016224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5576" y="6237312"/>
              <a:ext cx="432048" cy="2275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7544" y="594928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Service </a:t>
            </a:r>
            <a:r>
              <a:rPr lang="en-US" altLang="ko-KR" dirty="0" err="1" smtClean="0"/>
              <a:t>sendmail</a:t>
            </a:r>
            <a:r>
              <a:rPr lang="en-US" altLang="ko-KR" dirty="0" smtClean="0"/>
              <a:t> restart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메일 서버 재실행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73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Host(</a:t>
            </a:r>
            <a:r>
              <a:rPr lang="ko-KR" altLang="en-US" sz="3200" dirty="0" smtClean="0"/>
              <a:t>호스트 이름과 </a:t>
            </a:r>
            <a:r>
              <a:rPr lang="en-US" altLang="ko-KR" sz="3200" dirty="0" smtClean="0"/>
              <a:t>IP </a:t>
            </a:r>
            <a:r>
              <a:rPr lang="ko-KR" altLang="en-US" sz="3200" dirty="0" smtClean="0"/>
              <a:t>주소 정보 파일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변</a:t>
            </a:r>
            <a:r>
              <a:rPr lang="ko-KR" altLang="en-US" sz="3200" dirty="0"/>
              <a:t>경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1124744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</a:t>
            </a:r>
            <a:r>
              <a:rPr lang="en-US" altLang="ko-KR" dirty="0" smtClean="0"/>
              <a:t>d /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r>
              <a:rPr lang="en-US" altLang="ko-KR" dirty="0" smtClean="0"/>
              <a:t>   -&gt;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폴더로 이동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p</a:t>
            </a:r>
            <a:r>
              <a:rPr lang="en-US" altLang="ko-KR" dirty="0" smtClean="0"/>
              <a:t> –p hosts </a:t>
            </a:r>
            <a:r>
              <a:rPr lang="en-US" altLang="ko-KR" dirty="0" err="1" smtClean="0"/>
              <a:t>hosts.original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원본 설정 파일을 </a:t>
            </a:r>
            <a:r>
              <a:rPr lang="ko-KR" altLang="en-US" dirty="0" err="1" smtClean="0"/>
              <a:t>다름이름으로</a:t>
            </a:r>
            <a:r>
              <a:rPr lang="ko-KR" altLang="en-US" dirty="0" smtClean="0"/>
              <a:t> 보존</a:t>
            </a:r>
            <a:endParaRPr lang="en-US" altLang="ko-KR" dirty="0" smtClean="0"/>
          </a:p>
          <a:p>
            <a:r>
              <a:rPr lang="en-US" altLang="ko-KR" dirty="0" smtClean="0"/>
              <a:t>3. more hosts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vi host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-&gt;host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vi</a:t>
            </a:r>
            <a:r>
              <a:rPr lang="ko-KR" altLang="en-US" dirty="0" smtClean="0"/>
              <a:t>로 연</a:t>
            </a:r>
            <a:r>
              <a:rPr lang="ko-KR" altLang="en-US" dirty="0"/>
              <a:t>다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4" y="2555905"/>
            <a:ext cx="610356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4" y="3861048"/>
            <a:ext cx="61245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35696" y="3861048"/>
            <a:ext cx="4896543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218" idx="2"/>
          </p:cNvCxnSpPr>
          <p:nvPr/>
        </p:nvCxnSpPr>
        <p:spPr>
          <a:xfrm rot="16200000" flipH="1">
            <a:off x="3520141" y="3097221"/>
            <a:ext cx="924143" cy="603510"/>
          </a:xfrm>
          <a:prstGeom prst="bent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네트워크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가지 의미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정보통신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메일이나 </a:t>
            </a:r>
            <a:r>
              <a:rPr lang="en-US" altLang="ko-KR" sz="2400" dirty="0" smtClean="0"/>
              <a:t>www</a:t>
            </a:r>
            <a:r>
              <a:rPr lang="ko-KR" altLang="en-US" sz="2400" dirty="0" smtClean="0"/>
              <a:t>등 다양한 애플리케이션 정보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전송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정보통신을 도와주는 컴퓨터나 허브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라우터</a:t>
            </a:r>
            <a:r>
              <a:rPr lang="ko-KR" altLang="en-US" sz="2400" dirty="0" smtClean="0"/>
              <a:t> 같은 통신기기 네트워크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통신 회선 네트워크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통신 선로 네트워크로서 </a:t>
            </a:r>
            <a:r>
              <a:rPr lang="en-US" altLang="ko-KR" sz="2400" dirty="0" smtClean="0"/>
              <a:t>LAN</a:t>
            </a:r>
            <a:r>
              <a:rPr lang="ko-KR" altLang="en-US" sz="2400" dirty="0" smtClean="0"/>
              <a:t>이나 </a:t>
            </a:r>
            <a:r>
              <a:rPr lang="en-US" altLang="ko-KR" sz="2400" dirty="0" smtClean="0"/>
              <a:t>WAN </a:t>
            </a:r>
            <a:r>
              <a:rPr lang="ko-KR" altLang="en-US" sz="2400" dirty="0" smtClean="0"/>
              <a:t>그리고 통신 사업자의 네트워크 서비스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1619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기술의 </a:t>
            </a:r>
            <a:r>
              <a:rPr lang="en-US" altLang="ko-KR" sz="3200" dirty="0" smtClean="0"/>
              <a:t>3</a:t>
            </a:r>
            <a:r>
              <a:rPr lang="ko-KR" altLang="en-US" sz="3200" dirty="0" smtClean="0"/>
              <a:t>가지 특성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이론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연구자를 중심으로 연구 개발되는 이론과 각종 표준화 조직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단체의 기술 사양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구현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이론 기술을 기반으로 제품을 개발하기 위한 기술 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 ex) </a:t>
            </a:r>
            <a:r>
              <a:rPr lang="ko-KR" altLang="en-US" sz="2400" dirty="0" smtClean="0"/>
              <a:t>운영체제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언어 내장 방법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각종 개발 기법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</a:t>
            </a:r>
            <a:r>
              <a:rPr lang="ko-KR" altLang="en-US" sz="2400" dirty="0" smtClean="0"/>
              <a:t>프로그래밍 기법 등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 startAt="3"/>
            </a:pPr>
            <a:r>
              <a:rPr lang="ko-KR" altLang="en-US" sz="2400" dirty="0" smtClean="0"/>
              <a:t>운영 기술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네트워크나 서버의 설계부터 도입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  <a:r>
              <a:rPr lang="ko-KR" altLang="en-US" sz="2400" dirty="0" smtClean="0"/>
              <a:t>그리고 운영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관리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보수에 걸친 이용자 측면의 기술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5850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일반적인 인터넷 연결 구성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238023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인터넷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259632" y="3424354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95736" y="2749570"/>
            <a:ext cx="2376264" cy="1286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인터넷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2776282"/>
            <a:ext cx="1260140" cy="126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845568" y="1814171"/>
            <a:ext cx="3240360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0" y="3424354"/>
            <a:ext cx="409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67943" y="2915515"/>
            <a:ext cx="55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허</a:t>
            </a:r>
            <a:r>
              <a:rPr lang="ko-KR" altLang="en-US" sz="1050" dirty="0"/>
              <a:t>브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5436096" y="3406352"/>
            <a:ext cx="409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라우터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52" y="3266673"/>
            <a:ext cx="595989" cy="39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허브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0" b="89458" l="6400" r="95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077" y="3197836"/>
            <a:ext cx="587831" cy="39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963406" y="2939048"/>
            <a:ext cx="7607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라우터</a:t>
            </a:r>
            <a:endParaRPr lang="ko-KR" altLang="en-US" sz="105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7164288" y="2915515"/>
            <a:ext cx="0" cy="1120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서버 시스템에 대한 이미지 검색결과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077762"/>
            <a:ext cx="818651" cy="83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클라이언트에 대한 이미지 검색결과">
            <a:hlinkClick r:id="rId12"/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52"/>
          <a:stretch/>
        </p:blipFill>
        <p:spPr bwMode="auto">
          <a:xfrm>
            <a:off x="7647411" y="2800466"/>
            <a:ext cx="1088042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연결선 20"/>
          <p:cNvCxnSpPr/>
          <p:nvPr/>
        </p:nvCxnSpPr>
        <p:spPr>
          <a:xfrm>
            <a:off x="7164288" y="3424354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58245" y="1816152"/>
            <a:ext cx="553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서</a:t>
            </a:r>
            <a:r>
              <a:rPr lang="ko-KR" altLang="en-US" sz="1050" dirty="0"/>
              <a:t>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36046" y="435779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기업 내 네트워크</a:t>
            </a:r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403648" y="3662717"/>
            <a:ext cx="5400600" cy="0"/>
          </a:xfrm>
          <a:prstGeom prst="straightConnector1">
            <a:avLst/>
          </a:prstGeom>
          <a:ln w="41275"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67744" y="2800466"/>
            <a:ext cx="230425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ISP</a:t>
            </a:r>
            <a:r>
              <a:rPr lang="en-US" altLang="ko-KR" sz="1100" dirty="0" smtClean="0"/>
              <a:t>(Internet </a:t>
            </a:r>
            <a:r>
              <a:rPr lang="en-US" altLang="ko-KR" sz="1100" dirty="0" err="1" smtClean="0"/>
              <a:t>Sercvice</a:t>
            </a:r>
            <a:r>
              <a:rPr lang="en-US" altLang="ko-KR" sz="1100" dirty="0" smtClean="0"/>
              <a:t> Provider)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인터넷 서비스 </a:t>
            </a:r>
            <a:r>
              <a:rPr lang="ko-KR" altLang="en-US" sz="1100" dirty="0" err="1" smtClean="0"/>
              <a:t>프로바이더</a:t>
            </a:r>
            <a:r>
              <a:rPr lang="en-US" altLang="ko-KR" sz="1100" dirty="0" smtClean="0"/>
              <a:t>, </a:t>
            </a:r>
          </a:p>
          <a:p>
            <a:r>
              <a:rPr lang="ko-KR" altLang="en-US" sz="1100" dirty="0" smtClean="0"/>
              <a:t>인터넷의 상용 서비스를 제공하는 사업자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387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도메인형</a:t>
            </a:r>
            <a:r>
              <a:rPr lang="ko-KR" altLang="en-US" sz="3200" dirty="0" smtClean="0"/>
              <a:t> 접속과 </a:t>
            </a:r>
            <a:r>
              <a:rPr lang="ko-KR" altLang="en-US" sz="3200" dirty="0" err="1" smtClean="0"/>
              <a:t>비도메인형</a:t>
            </a:r>
            <a:r>
              <a:rPr lang="ko-KR" altLang="en-US" sz="3200" dirty="0" smtClean="0"/>
              <a:t> 접속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644460"/>
            <a:ext cx="8136904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도메인 이름을 사용해서 액세스하는 접속</a:t>
            </a:r>
            <a:endParaRPr lang="en-US" altLang="ko-KR" dirty="0" smtClean="0"/>
          </a:p>
          <a:p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비도메인형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ISP</a:t>
            </a:r>
            <a:r>
              <a:rPr lang="ko-KR" altLang="en-US" dirty="0" smtClean="0"/>
              <a:t>에 가입해서 액세스하는 접속</a:t>
            </a:r>
            <a:endParaRPr lang="en-US" altLang="ko-KR" dirty="0" smtClean="0"/>
          </a:p>
          <a:p>
            <a:endParaRPr lang="en-US" altLang="ko-KR" sz="1050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도메인 형 접속 시 서버의 위치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1) </a:t>
            </a:r>
            <a:r>
              <a:rPr lang="ko-KR" altLang="en-US" dirty="0" smtClean="0"/>
              <a:t>모든 서버를 로컬에 두는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상시 접속이며 최소한 하나의 고정 글로벌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주소가 필요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보조 </a:t>
            </a:r>
            <a:r>
              <a:rPr lang="en-US" altLang="ko-KR" dirty="0" smtClean="0"/>
              <a:t>DNS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서버를 백업용으로 인터넷상의 다른 도메인에 설치한다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2) </a:t>
            </a:r>
            <a:r>
              <a:rPr lang="ko-KR" altLang="en-US" dirty="0" smtClean="0"/>
              <a:t>일부 서버만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에 두는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 smtClean="0"/>
              <a:t>       - DNS </a:t>
            </a:r>
            <a:r>
              <a:rPr lang="ko-KR" altLang="en-US" dirty="0" smtClean="0"/>
              <a:t>서버를 인터넷상에 두면 상시 접속이나 고정 주소가 아니더라도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운영할 수 있다</a:t>
            </a:r>
            <a:r>
              <a:rPr lang="en-US" altLang="ko-KR" dirty="0" smtClean="0"/>
              <a:t>. Dynamic DNS</a:t>
            </a:r>
            <a:r>
              <a:rPr lang="ko-KR" altLang="en-US" dirty="0" smtClean="0"/>
              <a:t>에 의해 동적 주소를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3) LAN</a:t>
            </a:r>
            <a:r>
              <a:rPr lang="ko-KR" altLang="en-US" dirty="0" smtClean="0"/>
              <a:t>에 서버를 두지 않는 </a:t>
            </a:r>
            <a:r>
              <a:rPr lang="ko-KR" altLang="en-US" dirty="0" err="1" smtClean="0"/>
              <a:t>도메인형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모두 </a:t>
            </a:r>
            <a:r>
              <a:rPr lang="ko-KR" altLang="en-US" dirty="0" err="1" smtClean="0"/>
              <a:t>호스팅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임대 서버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서비스를 이용한다</a:t>
            </a:r>
            <a:r>
              <a:rPr lang="en-US" altLang="ko-KR" dirty="0" smtClean="0"/>
              <a:t>. ISP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접속 도메인에 글로벌 </a:t>
            </a:r>
            <a:r>
              <a:rPr lang="en-US" altLang="ko-KR" dirty="0" smtClean="0"/>
              <a:t>IP(</a:t>
            </a:r>
            <a:r>
              <a:rPr lang="ko-KR" altLang="en-US" dirty="0" smtClean="0"/>
              <a:t>고정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배포한다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403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335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ISO/OSI </a:t>
            </a:r>
            <a:r>
              <a:rPr lang="ko-KR" altLang="en-US" dirty="0" smtClean="0"/>
              <a:t>참조 모델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77644" y="1556792"/>
            <a:ext cx="2016224" cy="3968824"/>
            <a:chOff x="377644" y="1556792"/>
            <a:chExt cx="2016224" cy="3968824"/>
          </a:xfrm>
        </p:grpSpPr>
        <p:grpSp>
          <p:nvGrpSpPr>
            <p:cNvPr id="6" name="그룹 5"/>
            <p:cNvGrpSpPr/>
            <p:nvPr/>
          </p:nvGrpSpPr>
          <p:grpSpPr>
            <a:xfrm>
              <a:off x="377644" y="1556792"/>
              <a:ext cx="2016224" cy="360040"/>
              <a:chOff x="395536" y="1556792"/>
              <a:chExt cx="2016224" cy="36004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애플리케이션 계층</a:t>
                </a:r>
                <a:endParaRPr lang="ko-KR" altLang="en-US" sz="1400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77644" y="2158256"/>
              <a:ext cx="2016224" cy="360040"/>
              <a:chOff x="395536" y="1556792"/>
              <a:chExt cx="2016224" cy="36004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프레젠테이션 계층</a:t>
                </a:r>
                <a:endParaRPr lang="ko-KR" altLang="en-US" sz="14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77644" y="2759720"/>
              <a:ext cx="2016224" cy="360040"/>
              <a:chOff x="395536" y="1556792"/>
              <a:chExt cx="2016224" cy="36004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세</a:t>
                </a:r>
                <a:r>
                  <a:rPr lang="ko-KR" altLang="en-US" sz="1400" dirty="0"/>
                  <a:t>션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77644" y="3361184"/>
              <a:ext cx="2016224" cy="360040"/>
              <a:chOff x="395536" y="1556792"/>
              <a:chExt cx="2016224" cy="36004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트랜스포</a:t>
                </a:r>
                <a:r>
                  <a:rPr lang="ko-KR" altLang="en-US" sz="1400" dirty="0"/>
                  <a:t>트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77644" y="3962648"/>
              <a:ext cx="2016224" cy="360040"/>
              <a:chOff x="395536" y="1556792"/>
              <a:chExt cx="2016224" cy="36004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네트워</a:t>
                </a:r>
                <a:r>
                  <a:rPr lang="ko-KR" altLang="en-US" sz="1400" dirty="0"/>
                  <a:t>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377644" y="4564112"/>
              <a:ext cx="2016224" cy="360040"/>
              <a:chOff x="395536" y="1556792"/>
              <a:chExt cx="2016224" cy="36004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데이터 링크 계층</a:t>
                </a:r>
                <a:endParaRPr lang="ko-KR" altLang="en-US" sz="1400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77644" y="5165576"/>
              <a:ext cx="2016224" cy="360040"/>
              <a:chOff x="395536" y="1556792"/>
              <a:chExt cx="2016224" cy="36004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물</a:t>
                </a:r>
                <a:r>
                  <a:rPr lang="ko-KR" altLang="en-US" sz="1400" dirty="0"/>
                  <a:t>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</p:grpSp>
      <p:grpSp>
        <p:nvGrpSpPr>
          <p:cNvPr id="2048" name="그룹 2047"/>
          <p:cNvGrpSpPr/>
          <p:nvPr/>
        </p:nvGrpSpPr>
        <p:grpSpPr>
          <a:xfrm>
            <a:off x="6372200" y="1556792"/>
            <a:ext cx="2016224" cy="3968824"/>
            <a:chOff x="6372200" y="1556792"/>
            <a:chExt cx="2016224" cy="3968824"/>
          </a:xfrm>
        </p:grpSpPr>
        <p:grpSp>
          <p:nvGrpSpPr>
            <p:cNvPr id="26" name="그룹 25"/>
            <p:cNvGrpSpPr/>
            <p:nvPr/>
          </p:nvGrpSpPr>
          <p:grpSpPr>
            <a:xfrm>
              <a:off x="6372200" y="1556792"/>
              <a:ext cx="2016224" cy="360040"/>
              <a:chOff x="395536" y="1556792"/>
              <a:chExt cx="2016224" cy="36004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애플리케이션 계층</a:t>
                </a:r>
                <a:endParaRPr lang="ko-KR" altLang="en-US" sz="140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372200" y="2158256"/>
              <a:ext cx="2016224" cy="360040"/>
              <a:chOff x="395536" y="1556792"/>
              <a:chExt cx="2016224" cy="36004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프레젠테이션 계층</a:t>
                </a:r>
                <a:endParaRPr lang="ko-KR" altLang="en-US" sz="1400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6372200" y="2759720"/>
              <a:ext cx="2016224" cy="360040"/>
              <a:chOff x="395536" y="1556792"/>
              <a:chExt cx="2016224" cy="36004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세</a:t>
                </a:r>
                <a:r>
                  <a:rPr lang="ko-KR" altLang="en-US" sz="1400" dirty="0"/>
                  <a:t>션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6372200" y="3361184"/>
              <a:ext cx="2016224" cy="360040"/>
              <a:chOff x="395536" y="1556792"/>
              <a:chExt cx="2016224" cy="36004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트랜스포</a:t>
                </a:r>
                <a:r>
                  <a:rPr lang="ko-KR" altLang="en-US" sz="1400" dirty="0"/>
                  <a:t>트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372200" y="3962648"/>
              <a:ext cx="2016224" cy="360040"/>
              <a:chOff x="395536" y="1556792"/>
              <a:chExt cx="2016224" cy="36004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네트워</a:t>
                </a:r>
                <a:r>
                  <a:rPr lang="ko-KR" altLang="en-US" sz="1400" dirty="0"/>
                  <a:t>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372200" y="4564112"/>
              <a:ext cx="2016224" cy="360040"/>
              <a:chOff x="395536" y="1556792"/>
              <a:chExt cx="2016224" cy="36004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데이터 링크 계층</a:t>
                </a:r>
                <a:endParaRPr lang="ko-KR" altLang="en-US" sz="1400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372200" y="5165576"/>
              <a:ext cx="2016224" cy="360040"/>
              <a:chOff x="395536" y="1556792"/>
              <a:chExt cx="2016224" cy="360040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95536" y="1556792"/>
                <a:ext cx="2016224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5536" y="1556792"/>
                <a:ext cx="2016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물</a:t>
                </a:r>
                <a:r>
                  <a:rPr lang="ko-KR" altLang="en-US" sz="1400" dirty="0"/>
                  <a:t>리</a:t>
                </a:r>
                <a:r>
                  <a:rPr lang="ko-KR" altLang="en-US" sz="1400" dirty="0" smtClean="0"/>
                  <a:t> 계층</a:t>
                </a:r>
                <a:endParaRPr lang="ko-KR" altLang="en-US" sz="1400" dirty="0"/>
              </a:p>
            </p:txBody>
          </p:sp>
        </p:grpSp>
      </p:grpSp>
      <p:cxnSp>
        <p:nvCxnSpPr>
          <p:cNvPr id="2051" name="직선 화살표 연결선 2050"/>
          <p:cNvCxnSpPr>
            <a:stCxn id="4" idx="2"/>
            <a:endCxn id="10" idx="0"/>
          </p:cNvCxnSpPr>
          <p:nvPr/>
        </p:nvCxnSpPr>
        <p:spPr>
          <a:xfrm>
            <a:off x="1385756" y="191683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385756" y="2518296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399912" y="311976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385756" y="3721224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382659" y="4322688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1382659" y="492415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7380312" y="191683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7393666" y="248550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7393666" y="3119760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393666" y="3718164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403121" y="4322688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7403121" y="4924152"/>
            <a:ext cx="0" cy="2414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직사각형 2052"/>
          <p:cNvSpPr/>
          <p:nvPr/>
        </p:nvSpPr>
        <p:spPr>
          <a:xfrm>
            <a:off x="3779912" y="3962648"/>
            <a:ext cx="1152128" cy="1626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5" name="직선 연결선 2054"/>
          <p:cNvCxnSpPr/>
          <p:nvPr/>
        </p:nvCxnSpPr>
        <p:spPr>
          <a:xfrm>
            <a:off x="3779912" y="43226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779912" y="4924152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직선 연결선 2056"/>
          <p:cNvCxnSpPr>
            <a:stCxn id="2053" idx="0"/>
            <a:endCxn id="2053" idx="2"/>
          </p:cNvCxnSpPr>
          <p:nvPr/>
        </p:nvCxnSpPr>
        <p:spPr>
          <a:xfrm>
            <a:off x="4355976" y="3962648"/>
            <a:ext cx="0" cy="1626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직선 화살표 연결선 2058"/>
          <p:cNvCxnSpPr>
            <a:stCxn id="4" idx="3"/>
            <a:endCxn id="27" idx="1"/>
          </p:cNvCxnSpPr>
          <p:nvPr/>
        </p:nvCxnSpPr>
        <p:spPr>
          <a:xfrm>
            <a:off x="2393868" y="1736812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393868" y="2312144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2393868" y="2931141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2393868" y="3541204"/>
            <a:ext cx="397833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2366810" y="41165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4959098" y="41165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2393868" y="4708234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59098" y="4762653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366810" y="5308834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932040" y="5354936"/>
            <a:ext cx="141310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직선 연결선 2061"/>
          <p:cNvCxnSpPr/>
          <p:nvPr/>
        </p:nvCxnSpPr>
        <p:spPr>
          <a:xfrm>
            <a:off x="2195736" y="1340768"/>
            <a:ext cx="0" cy="43924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직선 연결선 2063"/>
          <p:cNvCxnSpPr/>
          <p:nvPr/>
        </p:nvCxnSpPr>
        <p:spPr>
          <a:xfrm>
            <a:off x="2195736" y="5733256"/>
            <a:ext cx="187220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직선 연결선 2065"/>
          <p:cNvCxnSpPr/>
          <p:nvPr/>
        </p:nvCxnSpPr>
        <p:spPr>
          <a:xfrm flipV="1">
            <a:off x="4067944" y="4142668"/>
            <a:ext cx="0" cy="1590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직선 연결선 2071"/>
          <p:cNvCxnSpPr/>
          <p:nvPr/>
        </p:nvCxnSpPr>
        <p:spPr>
          <a:xfrm>
            <a:off x="4067944" y="4142668"/>
            <a:ext cx="6480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직선 연결선 2073"/>
          <p:cNvCxnSpPr/>
          <p:nvPr/>
        </p:nvCxnSpPr>
        <p:spPr>
          <a:xfrm>
            <a:off x="4716016" y="4142668"/>
            <a:ext cx="0" cy="1590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직선 연결선 2075"/>
          <p:cNvCxnSpPr/>
          <p:nvPr/>
        </p:nvCxnSpPr>
        <p:spPr>
          <a:xfrm>
            <a:off x="4716016" y="5733256"/>
            <a:ext cx="194421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직선 연결선 2077"/>
          <p:cNvCxnSpPr/>
          <p:nvPr/>
        </p:nvCxnSpPr>
        <p:spPr>
          <a:xfrm flipV="1">
            <a:off x="6660232" y="1412776"/>
            <a:ext cx="0" cy="4320480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9" name="TextBox 2078"/>
          <p:cNvSpPr txBox="1"/>
          <p:nvPr/>
        </p:nvSpPr>
        <p:spPr>
          <a:xfrm>
            <a:off x="2555776" y="492415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전기 신호</a:t>
            </a:r>
            <a:endParaRPr lang="ko-KR" alt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098531" y="493796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전기 신호</a:t>
            </a:r>
            <a:endParaRPr lang="ko-KR" alt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533301" y="432268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논</a:t>
            </a:r>
            <a:r>
              <a:rPr lang="ko-KR" altLang="en-US" sz="1600"/>
              <a:t>리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신호</a:t>
            </a:r>
            <a:endParaRPr lang="ko-KR" alt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125589" y="437047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논</a:t>
            </a:r>
            <a:r>
              <a:rPr lang="ko-KR" altLang="en-US" sz="1600"/>
              <a:t>리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신호</a:t>
            </a:r>
            <a:endParaRPr lang="ko-KR" alt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533301" y="372122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라우</a:t>
            </a:r>
            <a:r>
              <a:rPr lang="ko-KR" altLang="en-US" sz="1600"/>
              <a:t>팅</a:t>
            </a:r>
            <a:endParaRPr lang="ko-KR" alt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125589" y="37302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라우</a:t>
            </a:r>
            <a:r>
              <a:rPr lang="ko-KR" altLang="en-US" sz="1600"/>
              <a:t>팅</a:t>
            </a:r>
            <a:endParaRPr lang="ko-KR" alt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83768" y="3119760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논리자 간 데이터 전송</a:t>
            </a:r>
            <a:endParaRPr lang="ko-KR" alt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483768" y="2529671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동기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송신 방법</a:t>
            </a:r>
            <a:endParaRPr lang="ko-KR" alt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461293" y="1872075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포맷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부호</a:t>
            </a:r>
            <a:endParaRPr lang="ko-KR" alt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476320" y="1355288"/>
            <a:ext cx="386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애플리케이</a:t>
            </a:r>
            <a:r>
              <a:rPr lang="ko-KR" altLang="en-US" sz="1600" dirty="0"/>
              <a:t>션</a:t>
            </a:r>
          </a:p>
        </p:txBody>
      </p:sp>
    </p:spTree>
    <p:extLst>
      <p:ext uri="{BB962C8B-B14F-4D97-AF65-F5344CB8AC3E}">
        <p14:creationId xmlns:p14="http://schemas.microsoft.com/office/powerpoint/2010/main" val="23289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클라이언트 서버 기술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683568" y="1772816"/>
            <a:ext cx="3096344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83568" y="2492896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576" y="184482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Firefox/Thunderbird/IE/Outlook Express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7664" y="4219622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83668" y="42509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표시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580112" y="1763600"/>
            <a:ext cx="3096344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5580112" y="2483680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52120" y="183560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www </a:t>
            </a:r>
            <a:r>
              <a:rPr lang="ko-KR" altLang="en-US" dirty="0" smtClean="0"/>
              <a:t>서버와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메일 서버 등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372200" y="2915652"/>
            <a:ext cx="136815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408204" y="3000871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데이터 처리 조작</a:t>
            </a:r>
            <a:endParaRPr lang="ko-KR" altLang="en-US" sz="1100" dirty="0"/>
          </a:p>
        </p:txBody>
      </p:sp>
      <p:cxnSp>
        <p:nvCxnSpPr>
          <p:cNvPr id="23" name="꺾인 연결선 22"/>
          <p:cNvCxnSpPr>
            <a:endCxn id="31" idx="0"/>
          </p:cNvCxnSpPr>
          <p:nvPr/>
        </p:nvCxnSpPr>
        <p:spPr>
          <a:xfrm>
            <a:off x="2915816" y="2636912"/>
            <a:ext cx="4140460" cy="2787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95936" y="2348880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데이터 전송 </a:t>
            </a:r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요청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cxnSp>
        <p:nvCxnSpPr>
          <p:cNvPr id="35" name="꺾인 연결선 34"/>
          <p:cNvCxnSpPr>
            <a:stCxn id="31" idx="2"/>
            <a:endCxn id="10" idx="0"/>
          </p:cNvCxnSpPr>
          <p:nvPr/>
        </p:nvCxnSpPr>
        <p:spPr>
          <a:xfrm rot="5400000">
            <a:off x="4208047" y="1371393"/>
            <a:ext cx="871922" cy="482453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33438" y="350100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처리 결과 </a:t>
            </a:r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응</a:t>
            </a:r>
            <a:r>
              <a:rPr lang="ko-KR" altLang="en-US" sz="1100" b="1" dirty="0"/>
              <a:t>답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55576" y="494116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클라이언트 시스템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70551" y="490890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3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기본적인 기술 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윈도우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41"/>
          <a:stretch/>
        </p:blipFill>
        <p:spPr bwMode="auto">
          <a:xfrm>
            <a:off x="362248" y="1638127"/>
            <a:ext cx="5454352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18632" y="1782144"/>
            <a:ext cx="57606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윈도우 네트워크 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이름 정보</a:t>
            </a:r>
            <a:endParaRPr lang="ko-KR" altLang="en-US" dirty="0"/>
          </a:p>
        </p:txBody>
      </p:sp>
      <p:sp>
        <p:nvSpPr>
          <p:cNvPr id="9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664" y="2425790"/>
            <a:ext cx="380777" cy="44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06664" y="2771602"/>
            <a:ext cx="11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42313" r="65422" b="42708"/>
          <a:stretch/>
        </p:blipFill>
        <p:spPr bwMode="auto">
          <a:xfrm>
            <a:off x="7164288" y="1638127"/>
            <a:ext cx="1447801" cy="1095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화살표 연결선 15"/>
          <p:cNvCxnSpPr>
            <a:stCxn id="1026" idx="3"/>
            <a:endCxn id="1035" idx="1"/>
          </p:cNvCxnSpPr>
          <p:nvPr/>
        </p:nvCxnSpPr>
        <p:spPr>
          <a:xfrm flipV="1">
            <a:off x="5816600" y="2185982"/>
            <a:ext cx="1347688" cy="1888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312123" y="2185982"/>
            <a:ext cx="1299965" cy="460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20" y="2564904"/>
            <a:ext cx="380777" cy="44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211120" y="2910716"/>
            <a:ext cx="11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036" idx="1"/>
            <a:endCxn id="1039" idx="3"/>
          </p:cNvCxnSpPr>
          <p:nvPr/>
        </p:nvCxnSpPr>
        <p:spPr>
          <a:xfrm flipH="1" flipV="1">
            <a:off x="3203848" y="3696011"/>
            <a:ext cx="660127" cy="137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3095382"/>
            <a:ext cx="37719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꺾인 연결선 17"/>
          <p:cNvCxnSpPr>
            <a:stCxn id="1035" idx="3"/>
            <a:endCxn id="1036" idx="3"/>
          </p:cNvCxnSpPr>
          <p:nvPr/>
        </p:nvCxnSpPr>
        <p:spPr>
          <a:xfrm flipH="1">
            <a:off x="7635875" y="2185982"/>
            <a:ext cx="976214" cy="1523763"/>
          </a:xfrm>
          <a:prstGeom prst="bentConnector3">
            <a:avLst>
              <a:gd name="adj1" fmla="val -2341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662141" y="3271988"/>
            <a:ext cx="790180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3501008"/>
            <a:ext cx="231454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020272" y="3846820"/>
            <a:ext cx="72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6" y="3175870"/>
            <a:ext cx="2933452" cy="104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2269181" y="3492948"/>
            <a:ext cx="790180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721968"/>
            <a:ext cx="231454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627312" y="4067780"/>
            <a:ext cx="72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08" y="4725144"/>
            <a:ext cx="2319133" cy="18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꺾인 연결선 43"/>
          <p:cNvCxnSpPr>
            <a:stCxn id="1039" idx="1"/>
            <a:endCxn id="1040" idx="1"/>
          </p:cNvCxnSpPr>
          <p:nvPr/>
        </p:nvCxnSpPr>
        <p:spPr>
          <a:xfrm rot="10800000" flipH="1" flipV="1">
            <a:off x="270396" y="3696010"/>
            <a:ext cx="529012" cy="1949013"/>
          </a:xfrm>
          <a:prstGeom prst="bentConnector3">
            <a:avLst>
              <a:gd name="adj1" fmla="val -43213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2248" y="2866690"/>
            <a:ext cx="269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</a:t>
            </a:r>
            <a:r>
              <a:rPr lang="en-US" altLang="ko-KR" dirty="0" smtClean="0"/>
              <a:t>ID,</a:t>
            </a:r>
            <a:r>
              <a:rPr lang="ko-KR" altLang="en-US" dirty="0" smtClean="0"/>
              <a:t>작업그룹 변경</a:t>
            </a:r>
            <a:endParaRPr lang="ko-KR" altLang="en-US" dirty="0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55" y="4670516"/>
            <a:ext cx="4095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직선 화살표 연결선 52"/>
          <p:cNvCxnSpPr>
            <a:stCxn id="1036" idx="2"/>
          </p:cNvCxnSpPr>
          <p:nvPr/>
        </p:nvCxnSpPr>
        <p:spPr>
          <a:xfrm>
            <a:off x="5749925" y="4324107"/>
            <a:ext cx="0" cy="3464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662141" y="4789092"/>
            <a:ext cx="1299963" cy="37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7107" l="0" r="100000">
                        <a14:backgroundMark x1="21531" y1="27686" x2="21531" y2="27686"/>
                        <a14:backgroundMark x1="77512" y1="18182" x2="77512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478" y="4986521"/>
            <a:ext cx="339151" cy="36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063981" y="5066875"/>
            <a:ext cx="105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5784850" y="5349506"/>
            <a:ext cx="0" cy="3464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06664" y="5695915"/>
            <a:ext cx="47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DNS</a:t>
            </a:r>
            <a:r>
              <a:rPr lang="ko-KR" altLang="en-US" dirty="0" smtClean="0"/>
              <a:t>접미사와 </a:t>
            </a:r>
            <a:r>
              <a:rPr lang="en-US" altLang="ko-KR" dirty="0" err="1" smtClean="0"/>
              <a:t>NetBIos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이름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0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4065" y="16641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기본적인 기술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윈도우 네트워크 설정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2248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주소와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정보 변경하기</a:t>
            </a:r>
            <a:endParaRPr lang="ko-KR" altLang="en-US" dirty="0"/>
          </a:p>
        </p:txBody>
      </p:sp>
      <p:sp>
        <p:nvSpPr>
          <p:cNvPr id="8" name="AutoShape 4" descr="클릭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34" b="73718"/>
          <a:stretch/>
        </p:blipFill>
        <p:spPr bwMode="auto">
          <a:xfrm>
            <a:off x="362248" y="1628800"/>
            <a:ext cx="2709019" cy="149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7" b="38594"/>
          <a:stretch/>
        </p:blipFill>
        <p:spPr bwMode="auto">
          <a:xfrm>
            <a:off x="3779912" y="1916832"/>
            <a:ext cx="5029200" cy="162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화살표 연결선 37"/>
          <p:cNvCxnSpPr/>
          <p:nvPr/>
        </p:nvCxnSpPr>
        <p:spPr>
          <a:xfrm>
            <a:off x="2763875" y="2376046"/>
            <a:ext cx="1016037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2763875" y="3123292"/>
            <a:ext cx="1016038" cy="59374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 r="3828"/>
          <a:stretch/>
        </p:blipFill>
        <p:spPr bwMode="auto">
          <a:xfrm>
            <a:off x="265613" y="3933056"/>
            <a:ext cx="2524208" cy="251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화살표 연결선 43"/>
          <p:cNvCxnSpPr/>
          <p:nvPr/>
        </p:nvCxnSpPr>
        <p:spPr>
          <a:xfrm>
            <a:off x="2789821" y="5301208"/>
            <a:ext cx="558043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69" y="3933056"/>
            <a:ext cx="2484368" cy="252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33056"/>
            <a:ext cx="2436837" cy="251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직선 화살표 연결선 49"/>
          <p:cNvCxnSpPr/>
          <p:nvPr/>
        </p:nvCxnSpPr>
        <p:spPr>
          <a:xfrm>
            <a:off x="5767326" y="5188403"/>
            <a:ext cx="558043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1580</TotalTime>
  <Words>821</Words>
  <Application>Microsoft Office PowerPoint</Application>
  <PresentationFormat>화면 슬라이드 쇼(4:3)</PresentationFormat>
  <Paragraphs>154</Paragraphs>
  <Slides>17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서버 기술</vt:lpstr>
      <vt:lpstr>네트워크 3가지 의미 </vt:lpstr>
      <vt:lpstr>기술의 3가지 특성 </vt:lpstr>
      <vt:lpstr>일반적인 인터넷 연결 구성</vt:lpstr>
      <vt:lpstr>도메인형 접속과 비도메인형 접속</vt:lpstr>
      <vt:lpstr>ISO/OSI 참조 모델</vt:lpstr>
      <vt:lpstr>클라이언트 서버 기술</vt:lpstr>
      <vt:lpstr>기본적인 기술 - 윈도우</vt:lpstr>
      <vt:lpstr>기본적인 기술 – 윈도우 네트워크 설정</vt:lpstr>
      <vt:lpstr>기본적인 기술 – 네트워크 설정 확인과 연결테스트</vt:lpstr>
      <vt:lpstr>기본적인 기술 – 네트워크 설정 확인과 연결테스트</vt:lpstr>
      <vt:lpstr>리눅스 Centos 설치 화면</vt:lpstr>
      <vt:lpstr>리눅스 터미널 실행 아이콘 추가</vt:lpstr>
      <vt:lpstr>텔넷 로그인(윈도우에서 로그인)</vt:lpstr>
      <vt:lpstr>메일 수신 서버(dovecot) 실행과 자동 시작</vt:lpstr>
      <vt:lpstr>메일 송수신(메일 서버) 연습 환경 설정</vt:lpstr>
      <vt:lpstr>Host(호스트 이름과 IP 주소 정보 파일)변경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기술</dc:title>
  <dc:creator>bit-user</dc:creator>
  <cp:lastModifiedBy>user81</cp:lastModifiedBy>
  <cp:revision>18</cp:revision>
  <dcterms:created xsi:type="dcterms:W3CDTF">2017-05-10T11:09:53Z</dcterms:created>
  <dcterms:modified xsi:type="dcterms:W3CDTF">2017-05-16T11:15:20Z</dcterms:modified>
</cp:coreProperties>
</file>