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64" r:id="rId30"/>
    <p:sldId id="359" r:id="rId31"/>
    <p:sldId id="365" r:id="rId32"/>
    <p:sldId id="366" r:id="rId33"/>
    <p:sldId id="367" r:id="rId34"/>
    <p:sldId id="368" r:id="rId35"/>
    <p:sldId id="358" r:id="rId36"/>
    <p:sldId id="360" r:id="rId37"/>
    <p:sldId id="361" r:id="rId38"/>
    <p:sldId id="362" r:id="rId39"/>
    <p:sldId id="3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0"/>
    <p:restoredTop sz="94660"/>
  </p:normalViewPr>
  <p:slideViewPr>
    <p:cSldViewPr snapToGrid="0">
      <p:cViewPr varScale="1">
        <p:scale>
          <a:sx n="73" d="100"/>
          <a:sy n="73" d="100"/>
        </p:scale>
        <p:origin x="990" y="7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1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5-25T08:29:55.86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0E8D57-E532-47B4-A656-DE3766134A9B}" emma:medium="tactile" emma:mode="ink">
          <msink:context xmlns:msink="http://schemas.microsoft.com/ink/2010/main" type="writingRegion" rotatedBoundingBox="9361,6966 11538,6966 11538,7039 9361,7039"/>
        </emma:interpretation>
      </emma:emma>
    </inkml:annotationXML>
    <inkml:traceGroup>
      <inkml:annotationXML>
        <emma:emma xmlns:emma="http://www.w3.org/2003/04/emma" version="1.0">
          <emma:interpretation id="{11A980B0-AD30-4431-8905-00AA79C985CD}" emma:medium="tactile" emma:mode="ink">
            <msink:context xmlns:msink="http://schemas.microsoft.com/ink/2010/main" type="paragraph" rotatedBoundingBox="9361,6966 11538,6966 11538,7039 9361,7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8AF13A-F070-4309-8927-EF039205F1CF}" emma:medium="tactile" emma:mode="ink">
              <msink:context xmlns:msink="http://schemas.microsoft.com/ink/2010/main" type="line" rotatedBoundingBox="9361,6966 11538,6966 11538,7039 9361,7039"/>
            </emma:interpretation>
          </emma:emma>
        </inkml:annotationXML>
        <inkml:traceGroup>
          <inkml:annotationXML>
            <emma:emma xmlns:emma="http://www.w3.org/2003/04/emma" version="1.0">
              <emma:interpretation id="{028191C5-4E91-42FE-B089-9BE0E45BAADA}" emma:medium="tactile" emma:mode="ink">
                <msink:context xmlns:msink="http://schemas.microsoft.com/ink/2010/main" type="inkWord" rotatedBoundingBox="9361,6966 11538,6966 11538,7039 9361,7039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ㅡ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74 0,'36'0'282,"1"0"-142,-1 0-124,0 0 0,0 0-1,1 0 79,-1 0-78,0 0 15,1 0-16,-1 0 1,0 0 0,0 0-1,37 0 1,-37 0 0,37 0-1,-37 0 141,0 0-156,1 0 16,-1 0 0,0 0 15,1 0 0,-1 0 0,0 0 1,0 0-32,1 0 15,-1 0 1,0 0 15,1 0-15,-1 0-1,0 0-15,37 0 16,-37 0-16,0 0 16,1 0-16,-1 0 15,0 0 1,0 0 15,-36-36-15,37 36-1,-1 0 1,0 0 0,1 0 15,-1 0-15,0 0-1,0 0 1,1 0 15,-1 0 0,-36-37 1,73 37-17,-37 0 16,0 0-15,0 0 0,1 0-1,-1 0 17,0 0 30,1 0-31,-1 0-15,0 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95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71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916" y="2788443"/>
            <a:ext cx="8260289" cy="873389"/>
          </a:xfrm>
        </p:spPr>
        <p:txBody>
          <a:bodyPr vert="horz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900" b="1"/>
              <a:t>MVC </a:t>
            </a:r>
            <a:r>
              <a:rPr lang="ko-KR" altLang="en-US" sz="4900" b="1"/>
              <a:t>모델링 기법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474" y="1404937"/>
            <a:ext cx="8010525" cy="3476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1061466"/>
            <a:ext cx="4886325" cy="3513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6961" y="660537"/>
            <a:ext cx="4302918" cy="41733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49" y="408089"/>
            <a:ext cx="5281614" cy="356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314" y="1205970"/>
            <a:ext cx="5810248" cy="201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이때 주의 사항으로 시작을 눌렀는데 서버가 시작되지 않고 팝업창이 뜨면서 오류가 발생했다고 죽는 경우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ko-KR" altLang="en-US"/>
              <a:t>해당서버의 </a:t>
            </a:r>
            <a:r>
              <a:rPr lang="en-US" altLang="ko-KR"/>
              <a:t>port</a:t>
            </a:r>
            <a:r>
              <a:rPr lang="ko-KR" altLang="en-US"/>
              <a:t>를 다른 </a:t>
            </a:r>
            <a:r>
              <a:rPr lang="en-US" altLang="ko-KR"/>
              <a:t>app</a:t>
            </a:r>
            <a:r>
              <a:rPr lang="ko-KR" altLang="en-US"/>
              <a:t>이 사용중이다.</a:t>
            </a:r>
          </a:p>
          <a:p>
            <a:pPr>
              <a:buAutoNum type="arabicPeriod"/>
              <a:defRPr lang="ko-KR" altLang="en-US"/>
            </a:pPr>
            <a:r>
              <a:rPr lang="en-US" altLang="ko-KR"/>
              <a:t>project</a:t>
            </a:r>
            <a:r>
              <a:rPr lang="ko-KR" altLang="en-US"/>
              <a:t> 생성시 (예&gt;</a:t>
            </a:r>
            <a:r>
              <a:rPr lang="en-US" altLang="ko-KR"/>
              <a:t>com.java.ex</a:t>
            </a:r>
            <a:r>
              <a:rPr lang="ko-KR" altLang="en-US"/>
              <a:t>) </a:t>
            </a:r>
            <a:r>
              <a:rPr lang="en-US" altLang="ko-KR"/>
              <a:t>ex</a:t>
            </a:r>
            <a:r>
              <a:rPr lang="ko-KR" altLang="en-US"/>
              <a:t>라는 녀석이 서버에 하나더 있는 경우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 메이븐 문제인 경우  (라이브러리 종속 문제)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0812" y="4123002"/>
            <a:ext cx="5048250" cy="200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/>
              <a:t>해결 방법</a:t>
            </a:r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AutoNum type="arabicPeriod"/>
              <a:defRPr lang="ko-KR" altLang="en-US"/>
            </a:pPr>
            <a:r>
              <a:rPr lang="en-US" altLang="ko-KR"/>
              <a:t>port</a:t>
            </a:r>
            <a:r>
              <a:rPr lang="ko-KR" altLang="en-US"/>
              <a:t>번호를 </a:t>
            </a:r>
            <a:r>
              <a:rPr lang="en-US" altLang="ko-KR"/>
              <a:t>server.xml</a:t>
            </a:r>
            <a:r>
              <a:rPr lang="ko-KR" altLang="en-US"/>
              <a:t>에서 변경해 준다.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서버 하나를 더 생성해서 따로 돌리거나 잠시 </a:t>
            </a:r>
            <a:r>
              <a:rPr lang="en-US" altLang="ko-KR"/>
              <a:t>remove</a:t>
            </a:r>
            <a:r>
              <a:rPr lang="ko-KR" altLang="en-US"/>
              <a:t>하고 따로 돌린다.</a:t>
            </a:r>
          </a:p>
          <a:p>
            <a:pPr>
              <a:buAutoNum type="arabicPeriod"/>
              <a:defRPr lang="ko-KR" altLang="en-US"/>
            </a:pPr>
            <a:r>
              <a:rPr lang="ko-KR" altLang="en-US"/>
              <a:t>메이븐 파일을 삭제하고 </a:t>
            </a:r>
            <a:r>
              <a:rPr lang="en-US" altLang="ko-KR"/>
              <a:t>clean</a:t>
            </a:r>
            <a:r>
              <a:rPr lang="ko-KR" altLang="en-US"/>
              <a:t>한후 </a:t>
            </a:r>
            <a:r>
              <a:rPr lang="en-US" altLang="ko-KR"/>
              <a:t>maven update</a:t>
            </a:r>
            <a:r>
              <a:rPr lang="ko-KR" altLang="en-US"/>
              <a:t>를 진행한다.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9637" y="1397793"/>
            <a:ext cx="7705725" cy="3609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779930" y="3825780"/>
            <a:ext cx="1281953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5" name="직사각형 14"/>
          <p:cNvSpPr/>
          <p:nvPr/>
        </p:nvSpPr>
        <p:spPr>
          <a:xfrm>
            <a:off x="5136777" y="3825780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6" name="직사각형 15"/>
          <p:cNvSpPr/>
          <p:nvPr/>
        </p:nvSpPr>
        <p:spPr>
          <a:xfrm>
            <a:off x="3397623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HandlerMapping</a:t>
            </a:r>
            <a:endParaRPr lang="ko-KR" altLang="en-US"/>
          </a:p>
        </p:txBody>
      </p:sp>
      <p:sp>
        <p:nvSpPr>
          <p:cNvPr id="7" name="직사각형 16"/>
          <p:cNvSpPr/>
          <p:nvPr/>
        </p:nvSpPr>
        <p:spPr>
          <a:xfrm>
            <a:off x="6642847" y="2382462"/>
            <a:ext cx="2124636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HandlerAdapter</a:t>
            </a:r>
            <a:endParaRPr lang="ko-KR" altLang="en-US"/>
          </a:p>
        </p:txBody>
      </p:sp>
      <p:sp>
        <p:nvSpPr>
          <p:cNvPr id="8" name="직사각형 17"/>
          <p:cNvSpPr/>
          <p:nvPr/>
        </p:nvSpPr>
        <p:spPr>
          <a:xfrm>
            <a:off x="9045388" y="3720424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9" name="직사각형 18"/>
          <p:cNvSpPr/>
          <p:nvPr/>
        </p:nvSpPr>
        <p:spPr>
          <a:xfrm>
            <a:off x="7140389" y="537240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ViewResolver</a:t>
            </a:r>
            <a:endParaRPr lang="ko-KR" altLang="en-US"/>
          </a:p>
        </p:txBody>
      </p:sp>
      <p:sp>
        <p:nvSpPr>
          <p:cNvPr id="10" name="직사각형 19"/>
          <p:cNvSpPr/>
          <p:nvPr/>
        </p:nvSpPr>
        <p:spPr>
          <a:xfrm>
            <a:off x="3509683" y="5269098"/>
            <a:ext cx="16270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View(JSP)</a:t>
            </a:r>
            <a:endParaRPr lang="ko-KR" altLang="en-US"/>
          </a:p>
        </p:txBody>
      </p:sp>
      <p:cxnSp>
        <p:nvCxnSpPr>
          <p:cNvPr id="11" name="직선 화살표 연결선 7"/>
          <p:cNvCxnSpPr/>
          <p:nvPr/>
        </p:nvCxnSpPr>
        <p:spPr>
          <a:xfrm>
            <a:off x="2169459" y="4144027"/>
            <a:ext cx="2841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0"/>
          <p:cNvCxnSpPr/>
          <p:nvPr/>
        </p:nvCxnSpPr>
        <p:spPr>
          <a:xfrm flipH="1" flipV="1">
            <a:off x="4572000" y="3137575"/>
            <a:ext cx="1192306" cy="5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23"/>
          <p:cNvCxnSpPr/>
          <p:nvPr/>
        </p:nvCxnSpPr>
        <p:spPr>
          <a:xfrm flipV="1">
            <a:off x="6584576" y="3078267"/>
            <a:ext cx="972671" cy="64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26"/>
          <p:cNvCxnSpPr/>
          <p:nvPr/>
        </p:nvCxnSpPr>
        <p:spPr>
          <a:xfrm flipV="1">
            <a:off x="7386920" y="4038671"/>
            <a:ext cx="1452280" cy="1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29"/>
          <p:cNvCxnSpPr/>
          <p:nvPr/>
        </p:nvCxnSpPr>
        <p:spPr>
          <a:xfrm>
            <a:off x="6584576" y="4562964"/>
            <a:ext cx="1154206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32"/>
          <p:cNvCxnSpPr/>
          <p:nvPr/>
        </p:nvCxnSpPr>
        <p:spPr>
          <a:xfrm flipH="1">
            <a:off x="5011270" y="4562964"/>
            <a:ext cx="828117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6"/>
          <p:cNvCxnSpPr/>
          <p:nvPr/>
        </p:nvCxnSpPr>
        <p:spPr>
          <a:xfrm flipH="1">
            <a:off x="7467603" y="4235256"/>
            <a:ext cx="1371597" cy="1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1"/>
          <p:cNvSpPr txBox="1"/>
          <p:nvPr/>
        </p:nvSpPr>
        <p:spPr>
          <a:xfrm>
            <a:off x="7664993" y="4294447"/>
            <a:ext cx="1232476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ModelAndView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MVC</a:t>
            </a:r>
            <a:r>
              <a:rPr lang="ko-KR" altLang="en-US"/>
              <a:t> </a:t>
            </a:r>
            <a:r>
              <a:rPr lang="en-US" altLang="ko-KR"/>
              <a:t>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125" y="2663001"/>
            <a:ext cx="5463099" cy="1086323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838372" y="1939225"/>
            <a:ext cx="8843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우선 스프링 </a:t>
            </a:r>
            <a:r>
              <a:rPr lang="en-US" altLang="ko-KR" sz="1200" b="1"/>
              <a:t>MVC </a:t>
            </a:r>
            <a:r>
              <a:rPr lang="ko-KR" altLang="en-US" sz="1200" b="1"/>
              <a:t>프로젝트를 이클립스에서 만들어 보고</a:t>
            </a:r>
            <a:r>
              <a:rPr lang="en-US" altLang="ko-KR" sz="1200" b="1"/>
              <a:t>, </a:t>
            </a:r>
            <a:r>
              <a:rPr lang="ko-KR" altLang="en-US" sz="1200" b="1"/>
              <a:t>전체적인 구조를 익혀 봅니다</a:t>
            </a:r>
            <a:r>
              <a:rPr lang="en-US" altLang="ko-KR" sz="1200" b="1"/>
              <a:t>.</a:t>
            </a:r>
            <a:r>
              <a:rPr lang="ko-KR" altLang="en-US" sz="1200" b="1"/>
              <a:t>  </a:t>
            </a:r>
            <a:r>
              <a:rPr lang="en-US" altLang="ko-KR" sz="1200" b="1"/>
              <a:t>(</a:t>
            </a:r>
            <a:r>
              <a:rPr lang="en-US" altLang="ko-KR" sz="1200"/>
              <a:t>spring_11_2_ex1_springex</a:t>
            </a:r>
            <a:r>
              <a:rPr lang="en-US" altLang="ko-KR" sz="1200" b="1"/>
              <a:t>)</a:t>
            </a:r>
          </a:p>
        </p:txBody>
      </p:sp>
      <p:cxnSp>
        <p:nvCxnSpPr>
          <p:cNvPr id="6" name="직선 연결선 13"/>
          <p:cNvCxnSpPr/>
          <p:nvPr/>
        </p:nvCxnSpPr>
        <p:spPr>
          <a:xfrm>
            <a:off x="910090" y="2221397"/>
            <a:ext cx="801875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5"/>
          <p:cNvSpPr/>
          <p:nvPr/>
        </p:nvSpPr>
        <p:spPr>
          <a:xfrm>
            <a:off x="983125" y="2649382"/>
            <a:ext cx="80634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19"/>
          <p:cNvSpPr/>
          <p:nvPr/>
        </p:nvSpPr>
        <p:spPr>
          <a:xfrm>
            <a:off x="4014936" y="2979174"/>
            <a:ext cx="861864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4"/>
          <p:cNvSpPr txBox="1"/>
          <p:nvPr/>
        </p:nvSpPr>
        <p:spPr>
          <a:xfrm>
            <a:off x="2766742" y="4271972"/>
            <a:ext cx="18958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Spring Project </a:t>
            </a:r>
            <a:r>
              <a:rPr lang="ko-KR" altLang="en-US" sz="1100"/>
              <a:t>메뉴 진입</a:t>
            </a:r>
            <a:endParaRPr lang="en-US" altLang="ko-KR" sz="11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Spring STS</a:t>
            </a:r>
            <a:r>
              <a:rPr lang="ko-KR" altLang="en-US"/>
              <a:t>를 이용시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9631" y="1520201"/>
            <a:ext cx="4242955" cy="3896591"/>
          </a:xfrm>
          <a:prstGeom prst="rect">
            <a:avLst/>
          </a:prstGeom>
        </p:spPr>
      </p:pic>
      <p:sp>
        <p:nvSpPr>
          <p:cNvPr id="11" name="직사각형 15"/>
          <p:cNvSpPr/>
          <p:nvPr/>
        </p:nvSpPr>
        <p:spPr>
          <a:xfrm>
            <a:off x="1686211" y="2425839"/>
            <a:ext cx="1303173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9"/>
          <p:cNvSpPr/>
          <p:nvPr/>
        </p:nvSpPr>
        <p:spPr>
          <a:xfrm>
            <a:off x="1346068" y="4785912"/>
            <a:ext cx="1221286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724" y="1520201"/>
            <a:ext cx="4235083" cy="1873513"/>
          </a:xfrm>
          <a:prstGeom prst="rect">
            <a:avLst/>
          </a:prstGeom>
        </p:spPr>
      </p:pic>
      <p:sp>
        <p:nvSpPr>
          <p:cNvPr id="14" name="직사각형 16"/>
          <p:cNvSpPr/>
          <p:nvPr/>
        </p:nvSpPr>
        <p:spPr>
          <a:xfrm>
            <a:off x="6079145" y="2486162"/>
            <a:ext cx="1130548" cy="3297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7"/>
          <p:cNvSpPr txBox="1"/>
          <p:nvPr/>
        </p:nvSpPr>
        <p:spPr>
          <a:xfrm>
            <a:off x="1582616" y="5627677"/>
            <a:ext cx="2875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Project </a:t>
            </a:r>
            <a:r>
              <a:rPr lang="ko-KR" altLang="en-US" sz="1100"/>
              <a:t>이름 및 </a:t>
            </a:r>
            <a:r>
              <a:rPr lang="en-US" altLang="ko-KR" sz="1100"/>
              <a:t>Spring MVC Project </a:t>
            </a:r>
            <a:r>
              <a:rPr lang="ko-KR" altLang="en-US" sz="1100"/>
              <a:t>설정</a:t>
            </a:r>
            <a:endParaRPr lang="en-US" altLang="ko-KR" sz="1100"/>
          </a:p>
        </p:txBody>
      </p:sp>
      <p:sp>
        <p:nvSpPr>
          <p:cNvPr id="16" name="TextBox 18"/>
          <p:cNvSpPr txBox="1"/>
          <p:nvPr/>
        </p:nvSpPr>
        <p:spPr>
          <a:xfrm>
            <a:off x="7658100" y="3551789"/>
            <a:ext cx="13452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기본 패키지 설정</a:t>
            </a:r>
            <a:endParaRPr lang="en-US" altLang="ko-KR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2"/>
          <p:cNvSpPr/>
          <p:nvPr/>
        </p:nvSpPr>
        <p:spPr>
          <a:xfrm>
            <a:off x="6456315" y="5561178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web.xml</a:t>
            </a:r>
            <a:endParaRPr lang="ko-KR" altLang="en-US"/>
          </a:p>
        </p:txBody>
      </p:sp>
      <p:sp>
        <p:nvSpPr>
          <p:cNvPr id="13" name="직사각형 13"/>
          <p:cNvSpPr/>
          <p:nvPr/>
        </p:nvSpPr>
        <p:spPr>
          <a:xfrm>
            <a:off x="9146761" y="4799889"/>
            <a:ext cx="2444432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DispatcherServlet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6456316" y="6108025"/>
            <a:ext cx="2294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1) DispatcherServlet </a:t>
            </a:r>
            <a:r>
              <a:rPr lang="ko-KR" altLang="en-US" sz="1100"/>
              <a:t>서블릿</a:t>
            </a:r>
            <a:r>
              <a:rPr lang="en-US" altLang="ko-KR" sz="1100"/>
              <a:t> </a:t>
            </a:r>
            <a:r>
              <a:rPr lang="ko-KR" altLang="en-US" sz="1100"/>
              <a:t>맵핑</a:t>
            </a:r>
          </a:p>
          <a:p>
            <a:pPr lvl="0">
              <a:defRPr lang="ko-KR" altLang="en-US"/>
            </a:pPr>
            <a:r>
              <a:rPr lang="en-US" altLang="ko-KR" sz="1100"/>
              <a:t>2) </a:t>
            </a:r>
            <a:r>
              <a:rPr lang="ko-KR" altLang="en-US" sz="1100"/>
              <a:t>스프링 설정 파일 위치 정의</a:t>
            </a:r>
            <a:endParaRPr lang="en-US" altLang="ko-KR" sz="1100"/>
          </a:p>
        </p:txBody>
      </p:sp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4873" y="1304098"/>
            <a:ext cx="2644959" cy="5234814"/>
          </a:xfrm>
          <a:prstGeom prst="rect">
            <a:avLst/>
          </a:prstGeom>
        </p:spPr>
      </p:pic>
      <p:cxnSp>
        <p:nvCxnSpPr>
          <p:cNvPr id="16" name="직선 화살표 연결선 9"/>
          <p:cNvCxnSpPr/>
          <p:nvPr/>
        </p:nvCxnSpPr>
        <p:spPr>
          <a:xfrm flipH="1">
            <a:off x="4750606" y="5829300"/>
            <a:ext cx="1705709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9146760" y="5398413"/>
            <a:ext cx="2444433" cy="41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클라이언트의 요청을 최초 받아 </a:t>
            </a:r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100"/>
              <a:t>컨트롤러에게 전달</a:t>
            </a:r>
            <a:endParaRPr lang="en-US" altLang="ko-KR" sz="1100"/>
          </a:p>
        </p:txBody>
      </p:sp>
      <p:sp>
        <p:nvSpPr>
          <p:cNvPr id="18" name="직사각형 21"/>
          <p:cNvSpPr/>
          <p:nvPr/>
        </p:nvSpPr>
        <p:spPr>
          <a:xfrm>
            <a:off x="6456315" y="4152557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19" name="TextBox 22"/>
          <p:cNvSpPr txBox="1"/>
          <p:nvPr/>
        </p:nvSpPr>
        <p:spPr>
          <a:xfrm>
            <a:off x="6456316" y="4699404"/>
            <a:ext cx="22949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/>
              <a:t>스프링 컨테이너 설정 파일</a:t>
            </a:r>
            <a:endParaRPr lang="en-US" altLang="ko-KR" sz="1100"/>
          </a:p>
        </p:txBody>
      </p:sp>
      <p:cxnSp>
        <p:nvCxnSpPr>
          <p:cNvPr id="20" name="직선 화살표 연결선 23"/>
          <p:cNvCxnSpPr>
            <a:stCxn id="18" idx="1"/>
          </p:cNvCxnSpPr>
          <p:nvPr/>
        </p:nvCxnSpPr>
        <p:spPr>
          <a:xfrm flipH="1">
            <a:off x="5497952" y="4425981"/>
            <a:ext cx="958363" cy="98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4"/>
          <p:cNvSpPr/>
          <p:nvPr/>
        </p:nvSpPr>
        <p:spPr>
          <a:xfrm>
            <a:off x="6456314" y="2775165"/>
            <a:ext cx="2294966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컨트롤러</a:t>
            </a:r>
          </a:p>
        </p:txBody>
      </p:sp>
      <p:sp>
        <p:nvSpPr>
          <p:cNvPr id="22" name="TextBox 25"/>
          <p:cNvSpPr txBox="1"/>
          <p:nvPr/>
        </p:nvSpPr>
        <p:spPr>
          <a:xfrm>
            <a:off x="6456315" y="3322012"/>
            <a:ext cx="2453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00"/>
              <a:t>Dispatcher</a:t>
            </a:r>
            <a:r>
              <a:rPr lang="ko-KR" altLang="en-US" sz="1100"/>
              <a:t>에서 전달된 요청을 처리</a:t>
            </a:r>
            <a:endParaRPr lang="en-US" altLang="ko-KR" sz="1100"/>
          </a:p>
        </p:txBody>
      </p:sp>
      <p:cxnSp>
        <p:nvCxnSpPr>
          <p:cNvPr id="23" name="직선 화살표 연결선 26"/>
          <p:cNvCxnSpPr>
            <a:stCxn id="21" idx="1"/>
          </p:cNvCxnSpPr>
          <p:nvPr/>
        </p:nvCxnSpPr>
        <p:spPr>
          <a:xfrm flipH="1">
            <a:off x="5559500" y="3048589"/>
            <a:ext cx="896814" cy="11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31"/>
          <p:cNvSpPr/>
          <p:nvPr/>
        </p:nvSpPr>
        <p:spPr>
          <a:xfrm>
            <a:off x="400822" y="4236614"/>
            <a:ext cx="2294964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뷰</a:t>
            </a:r>
            <a:r>
              <a:rPr lang="en-US" altLang="ko-KR"/>
              <a:t>(.jsp)</a:t>
            </a:r>
            <a:endParaRPr lang="ko-KR" altLang="en-US"/>
          </a:p>
        </p:txBody>
      </p:sp>
      <p:cxnSp>
        <p:nvCxnSpPr>
          <p:cNvPr id="25" name="직선 화살표 연결선 32"/>
          <p:cNvCxnSpPr>
            <a:stCxn id="24" idx="3"/>
          </p:cNvCxnSpPr>
          <p:nvPr/>
        </p:nvCxnSpPr>
        <p:spPr>
          <a:xfrm>
            <a:off x="2695786" y="4510038"/>
            <a:ext cx="1594860" cy="13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991" y="238125"/>
            <a:ext cx="2848016" cy="57269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8462" y="305880"/>
            <a:ext cx="7077075" cy="3492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67956" y="3736182"/>
            <a:ext cx="2408087" cy="2874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9362" y="4791094"/>
            <a:ext cx="4986338" cy="8572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406" y="1983581"/>
            <a:ext cx="8786812" cy="44862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3521" y="548481"/>
            <a:ext cx="4584262" cy="832644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en-US" altLang="ko-KR"/>
              <a:t>Maven </a:t>
            </a:r>
            <a:r>
              <a:rPr lang="ko-KR" altLang="en-US"/>
              <a:t>연동 환경구성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32" y="1802306"/>
            <a:ext cx="4255467" cy="3253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3493" y="1631253"/>
            <a:ext cx="6922294" cy="32388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050" y="793708"/>
            <a:ext cx="10737056" cy="56237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731656"/>
            <a:ext cx="10977562" cy="53946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67" y="1012030"/>
            <a:ext cx="3669316" cy="511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3407" y="0"/>
            <a:ext cx="7489031" cy="3652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754906"/>
            <a:ext cx="5731669" cy="29602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302" y="322262"/>
            <a:ext cx="4584262" cy="832644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Spring MVC 05/24 (</a:t>
            </a:r>
            <a:r>
              <a:rPr lang="ko-KR" altLang="en-US"/>
              <a:t>강의</a:t>
            </a:r>
            <a:r>
              <a:rPr lang="en-US" altLang="ko-KR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243" y="1278800"/>
            <a:ext cx="6565105" cy="34860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6944" y="2324100"/>
            <a:ext cx="3638550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7712" y="1776412"/>
            <a:ext cx="464820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method </a:t>
            </a:r>
            <a:r>
              <a:rPr lang="ko-KR" altLang="en-US"/>
              <a:t>단독 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768" y="1538040"/>
            <a:ext cx="4641056" cy="4296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339" y="1554696"/>
            <a:ext cx="6112669" cy="2914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281" y="646376"/>
            <a:ext cx="3131343" cy="36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 + method  </a:t>
            </a:r>
            <a:r>
              <a:rPr lang="ko-KR" altLang="en-US"/>
              <a:t>매핑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430" y="1162050"/>
            <a:ext cx="4791075" cy="1581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4766" y="1085917"/>
            <a:ext cx="5893592" cy="21858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374" y="3703733"/>
            <a:ext cx="5393531" cy="1980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81737" y="3964781"/>
            <a:ext cx="3533775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406" y="301094"/>
            <a:ext cx="5179218" cy="3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get</a:t>
            </a:r>
            <a:r>
              <a:rPr lang="ko-KR" altLang="en-US"/>
              <a:t>과 </a:t>
            </a:r>
            <a:r>
              <a:rPr lang="en-US" altLang="ko-KR"/>
              <a:t>post</a:t>
            </a:r>
            <a:r>
              <a:rPr lang="ko-KR" altLang="en-US"/>
              <a:t> 방식으로 데이터 전달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2550" y="247650"/>
            <a:ext cx="6486525" cy="636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81" y="1678233"/>
            <a:ext cx="4683919" cy="3246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561" y="396344"/>
            <a:ext cx="3131343" cy="90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type</a:t>
            </a:r>
            <a:r>
              <a:rPr lang="ko-KR" altLang="en-US"/>
              <a:t>단독 매핑방법과 ,</a:t>
            </a:r>
          </a:p>
          <a:p>
            <a:pPr>
              <a:defRPr lang="ko-KR" altLang="en-US"/>
            </a:pPr>
            <a:r>
              <a:rPr lang="en-US" altLang="ko-KR"/>
              <a:t>Bean</a:t>
            </a:r>
            <a:r>
              <a:rPr lang="ko-KR" altLang="en-US"/>
              <a:t>객체의 데이터를 받는 방법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9" y="472383"/>
            <a:ext cx="10432852" cy="59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90525"/>
            <a:ext cx="8791575" cy="6076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6506" y="122963"/>
            <a:ext cx="8596668" cy="526869"/>
          </a:xfrm>
        </p:spPr>
        <p:txBody>
          <a:bodyPr>
            <a:noAutofit/>
          </a:bodyPr>
          <a:lstStyle/>
          <a:p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루트 애플리케이션 컨텍스트 </a:t>
            </a:r>
            <a:r>
              <a:rPr lang="en-US" altLang="ko-KR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>( Root Application Context  )</a:t>
            </a:r>
            <a: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ko-KR" altLang="en-US" sz="1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1021740" y="2416629"/>
            <a:ext cx="1843797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74329" y="666206"/>
            <a:ext cx="2525487" cy="2076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59773" y="4358640"/>
            <a:ext cx="2640044" cy="236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60143" y="1763487"/>
            <a:ext cx="705394" cy="6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448" y="1436914"/>
            <a:ext cx="20723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ContextLoaderListener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3500846" y="897671"/>
            <a:ext cx="1867988" cy="31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ContextInitialize(){ }</a:t>
            </a:r>
            <a:endParaRPr lang="ko-KR" altLang="en-US" sz="140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939143" y="977645"/>
            <a:ext cx="561703" cy="45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368834" y="1073676"/>
            <a:ext cx="3705496" cy="7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0270" y="77153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9772" y="296874"/>
            <a:ext cx="27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 Application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5216" y="3980147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Application Context</a:t>
            </a:r>
          </a:p>
        </p:txBody>
      </p:sp>
      <p:sp>
        <p:nvSpPr>
          <p:cNvPr id="24" name="타원 23"/>
          <p:cNvSpPr/>
          <p:nvPr/>
        </p:nvSpPr>
        <p:spPr>
          <a:xfrm>
            <a:off x="9400901" y="938692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EmaillistDao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98871" y="4804036"/>
            <a:ext cx="1676402" cy="1477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r>
              <a:rPr lang="en-US" altLang="ko-KR" smtClean="0"/>
              <a:t>maillistDao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24" idx="4"/>
            <a:endCxn id="25" idx="0"/>
          </p:cNvCxnSpPr>
          <p:nvPr/>
        </p:nvCxnSpPr>
        <p:spPr>
          <a:xfrm>
            <a:off x="10239102" y="2416629"/>
            <a:ext cx="97970" cy="2387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7441" y="32192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DI(</a:t>
            </a:r>
            <a:r>
              <a:rPr lang="ko-KR" altLang="en-US" smtClean="0"/>
              <a:t>의존성 주입</a:t>
            </a:r>
            <a:r>
              <a:rPr lang="en-US" altLang="ko-KR" smtClean="0"/>
              <a:t>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1104089" y="2752362"/>
            <a:ext cx="1" cy="160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30532" y="3177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</a:t>
            </a:r>
            <a:endParaRPr lang="en-US" altLang="ko-KR" smtClean="0"/>
          </a:p>
        </p:txBody>
      </p:sp>
      <p:sp>
        <p:nvSpPr>
          <p:cNvPr id="34" name="TextBox 33"/>
          <p:cNvSpPr txBox="1"/>
          <p:nvPr/>
        </p:nvSpPr>
        <p:spPr>
          <a:xfrm>
            <a:off x="1373505" y="204729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tomcat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373504" y="4454434"/>
            <a:ext cx="1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94620" y="5212080"/>
            <a:ext cx="1397726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DispatchServlet</a:t>
            </a:r>
            <a:endParaRPr lang="ko-KR" altLang="en-US" sz="1600"/>
          </a:p>
        </p:txBody>
      </p:sp>
      <p:cxnSp>
        <p:nvCxnSpPr>
          <p:cNvPr id="41" name="직선 연결선 40"/>
          <p:cNvCxnSpPr/>
          <p:nvPr/>
        </p:nvCxnSpPr>
        <p:spPr>
          <a:xfrm>
            <a:off x="2525903" y="3588580"/>
            <a:ext cx="757646" cy="21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3549" y="3459823"/>
            <a:ext cx="163166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Web.xml</a:t>
            </a:r>
            <a:r>
              <a:rPr lang="ko-KR" altLang="en-US" sz="1200" smtClean="0"/>
              <a:t>을 통해 설정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1373504" y="3004457"/>
            <a:ext cx="1152399" cy="9756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Application Context</a:t>
            </a:r>
            <a:endParaRPr lang="ko-KR" altLang="en-US" sz="1200"/>
          </a:p>
        </p:txBody>
      </p:sp>
      <p:sp>
        <p:nvSpPr>
          <p:cNvPr id="46" name="오른쪽 화살표 45"/>
          <p:cNvSpPr/>
          <p:nvPr/>
        </p:nvSpPr>
        <p:spPr>
          <a:xfrm>
            <a:off x="183539" y="3177008"/>
            <a:ext cx="801186" cy="517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최초</a:t>
            </a:r>
            <a:endParaRPr lang="en-US" altLang="ko-KR" sz="1000" smtClean="0"/>
          </a:p>
          <a:p>
            <a:pPr algn="ctr"/>
            <a:r>
              <a:rPr lang="ko-KR" altLang="en-US" sz="1000" smtClean="0"/>
              <a:t>요청</a:t>
            </a:r>
            <a:endParaRPr lang="ko-KR" altLang="en-US" sz="1000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2189410" y="5580711"/>
            <a:ext cx="6884919" cy="111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1237" y="5298065"/>
            <a:ext cx="16627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Init() {} </a:t>
            </a:r>
            <a:r>
              <a:rPr lang="en-US" altLang="ko-KR" sz="1400" b="1"/>
              <a:t>Create</a:t>
            </a:r>
            <a:endParaRPr lang="ko-KR" altLang="en-US" sz="1400" b="1"/>
          </a:p>
        </p:txBody>
      </p:sp>
      <p:sp>
        <p:nvSpPr>
          <p:cNvPr id="55" name="TextBox 54"/>
          <p:cNvSpPr txBox="1"/>
          <p:nvPr/>
        </p:nvSpPr>
        <p:spPr>
          <a:xfrm>
            <a:off x="3051237" y="5796250"/>
            <a:ext cx="24220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doget(req,resp) </a:t>
            </a:r>
            <a:r>
              <a:rPr lang="en-US" altLang="ko-KR" sz="1400" b="1"/>
              <a:t>Service</a:t>
            </a:r>
            <a:endParaRPr lang="en-US" altLang="ko-KR" sz="1400" smtClean="0"/>
          </a:p>
          <a:p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 	</a:t>
            </a:r>
            <a:r>
              <a:rPr lang="ko-KR" altLang="en-US" sz="1400" smtClean="0"/>
              <a:t>ㅁㅁ</a:t>
            </a:r>
            <a:r>
              <a:rPr lang="en-US" altLang="ko-KR" sz="1400" smtClean="0"/>
              <a:t>.list()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1358569" y="4559411"/>
            <a:ext cx="3355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모든 </a:t>
            </a:r>
            <a:r>
              <a:rPr lang="en-US" altLang="ko-KR" sz="1100"/>
              <a:t>request</a:t>
            </a:r>
            <a:r>
              <a:rPr lang="ko-KR" altLang="en-US" sz="1100"/>
              <a:t>에는 </a:t>
            </a:r>
            <a:r>
              <a:rPr lang="en-US" altLang="ko-KR" sz="1100"/>
              <a:t>DispatchServlet</a:t>
            </a:r>
            <a:r>
              <a:rPr lang="ko-KR" altLang="en-US" sz="1100"/>
              <a:t>가 반응을 하고</a:t>
            </a:r>
            <a:br>
              <a:rPr lang="ko-KR" altLang="en-US" sz="1100"/>
            </a:br>
            <a:r>
              <a:rPr lang="en-US" altLang="ko-KR" sz="1100"/>
              <a:t>DispatchServlet</a:t>
            </a:r>
            <a:r>
              <a:rPr lang="ko-KR" altLang="en-US" sz="1100"/>
              <a:t>은 쓰레드로 </a:t>
            </a:r>
            <a:r>
              <a:rPr lang="ko-KR" altLang="en-US" sz="1100" smtClean="0"/>
              <a:t>동작한다</a:t>
            </a:r>
            <a:r>
              <a:rPr lang="en-US" altLang="ko-KR" sz="1100" smtClean="0"/>
              <a:t>.</a:t>
            </a:r>
          </a:p>
          <a:p>
            <a:r>
              <a:rPr lang="en-US" altLang="ko-KR" sz="1100" smtClean="0"/>
              <a:t> </a:t>
            </a:r>
            <a:r>
              <a:rPr lang="ko-KR" altLang="en-US" sz="1100"/>
              <a:t>그러므로 전혀 성능상에 문제가 되지 않는다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/>
              <a:t>Front Controller</a:t>
            </a:r>
            <a:r>
              <a:rPr lang="ko-KR" altLang="en-US" sz="1100"/>
              <a:t>라고 </a:t>
            </a:r>
            <a:r>
              <a:rPr lang="ko-KR" altLang="en-US" sz="1100" smtClean="0"/>
              <a:t>한다</a:t>
            </a:r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6546871" y="3289633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viewResolver</a:t>
            </a:r>
            <a:endParaRPr lang="ko-KR" altLang="en-US" sz="1600"/>
          </a:p>
        </p:txBody>
      </p:sp>
      <p:sp>
        <p:nvSpPr>
          <p:cNvPr id="59" name="직사각형 58"/>
          <p:cNvSpPr/>
          <p:nvPr/>
        </p:nvSpPr>
        <p:spPr>
          <a:xfrm>
            <a:off x="6577145" y="2174860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Message convertor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6232163" y="5877024"/>
            <a:ext cx="1658983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Handlermapping</a:t>
            </a:r>
            <a:endParaRPr lang="ko-KR" altLang="en-US" sz="1400"/>
          </a:p>
        </p:txBody>
      </p:sp>
      <p:cxnSp>
        <p:nvCxnSpPr>
          <p:cNvPr id="61" name="직선 화살표 연결선 60"/>
          <p:cNvCxnSpPr>
            <a:endCxn id="60" idx="1"/>
          </p:cNvCxnSpPr>
          <p:nvPr/>
        </p:nvCxnSpPr>
        <p:spPr>
          <a:xfrm flipV="1">
            <a:off x="3882599" y="6281973"/>
            <a:ext cx="2349564" cy="99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7885674" y="5783845"/>
            <a:ext cx="1833409" cy="4677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587830"/>
            <a:ext cx="10243215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2" y="444136"/>
            <a:ext cx="10772312" cy="6107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747657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이게 이식성을 높여준다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컨트롤러에서 설정한 </a:t>
            </a:r>
            <a:r>
              <a:rPr lang="en-US" altLang="ko-KR"/>
              <a:t>url</a:t>
            </a:r>
            <a:r>
              <a:rPr lang="ko-KR" altLang="en-US"/>
              <a:t>만 가지고 가능함</a:t>
            </a:r>
            <a:r>
              <a:rPr lang="en-US" altLang="ko-KR"/>
              <a:t>. 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25" y="453661"/>
            <a:ext cx="9518878" cy="62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9" y="423454"/>
            <a:ext cx="11103777" cy="59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526869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Web.xml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48640"/>
            <a:ext cx="10556723" cy="5930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0560" y="2194561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전역 파라미터 설정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80560" y="301752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Context </a:t>
            </a:r>
            <a:r>
              <a:rPr lang="ko-KR" altLang="en-US" sz="1000" smtClean="0"/>
              <a:t>리스너 설정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4084320" y="3679168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한글을 위한 </a:t>
            </a:r>
            <a:r>
              <a:rPr lang="en-US" altLang="ko-KR" sz="1000" smtClean="0"/>
              <a:t> Encoding </a:t>
            </a:r>
            <a:r>
              <a:rPr lang="ko-KR" altLang="en-US" sz="1000" smtClean="0"/>
              <a:t>설정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33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7" y="1084218"/>
            <a:ext cx="11567296" cy="5355771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ApplicationContext.xml </a:t>
            </a:r>
            <a:r>
              <a:rPr lang="ko-KR" altLang="en-US" sz="1800" smtClean="0"/>
              <a:t>설정 </a:t>
            </a:r>
            <a:r>
              <a:rPr lang="en-US" altLang="ko-KR" sz="1800" smtClean="0"/>
              <a:t>(Service</a:t>
            </a:r>
            <a:r>
              <a:rPr lang="ko-KR" altLang="en-US" sz="1800" smtClean="0"/>
              <a:t>를 위한 </a:t>
            </a:r>
            <a:r>
              <a:rPr lang="en-US" altLang="ko-KR" sz="1800" smtClean="0"/>
              <a:t>root Application contex</a:t>
            </a:r>
            <a:r>
              <a:rPr lang="ko-KR" altLang="en-US" sz="1800" smtClean="0"/>
              <a:t>정보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899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9" y="1110886"/>
            <a:ext cx="10144125" cy="5263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3370217" y="2507606"/>
              <a:ext cx="784080" cy="27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337" y="2495726"/>
                <a:ext cx="807840" cy="50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334" y="139337"/>
            <a:ext cx="8596668" cy="657497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DAO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anotaion </a:t>
            </a:r>
            <a:r>
              <a:rPr lang="ko-KR" altLang="en-US" sz="1800" smtClean="0"/>
              <a:t>설정</a:t>
            </a:r>
            <a:endParaRPr lang="ko-KR" altLang="en-US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8" y="796833"/>
            <a:ext cx="11540841" cy="5499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2846" y="2272937"/>
            <a:ext cx="3740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필드만 존재</a:t>
            </a:r>
            <a:r>
              <a:rPr lang="en-US" altLang="ko-KR" sz="1000" smtClean="0"/>
              <a:t>. Root Application context</a:t>
            </a:r>
            <a:r>
              <a:rPr lang="ko-KR" altLang="en-US" sz="1000" smtClean="0"/>
              <a:t>에서 받아 올 것입니다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057176" y="2103119"/>
            <a:ext cx="3313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Root Application </a:t>
            </a:r>
            <a:r>
              <a:rPr lang="en-US" altLang="ko-KR" sz="1000" smtClean="0"/>
              <a:t>context</a:t>
            </a:r>
            <a:r>
              <a:rPr lang="ko-KR" altLang="en-US" sz="1000" smtClean="0"/>
              <a:t>에서 참조 받을 것이라는 표시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9370904" y="3146454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보시다 시피 객체를 </a:t>
            </a:r>
            <a:endParaRPr lang="en-US" altLang="ko-KR" sz="1000" smtClean="0"/>
          </a:p>
          <a:p>
            <a:r>
              <a:rPr lang="ko-KR" altLang="en-US" sz="1000" smtClean="0"/>
              <a:t>생성하지 않고 사용합니다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76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@PathVariable – URL </a:t>
            </a: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 기반 파라미터 매핑</a:t>
            </a:r>
            <a:b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4" y="1423852"/>
            <a:ext cx="9550883" cy="515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86" y="5355771"/>
            <a:ext cx="370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이전 과는 다르게 자동으로 형변환해 편해졌습니다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043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9617" y="702468"/>
            <a:ext cx="3498514" cy="571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9727" y="678656"/>
            <a:ext cx="3383773" cy="55006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056" y="889337"/>
            <a:ext cx="8312944" cy="5079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281" y="1290489"/>
            <a:ext cx="3821906" cy="3496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0"/>
            <a:ext cx="3216801" cy="3238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3319464" cy="33027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5121" y="942432"/>
            <a:ext cx="7193757" cy="46868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569" y="162506"/>
            <a:ext cx="5317333" cy="35214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041" y="2800350"/>
            <a:ext cx="5779293" cy="38528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6993" y="266699"/>
            <a:ext cx="4407694" cy="2571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4112" y="3272981"/>
            <a:ext cx="5093494" cy="31182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322</Words>
  <Application>Microsoft Office PowerPoint</Application>
  <PresentationFormat>와이드스크린</PresentationFormat>
  <Paragraphs>84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HY그래픽M</vt:lpstr>
      <vt:lpstr>HY헤드라인M</vt:lpstr>
      <vt:lpstr>맑은 고딕</vt:lpstr>
      <vt:lpstr>Arial</vt:lpstr>
      <vt:lpstr>Trebuchet MS</vt:lpstr>
      <vt:lpstr>Wingdings 3</vt:lpstr>
      <vt:lpstr>패싯</vt:lpstr>
      <vt:lpstr>MVC 모델링 기법</vt:lpstr>
      <vt:lpstr>Maven 연동 환경구성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flow</vt:lpstr>
      <vt:lpstr>PowerPoint 프레젠테이션</vt:lpstr>
      <vt:lpstr>Spring STS를 이용시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MVC 05/24 (강의)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루트 애플리케이션 컨텍스트 ( Root Application Context  ) </vt:lpstr>
      <vt:lpstr>PowerPoint 프레젠테이션</vt:lpstr>
      <vt:lpstr>PowerPoint 프레젠테이션</vt:lpstr>
      <vt:lpstr>PowerPoint 프레젠테이션</vt:lpstr>
      <vt:lpstr>PowerPoint 프레젠테이션</vt:lpstr>
      <vt:lpstr>Web.xml 설정</vt:lpstr>
      <vt:lpstr>ApplicationContext.xml 설정 (Service를 위한 root Application contex정보)</vt:lpstr>
      <vt:lpstr>DAO에 anotaion 설정</vt:lpstr>
      <vt:lpstr>DAO에 anotaion 설정</vt:lpstr>
      <vt:lpstr>@PathVariable – URL 패스 기반 파라미터 매핑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FramWork</dc:title>
  <dc:creator>bit-user</dc:creator>
  <cp:lastModifiedBy>kyoungwook no</cp:lastModifiedBy>
  <cp:revision>132</cp:revision>
  <dcterms:created xsi:type="dcterms:W3CDTF">2017-04-20T07:53:24Z</dcterms:created>
  <dcterms:modified xsi:type="dcterms:W3CDTF">2017-05-25T11:05:25Z</dcterms:modified>
</cp:coreProperties>
</file>