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64" r:id="rId30"/>
    <p:sldId id="359" r:id="rId31"/>
    <p:sldId id="365" r:id="rId32"/>
    <p:sldId id="366" r:id="rId33"/>
    <p:sldId id="367" r:id="rId34"/>
    <p:sldId id="368" r:id="rId35"/>
    <p:sldId id="358" r:id="rId36"/>
    <p:sldId id="360" r:id="rId37"/>
    <p:sldId id="361" r:id="rId38"/>
    <p:sldId id="362" r:id="rId39"/>
    <p:sldId id="363" r:id="rId40"/>
    <p:sldId id="369" r:id="rId41"/>
    <p:sldId id="370" r:id="rId42"/>
    <p:sldId id="371" r:id="rId43"/>
    <p:sldId id="374" r:id="rId44"/>
    <p:sldId id="372" r:id="rId45"/>
    <p:sldId id="375" r:id="rId46"/>
    <p:sldId id="376" r:id="rId47"/>
    <p:sldId id="377" r:id="rId48"/>
    <p:sldId id="373" r:id="rId49"/>
    <p:sldId id="379" r:id="rId50"/>
    <p:sldId id="378" r:id="rId51"/>
    <p:sldId id="380" r:id="rId52"/>
    <p:sldId id="3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9" autoAdjust="0"/>
    <p:restoredTop sz="94660"/>
  </p:normalViewPr>
  <p:slideViewPr>
    <p:cSldViewPr snapToGrid="0">
      <p:cViewPr>
        <p:scale>
          <a:sx n="85" d="100"/>
          <a:sy n="85" d="100"/>
        </p:scale>
        <p:origin x="-72" y="-55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5-25T08:29:55.8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0E8D57-E532-47B4-A656-DE3766134A9B}" emma:medium="tactile" emma:mode="ink">
          <msink:context xmlns:msink="http://schemas.microsoft.com/ink/2010/main" type="writingRegion" rotatedBoundingBox="9361,6966 11538,6966 11538,7039 9361,7039"/>
        </emma:interpretation>
      </emma:emma>
    </inkml:annotationXML>
    <inkml:traceGroup>
      <inkml:annotationXML>
        <emma:emma xmlns:emma="http://www.w3.org/2003/04/emma" version="1.0">
          <emma:interpretation id="{11A980B0-AD30-4431-8905-00AA79C985CD}" emma:medium="tactile" emma:mode="ink">
            <msink:context xmlns:msink="http://schemas.microsoft.com/ink/2010/main" type="paragraph" rotatedBoundingBox="9361,6966 11538,6966 11538,7039 9361,7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AF13A-F070-4309-8927-EF039205F1CF}" emma:medium="tactile" emma:mode="ink">
              <msink:context xmlns:msink="http://schemas.microsoft.com/ink/2010/main" type="line" rotatedBoundingBox="9361,6966 11538,6966 11538,7039 9361,7039"/>
            </emma:interpretation>
          </emma:emma>
        </inkml:annotationXML>
        <inkml:traceGroup>
          <inkml:annotationXML>
            <emma:emma xmlns:emma="http://www.w3.org/2003/04/emma" version="1.0">
              <emma:interpretation id="{028191C5-4E91-42FE-B089-9BE0E45BAADA}" emma:medium="tactile" emma:mode="ink">
                <msink:context xmlns:msink="http://schemas.microsoft.com/ink/2010/main" type="inkWord" rotatedBoundingBox="9361,6966 11538,6966 11538,7039 9361,703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74 0,'36'0'282,"1"0"-142,-1 0-124,0 0 0,0 0-1,1 0 79,-1 0-78,0 0 15,1 0-16,-1 0 1,0 0 0,0 0-1,37 0 1,-37 0 0,37 0-1,-37 0 141,0 0-156,1 0 16,-1 0 0,0 0 15,1 0 0,-1 0 0,0 0 1,0 0-32,1 0 15,-1 0 1,0 0 15,1 0-15,-1 0-1,0 0-15,37 0 16,-37 0-16,0 0 16,1 0-16,-1 0 15,0 0 1,0 0 15,-36-36-15,37 36-1,-1 0 1,0 0 0,1 0 15,-1 0-15,0 0-1,0 0 1,1 0 15,-1 0 0,-36-37 1,73 37-17,-37 0 16,0 0-15,0 0 0,1 0-1,-1 0 17,0 0 30,1 0-31,-1 0-15,0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해결 방법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779930" y="3825780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136777" y="3825780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397623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642847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9045388" y="3720424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140389" y="537240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509683" y="526909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169459" y="4144027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572000" y="3137575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584576" y="3078267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386920" y="4038671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584576" y="4562964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5011270" y="4562964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467603" y="4235256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664993" y="4294447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MVC</a:t>
            </a:r>
            <a:r>
              <a:rPr lang="ko-KR" altLang="en-US"/>
              <a:t> </a:t>
            </a:r>
            <a:r>
              <a:rPr lang="en-US" altLang="ko-KR"/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STS</a:t>
            </a:r>
            <a:r>
              <a:rPr lang="ko-KR" altLang="en-US"/>
              <a:t>를 이용시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91" y="238125"/>
            <a:ext cx="2848016" cy="5726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8462" y="305880"/>
            <a:ext cx="7077075" cy="349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7956" y="3736182"/>
            <a:ext cx="2408087" cy="2874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9362" y="4791094"/>
            <a:ext cx="4986338" cy="8572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406" y="1983581"/>
            <a:ext cx="8786812" cy="4486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Maven </a:t>
            </a:r>
            <a:r>
              <a:rPr lang="ko-KR" altLang="en-US"/>
              <a:t>연동 환경구성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32" y="1802306"/>
            <a:ext cx="4255467" cy="32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3493" y="1631253"/>
            <a:ext cx="6922294" cy="32388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050" y="793708"/>
            <a:ext cx="10737056" cy="5623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731656"/>
            <a:ext cx="10977562" cy="5394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67" y="1012030"/>
            <a:ext cx="3669316" cy="51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407" y="0"/>
            <a:ext cx="7489031" cy="365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754906"/>
            <a:ext cx="5731669" cy="29602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Spring MVC 05/24 (</a:t>
            </a:r>
            <a:r>
              <a:rPr lang="ko-KR" altLang="en-US"/>
              <a:t>강의</a:t>
            </a:r>
            <a:r>
              <a:rPr lang="en-US" altLang="ko-KR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243" y="1278800"/>
            <a:ext cx="6565105" cy="3486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6944" y="2324100"/>
            <a:ext cx="363855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712" y="1776412"/>
            <a:ext cx="46482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method </a:t>
            </a:r>
            <a:r>
              <a:rPr lang="ko-KR" altLang="en-US"/>
              <a:t>단독 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68" y="1538040"/>
            <a:ext cx="4641056" cy="4296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339" y="1554696"/>
            <a:ext cx="6112669" cy="291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 + method  </a:t>
            </a:r>
            <a:r>
              <a:rPr lang="ko-KR" altLang="en-US"/>
              <a:t>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430" y="1162050"/>
            <a:ext cx="479107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4766" y="1085917"/>
            <a:ext cx="5893592" cy="2185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374" y="3703733"/>
            <a:ext cx="5393531" cy="1980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1737" y="3964781"/>
            <a:ext cx="3533775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406" y="301094"/>
            <a:ext cx="5179218" cy="3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 방식으로 데이터 전달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2550" y="247650"/>
            <a:ext cx="6486525" cy="636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81" y="1678233"/>
            <a:ext cx="4683919" cy="3246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561" y="396344"/>
            <a:ext cx="3131343" cy="9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</a:t>
            </a:r>
            <a:r>
              <a:rPr lang="ko-KR" altLang="en-US"/>
              <a:t>단독 매핑방법과 ,</a:t>
            </a:r>
          </a:p>
          <a:p>
            <a:pPr>
              <a:defRPr lang="ko-KR" altLang="en-US"/>
            </a:pPr>
            <a:r>
              <a:rPr lang="en-US" altLang="ko-KR"/>
              <a:t>Bean</a:t>
            </a:r>
            <a:r>
              <a:rPr lang="ko-KR" altLang="en-US"/>
              <a:t>객체의 데이터를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</a:t>
            </a:r>
            <a:r>
              <a:rPr lang="en-US" altLang="ko-KR" sz="1100" dirty="0"/>
              <a:t>request</a:t>
            </a:r>
            <a:r>
              <a:rPr lang="ko-KR" altLang="en-US" sz="1100" dirty="0"/>
              <a:t>에는 </a:t>
            </a:r>
            <a:r>
              <a:rPr lang="en-US" altLang="ko-KR" sz="1100" dirty="0" err="1"/>
              <a:t>DispatchServlet</a:t>
            </a:r>
            <a:r>
              <a:rPr lang="ko-KR" altLang="en-US" sz="1100" dirty="0"/>
              <a:t>가 반응을 하고</a:t>
            </a:r>
            <a:br>
              <a:rPr lang="ko-KR" altLang="en-US" sz="1100" dirty="0"/>
            </a:br>
            <a:r>
              <a:rPr lang="en-US" altLang="ko-KR" sz="1100" dirty="0" err="1"/>
              <a:t>DispatchServlet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쓰레드로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587830"/>
            <a:ext cx="10243215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2" y="444136"/>
            <a:ext cx="10772312" cy="61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747657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이게 이식성을 높여준다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컨트롤러에서 설정한 </a:t>
            </a:r>
            <a:r>
              <a:rPr lang="en-US" altLang="ko-KR"/>
              <a:t>url</a:t>
            </a:r>
            <a:r>
              <a:rPr lang="ko-KR" altLang="en-US"/>
              <a:t>만 가지고 가능함</a:t>
            </a:r>
            <a:r>
              <a:rPr lang="en-US" altLang="ko-KR"/>
              <a:t>. 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5" y="453661"/>
            <a:ext cx="9518878" cy="6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9" y="423454"/>
            <a:ext cx="11103777" cy="5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526869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Web.xml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48640"/>
            <a:ext cx="10556723" cy="5930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2194561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전역 파라미터 설정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80560" y="301752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Context </a:t>
            </a:r>
            <a:r>
              <a:rPr lang="ko-KR" altLang="en-US" sz="1000" smtClean="0"/>
              <a:t>리스너 설정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084320" y="3679168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한글을 위한 </a:t>
            </a:r>
            <a:r>
              <a:rPr lang="en-US" altLang="ko-KR" sz="1000" smtClean="0"/>
              <a:t> Encoding </a:t>
            </a:r>
            <a:r>
              <a:rPr lang="ko-KR" altLang="en-US" sz="1000" smtClean="0"/>
              <a:t>설정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7" y="1084218"/>
            <a:ext cx="11567296" cy="53557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ApplicationContext.xml </a:t>
            </a:r>
            <a:r>
              <a:rPr lang="ko-KR" altLang="en-US" sz="1800" smtClean="0"/>
              <a:t>설정 </a:t>
            </a:r>
            <a:r>
              <a:rPr lang="en-US" altLang="ko-KR" sz="1800" smtClean="0"/>
              <a:t>(Service</a:t>
            </a:r>
            <a:r>
              <a:rPr lang="ko-KR" altLang="en-US" sz="1800" smtClean="0"/>
              <a:t>를 위한 </a:t>
            </a:r>
            <a:r>
              <a:rPr lang="en-US" altLang="ko-KR" sz="1800" smtClean="0"/>
              <a:t>root Application contex</a:t>
            </a:r>
            <a:r>
              <a:rPr lang="ko-KR" altLang="en-US" sz="1800" smtClean="0"/>
              <a:t>정보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99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" y="1110886"/>
            <a:ext cx="10144125" cy="5263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370217" y="2507606"/>
              <a:ext cx="784080" cy="27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337" y="2495726"/>
                <a:ext cx="80784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8" y="796833"/>
            <a:ext cx="11540841" cy="5499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2846" y="2272937"/>
            <a:ext cx="3740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필드만 존재</a:t>
            </a:r>
            <a:r>
              <a:rPr lang="en-US" altLang="ko-KR" sz="1000" smtClean="0"/>
              <a:t>. Root Application context</a:t>
            </a:r>
            <a:r>
              <a:rPr lang="ko-KR" altLang="en-US" sz="1000" smtClean="0"/>
              <a:t>에서 받아 올 것입니다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057176" y="2103119"/>
            <a:ext cx="3313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Root Application </a:t>
            </a:r>
            <a:r>
              <a:rPr lang="en-US" altLang="ko-KR" sz="1000" smtClean="0"/>
              <a:t>context</a:t>
            </a:r>
            <a:r>
              <a:rPr lang="ko-KR" altLang="en-US" sz="1000" smtClean="0"/>
              <a:t>에서 참조 받을 것이라는 표시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9370904" y="3146454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보시다 시피 객체를 </a:t>
            </a:r>
            <a:endParaRPr lang="en-US" altLang="ko-KR" sz="1000" smtClean="0"/>
          </a:p>
          <a:p>
            <a:r>
              <a:rPr lang="ko-KR" altLang="en-US" sz="1000" smtClean="0"/>
              <a:t>생성하지 않고 사용합니다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7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@PathVariable – URL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기반 파라미터 매핑</a:t>
            </a:r>
            <a:b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423852"/>
            <a:ext cx="9550883" cy="515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5355771"/>
            <a:ext cx="370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이전 과는 다르게 자동으로 형변환해 편해졌습니다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43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4900" b="1" dirty="0" smtClean="0"/>
              <a:t>애플리케이션 아키텍처</a:t>
            </a:r>
            <a:r>
              <a:rPr lang="en-US" altLang="ko-KR" sz="4900" b="1" dirty="0" smtClean="0"/>
              <a:t/>
            </a:r>
            <a:br>
              <a:rPr lang="en-US" altLang="ko-KR" sz="4900" b="1" dirty="0" smtClean="0"/>
            </a:br>
            <a:endParaRPr lang="ko-KR" alt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40643752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</a:t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6421" y="4546759"/>
            <a:ext cx="882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스프링사용 엔터프라이즈 애플리케이션에서 가장 많이 사용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519490" y="1712966"/>
            <a:ext cx="11197229" cy="2471576"/>
            <a:chOff x="344488" y="863600"/>
            <a:chExt cx="9217025" cy="1584325"/>
          </a:xfrm>
        </p:grpSpPr>
        <p:sp>
          <p:nvSpPr>
            <p:cNvPr id="25" name="모서리가 둥근 직사각형 3"/>
            <p:cNvSpPr>
              <a:spLocks noChangeArrowheads="1"/>
            </p:cNvSpPr>
            <p:nvPr/>
          </p:nvSpPr>
          <p:spPr bwMode="auto">
            <a:xfrm>
              <a:off x="344488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ko-KR" altLang="en-US" sz="11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클라이언트</a:t>
              </a:r>
            </a:p>
          </p:txBody>
        </p:sp>
        <p:grpSp>
          <p:nvGrpSpPr>
            <p:cNvPr id="26" name="그룹 7"/>
            <p:cNvGrpSpPr>
              <a:grpSpLocks/>
            </p:cNvGrpSpPr>
            <p:nvPr/>
          </p:nvGrpSpPr>
          <p:grpSpPr bwMode="auto">
            <a:xfrm>
              <a:off x="6176963" y="863600"/>
              <a:ext cx="1871662" cy="1584325"/>
              <a:chOff x="2360712" y="908720"/>
              <a:chExt cx="1872208" cy="1584176"/>
            </a:xfrm>
          </p:grpSpPr>
          <p:sp>
            <p:nvSpPr>
              <p:cNvPr id="40" name="직사각형 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41" name="TextBox 5"/>
              <p:cNvSpPr txBox="1">
                <a:spLocks noChangeArrowheads="1"/>
              </p:cNvSpPr>
              <p:nvPr/>
            </p:nvSpPr>
            <p:spPr bwMode="auto">
              <a:xfrm>
                <a:off x="2476153" y="1116727"/>
                <a:ext cx="160172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데이터 액세스 계층</a:t>
                </a: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2504728" y="1556792"/>
                <a:ext cx="108876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DAO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EIS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sp>
          <p:nvSpPr>
            <p:cNvPr id="27" name="모서리가 둥근 직사각형 8"/>
            <p:cNvSpPr>
              <a:spLocks noChangeArrowheads="1"/>
            </p:cNvSpPr>
            <p:nvPr/>
          </p:nvSpPr>
          <p:spPr bwMode="auto">
            <a:xfrm>
              <a:off x="8482013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en-US" altLang="ko-KR" sz="1100" b="1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DB/Legacy</a:t>
              </a:r>
              <a:endParaRPr lang="ko-KR" altLang="en-US" sz="1100" b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endParaRPr>
            </a:p>
          </p:txBody>
        </p:sp>
        <p:grpSp>
          <p:nvGrpSpPr>
            <p:cNvPr id="28" name="그룹 9"/>
            <p:cNvGrpSpPr>
              <a:grpSpLocks/>
            </p:cNvGrpSpPr>
            <p:nvPr/>
          </p:nvGrpSpPr>
          <p:grpSpPr bwMode="auto">
            <a:xfrm>
              <a:off x="3997325" y="863600"/>
              <a:ext cx="1873250" cy="1584325"/>
              <a:chOff x="2360712" y="908720"/>
              <a:chExt cx="1872208" cy="1584176"/>
            </a:xfrm>
          </p:grpSpPr>
          <p:sp>
            <p:nvSpPr>
              <p:cNvPr id="37" name="직사각형 10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>
                <a:off x="2753471" y="1116727"/>
                <a:ext cx="10470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서비스 계층</a:t>
                </a:r>
              </a:p>
            </p:txBody>
          </p: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2504728" y="1527175"/>
                <a:ext cx="1601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매니저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2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비즈니스 로직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grpSp>
          <p:nvGrpSpPr>
            <p:cNvPr id="29" name="그룹 13"/>
            <p:cNvGrpSpPr>
              <a:grpSpLocks/>
            </p:cNvGrpSpPr>
            <p:nvPr/>
          </p:nvGrpSpPr>
          <p:grpSpPr bwMode="auto">
            <a:xfrm>
              <a:off x="1857375" y="863600"/>
              <a:ext cx="1871663" cy="1584325"/>
              <a:chOff x="2360712" y="908720"/>
              <a:chExt cx="1872208" cy="1584176"/>
            </a:xfrm>
          </p:grpSpPr>
          <p:sp>
            <p:nvSpPr>
              <p:cNvPr id="34" name="직사각형 1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2522641" y="1116727"/>
                <a:ext cx="15087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프레젼테이션 계층</a:t>
                </a:r>
              </a:p>
            </p:txBody>
          </p:sp>
          <p:sp>
            <p:nvSpPr>
              <p:cNvPr id="36" name="TextBox 16"/>
              <p:cNvSpPr txBox="1">
                <a:spLocks noChangeArrowheads="1"/>
              </p:cNvSpPr>
              <p:nvPr/>
            </p:nvSpPr>
            <p:spPr bwMode="auto">
              <a:xfrm>
                <a:off x="2549046" y="1503834"/>
                <a:ext cx="108876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웹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UI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MVC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cxnSp>
          <p:nvCxnSpPr>
            <p:cNvPr id="30" name="직선 화살표 연결선 18"/>
            <p:cNvCxnSpPr>
              <a:cxnSpLocks noChangeShapeType="1"/>
              <a:stCxn id="25" idx="3"/>
              <a:endCxn id="34" idx="1"/>
            </p:cNvCxnSpPr>
            <p:nvPr/>
          </p:nvCxnSpPr>
          <p:spPr bwMode="auto">
            <a:xfrm>
              <a:off x="1423988" y="1655763"/>
              <a:ext cx="433387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화살표 연결선 21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729038" y="1655763"/>
              <a:ext cx="268287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화살표 연결선 2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5870575" y="1655763"/>
              <a:ext cx="306388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화살표 연결선 25"/>
            <p:cNvCxnSpPr>
              <a:cxnSpLocks noChangeShapeType="1"/>
              <a:stCxn id="27" idx="1"/>
              <a:endCxn id="40" idx="3"/>
            </p:cNvCxnSpPr>
            <p:nvPr/>
          </p:nvCxnSpPr>
          <p:spPr bwMode="auto">
            <a:xfrm flipH="1">
              <a:off x="8048625" y="1655763"/>
              <a:ext cx="433388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8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정의</a:t>
            </a:r>
            <a:endParaRPr lang="ko-KR" altLang="en-US" sz="2800" dirty="0"/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501432" y="1655764"/>
            <a:ext cx="61831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400" dirty="0"/>
              <a:t>(1) </a:t>
            </a:r>
            <a:r>
              <a:rPr lang="ko-KR" altLang="en-US" sz="1400" dirty="0"/>
              <a:t>사용자는  회원가입을 한다</a:t>
            </a:r>
            <a:r>
              <a:rPr lang="en-US" altLang="ko-KR" sz="1400" dirty="0"/>
              <a:t>. ( join )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(2) </a:t>
            </a:r>
            <a:r>
              <a:rPr lang="ko-KR" altLang="en-US" sz="1400" dirty="0"/>
              <a:t>사용자는 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한다</a:t>
            </a:r>
            <a:r>
              <a:rPr lang="en-US" altLang="ko-KR" sz="1400" dirty="0"/>
              <a:t>. (login)</a:t>
            </a:r>
          </a:p>
          <a:p>
            <a:r>
              <a:rPr lang="en-US" altLang="ko-KR" sz="1400" dirty="0"/>
              <a:t>(3) </a:t>
            </a:r>
            <a:r>
              <a:rPr lang="ko-KR" altLang="en-US" sz="1400" dirty="0"/>
              <a:t>사용자는  로그아웃을 한다</a:t>
            </a:r>
            <a:r>
              <a:rPr lang="en-US" altLang="ko-KR" sz="1400" dirty="0"/>
              <a:t>. (logout)</a:t>
            </a:r>
          </a:p>
          <a:p>
            <a:r>
              <a:rPr lang="en-US" altLang="ko-KR" sz="1400" dirty="0"/>
              <a:t>(6) </a:t>
            </a:r>
            <a:r>
              <a:rPr lang="ko-KR" altLang="en-US" sz="1400" dirty="0"/>
              <a:t>로그인한 사용자는 자신의 정보를 수정한다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modifyInformation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sp>
        <p:nvSpPr>
          <p:cNvPr id="43" name="왼쪽 중괄호 4"/>
          <p:cNvSpPr>
            <a:spLocks/>
          </p:cNvSpPr>
          <p:nvPr/>
        </p:nvSpPr>
        <p:spPr bwMode="auto">
          <a:xfrm>
            <a:off x="2853733" y="1728788"/>
            <a:ext cx="573349" cy="88564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1342433" y="1944688"/>
            <a:ext cx="1325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b="1" dirty="0" err="1"/>
              <a:t>UserService</a:t>
            </a:r>
            <a:endParaRPr lang="ko-KR" altLang="en-US" sz="1600" b="1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04528" y="885260"/>
            <a:ext cx="8764660" cy="5787602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/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pPr>
              <a:buFont typeface="Wingdings" pitchFamily="2" charset="2"/>
              <a:buNone/>
            </a:pP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 b="1"/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                                                         </a:t>
            </a:r>
          </a:p>
        </p:txBody>
      </p:sp>
      <p:pic>
        <p:nvPicPr>
          <p:cNvPr id="1026" name="Picture 2" descr="C:\Users\bit-user\Desktop\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4" y="2825315"/>
            <a:ext cx="3587303" cy="34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-user\Desktop\mode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59" y="2825315"/>
            <a:ext cx="5434467" cy="32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32"/>
          <p:cNvCxnSpPr/>
          <p:nvPr/>
        </p:nvCxnSpPr>
        <p:spPr>
          <a:xfrm>
            <a:off x="3501432" y="4462269"/>
            <a:ext cx="159817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모든 </a:t>
            </a:r>
            <a:r>
              <a:rPr lang="en-US" altLang="ko-KR" sz="1100" b="1" dirty="0">
                <a:solidFill>
                  <a:srgbClr val="FF0000"/>
                </a:solidFill>
              </a:rPr>
              <a:t>request</a:t>
            </a:r>
            <a:r>
              <a:rPr lang="ko-KR" altLang="en-US" sz="1100" b="1" dirty="0">
                <a:solidFill>
                  <a:srgbClr val="FF0000"/>
                </a:solidFill>
              </a:rPr>
              <a:t>에는 </a:t>
            </a: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가 반응을 하고</a:t>
            </a:r>
            <a:br>
              <a:rPr lang="ko-KR" altLang="en-US" sz="1100" b="1" dirty="0">
                <a:solidFill>
                  <a:srgbClr val="FF0000"/>
                </a:solidFill>
              </a:rPr>
            </a:b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은 </a:t>
            </a:r>
            <a:r>
              <a:rPr lang="ko-KR" altLang="en-US" sz="1100" b="1" dirty="0" err="1">
                <a:solidFill>
                  <a:srgbClr val="FF0000"/>
                </a:solidFill>
              </a:rPr>
              <a:t>쓰레드로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234086"/>
            <a:ext cx="107573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 smtClean="0"/>
              <a:t>정적 자원 접근 실패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 모든 </a:t>
            </a:r>
            <a:r>
              <a:rPr lang="en-US" altLang="ko-KR" sz="2000" dirty="0"/>
              <a:t>URL</a:t>
            </a:r>
            <a:r>
              <a:rPr lang="ko-KR" altLang="en-US" sz="2000" dirty="0"/>
              <a:t>처리에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매핑을</a:t>
            </a:r>
            <a:r>
              <a:rPr lang="ko-KR" altLang="en-US" sz="2000" dirty="0"/>
              <a:t> 하였기 </a:t>
            </a:r>
            <a:r>
              <a:rPr lang="ko-KR" altLang="en-US" sz="2000" dirty="0" smtClean="0"/>
              <a:t>때문에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/>
              <a:t>톰캣은</a:t>
            </a:r>
            <a:r>
              <a:rPr lang="ko-KR" altLang="en-US" sz="2000" dirty="0"/>
              <a:t> 정적 자원에 대한 </a:t>
            </a:r>
            <a:r>
              <a:rPr lang="en-US" altLang="ko-KR" sz="2000" dirty="0"/>
              <a:t>URL</a:t>
            </a:r>
            <a:r>
              <a:rPr lang="ko-KR" altLang="en-US" sz="2000" dirty="0" smtClean="0"/>
              <a:t>처리도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DispatcherServlet</a:t>
            </a:r>
            <a:r>
              <a:rPr lang="ko-KR" altLang="en-US" sz="2000" dirty="0"/>
              <a:t>에게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넘김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=</a:t>
            </a:r>
            <a:r>
              <a:rPr lang="en-US" altLang="ko-KR" sz="2000" dirty="0"/>
              <a:t> html,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등의 파일 접근에 </a:t>
            </a:r>
            <a:r>
              <a:rPr lang="ko-KR" altLang="en-US" sz="2000" dirty="0" smtClean="0"/>
              <a:t>실패한다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/>
              <a:t>DefaultServlet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위임</a:t>
            </a:r>
            <a:endParaRPr lang="en-US" altLang="ko-KR" sz="2400" b="1" dirty="0"/>
          </a:p>
          <a:p>
            <a:endParaRPr lang="en-US" altLang="ko-KR" sz="2000" b="1" dirty="0"/>
          </a:p>
          <a:p>
            <a:pPr>
              <a:buFont typeface="Wingdings" pitchFamily="2" charset="2"/>
              <a:buNone/>
            </a:pPr>
            <a:r>
              <a:rPr lang="en-US" altLang="ko-KR" sz="2000" dirty="0" err="1"/>
              <a:t>HandlerMapping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정적 자원에 대한 </a:t>
            </a:r>
            <a:r>
              <a:rPr lang="en-US" altLang="ko-KR" sz="2000" dirty="0"/>
              <a:t>URL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DefaultServlet</a:t>
            </a:r>
            <a:r>
              <a:rPr lang="ko-KR" altLang="en-US" sz="2000" dirty="0"/>
              <a:t>으로 위임할 수 있도록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_x202344896" descr="EMB00004fbcbf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2" y="3929026"/>
            <a:ext cx="4540101" cy="20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02344256" descr="EMB00004fbcbf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24" y="3748032"/>
            <a:ext cx="3590260" cy="22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-user\Deskto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575" b="17414"/>
          <a:stretch/>
        </p:blipFill>
        <p:spPr bwMode="auto">
          <a:xfrm>
            <a:off x="511441" y="1177824"/>
            <a:ext cx="8877105" cy="2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953" y="362216"/>
            <a:ext cx="107573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&lt;spring-servlet.xml&gt;</a:t>
            </a: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							</a:t>
            </a:r>
            <a:r>
              <a:rPr lang="ko-KR" altLang="en-US" sz="2000" dirty="0" smtClean="0">
                <a:solidFill>
                  <a:schemeClr val="accent2"/>
                </a:solidFill>
              </a:rPr>
              <a:t>리턴 </a:t>
            </a:r>
            <a:r>
              <a:rPr lang="en-US" altLang="ko-KR" sz="2000" dirty="0" smtClean="0">
                <a:solidFill>
                  <a:schemeClr val="accent2"/>
                </a:solidFill>
              </a:rPr>
              <a:t>URL </a:t>
            </a:r>
            <a:r>
              <a:rPr lang="ko-KR" altLang="en-US" sz="2000" dirty="0" smtClean="0">
                <a:solidFill>
                  <a:schemeClr val="accent2"/>
                </a:solidFill>
              </a:rPr>
              <a:t>바꿈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2502" y="2944628"/>
            <a:ext cx="5926196" cy="42028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9558" y="4854087"/>
            <a:ext cx="7102814" cy="2101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이름을 갖고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오브젝트를 찾아줌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디폴트 사용에서는 전체경로를 다 적어 주어야 함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Prefix &amp; suffix </a:t>
            </a:r>
            <a:r>
              <a:rPr lang="ko-KR" altLang="en-US" sz="2000" dirty="0" smtClean="0"/>
              <a:t>지정 시 앞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뒤 생략 가능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ViewResolver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&lt;applicationContext.xml&gt;</a:t>
            </a: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bit-user\Desktop\application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3" y="2249143"/>
            <a:ext cx="11057449" cy="23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1926" y="2262020"/>
            <a:ext cx="11017475" cy="55613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264940"/>
            <a:ext cx="8820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복구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해결하고 정상 상태로 돌려 놓는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복구 가능성 있는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 강제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 예외 처리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회피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Throws </a:t>
            </a:r>
            <a:r>
              <a:rPr lang="ko-KR" altLang="en-US" dirty="0" smtClean="0"/>
              <a:t>선언 하여 외부로 던짐</a:t>
            </a:r>
            <a:endParaRPr lang="en-US" altLang="ko-KR" dirty="0"/>
          </a:p>
          <a:p>
            <a:pPr lvl="1"/>
            <a:r>
              <a:rPr lang="en-US" altLang="ko-KR" dirty="0" smtClean="0"/>
              <a:t>Catch</a:t>
            </a:r>
            <a:r>
              <a:rPr lang="ko-KR" altLang="en-US" dirty="0" smtClean="0"/>
              <a:t>로 예외를 잡아 로그를 남기고 다시 던짐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pic>
        <p:nvPicPr>
          <p:cNvPr id="8194" name="Picture 2" descr="C:\Users\bit-user\Desktop\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8" y="3523196"/>
            <a:ext cx="49149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bit-user\Desktop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68" y="3561234"/>
            <a:ext cx="48291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0349" y="1671487"/>
            <a:ext cx="1032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예외 전환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dirty="0" smtClean="0"/>
              <a:t>대부분의 예외는 복구해서 정상상태로 만들 수 없기 때문에 예외를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밖으로 던짐</a:t>
            </a:r>
            <a:endParaRPr lang="en-US" altLang="ko-KR" dirty="0" smtClean="0"/>
          </a:p>
          <a:p>
            <a:r>
              <a:rPr lang="en-US" altLang="ko-KR" b="1" dirty="0" smtClean="0"/>
              <a:t>	</a:t>
            </a:r>
            <a:r>
              <a:rPr lang="ko-KR" altLang="en-US" dirty="0" smtClean="0"/>
              <a:t>회피처럼 그대로 넘기는 것이 아니라 적절한 예외로 전환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733291"/>
            <a:ext cx="1116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@</a:t>
            </a:r>
            <a:r>
              <a:rPr lang="en-US" altLang="ko-KR" b="1" dirty="0" err="1" smtClean="0"/>
              <a:t>ExceptionHandler</a:t>
            </a:r>
            <a:r>
              <a:rPr lang="en-US" altLang="ko-KR" b="1" dirty="0" smtClean="0"/>
              <a:t> 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en-US" dirty="0"/>
              <a:t>를 사용해서 </a:t>
            </a:r>
            <a:r>
              <a:rPr lang="en-US" altLang="ko-KR" dirty="0"/>
              <a:t>Exception </a:t>
            </a:r>
            <a:r>
              <a:rPr lang="ko-KR" altLang="en-US" dirty="0"/>
              <a:t>과 </a:t>
            </a:r>
            <a:r>
              <a:rPr lang="ko-KR" altLang="en-US" dirty="0" err="1"/>
              <a:t>핸들러를</a:t>
            </a:r>
            <a:r>
              <a:rPr lang="ko-KR" altLang="en-US" dirty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Controller</a:t>
            </a:r>
            <a:r>
              <a:rPr lang="ko-KR" altLang="en-US" dirty="0"/>
              <a:t>의 개별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메소드에서</a:t>
            </a:r>
            <a:r>
              <a:rPr lang="ko-KR" altLang="en-US" dirty="0"/>
              <a:t> 예외를 </a:t>
            </a:r>
            <a:r>
              <a:rPr lang="ko-KR" altLang="en-US" dirty="0" err="1"/>
              <a:t>매핑하는</a:t>
            </a:r>
            <a:r>
              <a:rPr lang="ko-KR" altLang="en-US" dirty="0"/>
              <a:t> 것보다  컨트롤러 </a:t>
            </a:r>
            <a:r>
              <a:rPr lang="ko-KR" altLang="en-US" dirty="0" err="1" smtClean="0"/>
              <a:t>어드바이스를</a:t>
            </a:r>
            <a:r>
              <a:rPr lang="en-US" altLang="ko-KR" dirty="0" smtClean="0"/>
              <a:t> </a:t>
            </a:r>
            <a:r>
              <a:rPr lang="ko-KR" altLang="en-US" dirty="0"/>
              <a:t>사용해서 </a:t>
            </a:r>
            <a:r>
              <a:rPr lang="en-US" altLang="ko-KR" dirty="0" smtClean="0"/>
              <a:t>	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같은 </a:t>
            </a:r>
            <a:r>
              <a:rPr lang="ko-KR" altLang="en-US" dirty="0" smtClean="0"/>
              <a:t>종류의 </a:t>
            </a:r>
            <a:r>
              <a:rPr lang="ko-KR" altLang="en-US" dirty="0"/>
              <a:t>예외를 처리하는 것이  효과적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952" y="3490004"/>
            <a:ext cx="1116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/>
              <a:t>@</a:t>
            </a:r>
            <a:r>
              <a:rPr lang="en-US" altLang="ko-KR" b="1" dirty="0" err="1"/>
              <a:t>ControllerAdvice</a:t>
            </a:r>
            <a:r>
              <a:rPr lang="en-US" altLang="ko-KR" b="1" dirty="0"/>
              <a:t> </a:t>
            </a:r>
            <a:r>
              <a:rPr lang="en-US" altLang="ko-KR" b="1" dirty="0" smtClean="0"/>
              <a:t>	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 @</a:t>
            </a:r>
            <a:r>
              <a:rPr lang="en-US" altLang="ko-KR" dirty="0" err="1"/>
              <a:t>ExceptionHandler</a:t>
            </a:r>
            <a:r>
              <a:rPr lang="ko-KR" altLang="en-US" dirty="0"/>
              <a:t>를 사용해서 하나의 예외에 하나의 예외 </a:t>
            </a:r>
            <a:r>
              <a:rPr lang="ko-KR" altLang="en-US" dirty="0" err="1"/>
              <a:t>핸들러를</a:t>
            </a:r>
            <a:r>
              <a:rPr lang="en-US" altLang="ko-KR" dirty="0"/>
              <a:t> </a:t>
            </a:r>
            <a:r>
              <a:rPr lang="ko-KR" altLang="en-US" dirty="0" smtClean="0"/>
              <a:t>묶는 방식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6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bit-user\Desktop\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9014"/>
            <a:ext cx="895508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3269" y="104434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여러 컨트롤러에서 하나의 </a:t>
            </a:r>
            <a:r>
              <a:rPr lang="ko-KR" altLang="en-US" dirty="0" err="1" smtClean="0">
                <a:solidFill>
                  <a:schemeClr val="accent1"/>
                </a:solidFill>
              </a:rPr>
              <a:t>익셉션을</a:t>
            </a:r>
            <a:r>
              <a:rPr lang="ko-KR" altLang="en-US" dirty="0" smtClean="0">
                <a:solidFill>
                  <a:schemeClr val="accent1"/>
                </a:solidFill>
              </a:rPr>
              <a:t> 처리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32"/>
          <p:cNvCxnSpPr/>
          <p:nvPr/>
        </p:nvCxnSpPr>
        <p:spPr>
          <a:xfrm>
            <a:off x="307975" y="1212797"/>
            <a:ext cx="214529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5367" y="3828436"/>
            <a:ext cx="36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에러페이지 </a:t>
            </a:r>
            <a:r>
              <a:rPr lang="ko-KR" altLang="en-US" dirty="0" err="1" smtClean="0">
                <a:solidFill>
                  <a:schemeClr val="accent1"/>
                </a:solidFill>
              </a:rPr>
              <a:t>뷰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모델객체 전송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32"/>
          <p:cNvCxnSpPr/>
          <p:nvPr/>
        </p:nvCxnSpPr>
        <p:spPr>
          <a:xfrm>
            <a:off x="1006785" y="3996885"/>
            <a:ext cx="334858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 dirty="0"/>
              <a:t>Spring MVC </a:t>
            </a:r>
            <a:r>
              <a:rPr lang="en-US" altLang="ko-KR" dirty="0" smtClean="0"/>
              <a:t>05/29 </a:t>
            </a:r>
            <a:r>
              <a:rPr lang="en-US" altLang="ko-KR" dirty="0"/>
              <a:t>(</a:t>
            </a:r>
            <a:r>
              <a:rPr lang="ko-KR" altLang="en-US" dirty="0"/>
              <a:t>강의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582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627</Words>
  <Application>Microsoft Office PowerPoint</Application>
  <PresentationFormat>사용자 지정</PresentationFormat>
  <Paragraphs>206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패싯</vt:lpstr>
      <vt:lpstr>MVC 모델링 기법</vt:lpstr>
      <vt:lpstr>Maven 연동 환경구성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flow</vt:lpstr>
      <vt:lpstr>PowerPoint 프레젠테이션</vt:lpstr>
      <vt:lpstr>Spring STS를 이용시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05/24 (강의)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루트 애플리케이션 컨텍스트 ( Root Application Context  ) </vt:lpstr>
      <vt:lpstr>PowerPoint 프레젠테이션</vt:lpstr>
      <vt:lpstr>PowerPoint 프레젠테이션</vt:lpstr>
      <vt:lpstr>PowerPoint 프레젠테이션</vt:lpstr>
      <vt:lpstr>PowerPoint 프레젠테이션</vt:lpstr>
      <vt:lpstr>Web.xml 설정</vt:lpstr>
      <vt:lpstr>ApplicationContext.xml 설정 (Service를 위한 root Application contex정보)</vt:lpstr>
      <vt:lpstr>DAO에 anotaion 설정</vt:lpstr>
      <vt:lpstr>DAO에 anotaion 설정</vt:lpstr>
      <vt:lpstr>@PathVariable – URL 패스 기반 파라미터 매핑 </vt:lpstr>
      <vt:lpstr>애플리케이션 아키텍처 </vt:lpstr>
      <vt:lpstr>애플리케이션 아키텍처(Model3)  </vt:lpstr>
      <vt:lpstr>애플리케이션 아키텍처(Model3)-서비스 정의</vt:lpstr>
      <vt:lpstr>루트 애플리케이션 컨텍스트 ( Root Application Context  ) </vt:lpstr>
      <vt:lpstr>PowerPoint 프레젠테이션</vt:lpstr>
      <vt:lpstr>PowerPoint 프레젠테이션</vt:lpstr>
      <vt:lpstr>애플리케이션 아키텍처- ViewResolver</vt:lpstr>
      <vt:lpstr>PowerPoint 프레젠테이션</vt:lpstr>
      <vt:lpstr>애플리케이션 아키텍처-예외처리  </vt:lpstr>
      <vt:lpstr>애플리케이션 아키텍처-예외처리  </vt:lpstr>
      <vt:lpstr>애플리케이션 아키텍처-예외처리  </vt:lpstr>
      <vt:lpstr>PowerPoint 프레젠테이션</vt:lpstr>
      <vt:lpstr>Spring MVC 05/29 (강의)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FramWork</dc:title>
  <dc:creator>bit-user</dc:creator>
  <cp:lastModifiedBy>bit-user</cp:lastModifiedBy>
  <cp:revision>142</cp:revision>
  <dcterms:created xsi:type="dcterms:W3CDTF">2017-04-20T07:53:24Z</dcterms:created>
  <dcterms:modified xsi:type="dcterms:W3CDTF">2017-05-29T10:10:13Z</dcterms:modified>
</cp:coreProperties>
</file>