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65"/>
  </p:notes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64" r:id="rId30"/>
    <p:sldId id="359" r:id="rId31"/>
    <p:sldId id="365" r:id="rId32"/>
    <p:sldId id="366" r:id="rId33"/>
    <p:sldId id="367" r:id="rId34"/>
    <p:sldId id="368" r:id="rId35"/>
    <p:sldId id="358" r:id="rId36"/>
    <p:sldId id="360" r:id="rId37"/>
    <p:sldId id="361" r:id="rId38"/>
    <p:sldId id="362" r:id="rId39"/>
    <p:sldId id="363" r:id="rId40"/>
    <p:sldId id="369" r:id="rId41"/>
    <p:sldId id="370" r:id="rId42"/>
    <p:sldId id="371" r:id="rId43"/>
    <p:sldId id="374" r:id="rId44"/>
    <p:sldId id="372" r:id="rId45"/>
    <p:sldId id="375" r:id="rId46"/>
    <p:sldId id="376" r:id="rId47"/>
    <p:sldId id="377" r:id="rId48"/>
    <p:sldId id="373" r:id="rId49"/>
    <p:sldId id="379" r:id="rId50"/>
    <p:sldId id="378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90" r:id="rId61"/>
    <p:sldId id="391" r:id="rId62"/>
    <p:sldId id="392" r:id="rId63"/>
    <p:sldId id="389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9" autoAdjust="0"/>
    <p:restoredTop sz="94660"/>
  </p:normalViewPr>
  <p:slideViewPr>
    <p:cSldViewPr snapToGrid="0">
      <p:cViewPr>
        <p:scale>
          <a:sx n="85" d="100"/>
          <a:sy n="85" d="100"/>
        </p:scale>
        <p:origin x="-72" y="-618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1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5-25T08:29:55.86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60E8D57-E532-47B4-A656-DE3766134A9B}" emma:medium="tactile" emma:mode="ink">
          <msink:context xmlns:msink="http://schemas.microsoft.com/ink/2010/main" type="writingRegion" rotatedBoundingBox="9361,6966 11538,6966 11538,7039 9361,7039"/>
        </emma:interpretation>
      </emma:emma>
    </inkml:annotationXML>
    <inkml:traceGroup>
      <inkml:annotationXML>
        <emma:emma xmlns:emma="http://www.w3.org/2003/04/emma" version="1.0">
          <emma:interpretation id="{11A980B0-AD30-4431-8905-00AA79C985CD}" emma:medium="tactile" emma:mode="ink">
            <msink:context xmlns:msink="http://schemas.microsoft.com/ink/2010/main" type="paragraph" rotatedBoundingBox="9361,6966 11538,6966 11538,7039 9361,70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8AF13A-F070-4309-8927-EF039205F1CF}" emma:medium="tactile" emma:mode="ink">
              <msink:context xmlns:msink="http://schemas.microsoft.com/ink/2010/main" type="line" rotatedBoundingBox="9361,6966 11538,6966 11538,7039 9361,7039"/>
            </emma:interpretation>
          </emma:emma>
        </inkml:annotationXML>
        <inkml:traceGroup>
          <inkml:annotationXML>
            <emma:emma xmlns:emma="http://www.w3.org/2003/04/emma" version="1.0">
              <emma:interpretation id="{028191C5-4E91-42FE-B089-9BE0E45BAADA}" emma:medium="tactile" emma:mode="ink">
                <msink:context xmlns:msink="http://schemas.microsoft.com/ink/2010/main" type="inkWord" rotatedBoundingBox="9361,6966 11538,6966 11538,7039 9361,7039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0 74 0,'36'0'282,"1"0"-142,-1 0-124,0 0 0,0 0-1,1 0 79,-1 0-78,0 0 15,1 0-16,-1 0 1,0 0 0,0 0-1,37 0 1,-37 0 0,37 0-1,-37 0 141,0 0-156,1 0 16,-1 0 0,0 0 15,1 0 0,-1 0 0,0 0 1,0 0-32,1 0 15,-1 0 1,0 0 15,1 0-15,-1 0-1,0 0-15,37 0 16,-37 0-16,0 0 16,1 0-16,-1 0 15,0 0 1,0 0 15,-36-36-15,37 36-1,-1 0 1,0 0 0,1 0 15,-1 0-15,0 0-1,0 0 1,1 0 15,-1 0 0,-36-37 1,73 37-17,-37 0 16,0 0-15,0 0 0,1 0-1,-1 0 17,0 0 30,1 0-31,-1 0-15,0 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3CE6D-E1E3-49D2-9053-C6D992EF5113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24EAF-922A-49D9-9579-0D4FA220A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9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0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95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71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9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9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1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1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9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84916" y="2788443"/>
            <a:ext cx="8260289" cy="873389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4900" b="1"/>
              <a:t>MVC </a:t>
            </a:r>
            <a:r>
              <a:rPr lang="ko-KR" altLang="en-US" sz="4900" b="1"/>
              <a:t>모델링 기법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3474" y="1404937"/>
            <a:ext cx="8010525" cy="34766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462" y="1061466"/>
            <a:ext cx="4886325" cy="3513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6961" y="660537"/>
            <a:ext cx="4302918" cy="41733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4349" y="408089"/>
            <a:ext cx="5281614" cy="3569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0314" y="1205970"/>
            <a:ext cx="5810248" cy="2011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이때 주의 사항으로 시작을 눌렀는데 서버가 시작되지 않고 팝업창이 뜨면서 오류가 발생했다고 죽는 경우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ko-KR" altLang="en-US"/>
              <a:t>해당서버의 </a:t>
            </a:r>
            <a:r>
              <a:rPr lang="en-US" altLang="ko-KR"/>
              <a:t>port</a:t>
            </a:r>
            <a:r>
              <a:rPr lang="ko-KR" altLang="en-US"/>
              <a:t>를 다른 </a:t>
            </a:r>
            <a:r>
              <a:rPr lang="en-US" altLang="ko-KR"/>
              <a:t>app</a:t>
            </a:r>
            <a:r>
              <a:rPr lang="ko-KR" altLang="en-US"/>
              <a:t>이 사용중이다.</a:t>
            </a:r>
          </a:p>
          <a:p>
            <a:pPr>
              <a:buAutoNum type="arabicPeriod"/>
              <a:defRPr lang="ko-KR" altLang="en-US"/>
            </a:pPr>
            <a:r>
              <a:rPr lang="en-US" altLang="ko-KR"/>
              <a:t>project</a:t>
            </a:r>
            <a:r>
              <a:rPr lang="ko-KR" altLang="en-US"/>
              <a:t> 생성시 (예&gt;</a:t>
            </a:r>
            <a:r>
              <a:rPr lang="en-US" altLang="ko-KR"/>
              <a:t>com.java.ex</a:t>
            </a:r>
            <a:r>
              <a:rPr lang="ko-KR" altLang="en-US"/>
              <a:t>) </a:t>
            </a:r>
            <a:r>
              <a:rPr lang="en-US" altLang="ko-KR"/>
              <a:t>ex</a:t>
            </a:r>
            <a:r>
              <a:rPr lang="ko-KR" altLang="en-US"/>
              <a:t>라는 녀석이 서버에 하나더 있는 경우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 메이븐 문제인 경우  (라이브러리 종속 문제)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0812" y="4123002"/>
            <a:ext cx="5048250" cy="200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/>
              <a:t>해결 방법</a:t>
            </a:r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en-US" altLang="ko-KR"/>
              <a:t>port</a:t>
            </a:r>
            <a:r>
              <a:rPr lang="ko-KR" altLang="en-US"/>
              <a:t>번호를 </a:t>
            </a:r>
            <a:r>
              <a:rPr lang="en-US" altLang="ko-KR"/>
              <a:t>server.xml</a:t>
            </a:r>
            <a:r>
              <a:rPr lang="ko-KR" altLang="en-US"/>
              <a:t>에서 변경해 준다.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서버 하나를 더 생성해서 따로 돌리거나 잠시 </a:t>
            </a:r>
            <a:r>
              <a:rPr lang="en-US" altLang="ko-KR"/>
              <a:t>remove</a:t>
            </a:r>
            <a:r>
              <a:rPr lang="ko-KR" altLang="en-US"/>
              <a:t>하고 따로 돌린다.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메이븐 파일을 삭제하고 </a:t>
            </a:r>
            <a:r>
              <a:rPr lang="en-US" altLang="ko-KR"/>
              <a:t>clean</a:t>
            </a:r>
            <a:r>
              <a:rPr lang="ko-KR" altLang="en-US"/>
              <a:t>한후 </a:t>
            </a:r>
            <a:r>
              <a:rPr lang="en-US" altLang="ko-KR"/>
              <a:t>maven update</a:t>
            </a:r>
            <a:r>
              <a:rPr lang="ko-KR" altLang="en-US"/>
              <a:t>를 진행한다.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9637" y="1397793"/>
            <a:ext cx="7705725" cy="36099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/>
          <p:nvPr/>
        </p:nvSpPr>
        <p:spPr>
          <a:xfrm>
            <a:off x="779930" y="3825780"/>
            <a:ext cx="1281953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5" name="직사각형 14"/>
          <p:cNvSpPr/>
          <p:nvPr/>
        </p:nvSpPr>
        <p:spPr>
          <a:xfrm>
            <a:off x="5136777" y="3825780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DispatcherServlet</a:t>
            </a:r>
            <a:endParaRPr lang="ko-KR" altLang="en-US"/>
          </a:p>
        </p:txBody>
      </p:sp>
      <p:sp>
        <p:nvSpPr>
          <p:cNvPr id="6" name="직사각형 15"/>
          <p:cNvSpPr/>
          <p:nvPr/>
        </p:nvSpPr>
        <p:spPr>
          <a:xfrm>
            <a:off x="3397623" y="2382462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HandlerMapping</a:t>
            </a:r>
            <a:endParaRPr lang="ko-KR" altLang="en-US"/>
          </a:p>
        </p:txBody>
      </p:sp>
      <p:sp>
        <p:nvSpPr>
          <p:cNvPr id="7" name="직사각형 16"/>
          <p:cNvSpPr/>
          <p:nvPr/>
        </p:nvSpPr>
        <p:spPr>
          <a:xfrm>
            <a:off x="6642847" y="2382462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HandlerAdapter</a:t>
            </a:r>
            <a:endParaRPr lang="ko-KR" altLang="en-US"/>
          </a:p>
        </p:txBody>
      </p:sp>
      <p:sp>
        <p:nvSpPr>
          <p:cNvPr id="8" name="직사각형 17"/>
          <p:cNvSpPr/>
          <p:nvPr/>
        </p:nvSpPr>
        <p:spPr>
          <a:xfrm>
            <a:off x="9045388" y="3720424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9" name="직사각형 18"/>
          <p:cNvSpPr/>
          <p:nvPr/>
        </p:nvSpPr>
        <p:spPr>
          <a:xfrm>
            <a:off x="7140389" y="5372408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ViewResolver</a:t>
            </a:r>
            <a:endParaRPr lang="ko-KR" altLang="en-US"/>
          </a:p>
        </p:txBody>
      </p:sp>
      <p:sp>
        <p:nvSpPr>
          <p:cNvPr id="10" name="직사각형 19"/>
          <p:cNvSpPr/>
          <p:nvPr/>
        </p:nvSpPr>
        <p:spPr>
          <a:xfrm>
            <a:off x="3509683" y="5269098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View(JSP)</a:t>
            </a:r>
            <a:endParaRPr lang="ko-KR" altLang="en-US"/>
          </a:p>
        </p:txBody>
      </p:sp>
      <p:cxnSp>
        <p:nvCxnSpPr>
          <p:cNvPr id="11" name="직선 화살표 연결선 7"/>
          <p:cNvCxnSpPr/>
          <p:nvPr/>
        </p:nvCxnSpPr>
        <p:spPr>
          <a:xfrm>
            <a:off x="2169459" y="4144027"/>
            <a:ext cx="284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20"/>
          <p:cNvCxnSpPr/>
          <p:nvPr/>
        </p:nvCxnSpPr>
        <p:spPr>
          <a:xfrm flipH="1" flipV="1">
            <a:off x="4572000" y="3137575"/>
            <a:ext cx="1192306" cy="5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23"/>
          <p:cNvCxnSpPr/>
          <p:nvPr/>
        </p:nvCxnSpPr>
        <p:spPr>
          <a:xfrm flipV="1">
            <a:off x="6584576" y="3078267"/>
            <a:ext cx="972671" cy="64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26"/>
          <p:cNvCxnSpPr/>
          <p:nvPr/>
        </p:nvCxnSpPr>
        <p:spPr>
          <a:xfrm flipV="1">
            <a:off x="7386920" y="4038671"/>
            <a:ext cx="1452280" cy="1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29"/>
          <p:cNvCxnSpPr/>
          <p:nvPr/>
        </p:nvCxnSpPr>
        <p:spPr>
          <a:xfrm>
            <a:off x="6584576" y="4562964"/>
            <a:ext cx="1154206" cy="7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32"/>
          <p:cNvCxnSpPr/>
          <p:nvPr/>
        </p:nvCxnSpPr>
        <p:spPr>
          <a:xfrm flipH="1">
            <a:off x="5011270" y="4562964"/>
            <a:ext cx="828117" cy="60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6"/>
          <p:cNvCxnSpPr/>
          <p:nvPr/>
        </p:nvCxnSpPr>
        <p:spPr>
          <a:xfrm flipH="1">
            <a:off x="7467603" y="4235256"/>
            <a:ext cx="1371597" cy="1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1"/>
          <p:cNvSpPr txBox="1"/>
          <p:nvPr/>
        </p:nvSpPr>
        <p:spPr>
          <a:xfrm>
            <a:off x="7664993" y="4294447"/>
            <a:ext cx="1232476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/>
              <a:t>ModelAndView</a:t>
            </a: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653521" y="548481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/>
              <a:t>Spring MVC</a:t>
            </a:r>
            <a:r>
              <a:rPr lang="ko-KR" altLang="en-US"/>
              <a:t> </a:t>
            </a:r>
            <a:r>
              <a:rPr lang="en-US" altLang="ko-KR"/>
              <a:t>flow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979" y="472383"/>
            <a:ext cx="10432852" cy="59132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125" y="2663001"/>
            <a:ext cx="5463099" cy="1086323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838372" y="1939225"/>
            <a:ext cx="88435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우선 스프링 </a:t>
            </a:r>
            <a:r>
              <a:rPr lang="en-US" altLang="ko-KR" sz="1200" b="1"/>
              <a:t>MVC </a:t>
            </a:r>
            <a:r>
              <a:rPr lang="ko-KR" altLang="en-US" sz="1200" b="1"/>
              <a:t>프로젝트를 이클립스에서 만들어 보고</a:t>
            </a:r>
            <a:r>
              <a:rPr lang="en-US" altLang="ko-KR" sz="1200" b="1"/>
              <a:t>, </a:t>
            </a:r>
            <a:r>
              <a:rPr lang="ko-KR" altLang="en-US" sz="1200" b="1"/>
              <a:t>전체적인 구조를 익혀 봅니다</a:t>
            </a:r>
            <a:r>
              <a:rPr lang="en-US" altLang="ko-KR" sz="1200" b="1"/>
              <a:t>.</a:t>
            </a:r>
            <a:r>
              <a:rPr lang="ko-KR" altLang="en-US" sz="1200" b="1"/>
              <a:t>  </a:t>
            </a:r>
            <a:r>
              <a:rPr lang="en-US" altLang="ko-KR" sz="1200" b="1"/>
              <a:t>(</a:t>
            </a:r>
            <a:r>
              <a:rPr lang="en-US" altLang="ko-KR" sz="1200"/>
              <a:t>spring_11_2_ex1_springex</a:t>
            </a:r>
            <a:r>
              <a:rPr lang="en-US" altLang="ko-KR" sz="1200" b="1"/>
              <a:t>)</a:t>
            </a:r>
          </a:p>
        </p:txBody>
      </p:sp>
      <p:cxnSp>
        <p:nvCxnSpPr>
          <p:cNvPr id="6" name="직선 연결선 13"/>
          <p:cNvCxnSpPr/>
          <p:nvPr/>
        </p:nvCxnSpPr>
        <p:spPr>
          <a:xfrm>
            <a:off x="910090" y="2221397"/>
            <a:ext cx="801875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5"/>
          <p:cNvSpPr/>
          <p:nvPr/>
        </p:nvSpPr>
        <p:spPr>
          <a:xfrm>
            <a:off x="983125" y="2649382"/>
            <a:ext cx="80634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19"/>
          <p:cNvSpPr/>
          <p:nvPr/>
        </p:nvSpPr>
        <p:spPr>
          <a:xfrm>
            <a:off x="4014936" y="2979174"/>
            <a:ext cx="861864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24"/>
          <p:cNvSpPr txBox="1"/>
          <p:nvPr/>
        </p:nvSpPr>
        <p:spPr>
          <a:xfrm>
            <a:off x="2766742" y="4271972"/>
            <a:ext cx="18958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Spring Project </a:t>
            </a:r>
            <a:r>
              <a:rPr lang="ko-KR" altLang="en-US" sz="1100"/>
              <a:t>메뉴 진입</a:t>
            </a:r>
            <a:endParaRPr lang="en-US" altLang="ko-KR" sz="11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3521" y="548481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/>
              <a:t>Spring STS</a:t>
            </a:r>
            <a:r>
              <a:rPr lang="ko-KR" altLang="en-US"/>
              <a:t>를 이용시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9631" y="1520201"/>
            <a:ext cx="4242955" cy="3896591"/>
          </a:xfrm>
          <a:prstGeom prst="rect">
            <a:avLst/>
          </a:prstGeom>
        </p:spPr>
      </p:pic>
      <p:sp>
        <p:nvSpPr>
          <p:cNvPr id="11" name="직사각형 15"/>
          <p:cNvSpPr/>
          <p:nvPr/>
        </p:nvSpPr>
        <p:spPr>
          <a:xfrm>
            <a:off x="1686211" y="2425839"/>
            <a:ext cx="1303173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9"/>
          <p:cNvSpPr/>
          <p:nvPr/>
        </p:nvSpPr>
        <p:spPr>
          <a:xfrm>
            <a:off x="1346068" y="4785912"/>
            <a:ext cx="122128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3724" y="1520201"/>
            <a:ext cx="4235083" cy="1873513"/>
          </a:xfrm>
          <a:prstGeom prst="rect">
            <a:avLst/>
          </a:prstGeom>
        </p:spPr>
      </p:pic>
      <p:sp>
        <p:nvSpPr>
          <p:cNvPr id="14" name="직사각형 16"/>
          <p:cNvSpPr/>
          <p:nvPr/>
        </p:nvSpPr>
        <p:spPr>
          <a:xfrm>
            <a:off x="6079145" y="2486162"/>
            <a:ext cx="1130548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7"/>
          <p:cNvSpPr txBox="1"/>
          <p:nvPr/>
        </p:nvSpPr>
        <p:spPr>
          <a:xfrm>
            <a:off x="1582616" y="5627677"/>
            <a:ext cx="28750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Project </a:t>
            </a:r>
            <a:r>
              <a:rPr lang="ko-KR" altLang="en-US" sz="1100"/>
              <a:t>이름 및 </a:t>
            </a:r>
            <a:r>
              <a:rPr lang="en-US" altLang="ko-KR" sz="1100"/>
              <a:t>Spring MVC Project </a:t>
            </a:r>
            <a:r>
              <a:rPr lang="ko-KR" altLang="en-US" sz="1100"/>
              <a:t>설정</a:t>
            </a:r>
            <a:endParaRPr lang="en-US" altLang="ko-KR" sz="1100"/>
          </a:p>
        </p:txBody>
      </p:sp>
      <p:sp>
        <p:nvSpPr>
          <p:cNvPr id="16" name="TextBox 18"/>
          <p:cNvSpPr txBox="1"/>
          <p:nvPr/>
        </p:nvSpPr>
        <p:spPr>
          <a:xfrm>
            <a:off x="7658100" y="3551789"/>
            <a:ext cx="1345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기본 패키지 설정</a:t>
            </a:r>
            <a:endParaRPr lang="en-US" altLang="ko-KR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2"/>
          <p:cNvSpPr/>
          <p:nvPr/>
        </p:nvSpPr>
        <p:spPr>
          <a:xfrm>
            <a:off x="6456315" y="5561178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web.xml</a:t>
            </a:r>
            <a:endParaRPr lang="ko-KR" altLang="en-US"/>
          </a:p>
        </p:txBody>
      </p:sp>
      <p:sp>
        <p:nvSpPr>
          <p:cNvPr id="13" name="직사각형 13"/>
          <p:cNvSpPr/>
          <p:nvPr/>
        </p:nvSpPr>
        <p:spPr>
          <a:xfrm>
            <a:off x="9146761" y="4799889"/>
            <a:ext cx="2444432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DispatcherServlet</a:t>
            </a:r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6456316" y="6108025"/>
            <a:ext cx="22949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1) DispatcherServlet </a:t>
            </a:r>
            <a:r>
              <a:rPr lang="ko-KR" altLang="en-US" sz="1100"/>
              <a:t>서블릿</a:t>
            </a:r>
            <a:r>
              <a:rPr lang="en-US" altLang="ko-KR" sz="1100"/>
              <a:t> </a:t>
            </a:r>
            <a:r>
              <a:rPr lang="ko-KR" altLang="en-US" sz="1100"/>
              <a:t>맵핑</a:t>
            </a:r>
          </a:p>
          <a:p>
            <a:pPr lvl="0">
              <a:defRPr lang="ko-KR" altLang="en-US"/>
            </a:pPr>
            <a:r>
              <a:rPr lang="en-US" altLang="ko-KR" sz="1100"/>
              <a:t>2) </a:t>
            </a:r>
            <a:r>
              <a:rPr lang="ko-KR" altLang="en-US" sz="1100"/>
              <a:t>스프링 설정 파일 위치 정의</a:t>
            </a:r>
            <a:endParaRPr lang="en-US" altLang="ko-KR" sz="1100"/>
          </a:p>
        </p:txBody>
      </p:sp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4873" y="1304098"/>
            <a:ext cx="2644959" cy="5234814"/>
          </a:xfrm>
          <a:prstGeom prst="rect">
            <a:avLst/>
          </a:prstGeom>
        </p:spPr>
      </p:pic>
      <p:cxnSp>
        <p:nvCxnSpPr>
          <p:cNvPr id="16" name="직선 화살표 연결선 9"/>
          <p:cNvCxnSpPr/>
          <p:nvPr/>
        </p:nvCxnSpPr>
        <p:spPr>
          <a:xfrm flipH="1">
            <a:off x="4750606" y="5829300"/>
            <a:ext cx="1705709" cy="1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/>
          <p:nvPr/>
        </p:nvSpPr>
        <p:spPr>
          <a:xfrm>
            <a:off x="9146760" y="5398413"/>
            <a:ext cx="2444433" cy="419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R"/>
              <a:defRPr lang="ko-KR" altLang="en-US"/>
            </a:pPr>
            <a:r>
              <a:rPr lang="ko-KR" altLang="en-US" sz="1100"/>
              <a:t>클라이언트의 요청을 최초 받아 </a:t>
            </a:r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100"/>
              <a:t>컨트롤러에게 전달</a:t>
            </a:r>
            <a:endParaRPr lang="en-US" altLang="ko-KR" sz="1100"/>
          </a:p>
        </p:txBody>
      </p:sp>
      <p:sp>
        <p:nvSpPr>
          <p:cNvPr id="18" name="직사각형 21"/>
          <p:cNvSpPr/>
          <p:nvPr/>
        </p:nvSpPr>
        <p:spPr>
          <a:xfrm>
            <a:off x="6456315" y="4152557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servlet-context.xml</a:t>
            </a:r>
            <a:endParaRPr lang="ko-KR" altLang="en-US"/>
          </a:p>
        </p:txBody>
      </p:sp>
      <p:sp>
        <p:nvSpPr>
          <p:cNvPr id="19" name="TextBox 22"/>
          <p:cNvSpPr txBox="1"/>
          <p:nvPr/>
        </p:nvSpPr>
        <p:spPr>
          <a:xfrm>
            <a:off x="6456316" y="4699404"/>
            <a:ext cx="22949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스프링 컨테이너 설정 파일</a:t>
            </a:r>
            <a:endParaRPr lang="en-US" altLang="ko-KR" sz="1100"/>
          </a:p>
        </p:txBody>
      </p:sp>
      <p:cxnSp>
        <p:nvCxnSpPr>
          <p:cNvPr id="20" name="직선 화살표 연결선 23"/>
          <p:cNvCxnSpPr>
            <a:stCxn id="18" idx="1"/>
          </p:cNvCxnSpPr>
          <p:nvPr/>
        </p:nvCxnSpPr>
        <p:spPr>
          <a:xfrm flipH="1">
            <a:off x="5497952" y="4425981"/>
            <a:ext cx="958363" cy="98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4"/>
          <p:cNvSpPr/>
          <p:nvPr/>
        </p:nvSpPr>
        <p:spPr>
          <a:xfrm>
            <a:off x="6456314" y="2775165"/>
            <a:ext cx="2294966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컨트롤러</a:t>
            </a:r>
          </a:p>
        </p:txBody>
      </p:sp>
      <p:sp>
        <p:nvSpPr>
          <p:cNvPr id="22" name="TextBox 25"/>
          <p:cNvSpPr txBox="1"/>
          <p:nvPr/>
        </p:nvSpPr>
        <p:spPr>
          <a:xfrm>
            <a:off x="6456315" y="3322012"/>
            <a:ext cx="24530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Dispatcher</a:t>
            </a:r>
            <a:r>
              <a:rPr lang="ko-KR" altLang="en-US" sz="1100"/>
              <a:t>에서 전달된 요청을 처리</a:t>
            </a:r>
            <a:endParaRPr lang="en-US" altLang="ko-KR" sz="1100"/>
          </a:p>
        </p:txBody>
      </p:sp>
      <p:cxnSp>
        <p:nvCxnSpPr>
          <p:cNvPr id="23" name="직선 화살표 연결선 26"/>
          <p:cNvCxnSpPr>
            <a:stCxn id="21" idx="1"/>
          </p:cNvCxnSpPr>
          <p:nvPr/>
        </p:nvCxnSpPr>
        <p:spPr>
          <a:xfrm flipH="1">
            <a:off x="5559500" y="3048589"/>
            <a:ext cx="896814" cy="118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31"/>
          <p:cNvSpPr/>
          <p:nvPr/>
        </p:nvSpPr>
        <p:spPr>
          <a:xfrm>
            <a:off x="400822" y="4236614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뷰</a:t>
            </a:r>
            <a:r>
              <a:rPr lang="en-US" altLang="ko-KR"/>
              <a:t>(.jsp)</a:t>
            </a:r>
            <a:endParaRPr lang="ko-KR" altLang="en-US"/>
          </a:p>
        </p:txBody>
      </p:sp>
      <p:cxnSp>
        <p:nvCxnSpPr>
          <p:cNvPr id="25" name="직선 화살표 연결선 32"/>
          <p:cNvCxnSpPr>
            <a:stCxn id="24" idx="3"/>
          </p:cNvCxnSpPr>
          <p:nvPr/>
        </p:nvCxnSpPr>
        <p:spPr>
          <a:xfrm>
            <a:off x="2695786" y="4510038"/>
            <a:ext cx="1594860" cy="13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991" y="238125"/>
            <a:ext cx="2848016" cy="57269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8462" y="305880"/>
            <a:ext cx="7077075" cy="3492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67956" y="3736182"/>
            <a:ext cx="2408087" cy="28741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29362" y="4791094"/>
            <a:ext cx="4986338" cy="8572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4406" y="1983581"/>
            <a:ext cx="8786812" cy="448627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3521" y="548481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/>
              <a:t>Maven </a:t>
            </a:r>
            <a:r>
              <a:rPr lang="ko-KR" altLang="en-US"/>
              <a:t>연동 환경구성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532" y="1802306"/>
            <a:ext cx="4255467" cy="3253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93493" y="1631253"/>
            <a:ext cx="6922294" cy="323881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050" y="793708"/>
            <a:ext cx="10737056" cy="56237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731656"/>
            <a:ext cx="10977562" cy="53946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567" y="1012030"/>
            <a:ext cx="3669316" cy="5119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93407" y="0"/>
            <a:ext cx="7489031" cy="36528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754906"/>
            <a:ext cx="5731669" cy="29602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>
              <a:defRPr lang="ko-KR" altLang="en-US"/>
            </a:pPr>
            <a:r>
              <a:rPr lang="en-US" altLang="ko-KR"/>
              <a:t>Spring MVC 05/24 (</a:t>
            </a:r>
            <a:r>
              <a:rPr lang="ko-KR" altLang="en-US"/>
              <a:t>강의</a:t>
            </a:r>
            <a:r>
              <a:rPr lang="en-US" altLang="ko-KR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243" y="1278800"/>
            <a:ext cx="6565105" cy="34860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6944" y="2324100"/>
            <a:ext cx="3638550" cy="110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7712" y="1776412"/>
            <a:ext cx="4648200" cy="3019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281" y="646376"/>
            <a:ext cx="3131343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method </a:t>
            </a:r>
            <a:r>
              <a:rPr lang="ko-KR" altLang="en-US"/>
              <a:t>단독 매핑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768" y="1538040"/>
            <a:ext cx="4641056" cy="42960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7339" y="1554696"/>
            <a:ext cx="6112669" cy="291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6281" y="646376"/>
            <a:ext cx="3131343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type + method  </a:t>
            </a:r>
            <a:r>
              <a:rPr lang="ko-KR" altLang="en-US"/>
              <a:t>매핑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2430" y="1162050"/>
            <a:ext cx="4791075" cy="1581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4766" y="1085917"/>
            <a:ext cx="5893592" cy="21858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3374" y="3703733"/>
            <a:ext cx="5393531" cy="19803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81737" y="3964781"/>
            <a:ext cx="3533775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3406" y="301094"/>
            <a:ext cx="5179218" cy="36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get</a:t>
            </a:r>
            <a:r>
              <a:rPr lang="ko-KR" altLang="en-US"/>
              <a:t>과 </a:t>
            </a:r>
            <a:r>
              <a:rPr lang="en-US" altLang="ko-KR"/>
              <a:t>post</a:t>
            </a:r>
            <a:r>
              <a:rPr lang="ko-KR" altLang="en-US"/>
              <a:t> 방식으로 데이터 전달 받는 방법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62550" y="247650"/>
            <a:ext cx="6486525" cy="6362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181" y="1678233"/>
            <a:ext cx="4683919" cy="32461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561" y="396344"/>
            <a:ext cx="3131343" cy="90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type</a:t>
            </a:r>
            <a:r>
              <a:rPr lang="ko-KR" altLang="en-US"/>
              <a:t>단독 매핑방법과 ,</a:t>
            </a:r>
          </a:p>
          <a:p>
            <a:pPr>
              <a:defRPr lang="ko-KR" altLang="en-US"/>
            </a:pPr>
            <a:r>
              <a:rPr lang="en-US" altLang="ko-KR"/>
              <a:t>Bean</a:t>
            </a:r>
            <a:r>
              <a:rPr lang="ko-KR" altLang="en-US"/>
              <a:t>객체의 데이터를 받는 방법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979" y="472383"/>
            <a:ext cx="10432852" cy="59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37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587" y="390525"/>
            <a:ext cx="8791575" cy="6076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6506" y="122963"/>
            <a:ext cx="8596668" cy="526869"/>
          </a:xfrm>
        </p:spPr>
        <p:txBody>
          <a:bodyPr>
            <a:noAutofit/>
          </a:bodyPr>
          <a:lstStyle/>
          <a:p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루트 애플리케이션 컨텍스트 </a:t>
            </a:r>
            <a:r>
              <a:rPr lang="en-US" altLang="ko-KR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( Root Application Context  )</a:t>
            </a:r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1021740" y="2416629"/>
            <a:ext cx="1843797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74329" y="666206"/>
            <a:ext cx="2525487" cy="207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59773" y="4358640"/>
            <a:ext cx="2640044" cy="236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160143" y="1763487"/>
            <a:ext cx="705394" cy="6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448" y="1436914"/>
            <a:ext cx="207239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ContextLoaderListener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3500846" y="897671"/>
            <a:ext cx="1867988" cy="3171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ContextInitialize(){ }</a:t>
            </a:r>
            <a:endParaRPr lang="ko-KR" altLang="en-US" sz="140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939143" y="977645"/>
            <a:ext cx="561703" cy="45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368834" y="1073676"/>
            <a:ext cx="3705496" cy="7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0270" y="77153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Create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9772" y="296874"/>
            <a:ext cx="275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 Application Context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45216" y="3980147"/>
            <a:ext cx="27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 Application Context</a:t>
            </a:r>
          </a:p>
        </p:txBody>
      </p:sp>
      <p:sp>
        <p:nvSpPr>
          <p:cNvPr id="24" name="타원 23"/>
          <p:cNvSpPr/>
          <p:nvPr/>
        </p:nvSpPr>
        <p:spPr>
          <a:xfrm>
            <a:off x="9400901" y="938692"/>
            <a:ext cx="1676402" cy="1477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EmaillistDao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498871" y="4804036"/>
            <a:ext cx="1676402" cy="1477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r>
              <a:rPr lang="en-US" altLang="ko-KR" smtClean="0"/>
              <a:t>maillistDao</a:t>
            </a:r>
            <a:endParaRPr lang="ko-KR" altLang="en-US"/>
          </a:p>
        </p:txBody>
      </p:sp>
      <p:cxnSp>
        <p:nvCxnSpPr>
          <p:cNvPr id="26" name="직선 화살표 연결선 25"/>
          <p:cNvCxnSpPr>
            <a:stCxn id="24" idx="4"/>
            <a:endCxn id="25" idx="0"/>
          </p:cNvCxnSpPr>
          <p:nvPr/>
        </p:nvCxnSpPr>
        <p:spPr>
          <a:xfrm>
            <a:off x="10239102" y="2416629"/>
            <a:ext cx="97970" cy="2387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7441" y="321924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DI(</a:t>
            </a:r>
            <a:r>
              <a:rPr lang="ko-KR" altLang="en-US" smtClean="0"/>
              <a:t>의존성 주입</a:t>
            </a:r>
            <a:r>
              <a:rPr lang="en-US" altLang="ko-KR" smtClean="0"/>
              <a:t>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1104089" y="2752362"/>
            <a:ext cx="1" cy="1606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30532" y="3177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참조</a:t>
            </a:r>
            <a:endParaRPr lang="en-US" altLang="ko-KR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73505" y="204729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tomcat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373504" y="4454434"/>
            <a:ext cx="1" cy="77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894620" y="5212080"/>
            <a:ext cx="1397726" cy="99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DispatchServlet</a:t>
            </a:r>
            <a:endParaRPr lang="ko-KR" altLang="en-US" sz="1600"/>
          </a:p>
        </p:txBody>
      </p:sp>
      <p:cxnSp>
        <p:nvCxnSpPr>
          <p:cNvPr id="41" name="직선 연결선 40"/>
          <p:cNvCxnSpPr/>
          <p:nvPr/>
        </p:nvCxnSpPr>
        <p:spPr>
          <a:xfrm>
            <a:off x="2525903" y="3588580"/>
            <a:ext cx="757646" cy="21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83549" y="3459823"/>
            <a:ext cx="163166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Web.xml</a:t>
            </a:r>
            <a:r>
              <a:rPr lang="ko-KR" altLang="en-US" sz="1200" smtClean="0"/>
              <a:t>을 통해 설정</a:t>
            </a:r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1373504" y="3004457"/>
            <a:ext cx="1152399" cy="9756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Application Context</a:t>
            </a:r>
            <a:endParaRPr lang="ko-KR" altLang="en-US" sz="1200"/>
          </a:p>
        </p:txBody>
      </p:sp>
      <p:sp>
        <p:nvSpPr>
          <p:cNvPr id="46" name="오른쪽 화살표 45"/>
          <p:cNvSpPr/>
          <p:nvPr/>
        </p:nvSpPr>
        <p:spPr>
          <a:xfrm>
            <a:off x="183539" y="3177008"/>
            <a:ext cx="801186" cy="517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최초</a:t>
            </a:r>
            <a:endParaRPr lang="en-US" altLang="ko-KR" sz="1000" smtClean="0"/>
          </a:p>
          <a:p>
            <a:pPr algn="ctr"/>
            <a:r>
              <a:rPr lang="ko-KR" altLang="en-US" sz="1000" smtClean="0"/>
              <a:t>요청</a:t>
            </a:r>
            <a:endParaRPr lang="ko-KR" altLang="en-US" sz="100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2189410" y="5580711"/>
            <a:ext cx="6884919" cy="111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51237" y="5298065"/>
            <a:ext cx="166272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Init() {} </a:t>
            </a:r>
            <a:r>
              <a:rPr lang="en-US" altLang="ko-KR" sz="1400" b="1"/>
              <a:t>Create</a:t>
            </a:r>
            <a:endParaRPr lang="ko-KR" altLang="en-US" sz="1400" b="1"/>
          </a:p>
        </p:txBody>
      </p:sp>
      <p:sp>
        <p:nvSpPr>
          <p:cNvPr id="55" name="TextBox 54"/>
          <p:cNvSpPr txBox="1"/>
          <p:nvPr/>
        </p:nvSpPr>
        <p:spPr>
          <a:xfrm>
            <a:off x="3051237" y="5796250"/>
            <a:ext cx="242203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doget(req,resp) </a:t>
            </a:r>
            <a:r>
              <a:rPr lang="en-US" altLang="ko-KR" sz="1400" b="1"/>
              <a:t>Service</a:t>
            </a:r>
            <a:endParaRPr lang="en-US" altLang="ko-KR" sz="1400" smtClean="0"/>
          </a:p>
          <a:p>
            <a:r>
              <a:rPr lang="en-US" altLang="ko-KR" sz="1400" smtClean="0"/>
              <a:t>{</a:t>
            </a:r>
          </a:p>
          <a:p>
            <a:r>
              <a:rPr lang="en-US" altLang="ko-KR" sz="1400" smtClean="0"/>
              <a:t> 	</a:t>
            </a:r>
            <a:r>
              <a:rPr lang="ko-KR" altLang="en-US" sz="1400" smtClean="0"/>
              <a:t>ㅁㅁ</a:t>
            </a:r>
            <a:r>
              <a:rPr lang="en-US" altLang="ko-KR" sz="1400" smtClean="0"/>
              <a:t>.list()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1358569" y="4559411"/>
            <a:ext cx="3355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</a:t>
            </a:r>
            <a:r>
              <a:rPr lang="en-US" altLang="ko-KR" sz="1100" dirty="0"/>
              <a:t>request</a:t>
            </a:r>
            <a:r>
              <a:rPr lang="ko-KR" altLang="en-US" sz="1100" dirty="0"/>
              <a:t>에는 </a:t>
            </a:r>
            <a:r>
              <a:rPr lang="en-US" altLang="ko-KR" sz="1100" dirty="0" err="1"/>
              <a:t>DispatchServlet</a:t>
            </a:r>
            <a:r>
              <a:rPr lang="ko-KR" altLang="en-US" sz="1100" dirty="0"/>
              <a:t>가 반응을 하고</a:t>
            </a:r>
            <a:br>
              <a:rPr lang="ko-KR" altLang="en-US" sz="1100" dirty="0"/>
            </a:br>
            <a:r>
              <a:rPr lang="en-US" altLang="ko-KR" sz="1100" dirty="0" err="1"/>
              <a:t>DispatchServlet</a:t>
            </a:r>
            <a:r>
              <a:rPr lang="ko-KR" altLang="en-US" sz="1100" dirty="0"/>
              <a:t>은 </a:t>
            </a:r>
            <a:r>
              <a:rPr lang="ko-KR" altLang="en-US" sz="1100" dirty="0" err="1"/>
              <a:t>쓰레드로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동작한다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r>
              <a:rPr lang="ko-KR" altLang="en-US" sz="1100" dirty="0"/>
              <a:t>그러므로 전혀 성능상에 문제가 되지 않는다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Front Controller</a:t>
            </a:r>
            <a:r>
              <a:rPr lang="ko-KR" altLang="en-US" sz="1100" dirty="0"/>
              <a:t>라고 </a:t>
            </a:r>
            <a:r>
              <a:rPr lang="ko-KR" altLang="en-US" sz="1100" dirty="0" smtClean="0"/>
              <a:t>한다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6546871" y="3289633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viewResolver</a:t>
            </a:r>
            <a:endParaRPr lang="ko-KR" altLang="en-US" sz="1600"/>
          </a:p>
        </p:txBody>
      </p:sp>
      <p:sp>
        <p:nvSpPr>
          <p:cNvPr id="59" name="직사각형 58"/>
          <p:cNvSpPr/>
          <p:nvPr/>
        </p:nvSpPr>
        <p:spPr>
          <a:xfrm>
            <a:off x="6577145" y="2174860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Message convertor</a:t>
            </a:r>
            <a:endParaRPr lang="ko-KR" altLang="en-US" sz="1400"/>
          </a:p>
        </p:txBody>
      </p:sp>
      <p:sp>
        <p:nvSpPr>
          <p:cNvPr id="60" name="직사각형 59"/>
          <p:cNvSpPr/>
          <p:nvPr/>
        </p:nvSpPr>
        <p:spPr>
          <a:xfrm>
            <a:off x="6232163" y="5877024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Handlermapping</a:t>
            </a:r>
            <a:endParaRPr lang="ko-KR" altLang="en-US" sz="1400"/>
          </a:p>
        </p:txBody>
      </p:sp>
      <p:cxnSp>
        <p:nvCxnSpPr>
          <p:cNvPr id="61" name="직선 화살표 연결선 60"/>
          <p:cNvCxnSpPr>
            <a:endCxn id="60" idx="1"/>
          </p:cNvCxnSpPr>
          <p:nvPr/>
        </p:nvCxnSpPr>
        <p:spPr>
          <a:xfrm flipV="1">
            <a:off x="3882599" y="6281973"/>
            <a:ext cx="2349564" cy="99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7885674" y="5783845"/>
            <a:ext cx="1833409" cy="467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587830"/>
            <a:ext cx="10243215" cy="57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22" y="444136"/>
            <a:ext cx="10772312" cy="6107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9120" y="5747657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이게 이식성을 높여준다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컨트롤러에서 설정한 </a:t>
            </a:r>
            <a:r>
              <a:rPr lang="en-US" altLang="ko-KR"/>
              <a:t>url</a:t>
            </a:r>
            <a:r>
              <a:rPr lang="ko-KR" altLang="en-US"/>
              <a:t>만 가지고 가능함</a:t>
            </a:r>
            <a:r>
              <a:rPr lang="en-US" altLang="ko-KR"/>
              <a:t>. </a:t>
            </a:r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25" y="453661"/>
            <a:ext cx="9518878" cy="62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79" y="423454"/>
            <a:ext cx="11103777" cy="59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526869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Web.xml </a:t>
            </a:r>
            <a:r>
              <a:rPr lang="ko-KR" altLang="en-US" sz="1800" smtClean="0"/>
              <a:t>설정</a:t>
            </a:r>
            <a:endParaRPr lang="ko-KR" altLang="en-US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48640"/>
            <a:ext cx="10556723" cy="5930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80560" y="2194561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전역 파라미터 설정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480560" y="3017520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Context </a:t>
            </a:r>
            <a:r>
              <a:rPr lang="ko-KR" altLang="en-US" sz="1000" smtClean="0"/>
              <a:t>리스너 설정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4084320" y="3679168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한글을 위한 </a:t>
            </a:r>
            <a:r>
              <a:rPr lang="en-US" altLang="ko-KR" sz="1000" smtClean="0"/>
              <a:t> Encoding </a:t>
            </a:r>
            <a:r>
              <a:rPr lang="ko-KR" altLang="en-US" sz="1000" smtClean="0"/>
              <a:t>설정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339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7" y="1084218"/>
            <a:ext cx="11567296" cy="535577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657497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ApplicationContext.xml </a:t>
            </a:r>
            <a:r>
              <a:rPr lang="ko-KR" altLang="en-US" sz="1800" smtClean="0"/>
              <a:t>설정 </a:t>
            </a:r>
            <a:r>
              <a:rPr lang="en-US" altLang="ko-KR" sz="1800" smtClean="0"/>
              <a:t>(Service</a:t>
            </a:r>
            <a:r>
              <a:rPr lang="ko-KR" altLang="en-US" sz="1800" smtClean="0"/>
              <a:t>를 위한 </a:t>
            </a:r>
            <a:r>
              <a:rPr lang="en-US" altLang="ko-KR" sz="1800" smtClean="0"/>
              <a:t>root Application contex</a:t>
            </a:r>
            <a:r>
              <a:rPr lang="ko-KR" altLang="en-US" sz="1800" smtClean="0"/>
              <a:t>정보</a:t>
            </a:r>
            <a:r>
              <a:rPr lang="en-US" altLang="ko-KR" sz="1800" smtClean="0"/>
              <a:t>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899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9" y="1110886"/>
            <a:ext cx="10144125" cy="5263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3370217" y="2507606"/>
              <a:ext cx="784080" cy="270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8337" y="2495726"/>
                <a:ext cx="807840" cy="507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657497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DAO</a:t>
            </a:r>
            <a:r>
              <a:rPr lang="ko-KR" altLang="en-US" sz="1800" smtClean="0"/>
              <a:t>에 </a:t>
            </a:r>
            <a:r>
              <a:rPr lang="en-US" altLang="ko-KR" sz="1800" smtClean="0"/>
              <a:t>anotaion </a:t>
            </a:r>
            <a:r>
              <a:rPr lang="ko-KR" altLang="en-US" sz="1800" smtClean="0"/>
              <a:t>설정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5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657497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DAO</a:t>
            </a:r>
            <a:r>
              <a:rPr lang="ko-KR" altLang="en-US" sz="1800" smtClean="0"/>
              <a:t>에 </a:t>
            </a:r>
            <a:r>
              <a:rPr lang="en-US" altLang="ko-KR" sz="1800" smtClean="0"/>
              <a:t>anotaion </a:t>
            </a:r>
            <a:r>
              <a:rPr lang="ko-KR" altLang="en-US" sz="1800" smtClean="0"/>
              <a:t>설정</a:t>
            </a:r>
            <a:endParaRPr lang="ko-KR" altLang="en-US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8" y="796833"/>
            <a:ext cx="11540841" cy="5499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72846" y="2272937"/>
            <a:ext cx="3740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필드만 존재</a:t>
            </a:r>
            <a:r>
              <a:rPr lang="en-US" altLang="ko-KR" sz="1000" smtClean="0"/>
              <a:t>. Root Application context</a:t>
            </a:r>
            <a:r>
              <a:rPr lang="ko-KR" altLang="en-US" sz="1000" smtClean="0"/>
              <a:t>에서 받아 올 것입니다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057176" y="2103119"/>
            <a:ext cx="3313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Root Application </a:t>
            </a:r>
            <a:r>
              <a:rPr lang="en-US" altLang="ko-KR" sz="1000" smtClean="0"/>
              <a:t>context</a:t>
            </a:r>
            <a:r>
              <a:rPr lang="ko-KR" altLang="en-US" sz="1000" smtClean="0"/>
              <a:t>에서 참조 받을 것이라는 표시</a:t>
            </a:r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9370904" y="3146454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보시다 시피 객체를 </a:t>
            </a:r>
            <a:endParaRPr lang="en-US" altLang="ko-KR" sz="1000" smtClean="0"/>
          </a:p>
          <a:p>
            <a:r>
              <a:rPr lang="ko-KR" altLang="en-US" sz="1000" smtClean="0"/>
              <a:t>생성하지 않고 사용합니다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760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@PathVariable – URL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패스 기반 파라미터 매핑</a:t>
            </a:r>
            <a:b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4" y="1423852"/>
            <a:ext cx="9550883" cy="515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8286" y="5355771"/>
            <a:ext cx="370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이전 과는 다르게 자동으로 형변환해 편해졌습니다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043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9617" y="702468"/>
            <a:ext cx="3498514" cy="571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69727" y="678656"/>
            <a:ext cx="3383773" cy="55006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84916" y="2788443"/>
            <a:ext cx="8260289" cy="873389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sz="4900" b="1" dirty="0" smtClean="0"/>
              <a:t>애플리케이션 아키텍처</a:t>
            </a:r>
            <a:r>
              <a:rPr lang="en-US" altLang="ko-KR" sz="4900" b="1" dirty="0" smtClean="0"/>
              <a:t/>
            </a:r>
            <a:br>
              <a:rPr lang="en-US" altLang="ko-KR" sz="4900" b="1" dirty="0" smtClean="0"/>
            </a:br>
            <a:endParaRPr lang="ko-KR" altLang="en-US" sz="4900" b="1" dirty="0"/>
          </a:p>
        </p:txBody>
      </p:sp>
    </p:spTree>
    <p:extLst>
      <p:ext uri="{BB962C8B-B14F-4D97-AF65-F5344CB8AC3E}">
        <p14:creationId xmlns:p14="http://schemas.microsoft.com/office/powerpoint/2010/main" val="406437522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(Model3)</a:t>
            </a:r>
            <a:b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6421" y="4546759"/>
            <a:ext cx="882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스프링사용 엔터프라이즈 애플리케이션에서 가장 많이 사용</a:t>
            </a:r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519490" y="1712966"/>
            <a:ext cx="11197229" cy="2471576"/>
            <a:chOff x="344488" y="863600"/>
            <a:chExt cx="9217025" cy="1584325"/>
          </a:xfrm>
        </p:grpSpPr>
        <p:sp>
          <p:nvSpPr>
            <p:cNvPr id="25" name="모서리가 둥근 직사각형 3"/>
            <p:cNvSpPr>
              <a:spLocks noChangeArrowheads="1"/>
            </p:cNvSpPr>
            <p:nvPr/>
          </p:nvSpPr>
          <p:spPr bwMode="auto">
            <a:xfrm>
              <a:off x="344488" y="1295400"/>
              <a:ext cx="1079500" cy="72072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eaLnBrk="1" latinLnBrk="1" hangingPunct="1"/>
              <a:r>
                <a:rPr lang="ko-KR" altLang="en-US" sz="11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rPr>
                <a:t>클라이언트</a:t>
              </a:r>
            </a:p>
          </p:txBody>
        </p:sp>
        <p:grpSp>
          <p:nvGrpSpPr>
            <p:cNvPr id="26" name="그룹 7"/>
            <p:cNvGrpSpPr>
              <a:grpSpLocks/>
            </p:cNvGrpSpPr>
            <p:nvPr/>
          </p:nvGrpSpPr>
          <p:grpSpPr bwMode="auto">
            <a:xfrm>
              <a:off x="6176963" y="863600"/>
              <a:ext cx="1871662" cy="1584325"/>
              <a:chOff x="2360712" y="908720"/>
              <a:chExt cx="1872208" cy="1584176"/>
            </a:xfrm>
          </p:grpSpPr>
          <p:sp>
            <p:nvSpPr>
              <p:cNvPr id="40" name="직사각형 4"/>
              <p:cNvSpPr>
                <a:spLocks noChangeArrowheads="1"/>
              </p:cNvSpPr>
              <p:nvPr/>
            </p:nvSpPr>
            <p:spPr bwMode="auto">
              <a:xfrm>
                <a:off x="2360712" y="908720"/>
                <a:ext cx="1872208" cy="158417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eaLnBrk="1" latinLnBrk="1" hangingPunct="1"/>
                <a:endParaRPr lang="ko-KR" altLang="en-US" sz="16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</p:txBody>
          </p:sp>
          <p:sp>
            <p:nvSpPr>
              <p:cNvPr id="41" name="TextBox 5"/>
              <p:cNvSpPr txBox="1">
                <a:spLocks noChangeArrowheads="1"/>
              </p:cNvSpPr>
              <p:nvPr/>
            </p:nvSpPr>
            <p:spPr bwMode="auto">
              <a:xfrm>
                <a:off x="2476153" y="1116727"/>
                <a:ext cx="160172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데이터 액세스 계층</a:t>
                </a:r>
              </a:p>
            </p:txBody>
          </p:sp>
          <p:sp>
            <p:nvSpPr>
              <p:cNvPr id="42" name="TextBox 6"/>
              <p:cNvSpPr txBox="1">
                <a:spLocks noChangeArrowheads="1"/>
              </p:cNvSpPr>
              <p:nvPr/>
            </p:nvSpPr>
            <p:spPr bwMode="auto">
              <a:xfrm>
                <a:off x="2504728" y="1556792"/>
                <a:ext cx="108876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DAO </a:t>
                </a:r>
                <a:r>
                  <a:rPr lang="ko-KR" altLang="en-US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  <a:endParaRPr lang="en-US" altLang="ko-KR" sz="16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  <a:p>
                <a:pPr algn="ctr" eaLnBrk="1" latinLnBrk="1" hangingPunct="1"/>
                <a:r>
                  <a:rPr lang="en-US" altLang="ko-KR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EIS </a:t>
                </a:r>
                <a:r>
                  <a:rPr lang="ko-KR" altLang="en-US" sz="16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</a:p>
            </p:txBody>
          </p:sp>
        </p:grpSp>
        <p:sp>
          <p:nvSpPr>
            <p:cNvPr id="27" name="모서리가 둥근 직사각형 8"/>
            <p:cNvSpPr>
              <a:spLocks noChangeArrowheads="1"/>
            </p:cNvSpPr>
            <p:nvPr/>
          </p:nvSpPr>
          <p:spPr bwMode="auto">
            <a:xfrm>
              <a:off x="8482013" y="1295400"/>
              <a:ext cx="1079500" cy="72072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eaLnBrk="1" latinLnBrk="1" hangingPunct="1"/>
              <a:r>
                <a:rPr lang="en-US" altLang="ko-KR" sz="1100" b="1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rPr>
                <a:t>DB/Legacy</a:t>
              </a:r>
              <a:endParaRPr lang="ko-KR" altLang="en-US" sz="1100" b="1">
                <a:solidFill>
                  <a:srgbClr val="000000"/>
                </a:solidFill>
                <a:latin typeface="Courier New" pitchFamily="49" charset="0"/>
                <a:ea typeface="HY견고딕" pitchFamily="18" charset="-127"/>
              </a:endParaRPr>
            </a:p>
          </p:txBody>
        </p:sp>
        <p:grpSp>
          <p:nvGrpSpPr>
            <p:cNvPr id="28" name="그룹 9"/>
            <p:cNvGrpSpPr>
              <a:grpSpLocks/>
            </p:cNvGrpSpPr>
            <p:nvPr/>
          </p:nvGrpSpPr>
          <p:grpSpPr bwMode="auto">
            <a:xfrm>
              <a:off x="3997325" y="863600"/>
              <a:ext cx="1873250" cy="1584325"/>
              <a:chOff x="2360712" y="908720"/>
              <a:chExt cx="1872208" cy="1584176"/>
            </a:xfrm>
          </p:grpSpPr>
          <p:sp>
            <p:nvSpPr>
              <p:cNvPr id="37" name="직사각형 10"/>
              <p:cNvSpPr>
                <a:spLocks noChangeArrowheads="1"/>
              </p:cNvSpPr>
              <p:nvPr/>
            </p:nvSpPr>
            <p:spPr bwMode="auto">
              <a:xfrm>
                <a:off x="2360712" y="908720"/>
                <a:ext cx="1872208" cy="158417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eaLnBrk="1" latinLnBrk="1" hangingPunct="1"/>
                <a:endParaRPr lang="ko-KR" altLang="en-US" sz="16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</p:txBody>
          </p:sp>
          <p:sp>
            <p:nvSpPr>
              <p:cNvPr id="38" name="TextBox 11"/>
              <p:cNvSpPr txBox="1">
                <a:spLocks noChangeArrowheads="1"/>
              </p:cNvSpPr>
              <p:nvPr/>
            </p:nvSpPr>
            <p:spPr bwMode="auto">
              <a:xfrm>
                <a:off x="2753471" y="1116727"/>
                <a:ext cx="104708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서비스 계층</a:t>
                </a:r>
              </a:p>
            </p:txBody>
          </p:sp>
          <p:sp>
            <p:nvSpPr>
              <p:cNvPr id="39" name="TextBox 12"/>
              <p:cNvSpPr txBox="1">
                <a:spLocks noChangeArrowheads="1"/>
              </p:cNvSpPr>
              <p:nvPr/>
            </p:nvSpPr>
            <p:spPr bwMode="auto">
              <a:xfrm>
                <a:off x="2504728" y="1527175"/>
                <a:ext cx="1601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매니저</a:t>
                </a:r>
                <a:r>
                  <a:rPr lang="en-US" altLang="ko-KR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 </a:t>
                </a:r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  <a:endParaRPr lang="en-US" altLang="ko-KR" sz="12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  <a:p>
                <a:pPr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비즈니스 로직</a:t>
                </a:r>
                <a:r>
                  <a:rPr lang="en-US" altLang="ko-KR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 </a:t>
                </a:r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</a:p>
            </p:txBody>
          </p:sp>
        </p:grpSp>
        <p:grpSp>
          <p:nvGrpSpPr>
            <p:cNvPr id="29" name="그룹 13"/>
            <p:cNvGrpSpPr>
              <a:grpSpLocks/>
            </p:cNvGrpSpPr>
            <p:nvPr/>
          </p:nvGrpSpPr>
          <p:grpSpPr bwMode="auto">
            <a:xfrm>
              <a:off x="1857375" y="863600"/>
              <a:ext cx="1871663" cy="1584325"/>
              <a:chOff x="2360712" y="908720"/>
              <a:chExt cx="1872208" cy="1584176"/>
            </a:xfrm>
          </p:grpSpPr>
          <p:sp>
            <p:nvSpPr>
              <p:cNvPr id="34" name="직사각형 14"/>
              <p:cNvSpPr>
                <a:spLocks noChangeArrowheads="1"/>
              </p:cNvSpPr>
              <p:nvPr/>
            </p:nvSpPr>
            <p:spPr bwMode="auto">
              <a:xfrm>
                <a:off x="2360712" y="908720"/>
                <a:ext cx="1872208" cy="1584176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eaLnBrk="1" latinLnBrk="1" hangingPunct="1"/>
                <a:endParaRPr lang="ko-KR" altLang="en-US" sz="160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</p:txBody>
          </p:sp>
          <p:sp>
            <p:nvSpPr>
              <p:cNvPr id="35" name="TextBox 15"/>
              <p:cNvSpPr txBox="1">
                <a:spLocks noChangeArrowheads="1"/>
              </p:cNvSpPr>
              <p:nvPr/>
            </p:nvSpPr>
            <p:spPr bwMode="auto">
              <a:xfrm>
                <a:off x="2522641" y="1116727"/>
                <a:ext cx="150874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20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프레젼테이션 계층</a:t>
                </a:r>
              </a:p>
            </p:txBody>
          </p:sp>
          <p:sp>
            <p:nvSpPr>
              <p:cNvPr id="36" name="TextBox 16"/>
              <p:cNvSpPr txBox="1">
                <a:spLocks noChangeArrowheads="1"/>
              </p:cNvSpPr>
              <p:nvPr/>
            </p:nvSpPr>
            <p:spPr bwMode="auto">
              <a:xfrm>
                <a:off x="2549046" y="1503834"/>
                <a:ext cx="108876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latinLnBrk="1" hangingPunct="1"/>
                <a:r>
                  <a:rPr lang="ko-KR" altLang="en-US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웹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  <a:endParaRPr lang="en-US" altLang="ko-KR" sz="1600" dirty="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  <a:p>
                <a:pPr eaLnBrk="1" latinLnBrk="1" hangingPunct="1"/>
                <a:r>
                  <a:rPr lang="en-US" altLang="ko-KR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UI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  <a:endParaRPr lang="en-US" altLang="ko-KR" sz="1600" dirty="0">
                  <a:solidFill>
                    <a:srgbClr val="000000"/>
                  </a:solidFill>
                  <a:latin typeface="Courier New" pitchFamily="49" charset="0"/>
                  <a:ea typeface="HY견고딕" pitchFamily="18" charset="-127"/>
                </a:endParaRPr>
              </a:p>
              <a:p>
                <a:pPr eaLnBrk="1" latinLnBrk="1" hangingPunct="1"/>
                <a:r>
                  <a:rPr lang="en-US" altLang="ko-KR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MVC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Courier New" pitchFamily="49" charset="0"/>
                    <a:ea typeface="HY견고딕" pitchFamily="18" charset="-127"/>
                  </a:rPr>
                  <a:t>계층</a:t>
                </a:r>
              </a:p>
            </p:txBody>
          </p:sp>
        </p:grpSp>
        <p:cxnSp>
          <p:nvCxnSpPr>
            <p:cNvPr id="30" name="직선 화살표 연결선 18"/>
            <p:cNvCxnSpPr>
              <a:cxnSpLocks noChangeShapeType="1"/>
              <a:stCxn id="25" idx="3"/>
              <a:endCxn id="34" idx="1"/>
            </p:cNvCxnSpPr>
            <p:nvPr/>
          </p:nvCxnSpPr>
          <p:spPr bwMode="auto">
            <a:xfrm>
              <a:off x="1423988" y="1655763"/>
              <a:ext cx="433387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직선 화살표 연결선 21"/>
            <p:cNvCxnSpPr>
              <a:cxnSpLocks noChangeShapeType="1"/>
              <a:stCxn id="34" idx="3"/>
              <a:endCxn id="37" idx="1"/>
            </p:cNvCxnSpPr>
            <p:nvPr/>
          </p:nvCxnSpPr>
          <p:spPr bwMode="auto">
            <a:xfrm>
              <a:off x="3729038" y="1655763"/>
              <a:ext cx="268287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직선 화살표 연결선 23"/>
            <p:cNvCxnSpPr>
              <a:cxnSpLocks noChangeShapeType="1"/>
              <a:stCxn id="37" idx="3"/>
              <a:endCxn id="40" idx="1"/>
            </p:cNvCxnSpPr>
            <p:nvPr/>
          </p:nvCxnSpPr>
          <p:spPr bwMode="auto">
            <a:xfrm>
              <a:off x="5870575" y="1655763"/>
              <a:ext cx="306388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직선 화살표 연결선 25"/>
            <p:cNvCxnSpPr>
              <a:cxnSpLocks noChangeShapeType="1"/>
              <a:stCxn id="27" idx="1"/>
              <a:endCxn id="40" idx="3"/>
            </p:cNvCxnSpPr>
            <p:nvPr/>
          </p:nvCxnSpPr>
          <p:spPr bwMode="auto">
            <a:xfrm flipH="1">
              <a:off x="8048625" y="1655763"/>
              <a:ext cx="433388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189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(Model3)-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정의</a:t>
            </a:r>
            <a:endParaRPr lang="ko-KR" altLang="en-US" sz="2800" dirty="0"/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3501432" y="1655764"/>
            <a:ext cx="618318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1400" dirty="0"/>
              <a:t>(1) </a:t>
            </a:r>
            <a:r>
              <a:rPr lang="ko-KR" altLang="en-US" sz="1400" dirty="0"/>
              <a:t>사용자는  회원가입을 한다</a:t>
            </a:r>
            <a:r>
              <a:rPr lang="en-US" altLang="ko-KR" sz="1400" dirty="0"/>
              <a:t>. ( join )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/>
              <a:t>(2) </a:t>
            </a:r>
            <a:r>
              <a:rPr lang="ko-KR" altLang="en-US" sz="1400" dirty="0"/>
              <a:t>사용자는  </a:t>
            </a:r>
            <a:r>
              <a:rPr lang="ko-KR" altLang="en-US" sz="1400" dirty="0" err="1"/>
              <a:t>로그인을</a:t>
            </a:r>
            <a:r>
              <a:rPr lang="ko-KR" altLang="en-US" sz="1400" dirty="0"/>
              <a:t> 한다</a:t>
            </a:r>
            <a:r>
              <a:rPr lang="en-US" altLang="ko-KR" sz="1400" dirty="0"/>
              <a:t>. (login)</a:t>
            </a:r>
          </a:p>
          <a:p>
            <a:r>
              <a:rPr lang="en-US" altLang="ko-KR" sz="1400" dirty="0"/>
              <a:t>(3) </a:t>
            </a:r>
            <a:r>
              <a:rPr lang="ko-KR" altLang="en-US" sz="1400" dirty="0"/>
              <a:t>사용자는  로그아웃을 한다</a:t>
            </a:r>
            <a:r>
              <a:rPr lang="en-US" altLang="ko-KR" sz="1400" dirty="0"/>
              <a:t>. (logout)</a:t>
            </a:r>
          </a:p>
          <a:p>
            <a:r>
              <a:rPr lang="en-US" altLang="ko-KR" sz="1400" dirty="0"/>
              <a:t>(6) </a:t>
            </a:r>
            <a:r>
              <a:rPr lang="ko-KR" altLang="en-US" sz="1400" dirty="0"/>
              <a:t>로그인한 사용자는 자신의 정보를 수정한다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modifyInformation</a:t>
            </a:r>
            <a:r>
              <a:rPr lang="en-US" altLang="ko-KR" sz="1400" dirty="0"/>
              <a:t>)</a:t>
            </a:r>
          </a:p>
          <a:p>
            <a:endParaRPr lang="ko-KR" altLang="en-US" sz="1400" dirty="0"/>
          </a:p>
        </p:txBody>
      </p:sp>
      <p:sp>
        <p:nvSpPr>
          <p:cNvPr id="43" name="왼쪽 중괄호 4"/>
          <p:cNvSpPr>
            <a:spLocks/>
          </p:cNvSpPr>
          <p:nvPr/>
        </p:nvSpPr>
        <p:spPr bwMode="auto">
          <a:xfrm>
            <a:off x="2853733" y="1728788"/>
            <a:ext cx="573349" cy="88564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1342433" y="1944688"/>
            <a:ext cx="1325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b="1" dirty="0" err="1"/>
              <a:t>UserService</a:t>
            </a:r>
            <a:endParaRPr lang="ko-KR" altLang="en-US" sz="1600" b="1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704528" y="885260"/>
            <a:ext cx="8764660" cy="5787602"/>
          </a:xfrm>
          <a:prstGeom prst="rect">
            <a:avLst/>
          </a:prstGeom>
          <a:noFill/>
          <a:ln>
            <a:noFill/>
          </a:ln>
          <a:effectLst>
            <a:outerShdw dist="53882" dir="2700000" sx="999" sy="999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0" tIns="46031" rIns="92060" bIns="46031"/>
          <a:lstStyle/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endParaRPr lang="en-US" altLang="ko-KR" sz="1400" b="1"/>
          </a:p>
          <a:p>
            <a:pPr>
              <a:buFont typeface="Wingdings" pitchFamily="2" charset="2"/>
              <a:buNone/>
            </a:pPr>
            <a:r>
              <a:rPr lang="ko-KR" altLang="en-US" sz="1400"/>
              <a:t> </a:t>
            </a:r>
            <a:endParaRPr lang="en-US" altLang="ko-KR" sz="1400"/>
          </a:p>
          <a:p>
            <a:pPr>
              <a:lnSpc>
                <a:spcPct val="120000"/>
              </a:lnSpc>
            </a:pPr>
            <a:r>
              <a:rPr lang="en-US" altLang="ko-KR" sz="1400" b="1"/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                                                         </a:t>
            </a:r>
          </a:p>
        </p:txBody>
      </p:sp>
      <p:pic>
        <p:nvPicPr>
          <p:cNvPr id="1026" name="Picture 2" descr="C:\Users\bit-user\Desktop\mod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4" y="2825315"/>
            <a:ext cx="3587303" cy="349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t-user\Desktop\model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159" y="2825315"/>
            <a:ext cx="5434467" cy="327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32"/>
          <p:cNvCxnSpPr/>
          <p:nvPr/>
        </p:nvCxnSpPr>
        <p:spPr>
          <a:xfrm>
            <a:off x="3501432" y="4462269"/>
            <a:ext cx="159817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6506" y="122963"/>
            <a:ext cx="8596668" cy="526869"/>
          </a:xfrm>
        </p:spPr>
        <p:txBody>
          <a:bodyPr>
            <a:noAutofit/>
          </a:bodyPr>
          <a:lstStyle/>
          <a:p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루트 애플리케이션 컨텍스트 </a:t>
            </a:r>
            <a:r>
              <a:rPr lang="en-US" altLang="ko-KR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( Root Application Context  )</a:t>
            </a:r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1021740" y="2416629"/>
            <a:ext cx="1843797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74329" y="666206"/>
            <a:ext cx="2525487" cy="207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59773" y="4358640"/>
            <a:ext cx="2640044" cy="236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160143" y="1763487"/>
            <a:ext cx="705394" cy="6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448" y="1436914"/>
            <a:ext cx="207239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ContextLoaderListener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3500846" y="897671"/>
            <a:ext cx="1867988" cy="3171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ContextInitialize(){ }</a:t>
            </a:r>
            <a:endParaRPr lang="ko-KR" altLang="en-US" sz="140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939143" y="977645"/>
            <a:ext cx="561703" cy="45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368834" y="1073676"/>
            <a:ext cx="3705496" cy="7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0270" y="77153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Create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9772" y="296874"/>
            <a:ext cx="275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 Application Context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45216" y="3980147"/>
            <a:ext cx="27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 Application Context</a:t>
            </a:r>
          </a:p>
        </p:txBody>
      </p:sp>
      <p:sp>
        <p:nvSpPr>
          <p:cNvPr id="24" name="타원 23"/>
          <p:cNvSpPr/>
          <p:nvPr/>
        </p:nvSpPr>
        <p:spPr>
          <a:xfrm>
            <a:off x="9400901" y="938692"/>
            <a:ext cx="1676402" cy="1477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EmaillistDao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498871" y="4804036"/>
            <a:ext cx="1676402" cy="1477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r>
              <a:rPr lang="en-US" altLang="ko-KR" smtClean="0"/>
              <a:t>maillistDao</a:t>
            </a:r>
            <a:endParaRPr lang="ko-KR" altLang="en-US"/>
          </a:p>
        </p:txBody>
      </p:sp>
      <p:cxnSp>
        <p:nvCxnSpPr>
          <p:cNvPr id="26" name="직선 화살표 연결선 25"/>
          <p:cNvCxnSpPr>
            <a:stCxn id="24" idx="4"/>
            <a:endCxn id="25" idx="0"/>
          </p:cNvCxnSpPr>
          <p:nvPr/>
        </p:nvCxnSpPr>
        <p:spPr>
          <a:xfrm>
            <a:off x="10239102" y="2416629"/>
            <a:ext cx="97970" cy="2387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7441" y="321924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DI(</a:t>
            </a:r>
            <a:r>
              <a:rPr lang="ko-KR" altLang="en-US" smtClean="0"/>
              <a:t>의존성 주입</a:t>
            </a:r>
            <a:r>
              <a:rPr lang="en-US" altLang="ko-KR" smtClean="0"/>
              <a:t>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1104089" y="2752362"/>
            <a:ext cx="1" cy="1606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30532" y="3177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참조</a:t>
            </a:r>
            <a:endParaRPr lang="en-US" altLang="ko-KR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73505" y="204729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tomcat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373504" y="4454434"/>
            <a:ext cx="1" cy="77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894620" y="5212080"/>
            <a:ext cx="1397726" cy="99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DispatchServlet</a:t>
            </a:r>
            <a:endParaRPr lang="ko-KR" altLang="en-US" sz="1600"/>
          </a:p>
        </p:txBody>
      </p:sp>
      <p:cxnSp>
        <p:nvCxnSpPr>
          <p:cNvPr id="41" name="직선 연결선 40"/>
          <p:cNvCxnSpPr/>
          <p:nvPr/>
        </p:nvCxnSpPr>
        <p:spPr>
          <a:xfrm>
            <a:off x="2525903" y="3588580"/>
            <a:ext cx="757646" cy="21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83549" y="3459823"/>
            <a:ext cx="163166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Web.xml</a:t>
            </a:r>
            <a:r>
              <a:rPr lang="ko-KR" altLang="en-US" sz="1200" smtClean="0"/>
              <a:t>을 통해 설정</a:t>
            </a:r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1373504" y="3004457"/>
            <a:ext cx="1152399" cy="9756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Application Context</a:t>
            </a:r>
            <a:endParaRPr lang="ko-KR" altLang="en-US" sz="1200"/>
          </a:p>
        </p:txBody>
      </p:sp>
      <p:sp>
        <p:nvSpPr>
          <p:cNvPr id="46" name="오른쪽 화살표 45"/>
          <p:cNvSpPr/>
          <p:nvPr/>
        </p:nvSpPr>
        <p:spPr>
          <a:xfrm>
            <a:off x="183539" y="3177008"/>
            <a:ext cx="801186" cy="517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최초</a:t>
            </a:r>
            <a:endParaRPr lang="en-US" altLang="ko-KR" sz="1000" smtClean="0"/>
          </a:p>
          <a:p>
            <a:pPr algn="ctr"/>
            <a:r>
              <a:rPr lang="ko-KR" altLang="en-US" sz="1000" smtClean="0"/>
              <a:t>요청</a:t>
            </a:r>
            <a:endParaRPr lang="ko-KR" altLang="en-US" sz="100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2189410" y="5580711"/>
            <a:ext cx="6884919" cy="111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51237" y="5298065"/>
            <a:ext cx="166272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Init() {} </a:t>
            </a:r>
            <a:r>
              <a:rPr lang="en-US" altLang="ko-KR" sz="1400" b="1"/>
              <a:t>Create</a:t>
            </a:r>
            <a:endParaRPr lang="ko-KR" altLang="en-US" sz="1400" b="1"/>
          </a:p>
        </p:txBody>
      </p:sp>
      <p:sp>
        <p:nvSpPr>
          <p:cNvPr id="55" name="TextBox 54"/>
          <p:cNvSpPr txBox="1"/>
          <p:nvPr/>
        </p:nvSpPr>
        <p:spPr>
          <a:xfrm>
            <a:off x="3051237" y="5796250"/>
            <a:ext cx="242203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doget(req,resp) </a:t>
            </a:r>
            <a:r>
              <a:rPr lang="en-US" altLang="ko-KR" sz="1400" b="1"/>
              <a:t>Service</a:t>
            </a:r>
            <a:endParaRPr lang="en-US" altLang="ko-KR" sz="1400" smtClean="0"/>
          </a:p>
          <a:p>
            <a:r>
              <a:rPr lang="en-US" altLang="ko-KR" sz="1400" smtClean="0"/>
              <a:t>{</a:t>
            </a:r>
          </a:p>
          <a:p>
            <a:r>
              <a:rPr lang="en-US" altLang="ko-KR" sz="1400" smtClean="0"/>
              <a:t> 	</a:t>
            </a:r>
            <a:r>
              <a:rPr lang="ko-KR" altLang="en-US" sz="1400" smtClean="0"/>
              <a:t>ㅁㅁ</a:t>
            </a:r>
            <a:r>
              <a:rPr lang="en-US" altLang="ko-KR" sz="1400" smtClean="0"/>
              <a:t>.list()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1358569" y="4559411"/>
            <a:ext cx="3355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모든 </a:t>
            </a:r>
            <a:r>
              <a:rPr lang="en-US" altLang="ko-KR" sz="1100" b="1" dirty="0">
                <a:solidFill>
                  <a:srgbClr val="FF0000"/>
                </a:solidFill>
              </a:rPr>
              <a:t>request</a:t>
            </a:r>
            <a:r>
              <a:rPr lang="ko-KR" altLang="en-US" sz="1100" b="1" dirty="0">
                <a:solidFill>
                  <a:srgbClr val="FF0000"/>
                </a:solidFill>
              </a:rPr>
              <a:t>에는 </a:t>
            </a:r>
            <a:r>
              <a:rPr lang="en-US" altLang="ko-KR" sz="1100" b="1" dirty="0" err="1">
                <a:solidFill>
                  <a:srgbClr val="FF0000"/>
                </a:solidFill>
              </a:rPr>
              <a:t>DispatchServlet</a:t>
            </a:r>
            <a:r>
              <a:rPr lang="ko-KR" altLang="en-US" sz="1100" b="1" dirty="0">
                <a:solidFill>
                  <a:srgbClr val="FF0000"/>
                </a:solidFill>
              </a:rPr>
              <a:t>가 반응을 하고</a:t>
            </a:r>
            <a:br>
              <a:rPr lang="ko-KR" altLang="en-US" sz="1100" b="1" dirty="0">
                <a:solidFill>
                  <a:srgbClr val="FF0000"/>
                </a:solidFill>
              </a:rPr>
            </a:br>
            <a:r>
              <a:rPr lang="en-US" altLang="ko-KR" sz="1100" b="1" dirty="0" err="1">
                <a:solidFill>
                  <a:srgbClr val="FF0000"/>
                </a:solidFill>
              </a:rPr>
              <a:t>DispatchServlet</a:t>
            </a:r>
            <a:r>
              <a:rPr lang="ko-KR" altLang="en-US" sz="1100" b="1" dirty="0">
                <a:solidFill>
                  <a:srgbClr val="FF0000"/>
                </a:solidFill>
              </a:rPr>
              <a:t>은 </a:t>
            </a:r>
            <a:r>
              <a:rPr lang="ko-KR" altLang="en-US" sz="1100" b="1" dirty="0" err="1">
                <a:solidFill>
                  <a:srgbClr val="FF0000"/>
                </a:solidFill>
              </a:rPr>
              <a:t>쓰레드로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동작한다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r>
              <a:rPr lang="ko-KR" altLang="en-US" sz="1100" dirty="0"/>
              <a:t>그러므로 전혀 성능상에 문제가 되지 않는다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Front Controller</a:t>
            </a:r>
            <a:r>
              <a:rPr lang="ko-KR" altLang="en-US" sz="1100" dirty="0"/>
              <a:t>라고 </a:t>
            </a:r>
            <a:r>
              <a:rPr lang="ko-KR" altLang="en-US" sz="1100" dirty="0" smtClean="0"/>
              <a:t>한다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6546871" y="3289633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viewResolver</a:t>
            </a:r>
            <a:endParaRPr lang="ko-KR" altLang="en-US" sz="1600"/>
          </a:p>
        </p:txBody>
      </p:sp>
      <p:sp>
        <p:nvSpPr>
          <p:cNvPr id="59" name="직사각형 58"/>
          <p:cNvSpPr/>
          <p:nvPr/>
        </p:nvSpPr>
        <p:spPr>
          <a:xfrm>
            <a:off x="6577145" y="2174860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Message convertor</a:t>
            </a:r>
            <a:endParaRPr lang="ko-KR" altLang="en-US" sz="1400"/>
          </a:p>
        </p:txBody>
      </p:sp>
      <p:sp>
        <p:nvSpPr>
          <p:cNvPr id="60" name="직사각형 59"/>
          <p:cNvSpPr/>
          <p:nvPr/>
        </p:nvSpPr>
        <p:spPr>
          <a:xfrm>
            <a:off x="6232163" y="5877024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Handlermapping</a:t>
            </a:r>
            <a:endParaRPr lang="ko-KR" altLang="en-US" sz="1400"/>
          </a:p>
        </p:txBody>
      </p:sp>
      <p:cxnSp>
        <p:nvCxnSpPr>
          <p:cNvPr id="61" name="직선 화살표 연결선 60"/>
          <p:cNvCxnSpPr>
            <a:endCxn id="60" idx="1"/>
          </p:cNvCxnSpPr>
          <p:nvPr/>
        </p:nvCxnSpPr>
        <p:spPr>
          <a:xfrm flipV="1">
            <a:off x="3882599" y="6281973"/>
            <a:ext cx="2349564" cy="99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7885674" y="5783845"/>
            <a:ext cx="1833409" cy="467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53" y="1234086"/>
            <a:ext cx="107573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 smtClean="0"/>
              <a:t>정적 자원 접근 실패</a:t>
            </a:r>
            <a:endParaRPr lang="en-US" altLang="ko-KR" sz="2400" b="1" dirty="0" smtClean="0"/>
          </a:p>
          <a:p>
            <a:endParaRPr lang="en-US" altLang="ko-KR" sz="2000" b="1" dirty="0" smtClean="0"/>
          </a:p>
          <a:p>
            <a:pPr>
              <a:buFont typeface="Wingdings" pitchFamily="2" charset="2"/>
              <a:buNone/>
            </a:pPr>
            <a:r>
              <a:rPr lang="en-US" altLang="ko-KR" sz="2000" dirty="0" err="1" smtClean="0"/>
              <a:t>DispatcherServlet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이 모든 </a:t>
            </a:r>
            <a:r>
              <a:rPr lang="en-US" altLang="ko-KR" sz="2000" dirty="0"/>
              <a:t>URL</a:t>
            </a:r>
            <a:r>
              <a:rPr lang="ko-KR" altLang="en-US" sz="2000" dirty="0"/>
              <a:t>처리에 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매핑을</a:t>
            </a:r>
            <a:r>
              <a:rPr lang="ko-KR" altLang="en-US" sz="2000" dirty="0"/>
              <a:t> 하였기 </a:t>
            </a:r>
            <a:r>
              <a:rPr lang="ko-KR" altLang="en-US" sz="2000" dirty="0" smtClean="0"/>
              <a:t>때문에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r>
              <a:rPr lang="ko-KR" altLang="en-US" sz="2000" dirty="0" smtClean="0"/>
              <a:t> </a:t>
            </a:r>
            <a:r>
              <a:rPr lang="ko-KR" altLang="en-US" sz="2000" dirty="0" err="1"/>
              <a:t>톰캣은</a:t>
            </a:r>
            <a:r>
              <a:rPr lang="ko-KR" altLang="en-US" sz="2000" dirty="0"/>
              <a:t> 정적 자원에 대한 </a:t>
            </a:r>
            <a:r>
              <a:rPr lang="en-US" altLang="ko-KR" sz="2000" dirty="0"/>
              <a:t>URL</a:t>
            </a:r>
            <a:r>
              <a:rPr lang="ko-KR" altLang="en-US" sz="2000" dirty="0" smtClean="0"/>
              <a:t>처리도 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DispatcherServlet</a:t>
            </a:r>
            <a:r>
              <a:rPr lang="ko-KR" altLang="en-US" sz="2000" dirty="0"/>
              <a:t>에게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넘김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=</a:t>
            </a:r>
            <a:r>
              <a:rPr lang="en-US" altLang="ko-KR" sz="2000" dirty="0"/>
              <a:t> html, 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js</a:t>
            </a:r>
            <a:r>
              <a:rPr lang="en-US" altLang="ko-KR" sz="2000" dirty="0"/>
              <a:t> </a:t>
            </a:r>
            <a:r>
              <a:rPr lang="ko-KR" altLang="en-US" sz="2000" dirty="0"/>
              <a:t>등의 파일 접근에 </a:t>
            </a:r>
            <a:r>
              <a:rPr lang="ko-KR" altLang="en-US" sz="2000" dirty="0" smtClean="0"/>
              <a:t>실패한다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err="1" smtClean="0"/>
              <a:t>DefaultServlet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위임</a:t>
            </a:r>
            <a:endParaRPr lang="en-US" altLang="ko-KR" sz="2400" b="1" dirty="0"/>
          </a:p>
          <a:p>
            <a:endParaRPr lang="en-US" altLang="ko-KR" sz="2000" b="1" dirty="0"/>
          </a:p>
          <a:p>
            <a:pPr>
              <a:buFont typeface="Wingdings" pitchFamily="2" charset="2"/>
              <a:buNone/>
            </a:pPr>
            <a:r>
              <a:rPr lang="en-US" altLang="ko-KR" sz="2000" dirty="0" err="1"/>
              <a:t>HandlerMapping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/>
              <a:t>정적 자원에 대한 </a:t>
            </a:r>
            <a:r>
              <a:rPr lang="en-US" altLang="ko-KR" sz="2000" dirty="0"/>
              <a:t>URL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DefaultServlet</a:t>
            </a:r>
            <a:r>
              <a:rPr lang="ko-KR" altLang="en-US" sz="2000" dirty="0"/>
              <a:t>으로 위임할 수 있도록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567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_x202344896" descr="EMB00004fbcbf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2" y="3929026"/>
            <a:ext cx="4540101" cy="206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202344256" descr="EMB00004fbcbf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24" y="3748032"/>
            <a:ext cx="3590260" cy="22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it-user\Desktop\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1" r="575" b="17414"/>
          <a:stretch/>
        </p:blipFill>
        <p:spPr bwMode="auto">
          <a:xfrm>
            <a:off x="511441" y="1177824"/>
            <a:ext cx="8877105" cy="26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953" y="362216"/>
            <a:ext cx="1075734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r>
              <a:rPr lang="en-US" altLang="ko-KR" sz="2000" dirty="0" smtClean="0">
                <a:solidFill>
                  <a:schemeClr val="accent2"/>
                </a:solidFill>
              </a:rPr>
              <a:t>&lt;spring-servlet.xml&gt;</a:t>
            </a: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2000" dirty="0" smtClean="0">
                <a:solidFill>
                  <a:schemeClr val="accent2"/>
                </a:solidFill>
              </a:rPr>
              <a:t>							</a:t>
            </a:r>
            <a:r>
              <a:rPr lang="ko-KR" altLang="en-US" sz="2000" dirty="0" smtClean="0">
                <a:solidFill>
                  <a:schemeClr val="accent2"/>
                </a:solidFill>
              </a:rPr>
              <a:t>리턴 </a:t>
            </a:r>
            <a:r>
              <a:rPr lang="en-US" altLang="ko-KR" sz="2000" dirty="0" smtClean="0">
                <a:solidFill>
                  <a:schemeClr val="accent2"/>
                </a:solidFill>
              </a:rPr>
              <a:t>URL </a:t>
            </a:r>
            <a:r>
              <a:rPr lang="ko-KR" altLang="en-US" sz="2000" dirty="0" smtClean="0">
                <a:solidFill>
                  <a:schemeClr val="accent2"/>
                </a:solidFill>
              </a:rPr>
              <a:t>바꿈</a:t>
            </a:r>
            <a:endParaRPr lang="en-US" altLang="ko-KR" sz="20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82502" y="2944628"/>
            <a:ext cx="5926196" cy="420281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09558" y="4854087"/>
            <a:ext cx="7102814" cy="21014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53" y="1456498"/>
            <a:ext cx="10757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View </a:t>
            </a:r>
            <a:r>
              <a:rPr lang="ko-KR" altLang="en-US" sz="2000" dirty="0" smtClean="0"/>
              <a:t>이름을 갖고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오브젝트를 찾아줌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디폴트 사용에서는 전체경로를 다 적어 주어야 함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Prefix &amp; suffix </a:t>
            </a:r>
            <a:r>
              <a:rPr lang="ko-KR" altLang="en-US" sz="2000" dirty="0" smtClean="0"/>
              <a:t>지정 시 앞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뒤 생략 가능</a:t>
            </a: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2800" dirty="0">
                <a:solidFill>
                  <a:schemeClr val="accent2"/>
                </a:solidFill>
              </a:rPr>
              <a:t> </a:t>
            </a:r>
            <a:r>
              <a:rPr lang="en-US" altLang="ko-KR" sz="2800" dirty="0" err="1">
                <a:latin typeface="HY헤드라인M" pitchFamily="18" charset="-127"/>
                <a:ea typeface="HY헤드라인M" pitchFamily="18" charset="-127"/>
              </a:rPr>
              <a:t>ViewResolver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5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53" y="1456498"/>
            <a:ext cx="10757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&lt;applicationContext.xml&gt;</a:t>
            </a:r>
            <a:endParaRPr lang="en-US" altLang="ko-KR" sz="2000" dirty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 descr="C:\Users\bit-user\Desktop\application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3" y="2249143"/>
            <a:ext cx="11057449" cy="233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1926" y="2262020"/>
            <a:ext cx="11017475" cy="556131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예외처리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0952" y="1264940"/>
            <a:ext cx="8820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예외 복구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문제를 해결하고 정상 상태로 돌려 놓는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복구 가능성 있는 경우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예외 처리 강제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 예외 처리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예외 회피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Throws </a:t>
            </a:r>
            <a:r>
              <a:rPr lang="ko-KR" altLang="en-US" dirty="0" smtClean="0"/>
              <a:t>선언 하여 외부로 던짐</a:t>
            </a:r>
            <a:endParaRPr lang="en-US" altLang="ko-KR" dirty="0"/>
          </a:p>
          <a:p>
            <a:pPr lvl="1"/>
            <a:r>
              <a:rPr lang="en-US" altLang="ko-KR" dirty="0" smtClean="0"/>
              <a:t>Catch</a:t>
            </a:r>
            <a:r>
              <a:rPr lang="ko-KR" altLang="en-US" dirty="0" smtClean="0"/>
              <a:t>로 예외를 잡아 로그를 남기고 다시 던짐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7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예외처리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 dirty="0"/>
          </a:p>
        </p:txBody>
      </p:sp>
      <p:pic>
        <p:nvPicPr>
          <p:cNvPr id="8194" name="Picture 2" descr="C:\Users\bit-user\Desktop\run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68" y="3523196"/>
            <a:ext cx="49149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bit-user\Desktop\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68" y="3561234"/>
            <a:ext cx="48291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0349" y="1671487"/>
            <a:ext cx="1032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예외 전환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ko-KR" altLang="en-US" dirty="0" smtClean="0"/>
              <a:t>대부분의 예외는 복구해서 정상상태로 만들 수 없기 때문에 예외를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밖으로 던짐</a:t>
            </a:r>
            <a:endParaRPr lang="en-US" altLang="ko-KR" dirty="0" smtClean="0"/>
          </a:p>
          <a:p>
            <a:r>
              <a:rPr lang="en-US" altLang="ko-KR" b="1" dirty="0" smtClean="0"/>
              <a:t>	</a:t>
            </a:r>
            <a:r>
              <a:rPr lang="ko-KR" altLang="en-US" dirty="0" smtClean="0"/>
              <a:t>회피처럼 그대로 넘기는 것이 아니라 적절한 예외로 전환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37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1056" y="889337"/>
            <a:ext cx="8312944" cy="5079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아키텍처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예외처리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0952" y="1733291"/>
            <a:ext cx="1116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/>
              <a:t>@</a:t>
            </a:r>
            <a:r>
              <a:rPr lang="en-US" altLang="ko-KR" b="1" dirty="0" err="1" smtClean="0"/>
              <a:t>ExceptionHandler</a:t>
            </a:r>
            <a:r>
              <a:rPr lang="en-US" altLang="ko-KR" b="1" dirty="0" smtClean="0"/>
              <a:t> </a:t>
            </a:r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/>
              <a:t>ExceptionHandler</a:t>
            </a:r>
            <a:r>
              <a:rPr lang="en-US" altLang="ko-KR" dirty="0"/>
              <a:t> </a:t>
            </a:r>
            <a:r>
              <a:rPr lang="ko-KR" altLang="en-US" dirty="0"/>
              <a:t>를 사용해서 </a:t>
            </a:r>
            <a:r>
              <a:rPr lang="en-US" altLang="ko-KR" dirty="0"/>
              <a:t>Exception </a:t>
            </a:r>
            <a:r>
              <a:rPr lang="ko-KR" altLang="en-US" dirty="0"/>
              <a:t>과 </a:t>
            </a:r>
            <a:r>
              <a:rPr lang="ko-KR" altLang="en-US" dirty="0" err="1"/>
              <a:t>핸들러를</a:t>
            </a:r>
            <a:r>
              <a:rPr lang="ko-KR" altLang="en-US" dirty="0"/>
              <a:t>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b="1" dirty="0"/>
              <a:t>	</a:t>
            </a:r>
            <a:r>
              <a:rPr lang="en-US" altLang="ko-KR" dirty="0"/>
              <a:t>Controller</a:t>
            </a:r>
            <a:r>
              <a:rPr lang="ko-KR" altLang="en-US" dirty="0"/>
              <a:t>의 개별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ko-KR" altLang="en-US" dirty="0" err="1"/>
              <a:t>메소드에서</a:t>
            </a:r>
            <a:r>
              <a:rPr lang="ko-KR" altLang="en-US" dirty="0"/>
              <a:t> 예외를 </a:t>
            </a:r>
            <a:r>
              <a:rPr lang="ko-KR" altLang="en-US" dirty="0" err="1"/>
              <a:t>매핑하는</a:t>
            </a:r>
            <a:r>
              <a:rPr lang="ko-KR" altLang="en-US" dirty="0"/>
              <a:t> 것보다  컨트롤러 </a:t>
            </a:r>
            <a:r>
              <a:rPr lang="ko-KR" altLang="en-US" dirty="0" err="1" smtClean="0"/>
              <a:t>어드바이스를</a:t>
            </a:r>
            <a:r>
              <a:rPr lang="en-US" altLang="ko-KR" dirty="0" smtClean="0"/>
              <a:t> </a:t>
            </a:r>
            <a:r>
              <a:rPr lang="ko-KR" altLang="en-US" dirty="0"/>
              <a:t>사용해서 </a:t>
            </a:r>
            <a:r>
              <a:rPr lang="en-US" altLang="ko-KR" dirty="0" smtClean="0"/>
              <a:t>	</a:t>
            </a:r>
            <a:r>
              <a:rPr lang="ko-KR" altLang="en-US" dirty="0" smtClean="0"/>
              <a:t>애플리케이션의 </a:t>
            </a:r>
            <a:r>
              <a:rPr lang="ko-KR" altLang="en-US" dirty="0"/>
              <a:t>같은 </a:t>
            </a:r>
            <a:r>
              <a:rPr lang="ko-KR" altLang="en-US" dirty="0" smtClean="0"/>
              <a:t>종류의 </a:t>
            </a:r>
            <a:r>
              <a:rPr lang="ko-KR" altLang="en-US" dirty="0"/>
              <a:t>예외를 처리하는 것이  효과적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952" y="3490004"/>
            <a:ext cx="1116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/>
              <a:t>@</a:t>
            </a:r>
            <a:r>
              <a:rPr lang="en-US" altLang="ko-KR" b="1" dirty="0" err="1"/>
              <a:t>ControllerAdvice</a:t>
            </a:r>
            <a:r>
              <a:rPr lang="en-US" altLang="ko-KR" b="1" dirty="0"/>
              <a:t> </a:t>
            </a:r>
            <a:r>
              <a:rPr lang="en-US" altLang="ko-KR" b="1" dirty="0" smtClean="0"/>
              <a:t>	</a:t>
            </a:r>
          </a:p>
          <a:p>
            <a:r>
              <a:rPr lang="en-US" altLang="ko-KR" b="1" dirty="0"/>
              <a:t>	</a:t>
            </a:r>
            <a:r>
              <a:rPr lang="en-US" altLang="ko-KR" dirty="0"/>
              <a:t> @</a:t>
            </a:r>
            <a:r>
              <a:rPr lang="en-US" altLang="ko-KR" dirty="0" err="1"/>
              <a:t>ExceptionHandler</a:t>
            </a:r>
            <a:r>
              <a:rPr lang="ko-KR" altLang="en-US" dirty="0"/>
              <a:t>를 사용해서 하나의 예외에 하나의 예외 </a:t>
            </a:r>
            <a:r>
              <a:rPr lang="ko-KR" altLang="en-US" dirty="0" err="1"/>
              <a:t>핸들러를</a:t>
            </a:r>
            <a:r>
              <a:rPr lang="en-US" altLang="ko-KR" dirty="0"/>
              <a:t> </a:t>
            </a:r>
            <a:r>
              <a:rPr lang="ko-KR" altLang="en-US" dirty="0" smtClean="0"/>
              <a:t>묶는 방식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66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bit-user\Desktop\hand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29014"/>
            <a:ext cx="8955088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53269" y="1044348"/>
            <a:ext cx="46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여러 컨트롤러에서 하나의 </a:t>
            </a:r>
            <a:r>
              <a:rPr lang="ko-KR" altLang="en-US" dirty="0" err="1" smtClean="0">
                <a:solidFill>
                  <a:schemeClr val="accent1"/>
                </a:solidFill>
              </a:rPr>
              <a:t>익셉션을</a:t>
            </a:r>
            <a:r>
              <a:rPr lang="ko-KR" altLang="en-US" dirty="0" smtClean="0">
                <a:solidFill>
                  <a:schemeClr val="accent1"/>
                </a:solidFill>
              </a:rPr>
              <a:t> 처리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32"/>
          <p:cNvCxnSpPr/>
          <p:nvPr/>
        </p:nvCxnSpPr>
        <p:spPr>
          <a:xfrm>
            <a:off x="307975" y="1212797"/>
            <a:ext cx="214529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55367" y="3828436"/>
            <a:ext cx="362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에러페이지 </a:t>
            </a:r>
            <a:r>
              <a:rPr lang="ko-KR" altLang="en-US" dirty="0" err="1" smtClean="0">
                <a:solidFill>
                  <a:schemeClr val="accent1"/>
                </a:solidFill>
              </a:rPr>
              <a:t>뷰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모델객체 전송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32"/>
          <p:cNvCxnSpPr/>
          <p:nvPr/>
        </p:nvCxnSpPr>
        <p:spPr>
          <a:xfrm>
            <a:off x="1006785" y="3996885"/>
            <a:ext cx="334858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>
              <a:defRPr lang="ko-KR" altLang="en-US"/>
            </a:pPr>
            <a:r>
              <a:rPr lang="en-US" altLang="ko-KR" dirty="0"/>
              <a:t>Spring MVC </a:t>
            </a:r>
            <a:r>
              <a:rPr lang="en-US" altLang="ko-KR" dirty="0" smtClean="0"/>
              <a:t>05/29 </a:t>
            </a:r>
            <a:r>
              <a:rPr lang="en-US" altLang="ko-KR" dirty="0"/>
              <a:t>(</a:t>
            </a:r>
            <a:r>
              <a:rPr lang="ko-KR" altLang="en-US" dirty="0"/>
              <a:t>강의</a:t>
            </a:r>
            <a:r>
              <a:rPr lang="en-US" altLang="ko-KR" dirty="0"/>
              <a:t>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84916" y="2788443"/>
            <a:ext cx="8260289" cy="8733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900" b="1" dirty="0" smtClean="0"/>
              <a:t>Data Access</a:t>
            </a:r>
            <a:endParaRPr lang="ko-KR" altLang="en-US" sz="4900" b="1" dirty="0"/>
          </a:p>
        </p:txBody>
      </p:sp>
    </p:spTree>
    <p:extLst>
      <p:ext uri="{BB962C8B-B14F-4D97-AF65-F5344CB8AC3E}">
        <p14:creationId xmlns:p14="http://schemas.microsoft.com/office/powerpoint/2010/main" val="1815826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36" y="1120000"/>
            <a:ext cx="7846741" cy="441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1805" y="5040790"/>
            <a:ext cx="1022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Connection pool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연결할 객체들을 모아놓고 </a:t>
            </a:r>
            <a:r>
              <a:rPr lang="ko-KR" altLang="en-US" dirty="0" err="1" smtClean="0"/>
              <a:t>필요할때</a:t>
            </a:r>
            <a:r>
              <a:rPr lang="ko-KR" altLang="en-US" dirty="0" smtClean="0"/>
              <a:t> 연결하여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Pool</a:t>
            </a:r>
            <a:r>
              <a:rPr lang="ko-KR" altLang="en-US" dirty="0" smtClean="0"/>
              <a:t>을 사용하기 위해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등록을 </a:t>
            </a:r>
            <a:r>
              <a:rPr lang="ko-KR" altLang="en-US" dirty="0" err="1" smtClean="0"/>
              <a:t>해야하는데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component </a:t>
            </a:r>
            <a:r>
              <a:rPr lang="en-US" altLang="ko-KR" dirty="0" err="1" smtClean="0"/>
              <a:t>annotaion</a:t>
            </a:r>
            <a:r>
              <a:rPr lang="ko-KR" altLang="en-US" dirty="0" smtClean="0"/>
              <a:t>을 설정할 수 없기 때문입니다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32729" y="341971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21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0" y="1175524"/>
            <a:ext cx="9463203" cy="210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7493" y="3367886"/>
            <a:ext cx="6806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와 데이터를 주고 받기 위해선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를 사용 </a:t>
            </a:r>
            <a:r>
              <a:rPr lang="ko-KR" altLang="en-US" dirty="0" err="1" smtClean="0"/>
              <a:t>해야합니다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Pom.xml</a:t>
            </a:r>
            <a:r>
              <a:rPr lang="ko-KR" altLang="en-US" dirty="0" smtClean="0"/>
              <a:t>에서 의존성 설정이 필요합니다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MySQL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dbcp</a:t>
            </a:r>
            <a:r>
              <a:rPr lang="ko-KR" altLang="en-US" dirty="0" smtClean="0"/>
              <a:t>를 사용하기 위해 의존성 설정이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" y="4487320"/>
            <a:ext cx="6630330" cy="204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632729" y="341971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42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7132" y="4025807"/>
            <a:ext cx="8071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 context container</a:t>
            </a:r>
            <a:r>
              <a:rPr lang="ko-KR" altLang="en-US" dirty="0"/>
              <a:t> </a:t>
            </a:r>
            <a:r>
              <a:rPr lang="ko-KR" altLang="en-US" dirty="0" smtClean="0"/>
              <a:t>영역인 </a:t>
            </a:r>
            <a:r>
              <a:rPr lang="en-US" altLang="ko-KR" dirty="0" smtClean="0"/>
              <a:t>applicationcontext.xml</a:t>
            </a:r>
            <a:r>
              <a:rPr lang="ko-KR" altLang="en-US" dirty="0" smtClean="0"/>
              <a:t>파일에</a:t>
            </a:r>
            <a:endParaRPr lang="en-US" altLang="ko-KR" dirty="0" smtClean="0"/>
          </a:p>
          <a:p>
            <a:r>
              <a:rPr lang="ko-KR" altLang="en-US" dirty="0" smtClean="0"/>
              <a:t>라이브러리에서 사용할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connection pool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에 사용하기 위한 </a:t>
            </a:r>
            <a:endParaRPr lang="en-US" altLang="ko-KR" dirty="0" smtClean="0"/>
          </a:p>
          <a:p>
            <a:r>
              <a:rPr lang="en-US" altLang="ko-KR" dirty="0" smtClean="0"/>
              <a:t>Bean </a:t>
            </a:r>
            <a:r>
              <a:rPr lang="ko-KR" altLang="en-US" dirty="0" smtClean="0"/>
              <a:t>설정이 필요합니다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3" y="1360566"/>
            <a:ext cx="8519400" cy="23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632729" y="341971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325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68" y="1127784"/>
            <a:ext cx="5758907" cy="248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26" y="1330481"/>
            <a:ext cx="4096214" cy="87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8868" y="3732975"/>
            <a:ext cx="108702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길게 함수로 사용했던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부분을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사용하여 간략하게 사용이</a:t>
            </a:r>
            <a:endParaRPr lang="en-US" altLang="ko-KR" dirty="0" smtClean="0"/>
          </a:p>
          <a:p>
            <a:r>
              <a:rPr lang="ko-KR" altLang="en-US" dirty="0" smtClean="0"/>
              <a:t>가능합니다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버전의 수정 </a:t>
            </a:r>
            <a:r>
              <a:rPr lang="ko-KR" altLang="en-US" dirty="0" err="1" smtClean="0"/>
              <a:t>이식성이</a:t>
            </a:r>
            <a:r>
              <a:rPr lang="ko-KR" altLang="en-US" dirty="0" smtClean="0"/>
              <a:t> 좋습니다</a:t>
            </a:r>
            <a:r>
              <a:rPr lang="en-US" altLang="ko-KR" dirty="0" smtClean="0"/>
              <a:t>. Bean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값만 수정하면 </a:t>
            </a:r>
            <a:endParaRPr lang="en-US" altLang="ko-KR" dirty="0" smtClean="0"/>
          </a:p>
          <a:p>
            <a:r>
              <a:rPr lang="ko-KR" altLang="en-US" dirty="0" smtClean="0"/>
              <a:t>쉽게 모든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설정을 변경 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DataSource</a:t>
            </a:r>
            <a:r>
              <a:rPr lang="ko-KR" altLang="en-US" dirty="0" smtClean="0"/>
              <a:t>는 인터페이스이기 때문에 </a:t>
            </a:r>
            <a:r>
              <a:rPr lang="en-US" altLang="ko-KR" dirty="0" err="1" smtClean="0"/>
              <a:t>javax.sql.DataSource</a:t>
            </a:r>
            <a:r>
              <a:rPr lang="ko-KR" altLang="en-US" dirty="0" smtClean="0"/>
              <a:t>를 불러와서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에서 사용할</a:t>
            </a:r>
            <a:endParaRPr lang="en-US" altLang="ko-KR" dirty="0" smtClean="0"/>
          </a:p>
          <a:p>
            <a:r>
              <a:rPr lang="en-US" altLang="ko-KR" dirty="0" err="1" smtClean="0"/>
              <a:t>DataSource</a:t>
            </a:r>
            <a:r>
              <a:rPr lang="ko-KR" altLang="en-US" dirty="0" smtClean="0"/>
              <a:t>를 주입하여 사용합니다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그냥 사용하면 구현이 안되어있어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찾을 수 가 없게 됩니다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주의할점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DI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메서드들의</a:t>
            </a:r>
            <a:r>
              <a:rPr lang="ko-KR" altLang="en-US" dirty="0" smtClean="0"/>
              <a:t> 이름을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에 따르면서 작성해야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SQLExcepton</a:t>
            </a:r>
            <a:r>
              <a:rPr lang="ko-KR" altLang="en-US" dirty="0" smtClean="0"/>
              <a:t>은 서비스 계층에서 직접 다루지 않기 때문에 </a:t>
            </a:r>
            <a:r>
              <a:rPr lang="en-US" altLang="ko-KR" dirty="0" err="1" smtClean="0"/>
              <a:t>RuntimeException</a:t>
            </a:r>
            <a:r>
              <a:rPr lang="ko-KR" altLang="en-US" dirty="0" smtClean="0"/>
              <a:t>으로 돌린다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받을 예외가 있다면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예외로 전환하여 </a:t>
            </a:r>
            <a:r>
              <a:rPr lang="ko-KR" altLang="en-US" dirty="0" err="1" smtClean="0"/>
              <a:t>사용해야한다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775" y="2347068"/>
            <a:ext cx="4207575" cy="51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835" y="913357"/>
            <a:ext cx="2725138" cy="29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4"/>
          <p:cNvSpPr>
            <a:spLocks noGrp="1"/>
          </p:cNvSpPr>
          <p:nvPr>
            <p:ph type="title"/>
          </p:nvPr>
        </p:nvSpPr>
        <p:spPr>
          <a:xfrm>
            <a:off x="632729" y="341971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325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56838" y="1806715"/>
            <a:ext cx="103669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DataAccess</a:t>
            </a:r>
            <a:r>
              <a:rPr lang="ko-KR" altLang="en-US" dirty="0" smtClean="0"/>
              <a:t>에 사용되는 기술적인 코드에 상투적인 요소가 많이 포함되고 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리소스가 복잡해지게 되어 비즈니스영역을 방해하는 경우가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템플릿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패턴을 이용하여 반복되는 코드를 피하고 </a:t>
            </a:r>
            <a:r>
              <a:rPr lang="en-US" altLang="ko-KR" dirty="0" smtClean="0"/>
              <a:t>Data Access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API(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ko-KR" altLang="en-US" dirty="0" smtClean="0"/>
              <a:t>스프링 데이터 액세스 템플릿을 조합하여 사용하면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문을 간결하게 사용 할 수 있습니다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ORM(Object Relation Mapping) </a:t>
            </a:r>
            <a:r>
              <a:rPr lang="ko-KR" altLang="en-US" dirty="0" smtClean="0"/>
              <a:t>프레임워크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자바 코드와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분리하여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작성하여 관리가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325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35257" y="1368605"/>
            <a:ext cx="68756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의존성 설정하기              </a:t>
            </a:r>
            <a:r>
              <a:rPr lang="en-US" altLang="ko-KR" dirty="0" smtClean="0"/>
              <a:t>pom.xml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Maven</a:t>
            </a:r>
            <a:r>
              <a:rPr lang="ko-KR" altLang="en-US" dirty="0" smtClean="0"/>
              <a:t>을 이용하여 의존성 주입을 통해서 라이브러리를 받습니다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Spring</a:t>
            </a:r>
            <a:r>
              <a:rPr lang="ko-KR" altLang="en-US" dirty="0" smtClean="0"/>
              <a:t>기술을 </a:t>
            </a:r>
            <a:r>
              <a:rPr lang="ko-KR" altLang="en-US" dirty="0" err="1" smtClean="0"/>
              <a:t>쓰기위해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의존성 설정이 필요합니다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3" y="1824851"/>
            <a:ext cx="58674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811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35257" y="1368605"/>
            <a:ext cx="721704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Bean</a:t>
            </a:r>
            <a:r>
              <a:rPr lang="ko-KR" altLang="en-US" dirty="0" smtClean="0"/>
              <a:t>설정                                              </a:t>
            </a:r>
            <a:r>
              <a:rPr lang="en-US" altLang="ko-KR" dirty="0" smtClean="0"/>
              <a:t>applicationContext.xml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Bean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DI</a:t>
            </a:r>
            <a:r>
              <a:rPr lang="ko-KR" altLang="en-US" dirty="0" smtClean="0"/>
              <a:t>가 가능합니다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7" y="1812190"/>
            <a:ext cx="70675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1661532" y="2185639"/>
            <a:ext cx="847492" cy="1694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2798956" y="4226312"/>
            <a:ext cx="234175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2006218" y="3769262"/>
            <a:ext cx="1159727" cy="278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157617" y="4012880"/>
            <a:ext cx="1159727" cy="2787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11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281" y="1290489"/>
            <a:ext cx="3821906" cy="3496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0"/>
            <a:ext cx="3216801" cy="3238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429000"/>
            <a:ext cx="3319464" cy="33027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60" y="1246148"/>
            <a:ext cx="56102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745" y="3096605"/>
            <a:ext cx="88216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설정 파일과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매핑전에</a:t>
            </a:r>
            <a:r>
              <a:rPr lang="ko-KR" altLang="en-US" dirty="0" smtClean="0"/>
              <a:t> 폴더를 만들어 주어 </a:t>
            </a:r>
            <a:endParaRPr lang="en-US" altLang="ko-KR" dirty="0" smtClean="0"/>
          </a:p>
          <a:p>
            <a:r>
              <a:rPr lang="ko-KR" altLang="en-US" dirty="0" err="1" smtClean="0"/>
              <a:t>매핑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파일들을 관리 할 수 있도록 </a:t>
            </a:r>
            <a:r>
              <a:rPr lang="ko-KR" altLang="en-US" dirty="0" err="1" smtClean="0"/>
              <a:t>해야합니다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</a:t>
            </a:r>
            <a:r>
              <a:rPr lang="en-US" altLang="ko-KR" dirty="0" err="1" smtClean="0"/>
              <a:t>resourceFolder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하위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설정파일 경로에 맞는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와 동일한</a:t>
            </a:r>
            <a:endParaRPr lang="en-US" altLang="ko-KR" dirty="0" smtClean="0"/>
          </a:p>
          <a:p>
            <a:r>
              <a:rPr lang="en-US" altLang="ko-KR" dirty="0" smtClean="0"/>
              <a:t>Package</a:t>
            </a:r>
            <a:r>
              <a:rPr lang="ko-KR" altLang="en-US" dirty="0" smtClean="0"/>
              <a:t>파일을 만들고 그 아래에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파일들을 관리합니다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811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90" y="1604962"/>
            <a:ext cx="8763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257" y="1145581"/>
            <a:ext cx="91903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을 사용하기 쉽게 하기 위한 </a:t>
            </a:r>
            <a:r>
              <a:rPr lang="en-US" altLang="ko-KR" dirty="0" smtClean="0"/>
              <a:t>alias</a:t>
            </a:r>
            <a:r>
              <a:rPr lang="ko-KR" altLang="en-US" dirty="0" smtClean="0"/>
              <a:t>설정 관례에 따라 소문자로 설정합니다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/configuration.xml</a:t>
            </a:r>
          </a:p>
        </p:txBody>
      </p:sp>
    </p:spTree>
    <p:extLst>
      <p:ext uri="{BB962C8B-B14F-4D97-AF65-F5344CB8AC3E}">
        <p14:creationId xmlns:p14="http://schemas.microsoft.com/office/powerpoint/2010/main" val="1883470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4" y="1277045"/>
            <a:ext cx="70199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4574" y="4272677"/>
            <a:ext cx="105214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에서 사용할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문을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Namespace</a:t>
            </a:r>
            <a:r>
              <a:rPr lang="ko-KR" altLang="en-US" dirty="0" smtClean="0"/>
              <a:t>를 통해서 어디에서 사용되는 기능인지 알 수 있게 되어 다른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와의 중복되는</a:t>
            </a: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의 사용이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쿼리문의 바인딩을 위해서 </a:t>
            </a:r>
            <a:r>
              <a:rPr lang="en-US" altLang="ko-KR" dirty="0" err="1" smtClean="0"/>
              <a:t>parameterType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vo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에서 동일한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사용해야 자동적으로 바인딩이</a:t>
            </a:r>
            <a:endParaRPr lang="en-US" altLang="ko-KR" dirty="0" smtClean="0"/>
          </a:p>
          <a:p>
            <a:r>
              <a:rPr lang="ko-KR" altLang="en-US" dirty="0" smtClean="0"/>
              <a:t>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값의 바인딩을 위해</a:t>
            </a:r>
            <a:r>
              <a:rPr lang="en-US" altLang="ko-KR" dirty="0" smtClean="0"/>
              <a:t>no=#{no}</a:t>
            </a:r>
            <a:r>
              <a:rPr lang="ko-KR" altLang="en-US" dirty="0" smtClean="0"/>
              <a:t>과 같이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표기와 비슷한 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자유롭게 사용이 가능하지만 쿼리문의 </a:t>
            </a:r>
            <a:r>
              <a:rPr lang="ko-KR" altLang="en-US" dirty="0" err="1" smtClean="0"/>
              <a:t>컬럼이름은</a:t>
            </a:r>
            <a:r>
              <a:rPr lang="ko-KR" altLang="en-US" dirty="0" smtClean="0"/>
              <a:t> 객체와 </a:t>
            </a:r>
            <a:r>
              <a:rPr lang="ko-KR" altLang="en-US" dirty="0" err="1" smtClean="0"/>
              <a:t>같아야합니다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resultType</a:t>
            </a:r>
            <a:r>
              <a:rPr lang="ko-KR" altLang="en-US" dirty="0" smtClean="0"/>
              <a:t>은 없을 경우 사용하지 않아도 되고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는 하나의 객체만 받아올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두개이상의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파람값이</a:t>
            </a:r>
            <a:r>
              <a:rPr lang="ko-KR" altLang="en-US" dirty="0" smtClean="0"/>
              <a:t> 필요하다면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사용하여 받아와야 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사용하는게</a:t>
            </a:r>
            <a:r>
              <a:rPr lang="ko-KR" altLang="en-US" dirty="0" smtClean="0"/>
              <a:t> 편합니다</a:t>
            </a:r>
            <a:r>
              <a:rPr lang="en-US" altLang="ko-KR" dirty="0" smtClean="0"/>
              <a:t>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48933" y="109237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Dao.xml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470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35257" y="1535874"/>
            <a:ext cx="87094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에서 사용할 </a:t>
            </a:r>
            <a:r>
              <a:rPr lang="en-US" altLang="ko-KR" dirty="0" err="1" smtClean="0"/>
              <a:t>SqlSession</a:t>
            </a:r>
            <a:r>
              <a:rPr lang="en-US" altLang="ko-KR" dirty="0" smtClean="0"/>
              <a:t> DI</a:t>
            </a:r>
            <a:r>
              <a:rPr lang="ko-KR" altLang="en-US" dirty="0" smtClean="0"/>
              <a:t>하기                                     </a:t>
            </a:r>
            <a:r>
              <a:rPr lang="en-US" altLang="ko-KR" dirty="0" smtClean="0"/>
              <a:t>Dao.java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sqlSession</a:t>
            </a:r>
            <a:r>
              <a:rPr lang="en-US" altLang="ko-KR" dirty="0" smtClean="0"/>
              <a:t>.</a:t>
            </a:r>
            <a:r>
              <a:rPr lang="ko-KR" altLang="en-US" dirty="0" smtClean="0"/>
              <a:t>함수이름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Autowired</a:t>
            </a:r>
            <a:r>
              <a:rPr lang="ko-KR" altLang="en-US" dirty="0" err="1" smtClean="0"/>
              <a:t>하기위해서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이름과 </a:t>
            </a:r>
            <a:r>
              <a:rPr lang="ko-KR" altLang="en-US" dirty="0" err="1" smtClean="0"/>
              <a:t>쿼리문에서</a:t>
            </a:r>
            <a:r>
              <a:rPr lang="ko-KR" altLang="en-US" dirty="0" smtClean="0"/>
              <a:t> 사용되는 속성의 이름이 같아야</a:t>
            </a:r>
            <a:endParaRPr lang="en-US" altLang="ko-KR" dirty="0" smtClean="0"/>
          </a:p>
          <a:p>
            <a:r>
              <a:rPr lang="ko-KR" altLang="en-US" dirty="0" smtClean="0"/>
              <a:t>자동적으로 데이터를 </a:t>
            </a:r>
            <a:r>
              <a:rPr lang="ko-KR" altLang="en-US" dirty="0" err="1" smtClean="0"/>
              <a:t>파싱할</a:t>
            </a:r>
            <a:r>
              <a:rPr lang="ko-KR" altLang="en-US" dirty="0" smtClean="0"/>
              <a:t>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Map</a:t>
            </a:r>
            <a:r>
              <a:rPr lang="ko-KR" altLang="en-US" dirty="0" smtClean="0"/>
              <a:t>을 사용하여 객체를 던질 수 있고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사용자정의 객체도 사용이 가능합니다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7" y="1808241"/>
            <a:ext cx="3819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0" y="3382533"/>
            <a:ext cx="66103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52" y="5010847"/>
            <a:ext cx="61531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811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5121" y="942432"/>
            <a:ext cx="7193757" cy="46868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569" y="162506"/>
            <a:ext cx="5317333" cy="35214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0041" y="2800350"/>
            <a:ext cx="5779293" cy="38528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6993" y="266699"/>
            <a:ext cx="4407694" cy="25719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4112" y="3272981"/>
            <a:ext cx="5093494" cy="311829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1134</Words>
  <Application>Microsoft Office PowerPoint</Application>
  <PresentationFormat>사용자 지정</PresentationFormat>
  <Paragraphs>322</Paragraphs>
  <Slides>63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패싯</vt:lpstr>
      <vt:lpstr>MVC 모델링 기법</vt:lpstr>
      <vt:lpstr>Maven 연동 환경구성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MVC flow</vt:lpstr>
      <vt:lpstr>PowerPoint 프레젠테이션</vt:lpstr>
      <vt:lpstr>Spring STS를 이용시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MVC 05/24 (강의)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루트 애플리케이션 컨텍스트 ( Root Application Context  ) </vt:lpstr>
      <vt:lpstr>PowerPoint 프레젠테이션</vt:lpstr>
      <vt:lpstr>PowerPoint 프레젠테이션</vt:lpstr>
      <vt:lpstr>PowerPoint 프레젠테이션</vt:lpstr>
      <vt:lpstr>PowerPoint 프레젠테이션</vt:lpstr>
      <vt:lpstr>Web.xml 설정</vt:lpstr>
      <vt:lpstr>ApplicationContext.xml 설정 (Service를 위한 root Application contex정보)</vt:lpstr>
      <vt:lpstr>DAO에 anotaion 설정</vt:lpstr>
      <vt:lpstr>DAO에 anotaion 설정</vt:lpstr>
      <vt:lpstr>@PathVariable – URL 패스 기반 파라미터 매핑 </vt:lpstr>
      <vt:lpstr>애플리케이션 아키텍처 </vt:lpstr>
      <vt:lpstr>애플리케이션 아키텍처(Model3)  </vt:lpstr>
      <vt:lpstr>애플리케이션 아키텍처(Model3)-서비스 정의</vt:lpstr>
      <vt:lpstr>루트 애플리케이션 컨텍스트 ( Root Application Context  ) </vt:lpstr>
      <vt:lpstr>PowerPoint 프레젠테이션</vt:lpstr>
      <vt:lpstr>PowerPoint 프레젠테이션</vt:lpstr>
      <vt:lpstr>애플리케이션 아키텍처- ViewResolver</vt:lpstr>
      <vt:lpstr>PowerPoint 프레젠테이션</vt:lpstr>
      <vt:lpstr>애플리케이션 아키텍처-예외처리  </vt:lpstr>
      <vt:lpstr>애플리케이션 아키텍처-예외처리  </vt:lpstr>
      <vt:lpstr>애플리케이션 아키텍처-예외처리  </vt:lpstr>
      <vt:lpstr>PowerPoint 프레젠테이션</vt:lpstr>
      <vt:lpstr>Spring MVC 05/29 (강의)</vt:lpstr>
      <vt:lpstr>DataSource를 이용한 connection사용</vt:lpstr>
      <vt:lpstr>DataSource를 이용한 connection사용</vt:lpstr>
      <vt:lpstr>DataSource를 이용한 connection사용</vt:lpstr>
      <vt:lpstr>DataSource를 이용한 connection사용</vt:lpstr>
      <vt:lpstr>MyBatis 사용하기</vt:lpstr>
      <vt:lpstr>MyBatis 사용하기</vt:lpstr>
      <vt:lpstr>MyBatis 사용하기</vt:lpstr>
      <vt:lpstr>MyBatis 사용하기</vt:lpstr>
      <vt:lpstr>MyBatis 사용하기</vt:lpstr>
      <vt:lpstr>MyBatis 사용하기</vt:lpstr>
      <vt:lpstr>MyBatis 사용하기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FramWork</dc:title>
  <dc:creator>bit-user</dc:creator>
  <cp:lastModifiedBy>bit-user</cp:lastModifiedBy>
  <cp:revision>163</cp:revision>
  <dcterms:created xsi:type="dcterms:W3CDTF">2017-04-20T07:53:24Z</dcterms:created>
  <dcterms:modified xsi:type="dcterms:W3CDTF">2017-05-29T11:05:13Z</dcterms:modified>
</cp:coreProperties>
</file>