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autoCompressPictures="0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present/>
    <p:sldAll/>
    <p:penClr>
      <a:prstClr val="red"/>
    </p:penClr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howOutlineIcons="0" horzBarState="maximized">
    <p:restoredLeft sz="5701"/>
    <p:restoredTop sz="94660"/>
  </p:normalViewPr>
  <p:slideViewPr>
    <p:cSldViewPr snapToGrid="0">
      <p:cViewPr>
        <p:scale>
          <a:sx n="80" d="100"/>
          <a:sy n="80" d="100"/>
        </p:scale>
        <p:origin x="246" y="108"/>
      </p:cViewPr>
      <p:guideLst>
        <p:guide orient="horz" pos="2159"/>
        <p:guide pos="383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5" d="100"/>
        <a:sy n="65" d="100"/>
      </p:scale>
      <p:origin x="0" y="-112"/>
    </p:cViewPr>
  </p:sorterViewPr>
  <p:gridSpacing cx="36868100" cy="368681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presProps" Target="presProps.xml"  /><Relationship Id="rId17" Type="http://schemas.openxmlformats.org/officeDocument/2006/relationships/viewProps" Target="viewProps.xml"  /><Relationship Id="rId18" Type="http://schemas.openxmlformats.org/officeDocument/2006/relationships/theme" Target="theme/theme1.xml"  /><Relationship Id="rId19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6EE87-EBD5-4F12-A48A-63ACA297AC8F}" type="datetimeFigureOut">
              <a:rPr lang="en-US" smtClean="0"/>
              <a:t>4/24/2017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806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4/24/2017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07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4/24/2017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719597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4/24/2017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9930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4/24/2017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327110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4/24/2017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4951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smtClean="0"/>
              <a:t>4/24/2017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1937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smtClean="0"/>
              <a:t>4/24/2017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674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smtClean="0"/>
              <a:t>4/24/2017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990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smtClean="0"/>
              <a:t>4/24/2017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617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smtClean="0"/>
              <a:t>4/24/2017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618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smtClean="0"/>
              <a:t>4/24/2017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856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smtClean="0"/>
              <a:t>4/24/2017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598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smtClean="0"/>
              <a:t>4/24/2017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90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smtClean="0"/>
              <a:t>4/24/2017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819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smtClean="0"/>
              <a:t>4/24/2017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892239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slideLayout" Target="../slideLayouts/slideLayout13.xml"  /><Relationship Id="rId14" Type="http://schemas.openxmlformats.org/officeDocument/2006/relationships/slideLayout" Target="../slideLayouts/slideLayout14.xml"  /><Relationship Id="rId15" Type="http://schemas.openxmlformats.org/officeDocument/2006/relationships/slideLayout" Target="../slideLayouts/slideLayout15.xml"  /><Relationship Id="rId16" Type="http://schemas.openxmlformats.org/officeDocument/2006/relationships/slideLayout" Target="../slideLayouts/slideLayout16.xml"  /><Relationship Id="rId17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98CD5-6C1E-4009-B41F-6DF62E31D3BE}" type="datetimeFigureOut">
              <a:rPr lang="en-US" smtClean="0"/>
              <a:pPr/>
              <a:t>4/24/2017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525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25.png"  /><Relationship Id="rId3" Type="http://schemas.openxmlformats.org/officeDocument/2006/relationships/image" Target="../media/image26.png"  /><Relationship Id="rId4" Type="http://schemas.openxmlformats.org/officeDocument/2006/relationships/image" Target="../media/image27.png"  /><Relationship Id="rId5" Type="http://schemas.openxmlformats.org/officeDocument/2006/relationships/image" Target="../media/image28.png"  /><Relationship Id="rId6" Type="http://schemas.openxmlformats.org/officeDocument/2006/relationships/image" Target="../media/image29.png"  /><Relationship Id="rId7" Type="http://schemas.openxmlformats.org/officeDocument/2006/relationships/image" Target="../media/image30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31.png"  /><Relationship Id="rId3" Type="http://schemas.openxmlformats.org/officeDocument/2006/relationships/image" Target="../media/image32.png"  /><Relationship Id="rId4" Type="http://schemas.openxmlformats.org/officeDocument/2006/relationships/image" Target="../media/image33.png"  /><Relationship Id="rId5" Type="http://schemas.openxmlformats.org/officeDocument/2006/relationships/image" Target="../media/image34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35.png"  /><Relationship Id="rId3" Type="http://schemas.openxmlformats.org/officeDocument/2006/relationships/image" Target="../media/image36.png"  /><Relationship Id="rId4" Type="http://schemas.openxmlformats.org/officeDocument/2006/relationships/image" Target="../media/image37.png"  /><Relationship Id="rId5" Type="http://schemas.openxmlformats.org/officeDocument/2006/relationships/image" Target="../media/image38.png"  /><Relationship Id="rId6" Type="http://schemas.openxmlformats.org/officeDocument/2006/relationships/image" Target="../media/image39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0.png"  /><Relationship Id="rId3" Type="http://schemas.openxmlformats.org/officeDocument/2006/relationships/hyperlink" Target="http://bistros.tistory.com/entry/%EC%8A%A4%ED%94%84%EB%A7%81MVC%EC%97%90%EC%84%9C-return-type%EC%9D%B4-String-%EC%9D%BC%EA%B2%BD%EC%9A%B0" TargetMode="External" /><Relationship Id="rId4" Type="http://schemas.openxmlformats.org/officeDocument/2006/relationships/hyperlink" Target="http://blog.naver.com/PostView.nhn?blogId=sks6624&amp;logNo=220794528484&amp;parentCategoryNo=&amp;categoryNo=13&amp;viewDate=&amp;isShowPopularPosts=true&amp;from=search" TargetMode="External"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Relationship Id="rId3" Type="http://schemas.openxmlformats.org/officeDocument/2006/relationships/image" Target="../media/image3.png"  /><Relationship Id="rId4" Type="http://schemas.openxmlformats.org/officeDocument/2006/relationships/image" Target="../media/image4.png"  /><Relationship Id="rId5" Type="http://schemas.openxmlformats.org/officeDocument/2006/relationships/image" Target="../media/image5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Relationship Id="rId3" Type="http://schemas.openxmlformats.org/officeDocument/2006/relationships/image" Target="../media/image7.png"  /><Relationship Id="rId4" Type="http://schemas.openxmlformats.org/officeDocument/2006/relationships/image" Target="../media/image8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9.png"  /><Relationship Id="rId3" Type="http://schemas.openxmlformats.org/officeDocument/2006/relationships/image" Target="../media/image10.png"  /><Relationship Id="rId4" Type="http://schemas.openxmlformats.org/officeDocument/2006/relationships/image" Target="../media/image11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2.png"  /><Relationship Id="rId3" Type="http://schemas.openxmlformats.org/officeDocument/2006/relationships/image" Target="../media/image13.png"  /><Relationship Id="rId4" Type="http://schemas.openxmlformats.org/officeDocument/2006/relationships/image" Target="../media/image14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5.png"  /><Relationship Id="rId3" Type="http://schemas.openxmlformats.org/officeDocument/2006/relationships/image" Target="../media/image16.png"  /><Relationship Id="rId4" Type="http://schemas.openxmlformats.org/officeDocument/2006/relationships/image" Target="../media/image17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8.png"  /><Relationship Id="rId3" Type="http://schemas.openxmlformats.org/officeDocument/2006/relationships/image" Target="../media/image19.png"  /><Relationship Id="rId4" Type="http://schemas.openxmlformats.org/officeDocument/2006/relationships/image" Target="../media/image20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21.png"  /><Relationship Id="rId3" Type="http://schemas.openxmlformats.org/officeDocument/2006/relationships/image" Target="../media/image22.png"  /><Relationship Id="rId4" Type="http://schemas.openxmlformats.org/officeDocument/2006/relationships/image" Target="../media/image23.png"  /><Relationship Id="rId5" Type="http://schemas.openxmlformats.org/officeDocument/2006/relationships/image" Target="../media/image24.pn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Spring</a:t>
            </a:r>
            <a:r>
              <a:rPr lang="ko-KR" altLang="en-US" dirty="0"/>
              <a:t> </a:t>
            </a:r>
            <a:r>
              <a:rPr lang="en-US" altLang="ko-KR" dirty="0" err="1"/>
              <a:t>FrameWork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3470831"/>
      </p:ext>
    </p:extLst>
  </p:cSld>
  <p:clrMapOvr>
    <a:masterClrMapping/>
  </p:clrMapOvr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43778" y="2150289"/>
            <a:ext cx="4057650" cy="98107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 b="1" kern="1200">
                <a:solidFill>
                  <a:schemeClr val="tx1"/>
                </a:solidFill>
                <a:latin typeface="+mn-ea"/>
                <a:ea typeface="+mn-ea"/>
              </a:rPr>
              <a:t>14-1. </a:t>
            </a:r>
            <a:r>
              <a:rPr lang="en-US" altLang="ko-KR" sz="1600" b="1">
                <a:latin typeface="+mn-ea"/>
              </a:rPr>
              <a:t>@RequestMapping</a:t>
            </a:r>
            <a:r>
              <a:rPr lang="ko-KR" altLang="en-US" sz="1600" b="1">
                <a:latin typeface="+mn-ea"/>
              </a:rPr>
              <a:t>에서 </a:t>
            </a:r>
            <a:r>
              <a:rPr lang="en-US" altLang="ko-KR" sz="1600" b="1">
                <a:latin typeface="+mn-ea"/>
              </a:rPr>
              <a:t>Get</a:t>
            </a:r>
            <a:r>
              <a:rPr lang="ko-KR" altLang="en-US" sz="1600" b="1">
                <a:latin typeface="+mn-ea"/>
              </a:rPr>
              <a:t>방식과 </a:t>
            </a:r>
            <a:r>
              <a:rPr lang="en-US" altLang="ko-KR" sz="1600" b="1">
                <a:latin typeface="+mn-ea"/>
              </a:rPr>
              <a:t>Post</a:t>
            </a:r>
            <a:r>
              <a:rPr lang="ko-KR" altLang="en-US" sz="1600" b="1">
                <a:latin typeface="+mn-ea"/>
              </a:rPr>
              <a:t>방식</a:t>
            </a:r>
            <a:endParaRPr lang="ko-KR" altLang="en-US" sz="1600" b="1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CFC7ED37-DDEF-4DB7-963E-342CD9877B0B}" type="slidenum">
              <a:rPr lang="en-US" altLang="en-US"/>
              <a:pPr lvl="0">
                <a:defRPr lang="ko-KR" altLang="en-US"/>
              </a:pPr>
              <a:t>11</a:t>
            </a:fld>
            <a:endParaRPr lang="en-US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77008" y="1116906"/>
            <a:ext cx="10676792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100">
                <a:latin typeface="+mn-ea"/>
              </a:rPr>
              <a:t>@RequestMapping</a:t>
            </a:r>
            <a:r>
              <a:rPr lang="ko-KR" altLang="en-US" sz="1100">
                <a:latin typeface="+mn-ea"/>
              </a:rPr>
              <a:t>에서 요청을 방을 때 </a:t>
            </a:r>
            <a:r>
              <a:rPr lang="en-US" altLang="ko-KR" sz="1100">
                <a:latin typeface="+mn-ea"/>
              </a:rPr>
              <a:t>Get</a:t>
            </a:r>
            <a:r>
              <a:rPr lang="ko-KR" altLang="en-US" sz="1100">
                <a:latin typeface="+mn-ea"/>
              </a:rPr>
              <a:t>방식과 </a:t>
            </a:r>
            <a:r>
              <a:rPr lang="en-US" altLang="ko-KR" sz="1100">
                <a:latin typeface="+mn-ea"/>
              </a:rPr>
              <a:t>Post</a:t>
            </a:r>
            <a:r>
              <a:rPr lang="ko-KR" altLang="en-US" sz="1100">
                <a:latin typeface="+mn-ea"/>
              </a:rPr>
              <a:t>방식을 구분 할 수 있습니다</a:t>
            </a:r>
            <a:r>
              <a:rPr lang="en-US" altLang="ko-KR" sz="1100">
                <a:latin typeface="+mn-ea"/>
              </a:rPr>
              <a:t>.</a:t>
            </a:r>
            <a:endParaRPr lang="en-US" altLang="ko-KR" sz="1100">
              <a:latin typeface="+mn-ea"/>
            </a:endParaRPr>
          </a:p>
          <a:p>
            <a:pPr lvl="0">
              <a:defRPr lang="ko-KR" altLang="en-US"/>
            </a:pPr>
            <a:r>
              <a:rPr lang="en-US" altLang="ko-KR" sz="1100">
                <a:latin typeface="+mn-ea"/>
              </a:rPr>
              <a:t>(spring_14_1_ex1_srpingex)</a:t>
            </a:r>
            <a:endParaRPr lang="en-US" altLang="ko-KR" sz="1100">
              <a:latin typeface="+mn-ea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743778" y="3378187"/>
            <a:ext cx="5353050" cy="180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7481929" y="2103410"/>
            <a:ext cx="2762250" cy="79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7481929" y="3930637"/>
            <a:ext cx="3467100" cy="70485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직사각형 9"/>
          <p:cNvSpPr/>
          <p:nvPr/>
        </p:nvSpPr>
        <p:spPr>
          <a:xfrm>
            <a:off x="2475503" y="2154376"/>
            <a:ext cx="1200647" cy="28426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2346958" y="3419268"/>
            <a:ext cx="1457739" cy="28426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cxnSp>
        <p:nvCxnSpPr>
          <p:cNvPr id="12" name="직선 화살표 연결선 11"/>
          <p:cNvCxnSpPr>
            <a:stCxn id="10" idx="2"/>
            <a:endCxn id="20" idx="0"/>
          </p:cNvCxnSpPr>
          <p:nvPr/>
        </p:nvCxnSpPr>
        <p:spPr>
          <a:xfrm>
            <a:off x="3075827" y="2438636"/>
            <a:ext cx="1" cy="9806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아래쪽 화살표 13"/>
          <p:cNvSpPr/>
          <p:nvPr/>
        </p:nvSpPr>
        <p:spPr>
          <a:xfrm>
            <a:off x="8863054" y="3097349"/>
            <a:ext cx="278213" cy="561675"/>
          </a:xfrm>
          <a:prstGeom prst="down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686628" y="5753095"/>
            <a:ext cx="4114800" cy="95250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7481929" y="5358263"/>
            <a:ext cx="2809875" cy="1266825"/>
          </a:xfrm>
          <a:prstGeom prst="rect">
            <a:avLst/>
          </a:prstGeom>
        </p:spPr>
      </p:pic>
      <p:cxnSp>
        <p:nvCxnSpPr>
          <p:cNvPr id="21" name="직선 화살표 연결선 20"/>
          <p:cNvCxnSpPr/>
          <p:nvPr/>
        </p:nvCxnSpPr>
        <p:spPr>
          <a:xfrm>
            <a:off x="3783729" y="5925666"/>
            <a:ext cx="35583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 b="1" kern="1200">
                <a:solidFill>
                  <a:schemeClr val="tx1"/>
                </a:solidFill>
                <a:latin typeface="+mn-ea"/>
                <a:ea typeface="+mn-ea"/>
              </a:rPr>
              <a:t>14-2. </a:t>
            </a:r>
            <a:r>
              <a:rPr lang="en-US" altLang="ko-KR" sz="1600" b="1">
                <a:latin typeface="+mn-ea"/>
              </a:rPr>
              <a:t>@ModelAttribute</a:t>
            </a:r>
            <a:endParaRPr lang="ko-KR" altLang="en-US" sz="1600" b="1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CFC7ED37-DDEF-4DB7-963E-342CD9877B0B}" type="slidenum">
              <a:rPr lang="en-US" altLang="en-US"/>
              <a:pPr lvl="0">
                <a:defRPr lang="ko-KR" altLang="en-US"/>
              </a:pPr>
              <a:t>12</a:t>
            </a:fld>
            <a:endParaRPr lang="en-US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77008" y="1116906"/>
            <a:ext cx="10676792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100">
                <a:latin typeface="+mn-ea"/>
              </a:rPr>
              <a:t>@ModelAttribute </a:t>
            </a:r>
            <a:r>
              <a:rPr lang="ko-KR" altLang="en-US" sz="1100">
                <a:latin typeface="+mn-ea"/>
              </a:rPr>
              <a:t>어노테이션을 이용하면 커맨드 객체의 이름을 개발자가 변경 할 수 있습니다</a:t>
            </a:r>
            <a:r>
              <a:rPr lang="en-US" altLang="ko-KR" sz="1100">
                <a:latin typeface="+mn-ea"/>
              </a:rPr>
              <a:t>.</a:t>
            </a:r>
            <a:endParaRPr lang="en-US" altLang="ko-KR" sz="1100">
              <a:latin typeface="+mn-ea"/>
            </a:endParaRPr>
          </a:p>
          <a:p>
            <a:pPr lvl="0">
              <a:defRPr lang="ko-KR" altLang="en-US"/>
            </a:pPr>
            <a:r>
              <a:rPr lang="ko-KR" altLang="en-US" sz="1100">
                <a:latin typeface="+mn-ea"/>
              </a:rPr>
              <a:t> </a:t>
            </a:r>
            <a:r>
              <a:rPr lang="en-US" altLang="ko-KR" sz="1100">
                <a:latin typeface="+mn-ea"/>
              </a:rPr>
              <a:t>(spring_14_2_ex1_srpingex)</a:t>
            </a:r>
            <a:endParaRPr lang="en-US" altLang="ko-KR" sz="1100">
              <a:latin typeface="+mn-ea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735993" y="2225992"/>
            <a:ext cx="4533900" cy="77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735993" y="4412385"/>
            <a:ext cx="6553200" cy="70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7705725" y="2225993"/>
            <a:ext cx="3648075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7705725" y="4412386"/>
            <a:ext cx="3124200" cy="86677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직사각형 3"/>
          <p:cNvSpPr/>
          <p:nvPr/>
        </p:nvSpPr>
        <p:spPr>
          <a:xfrm>
            <a:off x="2488758" y="2393344"/>
            <a:ext cx="2663687" cy="28985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2488757" y="4565677"/>
            <a:ext cx="4675368" cy="28985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8396575" y="2388354"/>
            <a:ext cx="1542554" cy="2234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8396575" y="4487202"/>
            <a:ext cx="1049575" cy="2234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9" name="아래쪽 화살표 8"/>
          <p:cNvSpPr/>
          <p:nvPr/>
        </p:nvSpPr>
        <p:spPr>
          <a:xfrm>
            <a:off x="5001370" y="3570135"/>
            <a:ext cx="3824578" cy="310101"/>
          </a:xfrm>
          <a:prstGeom prst="down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 b="1" kern="1200">
                <a:solidFill>
                  <a:schemeClr val="tx1"/>
                </a:solidFill>
                <a:latin typeface="+mn-ea"/>
                <a:ea typeface="+mn-ea"/>
              </a:rPr>
              <a:t>14-3. </a:t>
            </a:r>
            <a:r>
              <a:rPr lang="ko-KR" altLang="en-US" sz="1600" b="1">
                <a:latin typeface="+mn-ea"/>
              </a:rPr>
              <a:t>리다이렉트</a:t>
            </a:r>
            <a:r>
              <a:rPr lang="en-US" altLang="ko-KR" sz="1600" b="1">
                <a:latin typeface="+mn-ea"/>
              </a:rPr>
              <a:t>(redirect: </a:t>
            </a:r>
            <a:r>
              <a:rPr lang="ko-KR" altLang="en-US" sz="1600" b="1">
                <a:latin typeface="+mn-ea"/>
              </a:rPr>
              <a:t>키워드</a:t>
            </a:r>
            <a:r>
              <a:rPr lang="en-US" altLang="ko-KR" sz="1600" b="1">
                <a:latin typeface="+mn-ea"/>
              </a:rPr>
              <a:t>) </a:t>
            </a:r>
            <a:endParaRPr lang="ko-KR" altLang="en-US" sz="1600" b="1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CFC7ED37-DDEF-4DB7-963E-342CD9877B0B}" type="slidenum">
              <a:rPr lang="en-US" altLang="en-US"/>
              <a:pPr lvl="0">
                <a:defRPr lang="ko-KR" altLang="en-US"/>
              </a:pPr>
              <a:t>13</a:t>
            </a:fld>
            <a:endParaRPr lang="en-US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77008" y="1116906"/>
            <a:ext cx="10676792" cy="262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1100">
                <a:latin typeface="+mn-ea"/>
              </a:rPr>
              <a:t>다른 페이지로 이동할 때 사용 합니다</a:t>
            </a:r>
            <a:r>
              <a:rPr lang="en-US" altLang="ko-KR" sz="1100">
                <a:latin typeface="+mn-ea"/>
              </a:rPr>
              <a:t>.</a:t>
            </a:r>
            <a:r>
              <a:rPr lang="ko-KR" altLang="en-US" sz="1100">
                <a:latin typeface="+mn-ea"/>
              </a:rPr>
              <a:t> </a:t>
            </a:r>
            <a:r>
              <a:rPr lang="en-US" altLang="ko-KR" sz="1100">
                <a:latin typeface="+mn-ea"/>
              </a:rPr>
              <a:t>(spring_14_3_ex1_srpingex)</a:t>
            </a:r>
            <a:endParaRPr lang="en-US" altLang="ko-KR" sz="1100">
              <a:latin typeface="+mn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68262" y="1787769"/>
            <a:ext cx="4778244" cy="12909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6492240" y="2433265"/>
            <a:ext cx="3962400" cy="32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868262" y="3677106"/>
            <a:ext cx="2667000" cy="185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6492240" y="3616448"/>
            <a:ext cx="3424277" cy="511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6492240" y="4685308"/>
            <a:ext cx="3440021" cy="54316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" name="직선 화살표 연결선 5"/>
          <p:cNvCxnSpPr/>
          <p:nvPr/>
        </p:nvCxnSpPr>
        <p:spPr>
          <a:xfrm>
            <a:off x="3535262" y="3927942"/>
            <a:ext cx="28496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3535261" y="4956889"/>
            <a:ext cx="28496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4221688" y="2588562"/>
            <a:ext cx="216320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828925" y="1839996"/>
            <a:ext cx="4933949" cy="3703553"/>
          </a:xfrm>
          <a:prstGeom prst="rect">
            <a:avLst/>
          </a:prstGeom>
        </p:spPr>
      </p:pic>
      <p:sp>
        <p:nvSpPr>
          <p:cNvPr id="5" name=""/>
          <p:cNvSpPr txBox="1"/>
          <p:nvPr/>
        </p:nvSpPr>
        <p:spPr>
          <a:xfrm>
            <a:off x="2333624" y="872595"/>
            <a:ext cx="3155156" cy="36375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en-US" altLang="ko-KR"/>
              <a:t>Model </a:t>
            </a:r>
            <a:r>
              <a:rPr lang="ko-KR" altLang="en-US"/>
              <a:t>과 </a:t>
            </a:r>
            <a:r>
              <a:rPr lang="en-US" altLang="ko-KR"/>
              <a:t>Model and view</a:t>
            </a:r>
            <a:endParaRPr lang="en-US" altLang="ko-KR"/>
          </a:p>
        </p:txBody>
      </p:sp>
      <p:sp>
        <p:nvSpPr>
          <p:cNvPr id="6" name=""/>
          <p:cNvSpPr txBox="1"/>
          <p:nvPr/>
        </p:nvSpPr>
        <p:spPr>
          <a:xfrm>
            <a:off x="5893594" y="924874"/>
            <a:ext cx="1433512" cy="36623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en-US" altLang="ko-KR" b="1">
                <a:hlinkClick r:id="rId3"/>
              </a:rPr>
              <a:t>참조 사이트</a:t>
            </a:r>
            <a:endParaRPr lang="en-US" altLang="ko-KR" b="1"/>
          </a:p>
        </p:txBody>
      </p:sp>
      <p:sp>
        <p:nvSpPr>
          <p:cNvPr id="7" name=""/>
          <p:cNvSpPr txBox="1"/>
          <p:nvPr/>
        </p:nvSpPr>
        <p:spPr>
          <a:xfrm>
            <a:off x="7569993" y="908208"/>
            <a:ext cx="1469231" cy="366237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 b="1">
                <a:hlinkClick r:id="rId4"/>
              </a:rPr>
              <a:t>스프링 단계</a:t>
            </a:r>
            <a:endParaRPr lang="ko-KR" altLang="en-US" b="1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 b="1">
                <a:latin typeface="+mn-ea"/>
              </a:rPr>
              <a:t>12-</a:t>
            </a:r>
            <a:r>
              <a:rPr lang="en-US" altLang="ko-KR" sz="1600" b="1" kern="1200">
                <a:solidFill>
                  <a:schemeClr val="tx1"/>
                </a:solidFill>
                <a:latin typeface="+mn-ea"/>
                <a:ea typeface="+mn-ea"/>
              </a:rPr>
              <a:t>1. </a:t>
            </a:r>
            <a:r>
              <a:rPr lang="ko-KR" altLang="en-US" sz="1600" b="1">
                <a:latin typeface="+mn-ea"/>
              </a:rPr>
              <a:t>컨트롤러 클래스 제작</a:t>
            </a:r>
            <a:endParaRPr lang="ko-KR" altLang="en-US" sz="1600" b="1">
              <a:latin typeface="+mn-ea"/>
            </a:endParaRPr>
          </a:p>
        </p:txBody>
      </p:sp>
      <p:cxnSp>
        <p:nvCxnSpPr>
          <p:cNvPr id="7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21"/>
          <p:cNvSpPr txBox="1"/>
          <p:nvPr/>
        </p:nvSpPr>
        <p:spPr>
          <a:xfrm>
            <a:off x="677008" y="1116906"/>
            <a:ext cx="10676792" cy="5956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1100"/>
              <a:t>최초 클라이언트로부터 요청이 들어왔을 때</a:t>
            </a:r>
            <a:r>
              <a:rPr lang="en-US" altLang="ko-KR" sz="1100"/>
              <a:t>, </a:t>
            </a:r>
            <a:r>
              <a:rPr lang="ko-KR" altLang="en-US" sz="1100"/>
              <a:t>컨트롤러로 진입하게 됩니다</a:t>
            </a:r>
            <a:r>
              <a:rPr lang="en-US" altLang="ko-KR" sz="1100"/>
              <a:t>.</a:t>
            </a:r>
            <a:br>
              <a:rPr lang="en-US" altLang="ko-KR" sz="1100"/>
            </a:br>
            <a:r>
              <a:rPr lang="ko-KR" altLang="en-US" sz="1100"/>
              <a:t>그리고 컨트롤러는 요청에 대한 작업을 한 후 뷰쪽으로 데이터를 전달합니다</a:t>
            </a:r>
            <a:r>
              <a:rPr lang="en-US" altLang="ko-KR" sz="1100"/>
              <a:t>.</a:t>
            </a:r>
            <a:endParaRPr lang="en-US" altLang="ko-KR" sz="1100"/>
          </a:p>
          <a:p>
            <a:pPr lvl="0">
              <a:defRPr lang="ko-KR" altLang="en-US"/>
            </a:pPr>
            <a:r>
              <a:rPr lang="en-US" altLang="ko-KR" sz="1100"/>
              <a:t>(spring_12_1_ex1_springex)</a:t>
            </a:r>
            <a:endParaRPr lang="en-US" altLang="ko-KR" sz="1100"/>
          </a:p>
        </p:txBody>
      </p:sp>
      <p:sp>
        <p:nvSpPr>
          <p:cNvPr id="9" name="TextBox 22"/>
          <p:cNvSpPr txBox="1"/>
          <p:nvPr/>
        </p:nvSpPr>
        <p:spPr>
          <a:xfrm>
            <a:off x="766654" y="2049236"/>
            <a:ext cx="4916969" cy="2634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/>
              <a:t>컨트롤로 클래스 제작 순서</a:t>
            </a:r>
            <a:endParaRPr lang="en-US" altLang="ko-KR" sz="1200" b="1"/>
          </a:p>
        </p:txBody>
      </p:sp>
      <p:cxnSp>
        <p:nvCxnSpPr>
          <p:cNvPr id="10" name="직선 연결선 24"/>
          <p:cNvCxnSpPr/>
          <p:nvPr/>
        </p:nvCxnSpPr>
        <p:spPr>
          <a:xfrm>
            <a:off x="766655" y="2331408"/>
            <a:ext cx="4916968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6"/>
          <p:cNvSpPr/>
          <p:nvPr/>
        </p:nvSpPr>
        <p:spPr>
          <a:xfrm>
            <a:off x="1013010" y="2482989"/>
            <a:ext cx="5235389" cy="717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/>
              <a:t>@Controller</a:t>
            </a:r>
            <a:r>
              <a:rPr lang="ko-KR" altLang="en-US"/>
              <a:t>를</a:t>
            </a:r>
            <a:r>
              <a:rPr lang="en-US" altLang="ko-KR"/>
              <a:t> </a:t>
            </a:r>
            <a:r>
              <a:rPr lang="ko-KR" altLang="en-US"/>
              <a:t>이용한 클래스 생성</a:t>
            </a:r>
            <a:endParaRPr lang="ko-KR" altLang="en-US"/>
          </a:p>
        </p:txBody>
      </p:sp>
      <p:sp>
        <p:nvSpPr>
          <p:cNvPr id="12" name="직사각형 27"/>
          <p:cNvSpPr/>
          <p:nvPr/>
        </p:nvSpPr>
        <p:spPr>
          <a:xfrm>
            <a:off x="1013010" y="3494276"/>
            <a:ext cx="5235389" cy="717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/>
              <a:t>@RequestMapping</a:t>
            </a:r>
            <a:r>
              <a:rPr lang="ko-KR" altLang="en-US"/>
              <a:t>을</a:t>
            </a:r>
            <a:r>
              <a:rPr lang="en-US" altLang="ko-KR"/>
              <a:t> </a:t>
            </a:r>
            <a:r>
              <a:rPr lang="ko-KR" altLang="en-US"/>
              <a:t>이용한 요청 경로 지정</a:t>
            </a:r>
            <a:endParaRPr lang="ko-KR" altLang="en-US"/>
          </a:p>
        </p:txBody>
      </p:sp>
      <p:sp>
        <p:nvSpPr>
          <p:cNvPr id="13" name="직사각형 28"/>
          <p:cNvSpPr/>
          <p:nvPr/>
        </p:nvSpPr>
        <p:spPr>
          <a:xfrm>
            <a:off x="1013010" y="4516205"/>
            <a:ext cx="5235389" cy="717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/>
              <a:t>요청 처리 메소드 구현</a:t>
            </a:r>
            <a:endParaRPr lang="ko-KR" altLang="en-US"/>
          </a:p>
        </p:txBody>
      </p:sp>
      <p:sp>
        <p:nvSpPr>
          <p:cNvPr id="14" name="직사각형 30"/>
          <p:cNvSpPr/>
          <p:nvPr/>
        </p:nvSpPr>
        <p:spPr>
          <a:xfrm>
            <a:off x="1013010" y="5538134"/>
            <a:ext cx="5235389" cy="717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/>
              <a:t>뷰 이름 리턴</a:t>
            </a:r>
            <a:endParaRPr lang="ko-KR" altLang="en-US"/>
          </a:p>
        </p:txBody>
      </p:sp>
      <p:cxnSp>
        <p:nvCxnSpPr>
          <p:cNvPr id="15" name="직선 화살표 연결선 9"/>
          <p:cNvCxnSpPr>
            <a:stCxn id="11" idx="2"/>
            <a:endCxn id="12" idx="0"/>
          </p:cNvCxnSpPr>
          <p:nvPr/>
        </p:nvCxnSpPr>
        <p:spPr>
          <a:xfrm>
            <a:off x="3630705" y="3200165"/>
            <a:ext cx="0" cy="294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31"/>
          <p:cNvCxnSpPr/>
          <p:nvPr/>
        </p:nvCxnSpPr>
        <p:spPr>
          <a:xfrm>
            <a:off x="3630704" y="4222094"/>
            <a:ext cx="0" cy="294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33"/>
          <p:cNvCxnSpPr/>
          <p:nvPr/>
        </p:nvCxnSpPr>
        <p:spPr>
          <a:xfrm>
            <a:off x="3630704" y="5244023"/>
            <a:ext cx="0" cy="294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그림 10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479737" y="2482989"/>
            <a:ext cx="2581275" cy="742950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30941" y="1969994"/>
            <a:ext cx="2743200" cy="1447800"/>
          </a:xfrm>
          <a:prstGeom prst="rect">
            <a:avLst/>
          </a:prstGeom>
        </p:spPr>
      </p:pic>
      <p:sp>
        <p:nvSpPr>
          <p:cNvPr id="6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 b="1">
                <a:latin typeface="+mn-ea"/>
              </a:rPr>
              <a:t>12-</a:t>
            </a:r>
            <a:r>
              <a:rPr lang="en-US" altLang="ko-KR" sz="1600" b="1" kern="1200">
                <a:solidFill>
                  <a:schemeClr val="tx1"/>
                </a:solidFill>
                <a:latin typeface="+mn-ea"/>
                <a:ea typeface="+mn-ea"/>
              </a:rPr>
              <a:t>2. </a:t>
            </a:r>
            <a:r>
              <a:rPr lang="ko-KR" altLang="en-US" sz="1600" b="1">
                <a:latin typeface="+mn-ea"/>
              </a:rPr>
              <a:t>요청 처리 메소드 제작</a:t>
            </a:r>
            <a:endParaRPr lang="ko-KR" altLang="en-US" sz="1600" b="1">
              <a:latin typeface="+mn-ea"/>
            </a:endParaRPr>
          </a:p>
        </p:txBody>
      </p:sp>
      <p:cxnSp>
        <p:nvCxnSpPr>
          <p:cNvPr id="7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21"/>
          <p:cNvSpPr txBox="1"/>
          <p:nvPr/>
        </p:nvSpPr>
        <p:spPr>
          <a:xfrm>
            <a:off x="677008" y="1116906"/>
            <a:ext cx="10676792" cy="262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1100"/>
              <a:t>클라이언트의 요청을 처리할 메소드를 제작 합니다</a:t>
            </a:r>
            <a:r>
              <a:rPr lang="en-US" altLang="ko-KR" sz="1100"/>
              <a:t>. (spring_12_1_ex1_springex)</a:t>
            </a:r>
            <a:endParaRPr lang="en-US" altLang="ko-KR" sz="1100"/>
          </a:p>
        </p:txBody>
      </p:sp>
      <p:sp>
        <p:nvSpPr>
          <p:cNvPr id="9" name="직사각형 15"/>
          <p:cNvSpPr/>
          <p:nvPr/>
        </p:nvSpPr>
        <p:spPr>
          <a:xfrm>
            <a:off x="4975412" y="1792704"/>
            <a:ext cx="2017059" cy="717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/>
              <a:t>요청 경로</a:t>
            </a:r>
            <a:r>
              <a:rPr lang="en-US" altLang="ko-KR"/>
              <a:t>(path)</a:t>
            </a:r>
            <a:endParaRPr lang="ko-KR" altLang="en-US"/>
          </a:p>
        </p:txBody>
      </p:sp>
      <p:cxnSp>
        <p:nvCxnSpPr>
          <p:cNvPr id="10" name="직선 화살표 연결선 7"/>
          <p:cNvCxnSpPr/>
          <p:nvPr/>
        </p:nvCxnSpPr>
        <p:spPr>
          <a:xfrm flipH="1">
            <a:off x="3621741" y="2142563"/>
            <a:ext cx="12909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8"/>
          <p:cNvSpPr/>
          <p:nvPr/>
        </p:nvSpPr>
        <p:spPr>
          <a:xfrm>
            <a:off x="4975412" y="2791669"/>
            <a:ext cx="2017059" cy="717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/>
              <a:t>뷰페이지 이름</a:t>
            </a:r>
            <a:endParaRPr lang="ko-KR" altLang="en-US"/>
          </a:p>
        </p:txBody>
      </p:sp>
      <p:cxnSp>
        <p:nvCxnSpPr>
          <p:cNvPr id="12" name="직선 화살표 연결선 20"/>
          <p:cNvCxnSpPr/>
          <p:nvPr/>
        </p:nvCxnSpPr>
        <p:spPr>
          <a:xfrm flipH="1">
            <a:off x="2859741" y="2958351"/>
            <a:ext cx="20529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108141" y="4837180"/>
            <a:ext cx="5502459" cy="952500"/>
          </a:xfrm>
          <a:prstGeom prst="rect">
            <a:avLst/>
          </a:prstGeom>
        </p:spPr>
      </p:pic>
      <p:sp>
        <p:nvSpPr>
          <p:cNvPr id="14" name="TextBox 23"/>
          <p:cNvSpPr txBox="1"/>
          <p:nvPr/>
        </p:nvSpPr>
        <p:spPr>
          <a:xfrm>
            <a:off x="901125" y="4396706"/>
            <a:ext cx="249649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1100" b="1"/>
              <a:t>뷰페이지 이름 생성</a:t>
            </a:r>
            <a:r>
              <a:rPr lang="en-US" altLang="ko-KR" sz="1100" b="1"/>
              <a:t>(</a:t>
            </a:r>
            <a:r>
              <a:rPr lang="ko-KR" altLang="en-US" sz="1100" b="1"/>
              <a:t>조합</a:t>
            </a:r>
            <a:r>
              <a:rPr lang="en-US" altLang="ko-KR" sz="1100" b="1"/>
              <a:t>) </a:t>
            </a:r>
            <a:r>
              <a:rPr lang="ko-KR" altLang="en-US" sz="1100" b="1"/>
              <a:t>방법</a:t>
            </a:r>
            <a:endParaRPr lang="en-US" altLang="ko-KR" sz="1100" b="1"/>
          </a:p>
        </p:txBody>
      </p:sp>
      <p:pic>
        <p:nvPicPr>
          <p:cNvPr id="15" name="그림 12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789209" y="2264954"/>
            <a:ext cx="3390900" cy="685800"/>
          </a:xfrm>
          <a:prstGeom prst="rect">
            <a:avLst/>
          </a:prstGeom>
        </p:spPr>
      </p:pic>
      <p:sp>
        <p:nvSpPr>
          <p:cNvPr id="16" name="TextBox 25"/>
          <p:cNvSpPr txBox="1"/>
          <p:nvPr/>
        </p:nvSpPr>
        <p:spPr>
          <a:xfrm>
            <a:off x="7681633" y="1954287"/>
            <a:ext cx="24965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1100" b="1"/>
              <a:t>결과 화면</a:t>
            </a:r>
            <a:endParaRPr lang="en-US" altLang="ko-KR" sz="1100" b="1"/>
          </a:p>
        </p:txBody>
      </p:sp>
      <p:cxnSp>
        <p:nvCxnSpPr>
          <p:cNvPr id="17" name="직선 연결선 26"/>
          <p:cNvCxnSpPr/>
          <p:nvPr/>
        </p:nvCxnSpPr>
        <p:spPr>
          <a:xfrm>
            <a:off x="972843" y="4658316"/>
            <a:ext cx="9724654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그림 14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972843" y="4877589"/>
            <a:ext cx="1660971" cy="1519277"/>
          </a:xfrm>
          <a:prstGeom prst="rect">
            <a:avLst/>
          </a:prstGeom>
        </p:spPr>
      </p:pic>
      <p:sp>
        <p:nvSpPr>
          <p:cNvPr id="19" name="직사각형 29"/>
          <p:cNvSpPr/>
          <p:nvPr/>
        </p:nvSpPr>
        <p:spPr>
          <a:xfrm>
            <a:off x="930622" y="4890430"/>
            <a:ext cx="809688" cy="19783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0" name="직사각형 32"/>
          <p:cNvSpPr/>
          <p:nvPr/>
        </p:nvSpPr>
        <p:spPr>
          <a:xfrm>
            <a:off x="1030941" y="5735714"/>
            <a:ext cx="809688" cy="19783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1" name="TextBox 34"/>
          <p:cNvSpPr txBox="1"/>
          <p:nvPr/>
        </p:nvSpPr>
        <p:spPr>
          <a:xfrm>
            <a:off x="2966114" y="4367775"/>
            <a:ext cx="4277139" cy="261610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1100"/>
              <a:t>뷰페이지 이름 </a:t>
            </a:r>
            <a:r>
              <a:rPr lang="en-US" altLang="ko-KR" sz="1100"/>
              <a:t>= prefix + </a:t>
            </a:r>
            <a:r>
              <a:rPr lang="ko-KR" altLang="en-US" sz="1100"/>
              <a:t>요청처리 메소드 반환값 </a:t>
            </a:r>
            <a:r>
              <a:rPr lang="en-US" altLang="ko-KR" sz="1100"/>
              <a:t>+ suffix</a:t>
            </a:r>
            <a:endParaRPr lang="en-US" altLang="ko-KR" sz="1100"/>
          </a:p>
        </p:txBody>
      </p:sp>
      <p:sp>
        <p:nvSpPr>
          <p:cNvPr id="22" name="직사각형 35"/>
          <p:cNvSpPr/>
          <p:nvPr/>
        </p:nvSpPr>
        <p:spPr>
          <a:xfrm>
            <a:off x="3324053" y="5162769"/>
            <a:ext cx="3775574" cy="42877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 b="1">
                <a:latin typeface="+mn-ea"/>
              </a:rPr>
              <a:t>12-</a:t>
            </a:r>
            <a:r>
              <a:rPr lang="en-US" altLang="ko-KR" sz="1600" b="1" kern="1200">
                <a:solidFill>
                  <a:schemeClr val="tx1"/>
                </a:solidFill>
                <a:latin typeface="+mn-ea"/>
                <a:ea typeface="+mn-ea"/>
              </a:rPr>
              <a:t>3. </a:t>
            </a:r>
            <a:r>
              <a:rPr lang="ko-KR" altLang="en-US" sz="1600" b="1">
                <a:latin typeface="+mn-ea"/>
              </a:rPr>
              <a:t>뷰에 데이터 전달</a:t>
            </a:r>
            <a:endParaRPr lang="ko-KR" altLang="en-US" sz="1600" b="1">
              <a:latin typeface="+mn-ea"/>
            </a:endParaRPr>
          </a:p>
        </p:txBody>
      </p:sp>
      <p:cxnSp>
        <p:nvCxnSpPr>
          <p:cNvPr id="6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21"/>
          <p:cNvSpPr txBox="1"/>
          <p:nvPr/>
        </p:nvSpPr>
        <p:spPr>
          <a:xfrm>
            <a:off x="677008" y="1116906"/>
            <a:ext cx="10676792" cy="262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1100"/>
              <a:t>컨트롤러에서 로직 수행 후 뷰페이지를 반환 합니다</a:t>
            </a:r>
            <a:r>
              <a:rPr lang="en-US" altLang="ko-KR" sz="1100"/>
              <a:t>. </a:t>
            </a:r>
            <a:r>
              <a:rPr lang="ko-KR" altLang="en-US" sz="1100"/>
              <a:t>이때 뷰에서 사용하게 될 데이터를 객체로 전달 할 수 있습니다</a:t>
            </a:r>
            <a:r>
              <a:rPr lang="en-US" altLang="ko-KR" sz="1100"/>
              <a:t>.</a:t>
            </a:r>
            <a:endParaRPr lang="en-US" altLang="ko-KR" sz="1100"/>
          </a:p>
        </p:txBody>
      </p:sp>
      <p:sp>
        <p:nvSpPr>
          <p:cNvPr id="8" name="직사각형 22"/>
          <p:cNvSpPr/>
          <p:nvPr/>
        </p:nvSpPr>
        <p:spPr>
          <a:xfrm>
            <a:off x="5231051" y="1938873"/>
            <a:ext cx="3499994" cy="470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/>
              <a:t>Model </a:t>
            </a:r>
            <a:r>
              <a:rPr lang="ko-KR" altLang="en-US"/>
              <a:t>객체를 파라미터로 받음</a:t>
            </a:r>
            <a:endParaRPr lang="ko-KR" altLang="en-US"/>
          </a:p>
        </p:txBody>
      </p:sp>
      <p:cxnSp>
        <p:nvCxnSpPr>
          <p:cNvPr id="9" name="직선 화살표 연결선 24"/>
          <p:cNvCxnSpPr/>
          <p:nvPr/>
        </p:nvCxnSpPr>
        <p:spPr>
          <a:xfrm flipH="1">
            <a:off x="3877380" y="2180580"/>
            <a:ext cx="12909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57980" y="1802376"/>
            <a:ext cx="2819400" cy="1562100"/>
          </a:xfrm>
          <a:prstGeom prst="rect">
            <a:avLst/>
          </a:prstGeom>
        </p:spPr>
      </p:pic>
      <p:sp>
        <p:nvSpPr>
          <p:cNvPr id="11" name="직사각형 27"/>
          <p:cNvSpPr/>
          <p:nvPr/>
        </p:nvSpPr>
        <p:spPr>
          <a:xfrm>
            <a:off x="5231051" y="2509545"/>
            <a:ext cx="3499994" cy="470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/>
              <a:t>Model </a:t>
            </a:r>
            <a:r>
              <a:rPr lang="ko-KR" altLang="en-US"/>
              <a:t>객체에 데이터를 담음</a:t>
            </a:r>
            <a:endParaRPr lang="ko-KR" altLang="en-US"/>
          </a:p>
        </p:txBody>
      </p:sp>
      <p:cxnSp>
        <p:nvCxnSpPr>
          <p:cNvPr id="12" name="직선 화살표 연결선 28"/>
          <p:cNvCxnSpPr/>
          <p:nvPr/>
        </p:nvCxnSpPr>
        <p:spPr>
          <a:xfrm flipH="1" flipV="1">
            <a:off x="3460955" y="2630992"/>
            <a:ext cx="1707343" cy="120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0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186567" y="3642486"/>
            <a:ext cx="2562225" cy="1200150"/>
          </a:xfrm>
          <a:prstGeom prst="rect">
            <a:avLst/>
          </a:prstGeom>
        </p:spPr>
      </p:pic>
      <p:sp>
        <p:nvSpPr>
          <p:cNvPr id="14" name="직사각형 33"/>
          <p:cNvSpPr/>
          <p:nvPr/>
        </p:nvSpPr>
        <p:spPr>
          <a:xfrm>
            <a:off x="5231051" y="3807557"/>
            <a:ext cx="3499994" cy="9591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/>
              <a:t>컨트롤러에서 전달 받은</a:t>
            </a:r>
            <a:endParaRPr lang="ko-KR" altLang="en-US"/>
          </a:p>
          <a:p>
            <a:pPr algn="ctr">
              <a:defRPr lang="ko-KR" altLang="en-US"/>
            </a:pPr>
            <a:r>
              <a:rPr lang="en-US" altLang="ko-KR"/>
              <a:t>Model</a:t>
            </a:r>
            <a:r>
              <a:rPr lang="ko-KR" altLang="en-US"/>
              <a:t>객체의 속성을 이용함</a:t>
            </a:r>
            <a:r>
              <a:rPr lang="en-US" altLang="ko-KR"/>
              <a:t>.</a:t>
            </a:r>
            <a:endParaRPr lang="ko-KR" altLang="en-US"/>
          </a:p>
        </p:txBody>
      </p:sp>
      <p:cxnSp>
        <p:nvCxnSpPr>
          <p:cNvPr id="15" name="직선 화살표 연결선 36"/>
          <p:cNvCxnSpPr/>
          <p:nvPr/>
        </p:nvCxnSpPr>
        <p:spPr>
          <a:xfrm flipH="1">
            <a:off x="2202426" y="4287147"/>
            <a:ext cx="29658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아래쪽 화살표 16"/>
          <p:cNvSpPr/>
          <p:nvPr/>
        </p:nvSpPr>
        <p:spPr>
          <a:xfrm>
            <a:off x="4119716" y="3221107"/>
            <a:ext cx="1445342" cy="43262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pic>
        <p:nvPicPr>
          <p:cNvPr id="17" name="그림 17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300503" y="5635153"/>
            <a:ext cx="3257550" cy="847725"/>
          </a:xfrm>
          <a:prstGeom prst="rect">
            <a:avLst/>
          </a:prstGeom>
        </p:spPr>
      </p:pic>
      <p:sp>
        <p:nvSpPr>
          <p:cNvPr id="18" name="아래쪽 화살표 37"/>
          <p:cNvSpPr/>
          <p:nvPr/>
        </p:nvSpPr>
        <p:spPr>
          <a:xfrm>
            <a:off x="4119716" y="5077100"/>
            <a:ext cx="1445342" cy="43262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9" name="TextBox 38"/>
          <p:cNvSpPr txBox="1"/>
          <p:nvPr/>
        </p:nvSpPr>
        <p:spPr>
          <a:xfrm>
            <a:off x="677008" y="1508625"/>
            <a:ext cx="362952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200" b="1"/>
              <a:t>Model </a:t>
            </a:r>
            <a:r>
              <a:rPr lang="ko-KR" altLang="en-US" sz="1200" b="1"/>
              <a:t>클래스를 이용한 데이터 전달</a:t>
            </a:r>
            <a:endParaRPr lang="en-US" altLang="ko-KR" sz="1200" b="1"/>
          </a:p>
        </p:txBody>
      </p:sp>
      <p:cxnSp>
        <p:nvCxnSpPr>
          <p:cNvPr id="20" name="직선 연결선 39"/>
          <p:cNvCxnSpPr/>
          <p:nvPr/>
        </p:nvCxnSpPr>
        <p:spPr>
          <a:xfrm>
            <a:off x="677008" y="1767663"/>
            <a:ext cx="825068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54392" y="2095406"/>
            <a:ext cx="2847975" cy="809625"/>
          </a:xfrm>
          <a:prstGeom prst="rect">
            <a:avLst/>
          </a:prstGeom>
        </p:spPr>
      </p:pic>
      <p:sp>
        <p:nvSpPr>
          <p:cNvPr id="18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fld id="{CFC7ED37-DDEF-4DB7-963E-342CD9877B0B}" type="slidenum">
              <a:rPr lang="ko-KR" altLang="en-US"/>
              <a:pPr lvl="0">
                <a:defRPr lang="ko-KR" altLang="en-US"/>
              </a:pPr>
              <a:t>6</a:t>
            </a:fld>
            <a:endParaRPr lang="ko-KR" altLang="en-US"/>
          </a:p>
        </p:txBody>
      </p:sp>
      <p:cxnSp>
        <p:nvCxnSpPr>
          <p:cNvPr id="19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22"/>
          <p:cNvSpPr/>
          <p:nvPr/>
        </p:nvSpPr>
        <p:spPr>
          <a:xfrm>
            <a:off x="5252164" y="1959781"/>
            <a:ext cx="4340244" cy="470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/>
              <a:t>클래스에 </a:t>
            </a:r>
            <a:r>
              <a:rPr lang="en-US" altLang="ko-KR"/>
              <a:t>@RequestMapping </a:t>
            </a:r>
            <a:r>
              <a:rPr lang="ko-KR" altLang="en-US"/>
              <a:t>적용</a:t>
            </a:r>
            <a:endParaRPr lang="ko-KR" altLang="en-US"/>
          </a:p>
        </p:txBody>
      </p:sp>
      <p:cxnSp>
        <p:nvCxnSpPr>
          <p:cNvPr id="21" name="직선 화살표 연결선 24"/>
          <p:cNvCxnSpPr/>
          <p:nvPr/>
        </p:nvCxnSpPr>
        <p:spPr>
          <a:xfrm flipH="1">
            <a:off x="3376246" y="2212601"/>
            <a:ext cx="1800845" cy="215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15"/>
          <p:cNvSpPr txBox="1"/>
          <p:nvPr/>
        </p:nvSpPr>
        <p:spPr>
          <a:xfrm>
            <a:off x="677008" y="1116906"/>
            <a:ext cx="10676792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1100"/>
              <a:t>메서드에 </a:t>
            </a:r>
            <a:r>
              <a:rPr lang="en-US" altLang="ko-KR" sz="1100"/>
              <a:t>@RequestMapping </a:t>
            </a:r>
            <a:r>
              <a:rPr lang="ko-KR" altLang="en-US" sz="1100"/>
              <a:t>어노테이션을 적용하여 요청경로를 얻습니다</a:t>
            </a:r>
            <a:r>
              <a:rPr lang="en-US" altLang="ko-KR" sz="1100"/>
              <a:t>.</a:t>
            </a:r>
            <a:endParaRPr lang="en-US" altLang="ko-KR" sz="1100"/>
          </a:p>
          <a:p>
            <a:pPr lvl="0">
              <a:defRPr lang="ko-KR" altLang="en-US"/>
            </a:pPr>
            <a:r>
              <a:rPr lang="en-US" altLang="ko-KR" sz="1100"/>
              <a:t>@RequestMapping </a:t>
            </a:r>
            <a:r>
              <a:rPr lang="ko-KR" altLang="en-US" sz="1100"/>
              <a:t>어노테이션을 클래스에 적용하여 요청경로를 얻는 방법에 대해서 살펴 봅니다</a:t>
            </a:r>
            <a:r>
              <a:rPr lang="en-US" altLang="ko-KR" sz="1100"/>
              <a:t>.</a:t>
            </a:r>
            <a:endParaRPr lang="en-US" altLang="ko-KR" sz="1100"/>
          </a:p>
          <a:p>
            <a:pPr lvl="0">
              <a:defRPr lang="ko-KR" altLang="en-US"/>
            </a:pPr>
            <a:r>
              <a:rPr lang="en-US" altLang="ko-KR" sz="1100"/>
              <a:t>(spring_12_4_ex1_springex)</a:t>
            </a:r>
            <a:endParaRPr lang="en-US" altLang="ko-KR" sz="1100"/>
          </a:p>
        </p:txBody>
      </p:sp>
      <p:pic>
        <p:nvPicPr>
          <p:cNvPr id="23" name="그림 7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044867" y="3835486"/>
            <a:ext cx="2857500" cy="1609725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>
            <a:off x="5252164" y="3764569"/>
            <a:ext cx="4340244" cy="470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/>
              <a:t>메소드에 </a:t>
            </a:r>
            <a:r>
              <a:rPr lang="en-US" altLang="ko-KR"/>
              <a:t>@RequestMapping </a:t>
            </a:r>
            <a:r>
              <a:rPr lang="ko-KR" altLang="en-US"/>
              <a:t>적용</a:t>
            </a:r>
            <a:endParaRPr lang="ko-KR" altLang="en-US"/>
          </a:p>
        </p:txBody>
      </p:sp>
      <p:cxnSp>
        <p:nvCxnSpPr>
          <p:cNvPr id="25" name="직선 화살표 연결선 26"/>
          <p:cNvCxnSpPr/>
          <p:nvPr/>
        </p:nvCxnSpPr>
        <p:spPr>
          <a:xfrm flipH="1" flipV="1">
            <a:off x="3217985" y="4009293"/>
            <a:ext cx="1959107" cy="8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9"/>
          <p:cNvSpPr/>
          <p:nvPr/>
        </p:nvSpPr>
        <p:spPr>
          <a:xfrm>
            <a:off x="5252164" y="5334343"/>
            <a:ext cx="4340244" cy="470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/>
              <a:t>조합된 요청 경로 </a:t>
            </a:r>
            <a:r>
              <a:rPr lang="en-US" altLang="ko-KR"/>
              <a:t>: /board/write</a:t>
            </a:r>
            <a:endParaRPr lang="ko-KR" altLang="en-US"/>
          </a:p>
        </p:txBody>
      </p:sp>
      <p:sp>
        <p:nvSpPr>
          <p:cNvPr id="27" name="덧셈 기호 9"/>
          <p:cNvSpPr/>
          <p:nvPr/>
        </p:nvSpPr>
        <p:spPr>
          <a:xfrm>
            <a:off x="7096970" y="2770478"/>
            <a:ext cx="650631" cy="650631"/>
          </a:xfrm>
          <a:prstGeom prst="mathPlus">
            <a:avLst>
              <a:gd name="adj1" fmla="val 235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8" name="등호 10"/>
          <p:cNvSpPr/>
          <p:nvPr/>
        </p:nvSpPr>
        <p:spPr>
          <a:xfrm>
            <a:off x="7096970" y="4415192"/>
            <a:ext cx="738554" cy="738554"/>
          </a:xfrm>
          <a:prstGeom prst="mathEqual">
            <a:avLst>
              <a:gd name="adj1" fmla="val 23520"/>
              <a:gd name="adj2" fmla="val 117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TextBox 30"/>
          <p:cNvSpPr txBox="1"/>
          <p:nvPr/>
        </p:nvSpPr>
        <p:spPr>
          <a:xfrm>
            <a:off x="9020908" y="2733307"/>
            <a:ext cx="16764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100"/>
              <a:t>/board</a:t>
            </a:r>
            <a:endParaRPr lang="en-US" altLang="ko-KR" sz="1100"/>
          </a:p>
        </p:txBody>
      </p:sp>
      <p:sp>
        <p:nvSpPr>
          <p:cNvPr id="30" name="TextBox 31"/>
          <p:cNvSpPr txBox="1"/>
          <p:nvPr/>
        </p:nvSpPr>
        <p:spPr>
          <a:xfrm>
            <a:off x="9020908" y="4544828"/>
            <a:ext cx="16764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100"/>
              <a:t>/write</a:t>
            </a:r>
            <a:endParaRPr lang="en-US" altLang="ko-KR" sz="1100"/>
          </a:p>
        </p:txBody>
      </p:sp>
      <p:pic>
        <p:nvPicPr>
          <p:cNvPr id="31" name="그림 12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922097" y="5839538"/>
            <a:ext cx="3000375" cy="638175"/>
          </a:xfrm>
          <a:prstGeom prst="rect">
            <a:avLst/>
          </a:prstGeom>
        </p:spPr>
      </p:pic>
      <p:sp>
        <p:nvSpPr>
          <p:cNvPr id="3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 b="1">
                <a:latin typeface="+mn-ea"/>
              </a:rPr>
              <a:t>12-</a:t>
            </a:r>
            <a:r>
              <a:rPr lang="en-US" altLang="ko-KR" sz="1600" b="1" kern="1200">
                <a:solidFill>
                  <a:schemeClr val="tx1"/>
                </a:solidFill>
                <a:latin typeface="+mn-ea"/>
                <a:ea typeface="+mn-ea"/>
              </a:rPr>
              <a:t>4. </a:t>
            </a:r>
            <a:r>
              <a:rPr lang="ko-KR" altLang="en-US" sz="1600" b="1">
                <a:latin typeface="+mn-ea"/>
              </a:rPr>
              <a:t>클래스에 </a:t>
            </a:r>
            <a:r>
              <a:rPr lang="en-US" altLang="ko-KR" sz="1600" b="1">
                <a:latin typeface="+mn-ea"/>
              </a:rPr>
              <a:t>@RequestMapping</a:t>
            </a:r>
            <a:r>
              <a:rPr lang="ko-KR" altLang="en-US" sz="1600" b="1">
                <a:latin typeface="+mn-ea"/>
              </a:rPr>
              <a:t>적용</a:t>
            </a:r>
            <a:endParaRPr lang="ko-KR" altLang="en-US" sz="1600" b="1">
              <a:latin typeface="+mn-ea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 b="1">
                <a:latin typeface="+mn-ea"/>
              </a:rPr>
              <a:t>13-</a:t>
            </a:r>
            <a:r>
              <a:rPr lang="en-US" altLang="ko-KR" sz="1600" b="1" kern="1200">
                <a:solidFill>
                  <a:schemeClr val="tx1"/>
                </a:solidFill>
                <a:latin typeface="+mn-ea"/>
                <a:ea typeface="+mn-ea"/>
              </a:rPr>
              <a:t>1. </a:t>
            </a:r>
            <a:r>
              <a:rPr lang="en-US" altLang="ko-KR" sz="1600" b="1">
                <a:latin typeface="+mn-ea"/>
              </a:rPr>
              <a:t>HttpServletRequest </a:t>
            </a:r>
            <a:r>
              <a:rPr lang="ko-KR" altLang="en-US" sz="1600" b="1">
                <a:latin typeface="+mn-ea"/>
              </a:rPr>
              <a:t>클래스</a:t>
            </a:r>
            <a:endParaRPr lang="ko-KR" altLang="en-US" sz="1600" b="1">
              <a:latin typeface="+mn-ea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77008" y="1116906"/>
            <a:ext cx="10676792" cy="262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100"/>
              <a:t>HttpServletRequest</a:t>
            </a:r>
            <a:r>
              <a:rPr lang="ko-KR" altLang="en-US" sz="1100"/>
              <a:t>클래스를 이용해서 데이터를 전송하는 방법에 대해서 살펴 봅니다</a:t>
            </a:r>
            <a:r>
              <a:rPr lang="en-US" altLang="ko-KR" sz="1100"/>
              <a:t>. (spring_13_1_ex1_springex)</a:t>
            </a:r>
            <a:endParaRPr lang="en-US" altLang="ko-KR" sz="110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015404" y="1827663"/>
            <a:ext cx="5455227" cy="167986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77008" y="3507527"/>
            <a:ext cx="4419600" cy="8001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015404" y="4570551"/>
            <a:ext cx="1666875" cy="1143000"/>
          </a:xfrm>
          <a:prstGeom prst="rect">
            <a:avLst/>
          </a:prstGeom>
        </p:spPr>
      </p:pic>
      <p:cxnSp>
        <p:nvCxnSpPr>
          <p:cNvPr id="12" name="직선 화살표 연결선 11"/>
          <p:cNvCxnSpPr/>
          <p:nvPr/>
        </p:nvCxnSpPr>
        <p:spPr>
          <a:xfrm flipV="1">
            <a:off x="4930588" y="2572871"/>
            <a:ext cx="1192306" cy="1021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1533832" y="3483510"/>
            <a:ext cx="3469341" cy="34123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706505" y="3834579"/>
            <a:ext cx="984644" cy="50689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cxnSp>
        <p:nvCxnSpPr>
          <p:cNvPr id="26" name="직선 화살표 연결선 25"/>
          <p:cNvCxnSpPr/>
          <p:nvPr/>
        </p:nvCxnSpPr>
        <p:spPr>
          <a:xfrm flipH="1" flipV="1">
            <a:off x="1691149" y="4340055"/>
            <a:ext cx="4178709" cy="664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03099" y="1830337"/>
            <a:ext cx="7296150" cy="132397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 b="1">
                <a:latin typeface="+mn-ea"/>
              </a:rPr>
              <a:t>13-</a:t>
            </a:r>
            <a:r>
              <a:rPr lang="en-US" altLang="ko-KR" sz="1600" b="1" kern="1200">
                <a:solidFill>
                  <a:schemeClr val="tx1"/>
                </a:solidFill>
                <a:latin typeface="+mn-ea"/>
                <a:ea typeface="+mn-ea"/>
              </a:rPr>
              <a:t>2. </a:t>
            </a:r>
            <a:r>
              <a:rPr lang="en-US" altLang="ko-KR" sz="1600" b="1">
                <a:latin typeface="+mn-ea"/>
              </a:rPr>
              <a:t>@RequestParam </a:t>
            </a:r>
            <a:r>
              <a:rPr lang="ko-KR" altLang="en-US" sz="1600" b="1">
                <a:latin typeface="+mn-ea"/>
              </a:rPr>
              <a:t>어노테이션</a:t>
            </a:r>
            <a:endParaRPr lang="ko-KR" altLang="en-US" sz="1600" b="1">
              <a:latin typeface="+mn-ea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77008" y="1116906"/>
            <a:ext cx="10676792" cy="262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100"/>
              <a:t>@RequestParam </a:t>
            </a:r>
            <a:r>
              <a:rPr lang="ko-KR" altLang="en-US" sz="1100"/>
              <a:t>어노테이션을 이용해서 데이터를 전송하는 방법에 대해서 살펴 봅니다</a:t>
            </a:r>
            <a:r>
              <a:rPr lang="en-US" altLang="ko-KR" sz="1100"/>
              <a:t>. (spring_13_1_ex1_springex)</a:t>
            </a:r>
            <a:endParaRPr lang="en-US" altLang="ko-KR" sz="110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56316" y="3707683"/>
            <a:ext cx="4524375" cy="81915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777220" y="4742681"/>
            <a:ext cx="1876425" cy="1285875"/>
          </a:xfrm>
          <a:prstGeom prst="rect">
            <a:avLst/>
          </a:prstGeom>
        </p:spPr>
      </p:pic>
      <p:cxnSp>
        <p:nvCxnSpPr>
          <p:cNvPr id="16" name="직선 화살표 연결선 15"/>
          <p:cNvCxnSpPr/>
          <p:nvPr/>
        </p:nvCxnSpPr>
        <p:spPr>
          <a:xfrm flipV="1">
            <a:off x="5310956" y="2310581"/>
            <a:ext cx="2240218" cy="1346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1671483" y="3656908"/>
            <a:ext cx="3609208" cy="34123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cxnSp>
        <p:nvCxnSpPr>
          <p:cNvPr id="19" name="직선 화살표 연결선 18"/>
          <p:cNvCxnSpPr/>
          <p:nvPr/>
        </p:nvCxnSpPr>
        <p:spPr>
          <a:xfrm flipV="1">
            <a:off x="5310956" y="2310581"/>
            <a:ext cx="4422979" cy="1346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785161" y="3991897"/>
            <a:ext cx="984644" cy="55060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cxnSp>
        <p:nvCxnSpPr>
          <p:cNvPr id="28" name="직선 화살표 연결선 27"/>
          <p:cNvCxnSpPr>
            <a:stCxn id="10" idx="1"/>
          </p:cNvCxnSpPr>
          <p:nvPr/>
        </p:nvCxnSpPr>
        <p:spPr>
          <a:xfrm flipH="1" flipV="1">
            <a:off x="1798650" y="4500742"/>
            <a:ext cx="3978570" cy="884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 b="1">
                <a:latin typeface="+mn-ea"/>
              </a:rPr>
              <a:t>13-</a:t>
            </a:r>
            <a:r>
              <a:rPr lang="en-US" altLang="ko-KR" sz="1600" b="1" kern="1200">
                <a:solidFill>
                  <a:schemeClr val="tx1"/>
                </a:solidFill>
                <a:latin typeface="+mn-ea"/>
                <a:ea typeface="+mn-ea"/>
              </a:rPr>
              <a:t>3. </a:t>
            </a:r>
            <a:r>
              <a:rPr lang="ko-KR" altLang="en-US" sz="1600" b="1">
                <a:latin typeface="+mn-ea"/>
              </a:rPr>
              <a:t>데이터</a:t>
            </a:r>
            <a:r>
              <a:rPr lang="en-US" altLang="ko-KR" sz="1600" b="1">
                <a:latin typeface="+mn-ea"/>
              </a:rPr>
              <a:t>(</a:t>
            </a:r>
            <a:r>
              <a:rPr lang="ko-KR" altLang="en-US" sz="1600" b="1">
                <a:latin typeface="+mn-ea"/>
              </a:rPr>
              <a:t>커맨드</a:t>
            </a:r>
            <a:r>
              <a:rPr lang="en-US" altLang="ko-KR" sz="1600" b="1">
                <a:latin typeface="+mn-ea"/>
              </a:rPr>
              <a:t>) </a:t>
            </a:r>
            <a:r>
              <a:rPr lang="ko-KR" altLang="en-US" sz="1600" b="1">
                <a:latin typeface="+mn-ea"/>
              </a:rPr>
              <a:t>객체</a:t>
            </a:r>
            <a:endParaRPr lang="ko-KR" altLang="en-US" sz="1600" b="1">
              <a:latin typeface="+mn-ea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77008" y="1116906"/>
            <a:ext cx="10676792" cy="262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1100"/>
              <a:t>데이터</a:t>
            </a:r>
            <a:r>
              <a:rPr lang="en-US" altLang="ko-KR" sz="1100"/>
              <a:t>(</a:t>
            </a:r>
            <a:r>
              <a:rPr lang="ko-KR" altLang="en-US" sz="1100"/>
              <a:t>커맨드</a:t>
            </a:r>
            <a:r>
              <a:rPr lang="en-US" altLang="ko-KR" sz="1100"/>
              <a:t>) </a:t>
            </a:r>
            <a:r>
              <a:rPr lang="ko-KR" altLang="en-US" sz="1100"/>
              <a:t>객체를 이용하여 데이터 많을 경우 간단하게 사용 할 수 있습니다</a:t>
            </a:r>
            <a:r>
              <a:rPr lang="en-US" altLang="ko-KR" sz="1100"/>
              <a:t>. (spring_13_1_ex1_springex)</a:t>
            </a:r>
            <a:endParaRPr lang="en-US" altLang="ko-KR" sz="110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24242" y="1869270"/>
            <a:ext cx="5281330" cy="225422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392543" y="2042259"/>
            <a:ext cx="4951425" cy="1023347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724242" y="1623829"/>
            <a:ext cx="1067679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/>
              <a:t>기존 방법 </a:t>
            </a:r>
            <a:r>
              <a:rPr lang="en-US" altLang="ko-KR" sz="1200" b="1"/>
              <a:t>: </a:t>
            </a:r>
            <a:r>
              <a:rPr lang="ko-KR" altLang="en-US" sz="1200" b="1"/>
              <a:t>다소 코드양이 많다</a:t>
            </a:r>
            <a:r>
              <a:rPr lang="en-US" altLang="ko-KR" sz="1200" b="1"/>
              <a:t>.</a:t>
            </a:r>
            <a:endParaRPr lang="en-US" altLang="ko-KR" sz="1200" b="1"/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428262" y="5087012"/>
            <a:ext cx="4951425" cy="1023347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724242" y="4609051"/>
            <a:ext cx="10676792" cy="2658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/>
              <a:t>개선 방법 </a:t>
            </a:r>
            <a:r>
              <a:rPr lang="en-US" altLang="ko-KR" sz="1200" b="1"/>
              <a:t>: </a:t>
            </a:r>
            <a:r>
              <a:rPr lang="ko-KR" altLang="en-US" sz="1200" b="1"/>
              <a:t>코드양이 적다</a:t>
            </a:r>
            <a:r>
              <a:rPr lang="en-US" altLang="ko-KR" sz="1200" b="1"/>
              <a:t>.</a:t>
            </a:r>
            <a:endParaRPr lang="en-US" altLang="ko-KR" sz="1200" b="1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24242" y="4978315"/>
            <a:ext cx="3409950" cy="1200150"/>
          </a:xfrm>
          <a:prstGeom prst="rect">
            <a:avLst/>
          </a:prstGeom>
        </p:spPr>
      </p:pic>
      <p:sp>
        <p:nvSpPr>
          <p:cNvPr id="25" name="직사각형 24"/>
          <p:cNvSpPr/>
          <p:nvPr/>
        </p:nvSpPr>
        <p:spPr>
          <a:xfrm>
            <a:off x="2306231" y="5188769"/>
            <a:ext cx="1492046" cy="31652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 b="1">
                <a:latin typeface="+mn-ea"/>
              </a:rPr>
              <a:t>13-</a:t>
            </a:r>
            <a:r>
              <a:rPr lang="en-US" altLang="ko-KR" sz="1600" b="1" kern="1200">
                <a:solidFill>
                  <a:schemeClr val="tx1"/>
                </a:solidFill>
                <a:latin typeface="+mn-ea"/>
                <a:ea typeface="+mn-ea"/>
              </a:rPr>
              <a:t>4. </a:t>
            </a:r>
            <a:r>
              <a:rPr lang="en-US" altLang="ko-KR" sz="1600" b="1">
                <a:latin typeface="+mn-ea"/>
              </a:rPr>
              <a:t>@PathVariable</a:t>
            </a:r>
            <a:endParaRPr lang="ko-KR" altLang="en-US" sz="1600" b="1">
              <a:latin typeface="+mn-ea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77008" y="1116906"/>
            <a:ext cx="10676792" cy="262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100">
                <a:latin typeface="+mn-ea"/>
              </a:rPr>
              <a:t>@PathValriable </a:t>
            </a:r>
            <a:r>
              <a:rPr lang="ko-KR" altLang="en-US" sz="1100">
                <a:latin typeface="+mn-ea"/>
              </a:rPr>
              <a:t>어노테이션을 이용하면 경로</a:t>
            </a:r>
            <a:r>
              <a:rPr lang="en-US" altLang="ko-KR" sz="1100">
                <a:latin typeface="+mn-ea"/>
              </a:rPr>
              <a:t>(path)</a:t>
            </a:r>
            <a:r>
              <a:rPr lang="ko-KR" altLang="en-US" sz="1100">
                <a:latin typeface="+mn-ea"/>
              </a:rPr>
              <a:t>에 변수를 넣어 요청메소드에서 파라미터로 이용 할 수 있습니다</a:t>
            </a:r>
            <a:r>
              <a:rPr lang="en-US" altLang="ko-KR" sz="1100">
                <a:latin typeface="+mn-ea"/>
              </a:rPr>
              <a:t>.</a:t>
            </a:r>
            <a:endParaRPr lang="en-US" altLang="ko-KR" sz="1100">
              <a:latin typeface="+mn-ea"/>
            </a:endParaRPr>
          </a:p>
        </p:txBody>
      </p:sp>
      <p:pic>
        <p:nvPicPr>
          <p:cNvPr id="14" name="Picture 5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239940" y="5280704"/>
            <a:ext cx="2314575" cy="80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Picture 4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291381" y="1938138"/>
            <a:ext cx="3038475" cy="3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Picture 2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1157909" y="3339803"/>
            <a:ext cx="5105400" cy="165735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직사각형 16"/>
          <p:cNvSpPr/>
          <p:nvPr/>
        </p:nvSpPr>
        <p:spPr>
          <a:xfrm>
            <a:off x="3522429" y="1930187"/>
            <a:ext cx="731520" cy="34588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cxnSp>
        <p:nvCxnSpPr>
          <p:cNvPr id="19" name="직선 화살표 연결선 18"/>
          <p:cNvCxnSpPr>
            <a:stCxn id="17" idx="2"/>
          </p:cNvCxnSpPr>
          <p:nvPr/>
        </p:nvCxnSpPr>
        <p:spPr>
          <a:xfrm flipH="1">
            <a:off x="3164619" y="2276068"/>
            <a:ext cx="723570" cy="11750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2354912" y="3451117"/>
            <a:ext cx="1604837" cy="16167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4341412" y="3557135"/>
            <a:ext cx="714955" cy="24624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pic>
        <p:nvPicPr>
          <p:cNvPr id="26" name="Picture 3"/>
          <p:cNvPicPr>
            <a:picLocks noChangeAspect="1" noChangeArrowheads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4034581" y="5340757"/>
            <a:ext cx="3152775" cy="7524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" name="직선 화살표 연결선 26"/>
          <p:cNvCxnSpPr/>
          <p:nvPr/>
        </p:nvCxnSpPr>
        <p:spPr>
          <a:xfrm>
            <a:off x="4683320" y="3822104"/>
            <a:ext cx="198781" cy="18948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패싯">
  <a:themeElements>
    <a:clrScheme name="패싯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패싯">
      <a:majorFont>
        <a:latin typeface="Trebuchet MS" panose="2147483647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2147483647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패싯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319</ep:Words>
  <ep:PresentationFormat>와이드스크린</ep:PresentationFormat>
  <ep:Paragraphs>131</ep:Paragraphs>
  <ep:Slides>14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ep:HeadingPairs>
  <ep:TitlesOfParts>
    <vt:vector size="15" baseType="lpstr">
      <vt:lpstr>패싯</vt:lpstr>
      <vt:lpstr>NanumBarunGothic</vt:lpstr>
      <vt:lpstr>컨트롤러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</vt:vector>
  </ep:TitlesOfParts>
  <ep:HyperlinkBase/>
  <ep:Application>Hancom Office Hanshow 2014</ep:Application>
  <ep:AppVersion>0900.0000.01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2017-04-20T07:53:24.000</dcterms:created>
  <dc:creator>bit-user</dc:creator>
  <cp:lastModifiedBy>YSG</cp:lastModifiedBy>
  <dcterms:modified xsi:type="dcterms:W3CDTF">2017-05-31T10:57:43.221</dcterms:modified>
  <cp:revision>128</cp:revision>
  <dc:title>Spring FramWork</dc:title>
</cp:coreProperties>
</file>