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0"/>
    <p:restoredTop sz="99884" autoAdjust="0"/>
  </p:normalViewPr>
  <p:slideViewPr>
    <p:cSldViewPr snapToGrid="0">
      <p:cViewPr>
        <p:scale>
          <a:sx n="125" d="100"/>
          <a:sy n="125" d="100"/>
        </p:scale>
        <p:origin x="-72" y="210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um.net/openeidos/88797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wakyc87.tistory.com/7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://iotsw.tistory.com/7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gloos.zum.com/ultteky/v/10795411" TargetMode="External"/><Relationship Id="rId5" Type="http://schemas.openxmlformats.org/officeDocument/2006/relationships/hyperlink" Target="http://javaslave.tistory.com/48" TargetMode="External"/><Relationship Id="rId4" Type="http://schemas.openxmlformats.org/officeDocument/2006/relationships/hyperlink" Target="http://snoopy81.tistory.com/17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alwr.blogspot.kr/2016/08/spring-2-tomcat-maven.html" TargetMode="External"/><Relationship Id="rId3" Type="http://schemas.openxmlformats.org/officeDocument/2006/relationships/hyperlink" Target="http://luckyyowu.tistory.com/347" TargetMode="External"/><Relationship Id="rId7" Type="http://schemas.openxmlformats.org/officeDocument/2006/relationships/hyperlink" Target="http://backback.tistory.com/56" TargetMode="External"/><Relationship Id="rId2" Type="http://schemas.openxmlformats.org/officeDocument/2006/relationships/hyperlink" Target="http://lalwr.blogspot.kr/2016/08/spring-1-eclip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lipse.org/" TargetMode="External"/><Relationship Id="rId5" Type="http://schemas.openxmlformats.org/officeDocument/2006/relationships/hyperlink" Target="https://tomcat.apache.org/download-80.cgi#8.0.36" TargetMode="External"/><Relationship Id="rId4" Type="http://schemas.openxmlformats.org/officeDocument/2006/relationships/hyperlink" Target="http://www.oracle.com/technetwork/java/javase/downloads/jdk8-downloads-2133151.html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tokisum.tistory.com/8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blog.seotory.com/post/2016/03/java-singleton-pattern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oopy81.tistory.com/170" TargetMode="External"/><Relationship Id="rId5" Type="http://schemas.openxmlformats.org/officeDocument/2006/relationships/hyperlink" Target="https://blog.outsider.ne.kr/765" TargetMode="Externa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blog.naver.com/PostView.nhn?blogId=k220j&amp;logNo=22072898228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evbox.tistory.com/entry/Spring-%EC%99%B8%EB%B6%80-%EC%84%A4%EC%A0%95-%ED%94%84%EB%A1%9C%ED%8D%BC%ED%8B%B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7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Spring DI &amp; IOC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3985" y="991632"/>
            <a:ext cx="7296647" cy="2825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333333"/>
                </a:solidFill>
                <a:latin typeface="NanumBarunGothic"/>
              </a:rPr>
              <a:t>DI(Dependency Injection) </a:t>
            </a:r>
            <a:r>
              <a:rPr lang="ko-KR" altLang="en-US" b="1">
                <a:solidFill>
                  <a:srgbClr val="333333"/>
                </a:solidFill>
                <a:latin typeface="NanumBarunGothic"/>
              </a:rPr>
              <a:t>란</a:t>
            </a:r>
            <a:r>
              <a:rPr lang="en-US" altLang="ko-KR" b="1">
                <a:solidFill>
                  <a:srgbClr val="333333"/>
                </a:solidFill>
                <a:latin typeface="NanumBarunGothic"/>
              </a:rPr>
              <a:t>?</a:t>
            </a:r>
          </a:p>
          <a:p>
            <a:pPr marL="342900" indent="-342900">
              <a:buAutoNum type="arabicPeriod"/>
              <a:defRPr lang="ko-KR" altLang="en-US"/>
            </a:pP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스프링 </a:t>
            </a:r>
            <a:r>
              <a:rPr lang="en-US" altLang="ko-KR">
                <a:solidFill>
                  <a:srgbClr val="333333"/>
                </a:solidFill>
                <a:latin typeface="NanumBarunGothic"/>
              </a:rPr>
              <a:t>IoC </a:t>
            </a:r>
            <a:r>
              <a:rPr lang="ko-KR" altLang="en-US">
                <a:solidFill>
                  <a:srgbClr val="333333"/>
                </a:solidFill>
                <a:latin typeface="NanumBarunGothic"/>
              </a:rPr>
              <a:t>컨테이너 핵심 개념 중 하나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다양한 프레임워크에 이미 적용되어 있는 기능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객체 간의 의존 관계를 외부의 조립기가 관리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불필요한 의존 관계를 없애거나 줄일 수 있음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단위테스트 수행 수월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설정파일과 애노테이션을 이용하여 객체 간의 의존 관계를 설정</a:t>
            </a: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각 객체를 빈</a:t>
            </a:r>
            <a:r>
              <a:rPr lang="en-US" altLang="ko-KR">
                <a:solidFill>
                  <a:srgbClr val="333333"/>
                </a:solidFill>
                <a:latin typeface="NanumBarunGothic"/>
              </a:rPr>
              <a:t>(bean)</a:t>
            </a:r>
            <a:r>
              <a:rPr lang="ko-KR" altLang="en-US">
                <a:solidFill>
                  <a:srgbClr val="333333"/>
                </a:solidFill>
                <a:latin typeface="NanumBarunGothic"/>
              </a:rPr>
              <a:t>으로 관리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54108" y="930698"/>
            <a:ext cx="1843614" cy="43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 b="1">
                <a:hlinkClick r:id="rId2"/>
              </a:rPr>
              <a:t>스프링 강의</a:t>
            </a:r>
            <a:r>
              <a:rPr lang="ko-KR" altLang="en-US"/>
              <a:t>  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322" y="779103"/>
            <a:ext cx="8979106" cy="49467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681" y="1224580"/>
            <a:ext cx="8300975" cy="37977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05" y="396345"/>
            <a:ext cx="2619375" cy="36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일반 적인 </a:t>
            </a:r>
            <a:r>
              <a:rPr lang="en-US" altLang="ko-KR"/>
              <a:t>JAVA</a:t>
            </a:r>
            <a:r>
              <a:rPr lang="ko-KR" altLang="en-US"/>
              <a:t> 개발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" y="1495425"/>
            <a:ext cx="2377012" cy="34028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69405" y="199643"/>
            <a:ext cx="3679032" cy="2801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71813" y="3167062"/>
            <a:ext cx="3311559" cy="34504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1350" y="1009649"/>
            <a:ext cx="3505369" cy="4124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736" y="1294210"/>
            <a:ext cx="3216138" cy="4269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8635" y="202406"/>
            <a:ext cx="6015037" cy="26756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5311" y="3099386"/>
            <a:ext cx="5931695" cy="3546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405" y="396345"/>
            <a:ext cx="4179093" cy="36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IOC </a:t>
            </a:r>
            <a:r>
              <a:rPr lang="ko-KR" altLang="en-US"/>
              <a:t>컨테이너 및 </a:t>
            </a:r>
            <a:r>
              <a:rPr lang="en-US" altLang="ko-KR"/>
              <a:t>Bean </a:t>
            </a:r>
            <a:r>
              <a:rPr lang="ko-KR" altLang="en-US"/>
              <a:t>객체 사용 방식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387" y="557212"/>
            <a:ext cx="3848100" cy="4400550"/>
          </a:xfrm>
          <a:prstGeom prst="rect">
            <a:avLst/>
          </a:prstGeom>
        </p:spPr>
      </p:pic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3246" y="651103"/>
            <a:ext cx="3190875" cy="1104900"/>
          </a:xfrm>
          <a:prstGeom prst="rect">
            <a:avLst/>
          </a:prstGeom>
        </p:spPr>
      </p:pic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900237"/>
            <a:ext cx="4410075" cy="3057525"/>
          </a:xfrm>
          <a:prstGeom prst="rect">
            <a:avLst/>
          </a:prstGeom>
        </p:spPr>
      </p:pic>
      <p:cxnSp>
        <p:nvCxnSpPr>
          <p:cNvPr id="6" name="직선 화살표 연결선 11"/>
          <p:cNvCxnSpPr/>
          <p:nvPr/>
        </p:nvCxnSpPr>
        <p:spPr>
          <a:xfrm flipH="1">
            <a:off x="2617414" y="786616"/>
            <a:ext cx="347858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/>
          <p:nvPr/>
        </p:nvSpPr>
        <p:spPr>
          <a:xfrm>
            <a:off x="3897265" y="1008881"/>
            <a:ext cx="918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기초데이터</a:t>
            </a:r>
            <a:endParaRPr lang="en-US" altLang="ko-KR" sz="1100">
              <a:latin typeface="+mn-ea"/>
            </a:endParaRPr>
          </a:p>
        </p:txBody>
      </p:sp>
      <p:cxnSp>
        <p:nvCxnSpPr>
          <p:cNvPr id="8" name="직선 화살표 연결선 15"/>
          <p:cNvCxnSpPr/>
          <p:nvPr/>
        </p:nvCxnSpPr>
        <p:spPr>
          <a:xfrm flipH="1">
            <a:off x="1495882" y="2047080"/>
            <a:ext cx="3341998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7"/>
          <p:cNvSpPr txBox="1"/>
          <p:nvPr/>
        </p:nvSpPr>
        <p:spPr>
          <a:xfrm>
            <a:off x="4000376" y="2295411"/>
            <a:ext cx="918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List </a:t>
            </a:r>
            <a:r>
              <a:rPr lang="ko-KR" altLang="en-US" sz="1100">
                <a:latin typeface="+mn-ea"/>
              </a:rPr>
              <a:t>타입</a:t>
            </a:r>
            <a:endParaRPr lang="en-US" altLang="ko-KR" sz="1100">
              <a:latin typeface="+mn-ea"/>
            </a:endParaRPr>
          </a:p>
        </p:txBody>
      </p:sp>
      <p:cxnSp>
        <p:nvCxnSpPr>
          <p:cNvPr id="10" name="직선 화살표 연결선 18"/>
          <p:cNvCxnSpPr/>
          <p:nvPr/>
        </p:nvCxnSpPr>
        <p:spPr>
          <a:xfrm flipH="1">
            <a:off x="3155297" y="1621145"/>
            <a:ext cx="2940703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0"/>
          <p:cNvSpPr txBox="1"/>
          <p:nvPr/>
        </p:nvSpPr>
        <p:spPr>
          <a:xfrm>
            <a:off x="4450852" y="3037727"/>
            <a:ext cx="1322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다른 빈객체 참조</a:t>
            </a:r>
            <a:endParaRPr lang="en-US" altLang="ko-KR" sz="1100">
              <a:latin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164" y="1123826"/>
            <a:ext cx="6467475" cy="1123950"/>
          </a:xfrm>
          <a:prstGeom prst="rect">
            <a:avLst/>
          </a:prstGeom>
        </p:spPr>
      </p:pic>
      <p:cxnSp>
        <p:nvCxnSpPr>
          <p:cNvPr id="5" name="직선 화살표 연결선 10"/>
          <p:cNvCxnSpPr/>
          <p:nvPr/>
        </p:nvCxnSpPr>
        <p:spPr>
          <a:xfrm rot="10800000">
            <a:off x="6677310" y="1519952"/>
            <a:ext cx="964956" cy="1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7827403" y="1389149"/>
            <a:ext cx="1866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스프링 컨테이너 생성</a:t>
            </a:r>
            <a:endParaRPr lang="en-US" altLang="ko-KR" sz="1100">
              <a:latin typeface="+mn-ea"/>
            </a:endParaRPr>
          </a:p>
        </p:txBody>
      </p:sp>
      <p:cxnSp>
        <p:nvCxnSpPr>
          <p:cNvPr id="7" name="직선 화살표 연결선 21"/>
          <p:cNvCxnSpPr/>
          <p:nvPr/>
        </p:nvCxnSpPr>
        <p:spPr>
          <a:xfrm rot="10800000" flipV="1">
            <a:off x="6677310" y="1746662"/>
            <a:ext cx="989696" cy="1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/>
          <p:cNvSpPr txBox="1"/>
          <p:nvPr/>
        </p:nvSpPr>
        <p:spPr>
          <a:xfrm>
            <a:off x="8000585" y="1693046"/>
            <a:ext cx="2628762" cy="26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스프링 컨테이너에서 컴포넌트 가져옮</a:t>
            </a:r>
            <a:endParaRPr lang="en-US" altLang="ko-KR" sz="1100">
              <a:latin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100" b="1"/>
              <a:t>의존 관계 설정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885724" y="1919811"/>
            <a:ext cx="2679349" cy="267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err="1"/>
              <a:t>StudentInfo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dirty="0" err="1"/>
              <a:t>생성자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setter()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66527" y="1627880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212853" y="2786525"/>
            <a:ext cx="2484090" cy="649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5660505" y="2949614"/>
            <a:ext cx="1892898" cy="80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0"/>
          <p:cNvSpPr txBox="1"/>
          <p:nvPr/>
        </p:nvSpPr>
        <p:spPr>
          <a:xfrm>
            <a:off x="3162373" y="4953121"/>
            <a:ext cx="4126050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latin typeface="+mn-ea"/>
              </a:rPr>
              <a:t>StudentInfo</a:t>
            </a:r>
            <a:r>
              <a:rPr lang="ko-KR" altLang="en-US" sz="1200" b="1" dirty="0">
                <a:latin typeface="+mn-ea"/>
              </a:rPr>
              <a:t>객체는 </a:t>
            </a:r>
            <a:r>
              <a:rPr lang="en-US" altLang="ko-KR" sz="1200" b="1" dirty="0">
                <a:latin typeface="+mn-ea"/>
              </a:rPr>
              <a:t>Student</a:t>
            </a:r>
            <a:r>
              <a:rPr lang="ko-KR" altLang="en-US" sz="1200" b="1" dirty="0">
                <a:latin typeface="+mn-ea"/>
              </a:rPr>
              <a:t>객체에 의존 하고 있습니다</a:t>
            </a:r>
            <a:r>
              <a:rPr lang="en-US" altLang="ko-KR" sz="1200" b="1" dirty="0">
                <a:latin typeface="+mn-ea"/>
              </a:rPr>
              <a:t>.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2110943" y="3111495"/>
            <a:ext cx="163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applicationCTX.xml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3436466"/>
            <a:ext cx="3313355" cy="8158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84" y="3578960"/>
            <a:ext cx="3652562" cy="598265"/>
          </a:xfrm>
          <a:prstGeom prst="rect">
            <a:avLst/>
          </a:prstGeom>
        </p:spPr>
      </p:pic>
      <p:sp>
        <p:nvSpPr>
          <p:cNvPr id="10" name="TextBox 19"/>
          <p:cNvSpPr txBox="1"/>
          <p:nvPr/>
        </p:nvSpPr>
        <p:spPr>
          <a:xfrm>
            <a:off x="7008970" y="3174856"/>
            <a:ext cx="802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파일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482046" y="1646770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9916" y="730097"/>
            <a:ext cx="33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  (</a:t>
            </a:r>
            <a:r>
              <a:rPr lang="ko-KR" altLang="en-US" dirty="0">
                <a:hlinkClick r:id="rId2"/>
              </a:rPr>
              <a:t>참조 사이트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6306" y="1713441"/>
            <a:ext cx="74583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 * 자바</a:t>
            </a:r>
            <a:r>
              <a:rPr lang="en-US" altLang="ko-KR" dirty="0"/>
              <a:t>(JAVA) </a:t>
            </a:r>
            <a:r>
              <a:rPr lang="ko-KR" altLang="en-US" dirty="0"/>
              <a:t>플랫폼을 위한 오픈소스</a:t>
            </a:r>
            <a:r>
              <a:rPr lang="en-US" altLang="ko-KR" dirty="0"/>
              <a:t>(Open Source) </a:t>
            </a:r>
            <a:r>
              <a:rPr lang="ko-KR" altLang="en-US" dirty="0"/>
              <a:t>애플리케이션 프레임워크</a:t>
            </a:r>
            <a:r>
              <a:rPr lang="en-US" altLang="ko-KR" dirty="0"/>
              <a:t>(Framework)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 * </a:t>
            </a:r>
            <a:r>
              <a:rPr lang="ko-KR" altLang="en-US" dirty="0"/>
              <a:t>자바 엔터프라이즈 개발을 편하게 해주는 오픈 소스 경량급 애플리케이션 프레임워크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* 자바 개발을 위한 프레임워크로 종속 객체를 생성해주고</a:t>
            </a:r>
            <a:r>
              <a:rPr lang="en-US" altLang="ko-KR" dirty="0"/>
              <a:t>,  </a:t>
            </a:r>
            <a:r>
              <a:rPr lang="ko-KR" altLang="en-US" dirty="0"/>
              <a:t>조립해주는 도구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* 자바로 된 프레임워크로 자바</a:t>
            </a:r>
            <a:r>
              <a:rPr lang="en-US" altLang="ko-KR" dirty="0"/>
              <a:t>SE</a:t>
            </a:r>
            <a:r>
              <a:rPr lang="ko-KR" altLang="en-US" dirty="0"/>
              <a:t>로 된 자바 객체</a:t>
            </a:r>
            <a:r>
              <a:rPr lang="en-US" altLang="ko-KR" dirty="0"/>
              <a:t>(POJO)</a:t>
            </a:r>
            <a:r>
              <a:rPr lang="ko-KR" altLang="en-US" dirty="0"/>
              <a:t>를 자바</a:t>
            </a:r>
            <a:r>
              <a:rPr lang="en-US" altLang="ko-KR" dirty="0"/>
              <a:t>EE</a:t>
            </a:r>
            <a:r>
              <a:rPr lang="ko-KR" altLang="en-US" dirty="0"/>
              <a:t>에 의존적이지 않게 연결해주는 역할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POJO </a:t>
            </a:r>
            <a:r>
              <a:rPr lang="ko-KR" altLang="en-US" sz="1000" dirty="0">
                <a:solidFill>
                  <a:srgbClr val="0070C0"/>
                </a:solidFill>
              </a:rPr>
              <a:t>란 </a:t>
            </a:r>
            <a:r>
              <a:rPr lang="en-US" altLang="ko-KR" sz="1000" dirty="0">
                <a:solidFill>
                  <a:srgbClr val="0070C0"/>
                </a:solidFill>
              </a:rPr>
              <a:t>Plain Old Java Object </a:t>
            </a:r>
            <a:r>
              <a:rPr lang="ko-KR" altLang="en-US" sz="1000" dirty="0">
                <a:solidFill>
                  <a:srgbClr val="0070C0"/>
                </a:solidFill>
              </a:rPr>
              <a:t>의 약자로 특별한 뜻을 담고 있는 용어는 아니며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단순히 평범한 </a:t>
            </a:r>
            <a:r>
              <a:rPr lang="ko-KR" altLang="en-US" sz="1000" dirty="0" err="1">
                <a:solidFill>
                  <a:srgbClr val="0070C0"/>
                </a:solidFill>
              </a:rPr>
              <a:t>자바빈즈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Javabeans</a:t>
            </a:r>
            <a:r>
              <a:rPr lang="en-US" altLang="ko-KR" sz="1000" dirty="0">
                <a:solidFill>
                  <a:srgbClr val="0070C0"/>
                </a:solidFill>
              </a:rPr>
              <a:t>) </a:t>
            </a:r>
            <a:r>
              <a:rPr lang="ko-KR" altLang="en-US" sz="1000" dirty="0">
                <a:solidFill>
                  <a:srgbClr val="0070C0"/>
                </a:solidFill>
              </a:rPr>
              <a:t>객체를 의미함</a:t>
            </a:r>
            <a:r>
              <a:rPr lang="en-US" altLang="ko-KR" sz="1000" dirty="0">
                <a:solidFill>
                  <a:srgbClr val="0070C0"/>
                </a:solidFill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66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79" y="3269522"/>
            <a:ext cx="3857232" cy="377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84" y="3336214"/>
            <a:ext cx="3219607" cy="259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3" y="3320471"/>
            <a:ext cx="3203864" cy="291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18" y="983030"/>
            <a:ext cx="5610518" cy="8945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506835" y="1944458"/>
            <a:ext cx="2886897" cy="10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93732" y="1944458"/>
            <a:ext cx="3280820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393732" y="1944458"/>
            <a:ext cx="1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7" y="3666187"/>
            <a:ext cx="1590675" cy="495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357" y="3640177"/>
            <a:ext cx="1428750" cy="40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2707" y="3635367"/>
            <a:ext cx="2695575" cy="409575"/>
          </a:xfrm>
          <a:prstGeom prst="rect">
            <a:avLst/>
          </a:prstGeom>
        </p:spPr>
      </p:pic>
      <p:sp>
        <p:nvSpPr>
          <p:cNvPr id="14" name="TextBox 32"/>
          <p:cNvSpPr txBox="1"/>
          <p:nvPr/>
        </p:nvSpPr>
        <p:spPr>
          <a:xfrm>
            <a:off x="2506835" y="4590473"/>
            <a:ext cx="5858941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Java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파일의 수정 없이 스프링 설정 파일만을 수정하여 부품들을 생성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조립하고 있습니다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45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5" y="2940564"/>
            <a:ext cx="7724775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8" y="1094619"/>
            <a:ext cx="4781550" cy="1190625"/>
          </a:xfrm>
          <a:prstGeom prst="rect">
            <a:avLst/>
          </a:prstGeom>
        </p:spPr>
      </p:pic>
      <p:sp>
        <p:nvSpPr>
          <p:cNvPr id="4" name="TextBox 15"/>
          <p:cNvSpPr txBox="1"/>
          <p:nvPr/>
        </p:nvSpPr>
        <p:spPr>
          <a:xfrm>
            <a:off x="5545882" y="1572629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다른 </a:t>
            </a:r>
            <a:r>
              <a:rPr lang="ko-KR" altLang="en-US" sz="1100" dirty="0" err="1">
                <a:latin typeface="+mn-ea"/>
              </a:rPr>
              <a:t>빈객체</a:t>
            </a:r>
            <a:r>
              <a:rPr lang="ko-KR" altLang="en-US" sz="1100" dirty="0">
                <a:latin typeface="+mn-ea"/>
              </a:rPr>
              <a:t>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38098" y="1703434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/>
          <p:cNvSpPr txBox="1"/>
          <p:nvPr/>
        </p:nvSpPr>
        <p:spPr>
          <a:xfrm>
            <a:off x="8845927" y="3369189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스프링 설정 파일이 다수인 경우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228742" y="3499994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/>
          <p:cNvSpPr txBox="1"/>
          <p:nvPr/>
        </p:nvSpPr>
        <p:spPr>
          <a:xfrm>
            <a:off x="8845927" y="3641975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스프링 </a:t>
            </a:r>
            <a:r>
              <a:rPr lang="ko-KR" altLang="en-US" sz="1100">
                <a:latin typeface="+mn-ea"/>
              </a:rPr>
              <a:t>컨테이너에서 객체 </a:t>
            </a:r>
            <a:r>
              <a:rPr lang="ko-KR" altLang="en-US" sz="1100" dirty="0">
                <a:latin typeface="+mn-ea"/>
              </a:rPr>
              <a:t>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228742" y="3772780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8845927" y="2950012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latin typeface="+mn-ea"/>
              </a:rPr>
              <a:t>스프링 컨테이너 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228742" y="3080817"/>
            <a:ext cx="460132" cy="2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0" y="1200554"/>
            <a:ext cx="3810000" cy="3248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232016" y="1462328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설정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기초데이터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624232" y="1593133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/>
          <p:cNvSpPr txBox="1"/>
          <p:nvPr/>
        </p:nvSpPr>
        <p:spPr>
          <a:xfrm>
            <a:off x="6232016" y="2071118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설정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객체데이터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24232" y="2201923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2"/>
          <p:cNvSpPr txBox="1"/>
          <p:nvPr/>
        </p:nvSpPr>
        <p:spPr>
          <a:xfrm>
            <a:off x="6232016" y="3410480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setter() </a:t>
            </a:r>
            <a:r>
              <a:rPr lang="ko-KR" altLang="en-US" sz="1100" dirty="0">
                <a:latin typeface="+mn-ea"/>
              </a:rPr>
              <a:t>설정</a:t>
            </a:r>
            <a:r>
              <a:rPr lang="en-US" altLang="ko-KR" sz="1100" dirty="0">
                <a:latin typeface="+mn-ea"/>
              </a:rPr>
              <a:t>(property)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24232" y="3541285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9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8" y="1856649"/>
            <a:ext cx="8601075" cy="781050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5673821" y="2647471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c</a:t>
            </a:r>
            <a:r>
              <a:rPr lang="ko-KR" altLang="en-US" sz="1100" dirty="0">
                <a:latin typeface="+mn-ea"/>
              </a:rPr>
              <a:t>네임스페이스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7162652" y="2647471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</a:t>
            </a:r>
            <a:r>
              <a:rPr lang="ko-KR" altLang="en-US" sz="1100" dirty="0">
                <a:latin typeface="+mn-ea"/>
              </a:rPr>
              <a:t>네임스페이스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905226" y="2148019"/>
            <a:ext cx="1240449" cy="4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" idx="0"/>
          </p:cNvCxnSpPr>
          <p:nvPr/>
        </p:nvCxnSpPr>
        <p:spPr>
          <a:xfrm flipV="1">
            <a:off x="6287817" y="2148020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7776648" y="2136052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7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0" y="814814"/>
            <a:ext cx="27432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0" y="1890772"/>
            <a:ext cx="4352925" cy="2695575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5458643" y="896492"/>
            <a:ext cx="5390892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@Configuration</a:t>
            </a:r>
          </a:p>
          <a:p>
            <a:r>
              <a:rPr lang="en-US" altLang="ko-KR" sz="1100" dirty="0">
                <a:latin typeface="+mn-ea"/>
              </a:rPr>
              <a:t>‘</a:t>
            </a:r>
            <a:r>
              <a:rPr lang="ko-KR" altLang="en-US" sz="1100" dirty="0">
                <a:latin typeface="+mn-ea"/>
              </a:rPr>
              <a:t>이 클래스는 스프링 설정에 사용되는 클래스 입니다</a:t>
            </a:r>
            <a:r>
              <a:rPr lang="en-US" altLang="ko-KR" sz="1100" dirty="0">
                <a:latin typeface="+mn-ea"/>
              </a:rPr>
              <a:t>.’ </a:t>
            </a:r>
            <a:r>
              <a:rPr lang="ko-KR" altLang="en-US" sz="1100" dirty="0">
                <a:latin typeface="+mn-ea"/>
              </a:rPr>
              <a:t>라고 명시해 주는 </a:t>
            </a:r>
            <a:r>
              <a:rPr lang="ko-KR" altLang="en-US" sz="1100" dirty="0" err="1">
                <a:latin typeface="+mn-ea"/>
              </a:rPr>
              <a:t>어노테이션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850859" y="1027297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/>
          <p:cNvSpPr txBox="1"/>
          <p:nvPr/>
        </p:nvSpPr>
        <p:spPr>
          <a:xfrm>
            <a:off x="5458643" y="1902796"/>
            <a:ext cx="1531068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@Bean - </a:t>
            </a:r>
            <a:r>
              <a:rPr lang="ko-KR" altLang="en-US" sz="1100" dirty="0">
                <a:latin typeface="+mn-ea"/>
              </a:rPr>
              <a:t>객체 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850859" y="2033601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727666" y="3335365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생성자에</a:t>
            </a:r>
            <a:r>
              <a:rPr lang="ko-KR" altLang="en-US" sz="1100" dirty="0">
                <a:latin typeface="+mn-ea"/>
              </a:rPr>
              <a:t>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119882" y="3466170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6727666" y="3621281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프로퍼티에</a:t>
            </a:r>
            <a:r>
              <a:rPr lang="ko-KR" altLang="en-US" sz="1100" dirty="0">
                <a:latin typeface="+mn-ea"/>
              </a:rPr>
              <a:t>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19882" y="375208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9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Spring Life Cycle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67697" y="1759929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생성</a:t>
            </a:r>
          </a:p>
        </p:txBody>
      </p:sp>
      <p:sp>
        <p:nvSpPr>
          <p:cNvPr id="3" name="직사각형 13"/>
          <p:cNvSpPr/>
          <p:nvPr/>
        </p:nvSpPr>
        <p:spPr>
          <a:xfrm>
            <a:off x="867697" y="2700360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설정</a:t>
            </a:r>
          </a:p>
        </p:txBody>
      </p:sp>
      <p:sp>
        <p:nvSpPr>
          <p:cNvPr id="4" name="직사각형 14"/>
          <p:cNvSpPr/>
          <p:nvPr/>
        </p:nvSpPr>
        <p:spPr>
          <a:xfrm>
            <a:off x="867697" y="3640791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사용</a:t>
            </a:r>
          </a:p>
        </p:txBody>
      </p:sp>
      <p:sp>
        <p:nvSpPr>
          <p:cNvPr id="5" name="직사각형 16"/>
          <p:cNvSpPr/>
          <p:nvPr/>
        </p:nvSpPr>
        <p:spPr>
          <a:xfrm>
            <a:off x="867697" y="4581222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종료</a:t>
            </a:r>
          </a:p>
        </p:txBody>
      </p:sp>
      <p:cxnSp>
        <p:nvCxnSpPr>
          <p:cNvPr id="6" name="직선 화살표 연결선 8"/>
          <p:cNvCxnSpPr/>
          <p:nvPr/>
        </p:nvCxnSpPr>
        <p:spPr>
          <a:xfrm>
            <a:off x="2142582" y="2349011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19"/>
          <p:cNvCxnSpPr/>
          <p:nvPr/>
        </p:nvCxnSpPr>
        <p:spPr>
          <a:xfrm>
            <a:off x="2142582" y="3292719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21"/>
          <p:cNvCxnSpPr/>
          <p:nvPr/>
        </p:nvCxnSpPr>
        <p:spPr>
          <a:xfrm>
            <a:off x="2154306" y="4238665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4670" y="2135431"/>
            <a:ext cx="5448300" cy="2314575"/>
          </a:xfrm>
          <a:prstGeom prst="rect">
            <a:avLst/>
          </a:prstGeom>
        </p:spPr>
      </p:pic>
      <p:cxnSp>
        <p:nvCxnSpPr>
          <p:cNvPr id="10" name="직선 화살표 연결선 24"/>
          <p:cNvCxnSpPr/>
          <p:nvPr/>
        </p:nvCxnSpPr>
        <p:spPr>
          <a:xfrm>
            <a:off x="3602105" y="2023698"/>
            <a:ext cx="1182565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25"/>
          <p:cNvCxnSpPr/>
          <p:nvPr/>
        </p:nvCxnSpPr>
        <p:spPr>
          <a:xfrm flipV="1">
            <a:off x="3602105" y="2735529"/>
            <a:ext cx="1107830" cy="1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6"/>
          <p:cNvCxnSpPr/>
          <p:nvPr/>
        </p:nvCxnSpPr>
        <p:spPr>
          <a:xfrm>
            <a:off x="3602105" y="3005524"/>
            <a:ext cx="1107830" cy="8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0"/>
          <p:cNvCxnSpPr/>
          <p:nvPr/>
        </p:nvCxnSpPr>
        <p:spPr>
          <a:xfrm flipV="1">
            <a:off x="3639472" y="3565281"/>
            <a:ext cx="1039690" cy="3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33"/>
          <p:cNvCxnSpPr/>
          <p:nvPr/>
        </p:nvCxnSpPr>
        <p:spPr>
          <a:xfrm flipV="1">
            <a:off x="3639472" y="4374946"/>
            <a:ext cx="1070463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3349" y="1957544"/>
            <a:ext cx="4408265" cy="1275248"/>
          </a:xfrm>
          <a:prstGeom prst="rect">
            <a:avLst/>
          </a:prstGeom>
        </p:spPr>
      </p:pic>
      <p:sp>
        <p:nvSpPr>
          <p:cNvPr id="3" name="TextBox 18"/>
          <p:cNvSpPr txBox="1"/>
          <p:nvPr/>
        </p:nvSpPr>
        <p:spPr>
          <a:xfrm>
            <a:off x="132342" y="1969961"/>
            <a:ext cx="10676792" cy="452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1) </a:t>
            </a:r>
            <a:r>
              <a:rPr lang="en-US" altLang="ko-KR" sz="1100" b="1"/>
              <a:t>implements </a:t>
            </a:r>
            <a:r>
              <a:rPr lang="en-US" altLang="ko-KR" sz="2400" b="1"/>
              <a:t>InitializingBean, DisposableBean</a:t>
            </a:r>
            <a:r>
              <a:rPr lang="en-US" altLang="ko-KR" sz="2400">
                <a:latin typeface="+mn-ea"/>
              </a:rPr>
              <a:t> </a:t>
            </a:r>
            <a:endParaRPr lang="en-US" altLang="ko-KR" sz="1100">
              <a:latin typeface="+mn-ea"/>
            </a:endParaRPr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319" y="2714475"/>
            <a:ext cx="4391025" cy="2476500"/>
          </a:xfrm>
          <a:prstGeom prst="rect">
            <a:avLst/>
          </a:prstGeom>
        </p:spPr>
      </p:pic>
      <p:cxnSp>
        <p:nvCxnSpPr>
          <p:cNvPr id="5" name="직선 연결선 20"/>
          <p:cNvCxnSpPr/>
          <p:nvPr/>
        </p:nvCxnSpPr>
        <p:spPr>
          <a:xfrm>
            <a:off x="892973" y="2505709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4514345" y="2964107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초기화 과정에서 호출 됩니다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4514344" y="4160719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소멸 과정에서 생성 됩니다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cxnSp>
        <p:nvCxnSpPr>
          <p:cNvPr id="8" name="직선 화살표 연결선 11"/>
          <p:cNvCxnSpPr/>
          <p:nvPr/>
        </p:nvCxnSpPr>
        <p:spPr>
          <a:xfrm flipH="1">
            <a:off x="4149891" y="3094912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28"/>
          <p:cNvCxnSpPr/>
          <p:nvPr/>
        </p:nvCxnSpPr>
        <p:spPr>
          <a:xfrm flipH="1">
            <a:off x="4149890" y="4291524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32"/>
          <p:cNvCxnSpPr>
            <a:stCxn id="6" idx="3"/>
          </p:cNvCxnSpPr>
          <p:nvPr/>
        </p:nvCxnSpPr>
        <p:spPr>
          <a:xfrm>
            <a:off x="6752341" y="3094912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35"/>
          <p:cNvCxnSpPr>
            <a:stCxn id="7" idx="3"/>
          </p:cNvCxnSpPr>
          <p:nvPr/>
        </p:nvCxnSpPr>
        <p:spPr>
          <a:xfrm flipV="1">
            <a:off x="6752341" y="4098609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8"/>
          <p:cNvSpPr txBox="1"/>
          <p:nvPr/>
        </p:nvSpPr>
        <p:spPr>
          <a:xfrm>
            <a:off x="7426671" y="4422329"/>
            <a:ext cx="3563368" cy="92881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[</a:t>
            </a:r>
            <a:r>
              <a:rPr lang="ko-KR" altLang="en-US" sz="1100">
                <a:latin typeface="+mn-ea"/>
              </a:rPr>
              <a:t>참고 하세요</a:t>
            </a:r>
            <a:r>
              <a:rPr lang="en-US" altLang="ko-KR" sz="1100">
                <a:latin typeface="+mn-ea"/>
              </a:rPr>
              <a:t>]</a:t>
            </a: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ctx.close()</a:t>
            </a:r>
            <a:r>
              <a:rPr lang="ko-KR" altLang="en-US" sz="1100">
                <a:latin typeface="+mn-ea"/>
              </a:rPr>
              <a:t>의 경우 컨테이너가 소멸 하는 단계입니다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컨테이너가 소멸 하면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빈은 자동 소멸 됩니다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빈만 소멸하게 한다면</a:t>
            </a:r>
            <a:r>
              <a:rPr lang="en-US" altLang="ko-KR" sz="1100">
                <a:latin typeface="+mn-ea"/>
              </a:rPr>
              <a:t>, student.destroy()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API</a:t>
            </a:r>
            <a:r>
              <a:rPr lang="ko-KR" altLang="en-US" sz="1100">
                <a:latin typeface="+mn-ea"/>
              </a:rPr>
              <a:t>를 이용하면 됩니다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한번 해보세요</a:t>
            </a:r>
            <a:r>
              <a:rPr lang="en-US" altLang="ko-KR" sz="1100">
                <a:latin typeface="+mn-ea"/>
              </a:rPr>
              <a:t>.^^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836" y="442888"/>
            <a:ext cx="8402328" cy="42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200" b="1" dirty="0" err="1">
                <a:solidFill>
                  <a:srgbClr val="0000FF"/>
                </a:solidFill>
                <a:hlinkClick r:id="rId4"/>
              </a:rPr>
              <a:t>참조</a:t>
            </a:r>
            <a:r>
              <a:rPr lang="en-US" altLang="ko-KR" sz="2200" b="1" dirty="0">
                <a:solidFill>
                  <a:srgbClr val="0000FF"/>
                </a:solidFill>
                <a:hlinkClick r:id="rId4"/>
              </a:rPr>
              <a:t> </a:t>
            </a:r>
            <a:r>
              <a:rPr lang="en-US" altLang="ko-KR" sz="2200" b="1" dirty="0" err="1">
                <a:solidFill>
                  <a:srgbClr val="0000FF"/>
                </a:solidFill>
                <a:hlinkClick r:id="rId4"/>
              </a:rPr>
              <a:t>사이트</a:t>
            </a:r>
            <a:r>
              <a:rPr lang="ko-KR" altLang="en-US" sz="2200" b="1" dirty="0">
                <a:solidFill>
                  <a:srgbClr val="0000FF"/>
                </a:solidFill>
              </a:rPr>
              <a:t>  ,  </a:t>
            </a:r>
            <a:r>
              <a:rPr lang="ko-KR" altLang="en-US" sz="2200" b="1" dirty="0">
                <a:solidFill>
                  <a:srgbClr val="0000FF"/>
                </a:solidFill>
                <a:hlinkClick r:id="rId5"/>
              </a:rPr>
              <a:t>참조 사이트2</a:t>
            </a:r>
            <a:r>
              <a:rPr lang="ko-KR" altLang="en-US" sz="2200" b="1" dirty="0">
                <a:solidFill>
                  <a:srgbClr val="0000FF"/>
                </a:solidFill>
              </a:rPr>
              <a:t> , </a:t>
            </a:r>
            <a:r>
              <a:rPr lang="ko-KR" altLang="en-US" sz="2200" b="1" dirty="0">
                <a:solidFill>
                  <a:srgbClr val="0000FF"/>
                </a:solidFill>
                <a:hlinkClick r:id="rId6"/>
              </a:rPr>
              <a:t>참조사이트3</a:t>
            </a:r>
            <a:r>
              <a:rPr lang="ko-KR" altLang="en-US" sz="2200" b="1" dirty="0">
                <a:solidFill>
                  <a:srgbClr val="0000FF"/>
                </a:solidFill>
              </a:rPr>
              <a:t> , </a:t>
            </a:r>
            <a:r>
              <a:rPr lang="ko-KR" altLang="en-US" sz="2200" b="1" dirty="0">
                <a:solidFill>
                  <a:srgbClr val="0000FF"/>
                </a:solidFill>
                <a:hlinkClick r:id="rId7"/>
              </a:rPr>
              <a:t>설명 잘된 사이트</a:t>
            </a:r>
            <a:r>
              <a:rPr lang="ko-KR" altLang="en-US" sz="2200" b="1" dirty="0">
                <a:solidFill>
                  <a:srgbClr val="0000FF"/>
                </a:solidFill>
              </a:rPr>
              <a:t>   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3651245" y="1399120"/>
            <a:ext cx="899583" cy="52908"/>
          </a:xfrm>
          <a:prstGeom prst="straightConnector1">
            <a:avLst/>
          </a:prstGeom>
          <a:ln w="381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3791" y="2281264"/>
            <a:ext cx="4408265" cy="1275248"/>
          </a:xfrm>
          <a:prstGeom prst="rect">
            <a:avLst/>
          </a:prstGeom>
        </p:spPr>
      </p:pic>
      <p:sp>
        <p:nvSpPr>
          <p:cNvPr id="5" name="TextBox 18"/>
          <p:cNvSpPr txBox="1"/>
          <p:nvPr/>
        </p:nvSpPr>
        <p:spPr>
          <a:xfrm>
            <a:off x="578045" y="1374435"/>
            <a:ext cx="10676792" cy="452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2) </a:t>
            </a:r>
            <a:r>
              <a:rPr lang="en-US" altLang="ko-KR" sz="2400" b="1"/>
              <a:t>@PostConstruct, @PreDestroy</a:t>
            </a:r>
            <a:endParaRPr lang="en-US" altLang="ko-KR" sz="1100">
              <a:latin typeface="+mn-ea"/>
            </a:endParaRPr>
          </a:p>
        </p:txBody>
      </p:sp>
      <p:cxnSp>
        <p:nvCxnSpPr>
          <p:cNvPr id="6" name="직선 연결선 20"/>
          <p:cNvCxnSpPr/>
          <p:nvPr/>
        </p:nvCxnSpPr>
        <p:spPr>
          <a:xfrm>
            <a:off x="820093" y="183610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2"/>
          <p:cNvSpPr txBox="1"/>
          <p:nvPr/>
        </p:nvSpPr>
        <p:spPr>
          <a:xfrm>
            <a:off x="4441465" y="229449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초기화 과정에서 호출 됩니다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4441464" y="349111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소멸 과정에서 생성 됩니다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cxnSp>
        <p:nvCxnSpPr>
          <p:cNvPr id="9" name="직선 화살표 연결선 11"/>
          <p:cNvCxnSpPr/>
          <p:nvPr/>
        </p:nvCxnSpPr>
        <p:spPr>
          <a:xfrm flipH="1">
            <a:off x="4077011" y="242530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8"/>
          <p:cNvCxnSpPr/>
          <p:nvPr/>
        </p:nvCxnSpPr>
        <p:spPr>
          <a:xfrm flipH="1">
            <a:off x="4077010" y="362191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32"/>
          <p:cNvCxnSpPr>
            <a:stCxn id="7" idx="3"/>
          </p:cNvCxnSpPr>
          <p:nvPr/>
        </p:nvCxnSpPr>
        <p:spPr>
          <a:xfrm>
            <a:off x="6679461" y="242530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35"/>
          <p:cNvCxnSpPr>
            <a:stCxn id="8" idx="3"/>
          </p:cNvCxnSpPr>
          <p:nvPr/>
        </p:nvCxnSpPr>
        <p:spPr>
          <a:xfrm flipV="1">
            <a:off x="6679461" y="342900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500" y="2298029"/>
            <a:ext cx="3324225" cy="1924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1" y="2419350"/>
            <a:ext cx="5556248" cy="2019299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Bean </a:t>
            </a:r>
            <a:r>
              <a:rPr lang="ko-KR" altLang="en-US" sz="5100" b="1"/>
              <a:t>객체</a:t>
            </a:r>
            <a:r>
              <a:rPr lang="en-US" altLang="ko-KR" sz="5100" b="1"/>
              <a:t> </a:t>
            </a:r>
            <a:r>
              <a:rPr lang="ko-KR" altLang="en-US" sz="5100" b="1"/>
              <a:t>범위 와 </a:t>
            </a:r>
          </a:p>
          <a:p>
            <a:pPr>
              <a:defRPr lang="ko-KR" altLang="en-US"/>
            </a:pPr>
            <a:r>
              <a:rPr lang="ko-KR" altLang="en-US" sz="5100" b="1"/>
              <a:t>외부 설정 파일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190" y="3666821"/>
            <a:ext cx="5756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Spring </a:t>
            </a:r>
            <a:r>
              <a:rPr lang="ko-KR" altLang="en-US"/>
              <a:t>개발 환경</a:t>
            </a:r>
            <a:r>
              <a:rPr lang="en-US" altLang="ko-KR"/>
              <a:t>? (</a:t>
            </a:r>
            <a:r>
              <a:rPr lang="ko-KR" altLang="en-US">
                <a:hlinkClick r:id="rId2"/>
              </a:rPr>
              <a:t>참조 사이트</a:t>
            </a:r>
            <a:r>
              <a:rPr lang="en-US" altLang="ko-KR">
                <a:hlinkClick r:id="rId2"/>
              </a:rPr>
              <a:t>1</a:t>
            </a:r>
            <a:r>
              <a:rPr lang="en-US" altLang="ko-KR"/>
              <a:t>) , (</a:t>
            </a:r>
            <a:r>
              <a:rPr lang="ko-KR" altLang="en-US">
                <a:hlinkClick r:id="rId3"/>
              </a:rPr>
              <a:t>참조 사이트</a:t>
            </a:r>
            <a:r>
              <a:rPr lang="en-US" altLang="ko-KR">
                <a:hlinkClick r:id="rId3"/>
              </a:rPr>
              <a:t>2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6190" y="4340147"/>
            <a:ext cx="6143625" cy="145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JDK 1.8 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4"/>
              </a:rPr>
              <a:t>JDK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4"/>
              </a:rPr>
              <a:t>사이트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Tomcat 8.0 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5"/>
              </a:rPr>
              <a:t>Tomcat8.0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5"/>
              </a:rPr>
              <a:t>사이트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 </a:t>
            </a:r>
          </a:p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Eclipse Neon JEE 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6"/>
              </a:rPr>
              <a:t>eclipse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6"/>
              </a:rPr>
              <a:t>사이트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333333"/>
                </a:solidFill>
                <a:latin typeface="Noto Sans"/>
              </a:rPr>
              <a:t>STS </a:t>
            </a:r>
            <a:r>
              <a:rPr lang="ko-KR" altLang="en-US">
                <a:solidFill>
                  <a:srgbClr val="333333"/>
                </a:solidFill>
                <a:latin typeface="Noto Sans"/>
              </a:rPr>
              <a:t>설치: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7"/>
              </a:rPr>
              <a:t>Spring STS설치 관련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333333"/>
                </a:solidFill>
                <a:latin typeface="Noto Sans"/>
              </a:rPr>
              <a:t>Maven </a:t>
            </a:r>
            <a:r>
              <a:rPr lang="ko-KR" altLang="en-US">
                <a:solidFill>
                  <a:srgbClr val="333333"/>
                </a:solidFill>
                <a:latin typeface="Noto Sans"/>
              </a:rPr>
              <a:t>설치 :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8"/>
              </a:rPr>
              <a:t>MAVEN 설치 관련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580" y="1168097"/>
            <a:ext cx="6096000" cy="20113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자바로 개발을 하게 되면 스케일이 커져서 개발 속도가 더디며 여러 개발자가 붙어야 해서 코드가 복잡해 지는 문제가 발생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스프링은 객체지향을 표본으로 만들어진 프레임 워크이기에 이러한 문제점을 개선하기 좋음 </a:t>
            </a:r>
            <a:r>
              <a:rPr lang="en-US" altLang="ko-KR"/>
              <a:t>(</a:t>
            </a:r>
            <a:r>
              <a:rPr lang="ko-KR" altLang="en-US"/>
              <a:t>다양한 라이브러리를 포함하고 있음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2580" y="514852"/>
            <a:ext cx="2708744" cy="359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Spring</a:t>
            </a:r>
            <a:r>
              <a:rPr lang="ko-KR" altLang="en-US"/>
              <a:t>을 사용하는 이유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10251" y="4670688"/>
            <a:ext cx="4250532" cy="1004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rgbClr val="42C7F1"/>
                </a:solidFill>
              </a:rPr>
              <a:t>버전 호환에 문제가 있을수 있으니 </a:t>
            </a:r>
            <a:r>
              <a:rPr lang="en-US" altLang="ko-KR" sz="1200">
                <a:solidFill>
                  <a:srgbClr val="42C7F1"/>
                </a:solidFill>
              </a:rPr>
              <a:t>JDK</a:t>
            </a:r>
            <a:r>
              <a:rPr lang="ko-KR" altLang="en-US" sz="1200">
                <a:solidFill>
                  <a:srgbClr val="42C7F1"/>
                </a:solidFill>
              </a:rPr>
              <a:t>는 1.8 , </a:t>
            </a:r>
            <a:r>
              <a:rPr lang="en-US" altLang="ko-KR" sz="1200">
                <a:solidFill>
                  <a:srgbClr val="42C7F1"/>
                </a:solidFill>
              </a:rPr>
              <a:t>Tomcat 8.5</a:t>
            </a:r>
          </a:p>
          <a:p>
            <a:pPr>
              <a:defRPr lang="ko-KR" altLang="en-US"/>
            </a:pPr>
            <a:r>
              <a:rPr lang="ko-KR" altLang="en-US" sz="1200">
                <a:solidFill>
                  <a:srgbClr val="42C7F1"/>
                </a:solidFill>
              </a:rPr>
              <a:t>최신 </a:t>
            </a:r>
            <a:r>
              <a:rPr lang="en-US" altLang="ko-KR" sz="1200">
                <a:solidFill>
                  <a:srgbClr val="42C7F1"/>
                </a:solidFill>
              </a:rPr>
              <a:t>eclipse ( </a:t>
            </a:r>
            <a:r>
              <a:rPr lang="ko-KR" altLang="en-US" sz="1200">
                <a:solidFill>
                  <a:srgbClr val="42C7F1"/>
                </a:solidFill>
              </a:rPr>
              <a:t>구버전 인경우 </a:t>
            </a:r>
            <a:r>
              <a:rPr lang="en-US" altLang="ko-KR" sz="1200">
                <a:solidFill>
                  <a:srgbClr val="42C7F1"/>
                </a:solidFill>
              </a:rPr>
              <a:t>tomcat 7</a:t>
            </a:r>
            <a:r>
              <a:rPr lang="ko-KR" altLang="en-US" sz="1200">
                <a:solidFill>
                  <a:srgbClr val="42C7F1"/>
                </a:solidFill>
              </a:rPr>
              <a:t>까지 만 보이기에 최신으로 변경 바람</a:t>
            </a:r>
            <a:r>
              <a:rPr lang="en-US" altLang="ko-KR" sz="1200">
                <a:solidFill>
                  <a:srgbClr val="42C7F1"/>
                </a:solidFill>
              </a:rPr>
              <a:t>)</a:t>
            </a:r>
            <a:r>
              <a:rPr lang="ko-KR" altLang="en-US" sz="1200">
                <a:solidFill>
                  <a:srgbClr val="42C7F1"/>
                </a:solidFill>
              </a:rPr>
              <a:t> ,</a:t>
            </a:r>
            <a:r>
              <a:rPr lang="en-US" altLang="ko-KR" sz="1200">
                <a:solidFill>
                  <a:srgbClr val="42C7F1"/>
                </a:solidFill>
              </a:rPr>
              <a:t>STS</a:t>
            </a:r>
            <a:r>
              <a:rPr lang="ko-KR" altLang="en-US" sz="1200">
                <a:solidFill>
                  <a:srgbClr val="42C7F1"/>
                </a:solidFill>
              </a:rPr>
              <a:t>플러그인 (되도록이면 이클립스에 깔자) ,</a:t>
            </a:r>
            <a:r>
              <a:rPr lang="en-US" altLang="ko-KR" sz="1200">
                <a:solidFill>
                  <a:srgbClr val="42C7F1"/>
                </a:solidFill>
              </a:rPr>
              <a:t>Maven </a:t>
            </a:r>
            <a:r>
              <a:rPr lang="ko-KR" altLang="en-US" sz="1200">
                <a:solidFill>
                  <a:srgbClr val="42C7F1"/>
                </a:solidFill>
              </a:rPr>
              <a:t>최신 버전 (이거 </a:t>
            </a:r>
            <a:r>
              <a:rPr lang="en-US" altLang="ko-KR" sz="1200">
                <a:solidFill>
                  <a:srgbClr val="42C7F1"/>
                </a:solidFill>
              </a:rPr>
              <a:t>config </a:t>
            </a:r>
            <a:r>
              <a:rPr lang="ko-KR" altLang="en-US" sz="1200">
                <a:solidFill>
                  <a:srgbClr val="42C7F1"/>
                </a:solidFill>
              </a:rPr>
              <a:t>설정 안해주면 서버가 가동이 안됨)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443" y="1103417"/>
            <a:ext cx="4290186" cy="771446"/>
          </a:xfrm>
          <a:prstGeom prst="rect">
            <a:avLst/>
          </a:prstGeom>
        </p:spPr>
      </p:pic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7935" y="2143214"/>
            <a:ext cx="3975310" cy="3361302"/>
          </a:xfrm>
          <a:prstGeom prst="rect">
            <a:avLst/>
          </a:prstGeom>
        </p:spPr>
      </p:pic>
      <p:pic>
        <p:nvPicPr>
          <p:cNvPr id="6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2973" y="2172239"/>
            <a:ext cx="2700062" cy="1196529"/>
          </a:xfrm>
          <a:prstGeom prst="rect">
            <a:avLst/>
          </a:prstGeom>
        </p:spPr>
      </p:pic>
      <p:sp>
        <p:nvSpPr>
          <p:cNvPr id="7" name="직사각형 21"/>
          <p:cNvSpPr/>
          <p:nvPr/>
        </p:nvSpPr>
        <p:spPr>
          <a:xfrm>
            <a:off x="4110077" y="1083753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24"/>
          <p:cNvSpPr/>
          <p:nvPr/>
        </p:nvSpPr>
        <p:spPr>
          <a:xfrm>
            <a:off x="1159443" y="2172239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5"/>
          <p:cNvSpPr/>
          <p:nvPr/>
        </p:nvSpPr>
        <p:spPr>
          <a:xfrm>
            <a:off x="1159443" y="3163786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26"/>
          <p:cNvSpPr/>
          <p:nvPr/>
        </p:nvSpPr>
        <p:spPr>
          <a:xfrm>
            <a:off x="1247935" y="4623877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27"/>
          <p:cNvSpPr/>
          <p:nvPr/>
        </p:nvSpPr>
        <p:spPr>
          <a:xfrm>
            <a:off x="6392973" y="3126751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97854" y="391477"/>
            <a:ext cx="3987379" cy="78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 b="1" dirty="0">
                <a:hlinkClick r:id="rId5"/>
              </a:rPr>
              <a:t>참조 사이트</a:t>
            </a:r>
            <a:r>
              <a:rPr lang="ko-KR" altLang="en-US" sz="2300" b="1" dirty="0"/>
              <a:t>  , </a:t>
            </a:r>
            <a:r>
              <a:rPr lang="ko-KR" altLang="en-US" sz="2300" b="1" dirty="0">
                <a:hlinkClick r:id="rId6"/>
              </a:rPr>
              <a:t>참조 사이트2</a:t>
            </a:r>
            <a:r>
              <a:rPr lang="ko-KR" altLang="en-US" sz="2300" b="1" dirty="0"/>
              <a:t>  </a:t>
            </a:r>
          </a:p>
          <a:p>
            <a:pPr>
              <a:defRPr lang="ko-KR" altLang="en-US"/>
            </a:pPr>
            <a:r>
              <a:rPr lang="ko-KR" altLang="en-US" sz="2300" b="1" dirty="0"/>
              <a:t>, </a:t>
            </a:r>
            <a:r>
              <a:rPr lang="ko-KR" altLang="en-US" sz="2300" b="1" dirty="0" err="1">
                <a:hlinkClick r:id="rId7"/>
              </a:rPr>
              <a:t>싱글톤</a:t>
            </a:r>
            <a:r>
              <a:rPr lang="ko-KR" altLang="en-US" sz="2300" b="1" dirty="0">
                <a:hlinkClick r:id="rId7"/>
              </a:rPr>
              <a:t> 설명</a:t>
            </a:r>
            <a:r>
              <a:rPr lang="ko-KR" altLang="en-US" sz="2300" b="1" dirty="0"/>
              <a:t>  , </a:t>
            </a:r>
            <a:r>
              <a:rPr lang="ko-KR" altLang="en-US" sz="2300" b="1" dirty="0">
                <a:hlinkClick r:id="rId8"/>
              </a:rPr>
              <a:t>싱글톤2</a:t>
            </a:r>
            <a:r>
              <a:rPr lang="ko-KR" altLang="en-US" sz="2300" b="1" dirty="0"/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3587" y="662408"/>
            <a:ext cx="1838324" cy="4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 b="1">
                <a:hlinkClick r:id="rId2"/>
              </a:rPr>
              <a:t>참조 사이트</a:t>
            </a:r>
            <a:endParaRPr lang="ko-KR" altLang="en-US" sz="2300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217" y="1905190"/>
            <a:ext cx="9084468" cy="37273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12" y="536036"/>
            <a:ext cx="9136856" cy="30739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994" y="4063183"/>
            <a:ext cx="6696075" cy="19328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718" y="496280"/>
            <a:ext cx="2845593" cy="2611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7162" y="308229"/>
            <a:ext cx="7722394" cy="4638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637" y="3709847"/>
            <a:ext cx="2990850" cy="9466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7205" y="5164553"/>
            <a:ext cx="3402805" cy="10552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413" y="973434"/>
            <a:ext cx="4891089" cy="3836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6861" y="973434"/>
            <a:ext cx="4553704" cy="485536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731" y="1133475"/>
            <a:ext cx="8467725" cy="4591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/>
          <p:cNvSpPr/>
          <p:nvPr/>
        </p:nvSpPr>
        <p:spPr>
          <a:xfrm>
            <a:off x="1033145" y="230585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applicationCTX.xml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5"/>
          <p:cNvSpPr/>
          <p:nvPr/>
        </p:nvSpPr>
        <p:spPr>
          <a:xfrm>
            <a:off x="1221401" y="369538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admin.properties</a:t>
            </a:r>
          </a:p>
          <a:p>
            <a:pPr algn="ctr">
              <a:defRPr lang="ko-KR" altLang="en-US"/>
            </a:pPr>
            <a:r>
              <a:rPr lang="en-US" altLang="ko-KR"/>
              <a:t>sub_admin.properties</a:t>
            </a:r>
            <a:endParaRPr lang="ko-KR" altLang="en-US"/>
          </a:p>
        </p:txBody>
      </p:sp>
      <p:sp>
        <p:nvSpPr>
          <p:cNvPr id="6" name="TextBox 17"/>
          <p:cNvSpPr txBox="1"/>
          <p:nvPr/>
        </p:nvSpPr>
        <p:spPr>
          <a:xfrm>
            <a:off x="714896" y="1805966"/>
            <a:ext cx="3765177" cy="42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스프링 설정 </a:t>
            </a:r>
            <a:r>
              <a:rPr lang="en-US" altLang="ko-KR" sz="1100">
                <a:latin typeface="+mn-ea"/>
              </a:rPr>
              <a:t>XML</a:t>
            </a:r>
            <a:r>
              <a:rPr lang="ko-KR" altLang="en-US" sz="1100">
                <a:latin typeface="+mn-ea"/>
              </a:rPr>
              <a:t>파일에 프로퍼티 파일을 명시 합니다</a:t>
            </a:r>
            <a:r>
              <a:rPr lang="en-US" altLang="ko-KR" sz="1100">
                <a:latin typeface="+mn-ea"/>
              </a:rPr>
              <a:t>.</a:t>
            </a: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(spring_8_2_ex1_springex)</a:t>
            </a:r>
          </a:p>
        </p:txBody>
      </p:sp>
      <p:sp>
        <p:nvSpPr>
          <p:cNvPr id="7" name="직사각형 18"/>
          <p:cNvSpPr/>
          <p:nvPr/>
        </p:nvSpPr>
        <p:spPr>
          <a:xfrm>
            <a:off x="5907743" y="230585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ApplicationConfig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20"/>
          <p:cNvSpPr txBox="1"/>
          <p:nvPr/>
        </p:nvSpPr>
        <p:spPr>
          <a:xfrm>
            <a:off x="5595118" y="1805965"/>
            <a:ext cx="3753930" cy="42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스프링 설정 </a:t>
            </a:r>
            <a:r>
              <a:rPr lang="en-US" altLang="ko-KR" sz="1100">
                <a:latin typeface="+mn-ea"/>
              </a:rPr>
              <a:t>JAVA</a:t>
            </a:r>
            <a:r>
              <a:rPr lang="ko-KR" altLang="en-US" sz="1100">
                <a:latin typeface="+mn-ea"/>
              </a:rPr>
              <a:t>파일에 프로퍼티 파일을 명시 합니다</a:t>
            </a:r>
            <a:r>
              <a:rPr lang="en-US" altLang="ko-KR" sz="1100">
                <a:latin typeface="+mn-ea"/>
              </a:rPr>
              <a:t>.</a:t>
            </a: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(spring_8_2_ex2_springex)</a:t>
            </a:r>
          </a:p>
        </p:txBody>
      </p:sp>
      <p:sp>
        <p:nvSpPr>
          <p:cNvPr id="9" name="직사각형 21"/>
          <p:cNvSpPr/>
          <p:nvPr/>
        </p:nvSpPr>
        <p:spPr>
          <a:xfrm>
            <a:off x="6096000" y="369538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admin.properties</a:t>
            </a:r>
          </a:p>
          <a:p>
            <a:pPr algn="ctr">
              <a:defRPr lang="ko-KR" altLang="en-US"/>
            </a:pPr>
            <a:r>
              <a:rPr lang="en-US" altLang="ko-KR"/>
              <a:t>sub_admin.properties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67689" y="573509"/>
            <a:ext cx="2678644" cy="47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hlinkClick r:id="rId2"/>
              </a:rPr>
              <a:t>참조 사이트</a:t>
            </a:r>
            <a:endParaRPr lang="ko-KR" altLang="en-US" sz="2500" b="1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2466045" y="1781121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12"/>
          <p:cNvSpPr/>
          <p:nvPr/>
        </p:nvSpPr>
        <p:spPr>
          <a:xfrm>
            <a:off x="229264" y="2349448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XML</a:t>
            </a:r>
            <a:r>
              <a:rPr lang="ko-KR" altLang="en-US" sz="1400"/>
              <a:t>설정 파일</a:t>
            </a:r>
            <a:r>
              <a:rPr lang="en-US" altLang="ko-KR" sz="1400"/>
              <a:t>1</a:t>
            </a:r>
          </a:p>
          <a:p>
            <a:pPr algn="ctr">
              <a:defRPr lang="ko-KR" altLang="en-US"/>
            </a:pPr>
            <a:r>
              <a:rPr lang="en-US" altLang="ko-KR" sz="1400"/>
              <a:t>profile=</a:t>
            </a:r>
            <a:r>
              <a:rPr lang="en-US" altLang="ko-KR" sz="1400" i="1"/>
              <a:t>"dev"</a:t>
            </a:r>
            <a:endParaRPr lang="ko-KR" altLang="en-US" sz="1400"/>
          </a:p>
        </p:txBody>
      </p:sp>
      <p:sp>
        <p:nvSpPr>
          <p:cNvPr id="6" name="직사각형 13"/>
          <p:cNvSpPr/>
          <p:nvPr/>
        </p:nvSpPr>
        <p:spPr>
          <a:xfrm>
            <a:off x="229264" y="3618980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XML</a:t>
            </a:r>
            <a:r>
              <a:rPr lang="ko-KR" altLang="en-US" sz="1400"/>
              <a:t>설정 파일</a:t>
            </a:r>
            <a:r>
              <a:rPr lang="en-US" altLang="ko-KR" sz="1400"/>
              <a:t>2</a:t>
            </a:r>
          </a:p>
          <a:p>
            <a:pPr algn="ctr">
              <a:defRPr lang="ko-KR" altLang="en-US"/>
            </a:pPr>
            <a:r>
              <a:rPr lang="en-US" altLang="ko-KR" sz="1400"/>
              <a:t>profile=</a:t>
            </a:r>
            <a:r>
              <a:rPr lang="en-US" altLang="ko-KR" sz="1400" i="1"/>
              <a:t>“run"</a:t>
            </a:r>
            <a:endParaRPr lang="ko-KR" altLang="en-US" sz="1400"/>
          </a:p>
        </p:txBody>
      </p:sp>
      <p:cxnSp>
        <p:nvCxnSpPr>
          <p:cNvPr id="7" name="직선 화살표 연결선 16"/>
          <p:cNvCxnSpPr/>
          <p:nvPr/>
        </p:nvCxnSpPr>
        <p:spPr>
          <a:xfrm>
            <a:off x="1995310" y="3960384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/>
          <p:cNvSpPr txBox="1"/>
          <p:nvPr/>
        </p:nvSpPr>
        <p:spPr>
          <a:xfrm>
            <a:off x="1941607" y="3954361"/>
            <a:ext cx="470734" cy="26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</a:p>
        </p:txBody>
      </p:sp>
      <p:sp>
        <p:nvSpPr>
          <p:cNvPr id="9" name="직사각형 23"/>
          <p:cNvSpPr/>
          <p:nvPr/>
        </p:nvSpPr>
        <p:spPr>
          <a:xfrm>
            <a:off x="2873938" y="3282709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어떤 설정 파일을</a:t>
            </a:r>
          </a:p>
          <a:p>
            <a:pPr algn="ctr">
              <a:defRPr lang="ko-KR" altLang="en-US"/>
            </a:pPr>
            <a:r>
              <a:rPr lang="ko-KR" altLang="en-US" sz="1400"/>
              <a:t>사용할지 결정 함</a:t>
            </a:r>
            <a:r>
              <a:rPr lang="en-US" altLang="ko-KR" sz="1400"/>
              <a:t>.</a:t>
            </a:r>
          </a:p>
          <a:p>
            <a:pPr algn="ctr">
              <a:defRPr lang="ko-KR" altLang="en-US"/>
            </a:pPr>
            <a:r>
              <a:rPr lang="en-US" altLang="ko-KR" sz="1400"/>
              <a:t>setActiveProfiles(config);</a:t>
            </a:r>
          </a:p>
        </p:txBody>
      </p:sp>
      <p:cxnSp>
        <p:nvCxnSpPr>
          <p:cNvPr id="10" name="직선 화살표 연결선 24"/>
          <p:cNvCxnSpPr/>
          <p:nvPr/>
        </p:nvCxnSpPr>
        <p:spPr>
          <a:xfrm>
            <a:off x="1995310" y="2531922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941607" y="2525899"/>
            <a:ext cx="470734" cy="26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</a:p>
        </p:txBody>
      </p:sp>
      <p:sp>
        <p:nvSpPr>
          <p:cNvPr id="12" name="직사각형 34"/>
          <p:cNvSpPr/>
          <p:nvPr/>
        </p:nvSpPr>
        <p:spPr>
          <a:xfrm>
            <a:off x="8689749" y="1781121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35"/>
          <p:cNvSpPr/>
          <p:nvPr/>
        </p:nvSpPr>
        <p:spPr>
          <a:xfrm>
            <a:off x="6452969" y="2349448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JAVA</a:t>
            </a:r>
            <a:r>
              <a:rPr lang="ko-KR" altLang="en-US" sz="1400"/>
              <a:t>설정 파일</a:t>
            </a:r>
            <a:r>
              <a:rPr lang="en-US" altLang="ko-KR" sz="1400"/>
              <a:t>1</a:t>
            </a:r>
          </a:p>
          <a:p>
            <a:pPr algn="ctr">
              <a:defRPr lang="ko-KR" altLang="en-US"/>
            </a:pPr>
            <a:r>
              <a:rPr lang="en-US" altLang="ko-KR" sz="1400"/>
              <a:t>@Profile("dev")</a:t>
            </a:r>
            <a:endParaRPr lang="ko-KR" altLang="en-US" sz="1400"/>
          </a:p>
        </p:txBody>
      </p:sp>
      <p:sp>
        <p:nvSpPr>
          <p:cNvPr id="14" name="직사각형 36"/>
          <p:cNvSpPr/>
          <p:nvPr/>
        </p:nvSpPr>
        <p:spPr>
          <a:xfrm>
            <a:off x="6452969" y="3618980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JAVA</a:t>
            </a:r>
            <a:r>
              <a:rPr lang="ko-KR" altLang="en-US" sz="1400"/>
              <a:t>설정 파일</a:t>
            </a:r>
            <a:r>
              <a:rPr lang="en-US" altLang="ko-KR" sz="1400"/>
              <a:t>2</a:t>
            </a:r>
          </a:p>
          <a:p>
            <a:pPr algn="ctr">
              <a:defRPr lang="ko-KR" altLang="en-US"/>
            </a:pPr>
            <a:r>
              <a:rPr lang="en-US" altLang="ko-KR" sz="1400"/>
              <a:t>@Profile(“run")</a:t>
            </a:r>
            <a:endParaRPr lang="ko-KR" altLang="en-US" sz="1400"/>
          </a:p>
        </p:txBody>
      </p:sp>
      <p:cxnSp>
        <p:nvCxnSpPr>
          <p:cNvPr id="15" name="직선 화살표 연결선 37"/>
          <p:cNvCxnSpPr/>
          <p:nvPr/>
        </p:nvCxnSpPr>
        <p:spPr>
          <a:xfrm>
            <a:off x="8219015" y="3960384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8"/>
          <p:cNvSpPr txBox="1"/>
          <p:nvPr/>
        </p:nvSpPr>
        <p:spPr>
          <a:xfrm>
            <a:off x="8165312" y="3954361"/>
            <a:ext cx="470734" cy="26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</a:p>
        </p:txBody>
      </p:sp>
      <p:sp>
        <p:nvSpPr>
          <p:cNvPr id="17" name="직사각형 39"/>
          <p:cNvSpPr/>
          <p:nvPr/>
        </p:nvSpPr>
        <p:spPr>
          <a:xfrm>
            <a:off x="9097642" y="3282709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어떤 설정 파일을</a:t>
            </a:r>
          </a:p>
          <a:p>
            <a:pPr algn="ctr">
              <a:defRPr lang="ko-KR" altLang="en-US"/>
            </a:pPr>
            <a:r>
              <a:rPr lang="ko-KR" altLang="en-US" sz="1400"/>
              <a:t>사용할지 결정 함</a:t>
            </a:r>
            <a:r>
              <a:rPr lang="en-US" altLang="ko-KR" sz="1400"/>
              <a:t>.</a:t>
            </a:r>
          </a:p>
          <a:p>
            <a:pPr algn="ctr">
              <a:defRPr lang="ko-KR" altLang="en-US"/>
            </a:pPr>
            <a:r>
              <a:rPr lang="en-US" altLang="ko-KR" sz="1400"/>
              <a:t>setActiveProfiles(config);</a:t>
            </a:r>
          </a:p>
        </p:txBody>
      </p:sp>
      <p:cxnSp>
        <p:nvCxnSpPr>
          <p:cNvPr id="18" name="직선 화살표 연결선 40"/>
          <p:cNvCxnSpPr/>
          <p:nvPr/>
        </p:nvCxnSpPr>
        <p:spPr>
          <a:xfrm>
            <a:off x="8219015" y="2531922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1"/>
          <p:cNvSpPr txBox="1"/>
          <p:nvPr/>
        </p:nvSpPr>
        <p:spPr>
          <a:xfrm>
            <a:off x="8165312" y="2525899"/>
            <a:ext cx="470734" cy="26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</a:p>
        </p:txBody>
      </p:sp>
      <p:sp>
        <p:nvSpPr>
          <p:cNvPr id="20" name="TextBox 42"/>
          <p:cNvSpPr txBox="1"/>
          <p:nvPr/>
        </p:nvSpPr>
        <p:spPr>
          <a:xfrm>
            <a:off x="1692710" y="5027371"/>
            <a:ext cx="2586447" cy="41902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Xml </a:t>
            </a:r>
            <a:r>
              <a:rPr lang="ko-KR" altLang="en-US" sz="1100">
                <a:latin typeface="+mn-ea"/>
              </a:rPr>
              <a:t>설정 파일을 이용하는 경우</a:t>
            </a: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(spring_8_3_ex1_springex)</a:t>
            </a:r>
          </a:p>
        </p:txBody>
      </p:sp>
      <p:sp>
        <p:nvSpPr>
          <p:cNvPr id="21" name="TextBox 44"/>
          <p:cNvSpPr txBox="1"/>
          <p:nvPr/>
        </p:nvSpPr>
        <p:spPr>
          <a:xfrm>
            <a:off x="7804419" y="4987856"/>
            <a:ext cx="2586446" cy="420439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JAVA </a:t>
            </a:r>
            <a:r>
              <a:rPr lang="ko-KR" altLang="en-US" sz="1100">
                <a:latin typeface="+mn-ea"/>
              </a:rPr>
              <a:t>설정 파일을 이용하는 경우</a:t>
            </a: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(spring_8_3_ex2_springex)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124" y="563033"/>
            <a:ext cx="4783668" cy="35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개발 환경과 실환경 바로 적용 방법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13667" y="2419350"/>
            <a:ext cx="5164665" cy="1528233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7500" b="1"/>
              <a:t>AOP</a:t>
            </a:r>
            <a:r>
              <a:rPr lang="ko-KR" altLang="en-US" sz="7500" b="1"/>
              <a:t>란?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/>
              <a:t>공통 기능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/>
              <a:t>핵심 기능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>
                <a:latin typeface="+mn-ea"/>
              </a:rPr>
              <a:t>?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77008" y="1116906"/>
            <a:ext cx="10676792" cy="2443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프로그래밍을 하다 보면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공통적인 기능이 많이 발생 합니다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상속도 좋은 방법이기는 하지만 몇 가지 문제가 있습니다</a:t>
            </a:r>
            <a:r>
              <a:rPr lang="en-US" altLang="ko-KR" sz="1100">
                <a:latin typeface="+mn-ea"/>
              </a:rPr>
              <a:t>.</a:t>
            </a:r>
            <a:r>
              <a:rPr lang="ko-KR" altLang="en-US" sz="1100">
                <a:latin typeface="+mn-ea"/>
              </a:rPr>
              <a:t>우선 </a:t>
            </a:r>
            <a:r>
              <a:rPr lang="en-US" altLang="ko-KR" sz="1100">
                <a:latin typeface="+mn-ea"/>
              </a:rPr>
              <a:t>JAVA</a:t>
            </a:r>
            <a:r>
              <a:rPr lang="ko-KR" altLang="en-US" sz="110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그리고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위의 상속을 통한 방법에 한계가 있어 </a:t>
            </a:r>
            <a:r>
              <a:rPr lang="en-US" altLang="ko-KR" sz="1100">
                <a:latin typeface="+mn-ea"/>
              </a:rPr>
              <a:t>AOP</a:t>
            </a:r>
            <a:r>
              <a:rPr lang="ko-KR" altLang="en-US" sz="1100">
                <a:latin typeface="+mn-ea"/>
              </a:rPr>
              <a:t>가 등장하게 되었습니다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AOP</a:t>
            </a:r>
            <a:r>
              <a:rPr lang="ko-KR" altLang="en-US" sz="1100">
                <a:latin typeface="+mn-ea"/>
              </a:rPr>
              <a:t>방법은 핵심 기능과 공통 기능을 분리 시켜놓고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>
                <a:latin typeface="+mn-ea"/>
              </a:rPr>
              <a:t>.</a:t>
            </a:r>
          </a:p>
          <a:p>
            <a:pPr lvl="0">
              <a:defRPr lang="ko-KR" altLang="en-US"/>
            </a:pP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쉽게 생각해서 아침에 </a:t>
            </a:r>
            <a:r>
              <a:rPr lang="ko-KR" altLang="en-US" sz="1100"/>
              <a:t>밥을 짓는다고 생각해 봅니다</a:t>
            </a:r>
            <a:r>
              <a:rPr lang="en-US" altLang="ko-KR" sz="1100"/>
              <a:t>.</a:t>
            </a:r>
          </a:p>
          <a:p>
            <a:pPr lvl="0">
              <a:defRPr lang="ko-KR" altLang="en-US"/>
            </a:pPr>
            <a:r>
              <a:rPr lang="ko-KR" altLang="en-US" sz="1100"/>
              <a:t>핵심 기능은 쌀을 씻고</a:t>
            </a:r>
            <a:r>
              <a:rPr lang="en-US" altLang="ko-KR" sz="1100"/>
              <a:t>, </a:t>
            </a:r>
            <a:r>
              <a:rPr lang="ko-KR" altLang="en-US" sz="1100"/>
              <a:t>깨끗한 물을 적당히 넣고</a:t>
            </a:r>
            <a:r>
              <a:rPr lang="en-US" altLang="ko-KR" sz="1100"/>
              <a:t>, </a:t>
            </a:r>
            <a:r>
              <a:rPr lang="ko-KR" altLang="en-US" sz="1100"/>
              <a:t>전자밥솥에 내솥을 넣고</a:t>
            </a:r>
            <a:r>
              <a:rPr lang="en-US" altLang="ko-KR" sz="1100"/>
              <a:t>, </a:t>
            </a:r>
            <a:r>
              <a:rPr lang="ko-KR" altLang="en-US" sz="1100"/>
              <a:t>취사 버튼을 누르는 기능들 일 것입니다</a:t>
            </a:r>
          </a:p>
          <a:p>
            <a:pPr lvl="0">
              <a:defRPr lang="ko-KR" altLang="en-US"/>
            </a:pPr>
            <a:r>
              <a:rPr lang="ko-KR" altLang="en-US" sz="1100"/>
              <a:t>공통 기능은 수도 꼭지를 열어 물을 받고</a:t>
            </a:r>
            <a:r>
              <a:rPr lang="en-US" altLang="ko-KR" sz="1100"/>
              <a:t>, </a:t>
            </a:r>
            <a:r>
              <a:rPr lang="ko-KR" altLang="en-US" sz="1100"/>
              <a:t>쌀이 깨끗이 씻겼는지 눈으로 판단하고</a:t>
            </a:r>
            <a:r>
              <a:rPr lang="en-US" altLang="ko-KR" sz="1100"/>
              <a:t>, </a:t>
            </a:r>
            <a:r>
              <a:rPr lang="ko-KR" altLang="en-US" sz="1100"/>
              <a:t>물을 적당한지 판단하는 기능들 일 것입니다</a:t>
            </a:r>
            <a:r>
              <a:rPr lang="en-US" altLang="ko-KR" sz="1100"/>
              <a:t>. </a:t>
            </a:r>
          </a:p>
          <a:p>
            <a:pPr lvl="0">
              <a:defRPr lang="ko-KR" altLang="en-US"/>
            </a:pPr>
            <a:r>
              <a:rPr lang="ko-KR" altLang="en-US" sz="1100"/>
              <a:t>이러한 기능이 공통 기능인 것은 밥을 짓는 행동이 아닐 때도 우리는 수도 꼭지를 열고</a:t>
            </a:r>
            <a:r>
              <a:rPr lang="en-US" altLang="ko-KR" sz="1100"/>
              <a:t>, </a:t>
            </a:r>
            <a:r>
              <a:rPr lang="ko-KR" altLang="en-US" sz="1100"/>
              <a:t>눈으로 사물을 보고 적절한 판단을 하기 때문에 공통 기능이라고 하였습니다</a:t>
            </a:r>
            <a:r>
              <a:rPr lang="en-US" altLang="ko-KR" sz="1100"/>
              <a:t>.</a:t>
            </a:r>
          </a:p>
          <a:p>
            <a:pPr lvl="0">
              <a:defRPr lang="ko-KR" altLang="en-US"/>
            </a:pPr>
            <a:r>
              <a:rPr lang="ko-KR" altLang="en-US" sz="1100"/>
              <a:t>어쨌든</a:t>
            </a:r>
            <a:r>
              <a:rPr lang="en-US" altLang="ko-KR" sz="1100"/>
              <a:t>, </a:t>
            </a:r>
            <a:r>
              <a:rPr lang="ko-KR" altLang="en-US" sz="1100"/>
              <a:t>이렇게 핵심 기능과 공통 기능을 분리해 놓고</a:t>
            </a:r>
            <a:r>
              <a:rPr lang="en-US" altLang="ko-KR" sz="1100"/>
              <a:t>, </a:t>
            </a:r>
            <a:r>
              <a:rPr lang="ko-KR" altLang="en-US" sz="1100"/>
              <a:t>추후에 밥을 짓는 행동 말고 팥을 쑬 때도 핵심 기능은 변화지만</a:t>
            </a:r>
            <a:r>
              <a:rPr lang="en-US" altLang="ko-KR" sz="1100"/>
              <a:t>, </a:t>
            </a:r>
            <a:r>
              <a:rPr lang="ko-KR" altLang="en-US" sz="1100"/>
              <a:t>공통 기능은 다시 적용할 수 있을 것입니다</a:t>
            </a:r>
            <a:r>
              <a:rPr lang="en-US" altLang="ko-KR" sz="1100"/>
              <a:t>.</a:t>
            </a:r>
          </a:p>
          <a:p>
            <a:pPr lvl="0">
              <a:defRPr lang="ko-KR" altLang="en-US"/>
            </a:pP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AOP </a:t>
            </a:r>
            <a:r>
              <a:rPr lang="ko-KR" altLang="en-US" sz="1100"/>
              <a:t>기법이 바로 이러한 것입니다</a:t>
            </a:r>
            <a:r>
              <a:rPr lang="en-US" altLang="ko-KR" sz="1100"/>
              <a:t>. </a:t>
            </a:r>
            <a:r>
              <a:rPr lang="ko-KR" altLang="en-US" sz="1100"/>
              <a:t>공통 기능을 핵심 기능과 분리해 놓고</a:t>
            </a:r>
            <a:r>
              <a:rPr lang="en-US" altLang="ko-KR" sz="1100"/>
              <a:t>, </a:t>
            </a:r>
            <a:r>
              <a:rPr lang="ko-KR" altLang="en-US" sz="1100"/>
              <a:t>공통 기능 중에서 핵심 기능에 적용하고자 하는 부분에 적용하는 것입니다</a:t>
            </a:r>
            <a:r>
              <a:rPr lang="en-US" altLang="ko-KR" sz="1100"/>
              <a:t>.</a:t>
            </a:r>
          </a:p>
        </p:txBody>
      </p:sp>
      <p:cxnSp>
        <p:nvCxnSpPr>
          <p:cNvPr id="10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쌀을 씻고</a:t>
            </a:r>
            <a:endParaRPr lang="en-US" altLang="ko-KR"/>
          </a:p>
        </p:txBody>
      </p:sp>
      <p:sp>
        <p:nvSpPr>
          <p:cNvPr id="12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깨끗한 물을 적당히 넣고</a:t>
            </a:r>
            <a:endParaRPr lang="en-US" altLang="ko-KR"/>
          </a:p>
        </p:txBody>
      </p:sp>
      <p:sp>
        <p:nvSpPr>
          <p:cNvPr id="13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전자밥솥에 내솥을 넣고</a:t>
            </a:r>
            <a:endParaRPr lang="en-US" altLang="ko-KR"/>
          </a:p>
        </p:txBody>
      </p:sp>
      <p:sp>
        <p:nvSpPr>
          <p:cNvPr id="14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취사 버튼 누름</a:t>
            </a:r>
            <a:endParaRPr lang="en-US" altLang="ko-KR"/>
          </a:p>
        </p:txBody>
      </p:sp>
      <p:sp>
        <p:nvSpPr>
          <p:cNvPr id="15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물을 받고</a:t>
            </a:r>
            <a:endParaRPr lang="en-US" altLang="ko-KR"/>
          </a:p>
        </p:txBody>
      </p:sp>
      <p:sp>
        <p:nvSpPr>
          <p:cNvPr id="16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눈으로 판단</a:t>
            </a:r>
            <a:endParaRPr lang="en-US" altLang="ko-KR"/>
          </a:p>
        </p:txBody>
      </p:sp>
      <p:cxnSp>
        <p:nvCxnSpPr>
          <p:cNvPr id="17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5"/>
          <p:cNvCxnSpPr>
            <a:stCxn id="15" idx="2"/>
            <a:endCxn id="12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31"/>
          <p:cNvCxnSpPr>
            <a:stCxn id="16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8754" y="426307"/>
            <a:ext cx="914930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스프링 특징</a:t>
            </a:r>
            <a:endParaRPr lang="en-US" altLang="ko-KR" sz="16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/>
              <a:t>1) </a:t>
            </a:r>
            <a:r>
              <a:rPr lang="ko-KR" altLang="en-US" sz="1200" b="1" dirty="0"/>
              <a:t>경량 컨테이너로서 자바 객체를 직접 관리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  </a:t>
            </a:r>
            <a:r>
              <a:rPr lang="ko-KR" altLang="en-US" sz="1200" dirty="0"/>
              <a:t>각각의 객체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소멸과 같은 라이프 사이클을 관리하며 스프링으로부터 필요한 객체를 얻어올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b="1" dirty="0"/>
              <a:t>스프링은 </a:t>
            </a:r>
            <a:r>
              <a:rPr lang="en-US" altLang="ko-KR" sz="1200" b="1" dirty="0"/>
              <a:t>POJO(Plain Old Java Object) </a:t>
            </a:r>
            <a:r>
              <a:rPr lang="ko-KR" altLang="en-US" sz="1200" b="1" dirty="0"/>
              <a:t>방식의 프레임워크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 </a:t>
            </a:r>
            <a:r>
              <a:rPr lang="ko-KR" altLang="en-US" sz="1200" dirty="0"/>
              <a:t>일반적인 </a:t>
            </a:r>
            <a:r>
              <a:rPr lang="en-US" altLang="ko-KR" sz="1200" dirty="0"/>
              <a:t>J2EE </a:t>
            </a:r>
            <a:r>
              <a:rPr lang="ko-KR" altLang="en-US" sz="1200" dirty="0"/>
              <a:t>프레임워크에 비해 구현을 위해 특정한 인터페이스를 구현하거나 상속을 받을 필요가 없어 기존에 존재하는</a:t>
            </a:r>
            <a:endParaRPr lang="en-US" altLang="ko-KR" sz="1200" dirty="0"/>
          </a:p>
          <a:p>
            <a:r>
              <a:rPr lang="ko-KR" altLang="en-US" sz="1200" dirty="0"/>
              <a:t>   라이브러리 등을 지원하기에 용이하고 객체가 가볍다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3) </a:t>
            </a:r>
            <a:r>
              <a:rPr lang="ko-KR" altLang="en-US" sz="1200" b="1" dirty="0"/>
              <a:t>스프링은 제어 반전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IoC</a:t>
            </a:r>
            <a:r>
              <a:rPr lang="en-US" altLang="ko-KR" sz="1200" b="1" dirty="0"/>
              <a:t> : Inversion of Control)</a:t>
            </a:r>
            <a:r>
              <a:rPr lang="ko-KR" altLang="en-US" sz="1200" b="1" dirty="0"/>
              <a:t>을 지원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 </a:t>
            </a:r>
            <a:r>
              <a:rPr lang="ko-KR" altLang="en-US" sz="1200" dirty="0"/>
              <a:t>컨트롤의 제어권이 사용자가 아니라 프레임워크에 있어서 필요에 따라 스프링에서 사용자의 코드를 호출한다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4) </a:t>
            </a:r>
            <a:r>
              <a:rPr lang="ko-KR" altLang="en-US" sz="1200" b="1" dirty="0"/>
              <a:t>스프링은 의존성 주입</a:t>
            </a:r>
            <a:r>
              <a:rPr lang="en-US" altLang="ko-KR" sz="1200" b="1" dirty="0"/>
              <a:t>(DI : Dependency Injection)</a:t>
            </a:r>
            <a:r>
              <a:rPr lang="ko-KR" altLang="en-US" sz="1200" b="1" dirty="0"/>
              <a:t>을 지원</a:t>
            </a:r>
          </a:p>
          <a:p>
            <a:r>
              <a:rPr lang="ko-KR" altLang="en-US" sz="1200" dirty="0"/>
              <a:t>   각각의 계층이나 서비스들 간에 의존성이 존재할 경우 프레임워크가 서로 연결시켜준다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5) </a:t>
            </a:r>
            <a:r>
              <a:rPr lang="ko-KR" altLang="en-US" sz="1200" b="1" dirty="0"/>
              <a:t>스프링은 관점 지향 프로그래밍</a:t>
            </a:r>
            <a:r>
              <a:rPr lang="en-US" altLang="ko-KR" sz="1200" b="1" dirty="0"/>
              <a:t>(AOP : Aspect-Oriented Programming)</a:t>
            </a:r>
            <a:r>
              <a:rPr lang="ko-KR" altLang="en-US" sz="1200" b="1" dirty="0"/>
              <a:t>을 지원</a:t>
            </a:r>
          </a:p>
          <a:p>
            <a:r>
              <a:rPr lang="ko-KR" altLang="en-US" sz="1200" dirty="0"/>
              <a:t>   따라서 트랜잭션이나 로깅</a:t>
            </a:r>
            <a:r>
              <a:rPr lang="en-US" altLang="ko-KR" sz="1200" dirty="0"/>
              <a:t>, </a:t>
            </a:r>
            <a:r>
              <a:rPr lang="ko-KR" altLang="en-US" sz="1200" dirty="0"/>
              <a:t>보안과 같이 여러 모듈에서 공통적으로 사용하는 기능의 경우 해당 기능을 분리하여 관리할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6) </a:t>
            </a:r>
            <a:r>
              <a:rPr lang="ko-KR" altLang="en-US" sz="1200" b="1" dirty="0"/>
              <a:t>스프링은 영속성과 관련된 다양한 서비스를 지원</a:t>
            </a:r>
          </a:p>
          <a:p>
            <a:r>
              <a:rPr lang="ko-KR" altLang="en-US" sz="1200" dirty="0"/>
              <a:t>   </a:t>
            </a:r>
            <a:r>
              <a:rPr lang="en-US" altLang="ko-KR" sz="1200" dirty="0" err="1"/>
              <a:t>iBatis</a:t>
            </a:r>
            <a:r>
              <a:rPr lang="ko-KR" altLang="en-US" sz="1200" dirty="0"/>
              <a:t>나 </a:t>
            </a:r>
            <a:r>
              <a:rPr lang="en-US" altLang="ko-KR" sz="1200" dirty="0"/>
              <a:t>Hibernate </a:t>
            </a:r>
            <a:r>
              <a:rPr lang="ko-KR" altLang="en-US" sz="1200" dirty="0"/>
              <a:t>등 이미 완성도가 높은 데이터베이스 처리 라이브러리와 연결할 수 있는 인터페이스를 제공한다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7) </a:t>
            </a:r>
            <a:r>
              <a:rPr lang="ko-KR" altLang="en-US" sz="1200" b="1" dirty="0"/>
              <a:t>스프링은 확장성이 높음</a:t>
            </a:r>
            <a:r>
              <a:rPr lang="en-US" altLang="ko-KR" sz="1200" b="1" dirty="0"/>
              <a:t>.</a:t>
            </a:r>
          </a:p>
          <a:p>
            <a:r>
              <a:rPr lang="en-US" altLang="ko-KR" sz="1200" dirty="0"/>
              <a:t>   </a:t>
            </a:r>
            <a:r>
              <a:rPr lang="ko-KR" altLang="en-US" sz="1200" dirty="0"/>
              <a:t>스프링 프레임워크에 통합하기 위해 간단하게 기존 라이브러리를 감싸는 정도로 스프링에서 사용이 </a:t>
            </a:r>
            <a:endParaRPr lang="en-US" altLang="ko-KR" sz="1200" dirty="0"/>
          </a:p>
          <a:p>
            <a:r>
              <a:rPr lang="ko-KR" altLang="en-US" sz="1200" dirty="0"/>
              <a:t>   가능하기 때문에 수많은 라이브러리가 이미 스프링에서 지원되고 있고 스프링에서 사용되는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라이브러리를 별도로 분리하기도 용이하다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22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>
                <a:latin typeface="+mn-ea"/>
              </a:rPr>
              <a:t>?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77008" y="1116906"/>
            <a:ext cx="10676792" cy="12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AOP</a:t>
            </a:r>
            <a:r>
              <a:rPr lang="ko-KR" altLang="en-US" sz="1100"/>
              <a:t>방법을 익히려면 우선적으로 조금은 생소한 용어에 익숙해 져야 합니다</a:t>
            </a:r>
            <a:r>
              <a:rPr lang="en-US" altLang="ko-KR" sz="1100"/>
              <a:t>.</a:t>
            </a:r>
          </a:p>
          <a:p>
            <a:pPr lvl="0">
              <a:defRPr lang="ko-KR" altLang="en-US"/>
            </a:pP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- Aspect : </a:t>
            </a:r>
            <a:r>
              <a:rPr lang="ko-KR" altLang="en-US" sz="1100"/>
              <a:t>공통 기능</a:t>
            </a:r>
          </a:p>
          <a:p>
            <a:pPr lvl="0">
              <a:defRPr lang="ko-KR" altLang="en-US"/>
            </a:pPr>
            <a:r>
              <a:rPr lang="en-US" altLang="ko-KR" sz="1100"/>
              <a:t> - Advice : Aspect</a:t>
            </a:r>
            <a:r>
              <a:rPr lang="ko-KR" altLang="en-US" sz="1100"/>
              <a:t>의 기능 자체</a:t>
            </a:r>
          </a:p>
          <a:p>
            <a:pPr lvl="0">
              <a:defRPr lang="ko-KR" altLang="en-US"/>
            </a:pPr>
            <a:r>
              <a:rPr lang="en-US" altLang="ko-KR" sz="1100"/>
              <a:t> - Jointpoint : Advice</a:t>
            </a:r>
            <a:r>
              <a:rPr lang="ko-KR" altLang="en-US" sz="1100"/>
              <a:t>를 적용해야 되는 부분</a:t>
            </a:r>
            <a:r>
              <a:rPr lang="en-US" altLang="ko-KR" sz="1100"/>
              <a:t>(</a:t>
            </a:r>
            <a:r>
              <a:rPr lang="ko-KR" altLang="en-US" sz="1100"/>
              <a:t> </a:t>
            </a:r>
            <a:r>
              <a:rPr lang="en-US" altLang="ko-KR" sz="1100"/>
              <a:t>ex, </a:t>
            </a:r>
            <a:r>
              <a:rPr lang="ko-KR" altLang="en-US" sz="1100"/>
              <a:t>필드</a:t>
            </a:r>
            <a:r>
              <a:rPr lang="en-US" altLang="ko-KR" sz="1100"/>
              <a:t>, </a:t>
            </a:r>
            <a:r>
              <a:rPr lang="ko-KR" altLang="en-US" sz="1100"/>
              <a:t>메소드 </a:t>
            </a:r>
            <a:r>
              <a:rPr lang="en-US" altLang="ko-KR" sz="1100"/>
              <a:t>) (</a:t>
            </a:r>
            <a:r>
              <a:rPr lang="ko-KR" altLang="en-US" sz="1100"/>
              <a:t>스프링에서는 메소드만 해당</a:t>
            </a:r>
            <a:r>
              <a:rPr lang="en-US" altLang="ko-KR" sz="1100"/>
              <a:t>)</a:t>
            </a:r>
          </a:p>
          <a:p>
            <a:pPr lvl="0">
              <a:defRPr lang="ko-KR" altLang="en-US"/>
            </a:pPr>
            <a:r>
              <a:rPr lang="en-US" altLang="ko-KR" sz="1100"/>
              <a:t> - Pointcut : Jointpoint</a:t>
            </a:r>
            <a:r>
              <a:rPr lang="ko-KR" altLang="en-US" sz="1100"/>
              <a:t>의 부분으로 실제로 </a:t>
            </a:r>
            <a:r>
              <a:rPr lang="en-US" altLang="ko-KR" sz="1100"/>
              <a:t>Advice</a:t>
            </a:r>
            <a:r>
              <a:rPr lang="ko-KR" altLang="en-US" sz="1100"/>
              <a:t>가 적용된 부분</a:t>
            </a:r>
          </a:p>
          <a:p>
            <a:pPr lvl="0">
              <a:defRPr lang="ko-KR" altLang="en-US"/>
            </a:pPr>
            <a:r>
              <a:rPr lang="en-US" altLang="ko-KR" sz="1100"/>
              <a:t> - Weaving : Advice</a:t>
            </a:r>
            <a:r>
              <a:rPr lang="ko-KR" altLang="en-US" sz="1100"/>
              <a:t>를 핵심 기능에 적용 하는 행위</a:t>
            </a:r>
            <a:endParaRPr lang="en-US" altLang="ko-KR" sz="1100"/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1"/>
          <p:cNvSpPr txBox="1"/>
          <p:nvPr/>
        </p:nvSpPr>
        <p:spPr>
          <a:xfrm>
            <a:off x="677008" y="2945706"/>
            <a:ext cx="5042474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스프링에서 </a:t>
            </a:r>
            <a:r>
              <a:rPr lang="en-US" altLang="ko-KR" sz="1100"/>
              <a:t>AOP </a:t>
            </a:r>
            <a:r>
              <a:rPr lang="ko-KR" altLang="en-US" sz="1100"/>
              <a:t>구현 방법 </a:t>
            </a:r>
            <a:r>
              <a:rPr lang="en-US" altLang="ko-KR" sz="1100"/>
              <a:t>: proxy</a:t>
            </a:r>
            <a:r>
              <a:rPr lang="ko-KR" altLang="en-US" sz="1100"/>
              <a:t>를 이용 합니다</a:t>
            </a:r>
            <a:r>
              <a:rPr lang="en-US" altLang="ko-KR" sz="1100"/>
              <a:t>.</a:t>
            </a:r>
          </a:p>
        </p:txBody>
      </p:sp>
      <p:cxnSp>
        <p:nvCxnSpPr>
          <p:cNvPr id="8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7"/>
          <p:cNvSpPr/>
          <p:nvPr/>
        </p:nvSpPr>
        <p:spPr>
          <a:xfrm>
            <a:off x="986118" y="3633339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호출부</a:t>
            </a:r>
          </a:p>
          <a:p>
            <a:pPr algn="ctr">
              <a:defRPr lang="ko-KR" altLang="en-US"/>
            </a:pPr>
            <a:r>
              <a:rPr lang="en-US" altLang="ko-KR"/>
              <a:t>(client)</a:t>
            </a:r>
            <a:endParaRPr lang="ko-KR" altLang="en-US"/>
          </a:p>
        </p:txBody>
      </p:sp>
      <p:sp>
        <p:nvSpPr>
          <p:cNvPr id="10" name="직사각형 27"/>
          <p:cNvSpPr/>
          <p:nvPr/>
        </p:nvSpPr>
        <p:spPr>
          <a:xfrm>
            <a:off x="3352800" y="3633338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Proxy</a:t>
            </a:r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대행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직사각형 28"/>
          <p:cNvSpPr/>
          <p:nvPr/>
        </p:nvSpPr>
        <p:spPr>
          <a:xfrm>
            <a:off x="5719482" y="3633337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Target</a:t>
            </a:r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핵심기능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2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2411506" y="4063644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0"/>
          <p:cNvCxnSpPr/>
          <p:nvPr/>
        </p:nvCxnSpPr>
        <p:spPr>
          <a:xfrm flipV="1">
            <a:off x="4778188" y="4063642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스프링에서 </a:t>
            </a:r>
            <a:r>
              <a:rPr lang="en-US" altLang="ko-KR" sz="1100"/>
              <a:t>AOP </a:t>
            </a:r>
            <a:r>
              <a:rPr lang="ko-KR" altLang="en-US" sz="1100"/>
              <a:t>구현 방식</a:t>
            </a:r>
            <a:endParaRPr lang="en-US" altLang="ko-KR" sz="1100"/>
          </a:p>
        </p:txBody>
      </p:sp>
      <p:cxnSp>
        <p:nvCxnSpPr>
          <p:cNvPr id="15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9"/>
          <p:cNvSpPr txBox="1"/>
          <p:nvPr/>
        </p:nvSpPr>
        <p:spPr>
          <a:xfrm>
            <a:off x="748726" y="5373277"/>
            <a:ext cx="5042474" cy="41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 - XML </a:t>
            </a:r>
            <a:r>
              <a:rPr lang="ko-KR" altLang="en-US" sz="1100"/>
              <a:t>스키마 기반의  </a:t>
            </a:r>
            <a:r>
              <a:rPr lang="en-US" altLang="ko-KR" sz="1100"/>
              <a:t>AOP</a:t>
            </a:r>
            <a:r>
              <a:rPr lang="ko-KR" altLang="en-US" sz="1100"/>
              <a:t>구현</a:t>
            </a:r>
          </a:p>
          <a:p>
            <a:pPr lvl="0">
              <a:defRPr lang="ko-KR" altLang="en-US"/>
            </a:pPr>
            <a:r>
              <a:rPr lang="en-US" altLang="ko-KR" sz="1100"/>
              <a:t> - @Aspect </a:t>
            </a:r>
            <a:r>
              <a:rPr lang="ko-KR" altLang="en-US" sz="1100"/>
              <a:t>어노테이션 기반의 </a:t>
            </a:r>
            <a:r>
              <a:rPr lang="en-US" altLang="ko-KR" sz="1100"/>
              <a:t>AOP </a:t>
            </a:r>
            <a:r>
              <a:rPr lang="ko-KR" altLang="en-US" sz="1100"/>
              <a:t>구현</a:t>
            </a:r>
            <a:endParaRPr lang="en-US" altLang="ko-KR" sz="110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XML </a:t>
            </a:r>
            <a:r>
              <a:rPr lang="ko-KR" altLang="en-US" sz="1600" b="1">
                <a:latin typeface="+mn-ea"/>
              </a:rPr>
              <a:t>기반의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77008" y="1116906"/>
            <a:ext cx="10676792" cy="757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작업 순서 </a:t>
            </a:r>
            <a:r>
              <a:rPr lang="en-US" altLang="ko-KR" sz="1100"/>
              <a:t>(spring_9_2_ex1_springex)</a:t>
            </a:r>
          </a:p>
          <a:p>
            <a:pPr lvl="0">
              <a:defRPr lang="ko-KR" altLang="en-US"/>
            </a:pPr>
            <a:r>
              <a:rPr lang="en-US" altLang="ko-KR" sz="1100"/>
              <a:t> 1) </a:t>
            </a:r>
            <a:r>
              <a:rPr lang="ko-KR" altLang="en-US" sz="1100"/>
              <a:t>의존 설정</a:t>
            </a:r>
            <a:r>
              <a:rPr lang="en-US" altLang="ko-KR" sz="1100"/>
              <a:t>(pom.xml)</a:t>
            </a:r>
          </a:p>
          <a:p>
            <a:pPr lvl="0">
              <a:defRPr lang="ko-KR" altLang="en-US"/>
            </a:pPr>
            <a:r>
              <a:rPr lang="en-US" altLang="ko-KR" sz="1100"/>
              <a:t> 2) </a:t>
            </a:r>
            <a:r>
              <a:rPr lang="ko-KR" altLang="en-US" sz="1100"/>
              <a:t>공통 기능의 클래스 제작 </a:t>
            </a:r>
            <a:r>
              <a:rPr lang="en-US" altLang="ko-KR" sz="1100"/>
              <a:t>– Advice </a:t>
            </a:r>
            <a:r>
              <a:rPr lang="ko-KR" altLang="en-US" sz="1100"/>
              <a:t>역할 클래스</a:t>
            </a:r>
          </a:p>
          <a:p>
            <a:pPr lvl="0">
              <a:defRPr lang="ko-KR" altLang="en-US"/>
            </a:pPr>
            <a:r>
              <a:rPr lang="en-US" altLang="ko-KR" sz="1100"/>
              <a:t> 3) XML</a:t>
            </a:r>
            <a:r>
              <a:rPr lang="ko-KR" altLang="en-US" sz="1100"/>
              <a:t>설정 파일에</a:t>
            </a:r>
            <a:r>
              <a:rPr lang="en-US" altLang="ko-KR" sz="1100"/>
              <a:t> Aspect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1174377" y="2321235"/>
            <a:ext cx="9188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의존 설정</a:t>
            </a:r>
            <a:endParaRPr lang="en-US" altLang="ko-KR" sz="1100"/>
          </a:p>
        </p:txBody>
      </p:sp>
      <p:sp>
        <p:nvSpPr>
          <p:cNvPr id="10" name="TextBox 18"/>
          <p:cNvSpPr txBox="1"/>
          <p:nvPr/>
        </p:nvSpPr>
        <p:spPr>
          <a:xfrm>
            <a:off x="7555178" y="2320215"/>
            <a:ext cx="1400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공통 기능 클래스</a:t>
            </a:r>
            <a:endParaRPr lang="en-US" altLang="ko-KR" sz="1100"/>
          </a:p>
        </p:txBody>
      </p:sp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008" y="4665687"/>
            <a:ext cx="4207888" cy="1288129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1174377" y="4284212"/>
            <a:ext cx="1400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XML</a:t>
            </a:r>
            <a:r>
              <a:rPr lang="ko-KR" altLang="en-US" sz="1100"/>
              <a:t>파일 설정</a:t>
            </a:r>
            <a:endParaRPr lang="en-US" altLang="ko-KR" sz="11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XML </a:t>
            </a:r>
            <a:r>
              <a:rPr lang="ko-KR" altLang="en-US" sz="1600" b="1">
                <a:latin typeface="+mn-ea"/>
              </a:rPr>
              <a:t>기반의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  <a:endParaRPr lang="ko-KR" altLang="en-US" sz="1600" b="1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/>
              <a:t>Advice </a:t>
            </a:r>
            <a:r>
              <a:rPr lang="ko-KR" altLang="en-US" sz="1400" b="1"/>
              <a:t>종류 </a:t>
            </a:r>
            <a:r>
              <a:rPr lang="en-US" altLang="ko-KR" sz="1400"/>
              <a:t>(spring_9_2_ex2_springex)</a:t>
            </a:r>
          </a:p>
        </p:txBody>
      </p:sp>
      <p:cxnSp>
        <p:nvCxnSpPr>
          <p:cNvPr id="7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&lt;aop:before&gt; : </a:t>
            </a:r>
            <a:r>
              <a:rPr lang="ko-KR" altLang="en-US" sz="1400">
                <a:latin typeface="+mn-ea"/>
              </a:rPr>
              <a:t>메소드 실행 전에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&lt;aop:after-returning&gt; : </a:t>
            </a:r>
            <a:r>
              <a:rPr lang="ko-KR" altLang="en-US" sz="1400">
                <a:latin typeface="+mn-ea"/>
              </a:rPr>
              <a:t>정상적으로 메소드 실행 후에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&lt;aop:after-throwing&gt; : </a:t>
            </a:r>
            <a:r>
              <a:rPr lang="ko-KR" altLang="en-US" sz="1400">
                <a:latin typeface="+mn-ea"/>
              </a:rPr>
              <a:t>메소드 실행중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발생시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&lt;aop:after&gt; : </a:t>
            </a:r>
            <a:r>
              <a:rPr lang="ko-KR" altLang="en-US" sz="1400">
                <a:latin typeface="+mn-ea"/>
              </a:rPr>
              <a:t>메소드 실행중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이 발생하여도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&lt;aop:around&gt; : </a:t>
            </a:r>
            <a:r>
              <a:rPr lang="ko-KR" altLang="en-US" sz="1400">
                <a:latin typeface="+mn-ea"/>
              </a:rPr>
              <a:t>메서드 실행 전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후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발생시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2980" y="2776537"/>
            <a:ext cx="6950602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b="1"/>
              <a:t>xml</a:t>
            </a:r>
            <a:r>
              <a:rPr lang="ko-KR" altLang="en-US" b="1"/>
              <a:t>을 이용한 </a:t>
            </a:r>
            <a:r>
              <a:rPr lang="en-US" altLang="ko-KR" b="1"/>
              <a:t>AOP</a:t>
            </a:r>
            <a:r>
              <a:rPr lang="ko-KR" altLang="en-US" b="1"/>
              <a:t>설정 방법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887" y="1867428"/>
            <a:ext cx="6753225" cy="3419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208" y="711199"/>
            <a:ext cx="3947583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폴더 구조 설명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6378" y="1648882"/>
            <a:ext cx="6886575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958" y="605366"/>
            <a:ext cx="269875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pom.xml </a:t>
            </a:r>
            <a:r>
              <a:rPr lang="ko-KR" altLang="en-US"/>
              <a:t>설정 부분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0655" y="2095482"/>
            <a:ext cx="9310689" cy="4276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27" y="465136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4255" y="1271587"/>
            <a:ext cx="4986272" cy="5314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27" y="465136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917" y="1297369"/>
            <a:ext cx="10562166" cy="5560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707" y="256116"/>
            <a:ext cx="2084917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mainclass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3611" y="1531755"/>
            <a:ext cx="7026275" cy="5326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7" y="420158"/>
            <a:ext cx="2536031" cy="35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student.java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51291" y="792888"/>
            <a:ext cx="90697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5E00"/>
                </a:solidFill>
                <a:latin typeface="Ubuntu Condensed"/>
              </a:rPr>
              <a:t>웹 서버 </a:t>
            </a:r>
            <a:r>
              <a:rPr lang="en-US" altLang="ko-KR" sz="2000" b="1" dirty="0">
                <a:solidFill>
                  <a:srgbClr val="FF5E00"/>
                </a:solidFill>
                <a:latin typeface="Ubuntu Condensed"/>
              </a:rPr>
              <a:t>(Web Server)</a:t>
            </a: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웹서버는 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말그래도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작성된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 등을 네트워크망에 종속되지 않고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웹서비스를 할 수 있도록 어플리케이션이라고 생각하면 간단하다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클라이언트의 요청을 받아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이나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Object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http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프로토콜을 이용해 전송한다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사용자가 요청한 것들 중에 웹 서버 자체적으로 처리 할 수 없는 것을 컨테이너 등과 같이 처리할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수있는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곳으로 넘겨 처리 결과를 받아와서 사용자에게 넘겨주는 역할도 수행한다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서버만으로 구축된 서버는 웹페이지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이미지 등 정적인 페이지를 생성한다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 Apache, IIS(Internet Information Server)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등의 종류가 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400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5549" y="1374571"/>
            <a:ext cx="5963652" cy="5197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984" y="241564"/>
            <a:ext cx="2286000" cy="36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worker.java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6475" y="1152525"/>
            <a:ext cx="9020175" cy="545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203" y="408251"/>
            <a:ext cx="2333625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logAop.java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1643" y="1212972"/>
            <a:ext cx="10184607" cy="5175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72" y="503501"/>
            <a:ext cx="2667000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결과 화면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2416" y="2871787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b="1"/>
              <a:t>이노테이션을 이용한 </a:t>
            </a:r>
            <a:r>
              <a:rPr lang="en-US" altLang="ko-KR" b="1"/>
              <a:t>AOP</a:t>
            </a:r>
            <a:r>
              <a:rPr lang="ko-KR" altLang="en-US" b="1"/>
              <a:t>설정 방법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10-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@Aspect</a:t>
            </a:r>
            <a:r>
              <a:rPr lang="ko-KR" altLang="en-US" sz="1600" b="1">
                <a:latin typeface="+mn-ea"/>
              </a:rPr>
              <a:t>를 이용한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677008" y="1323090"/>
            <a:ext cx="10676792" cy="75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작업 순서 </a:t>
            </a:r>
            <a:r>
              <a:rPr lang="en-US" altLang="ko-KR" sz="1100"/>
              <a:t>(</a:t>
            </a:r>
            <a:r>
              <a:rPr lang="en-US" altLang="ko-KR" sz="1100">
                <a:latin typeface="+mn-ea"/>
              </a:rPr>
              <a:t>spring_10_1_ex1_springex</a:t>
            </a:r>
            <a:r>
              <a:rPr lang="en-US" altLang="ko-KR" sz="1100"/>
              <a:t>)</a:t>
            </a:r>
          </a:p>
          <a:p>
            <a:pPr lvl="0">
              <a:defRPr lang="ko-KR" altLang="en-US"/>
            </a:pPr>
            <a:r>
              <a:rPr lang="en-US" altLang="ko-KR" sz="1100"/>
              <a:t> 1) </a:t>
            </a:r>
            <a:r>
              <a:rPr lang="ko-KR" altLang="en-US" sz="1100"/>
              <a:t>의존 설정</a:t>
            </a:r>
            <a:r>
              <a:rPr lang="en-US" altLang="ko-KR" sz="1100"/>
              <a:t>(pom.xml) </a:t>
            </a:r>
          </a:p>
          <a:p>
            <a:pPr lvl="0">
              <a:defRPr lang="ko-KR" altLang="en-US"/>
            </a:pPr>
            <a:r>
              <a:rPr lang="en-US" altLang="ko-KR" sz="1100"/>
              <a:t> 2) @Aspect </a:t>
            </a:r>
            <a:r>
              <a:rPr lang="ko-KR" altLang="en-US" sz="1100"/>
              <a:t>어노테이션을 이용한 </a:t>
            </a:r>
            <a:r>
              <a:rPr lang="en-US" altLang="ko-KR" sz="1100"/>
              <a:t>Aspect</a:t>
            </a:r>
            <a:r>
              <a:rPr lang="ko-KR" altLang="en-US" sz="1100"/>
              <a:t>클래스 제작</a:t>
            </a:r>
          </a:p>
          <a:p>
            <a:pPr lvl="0">
              <a:defRPr lang="ko-KR" altLang="en-US"/>
            </a:pPr>
            <a:r>
              <a:rPr lang="en-US" altLang="ko-KR" sz="1100"/>
              <a:t> 3) XML</a:t>
            </a:r>
            <a:r>
              <a:rPr lang="ko-KR" altLang="en-US" sz="1100"/>
              <a:t>파일에 </a:t>
            </a:r>
            <a:r>
              <a:rPr lang="en-US" altLang="ko-KR" sz="1100"/>
              <a:t>&lt;aop:aspectj-autoproxy /&gt;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7" name="직사각형 5"/>
          <p:cNvSpPr/>
          <p:nvPr/>
        </p:nvSpPr>
        <p:spPr>
          <a:xfrm>
            <a:off x="932329" y="2309622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Aspect Class</a:t>
            </a:r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@pointcut</a:t>
            </a:r>
          </a:p>
        </p:txBody>
      </p:sp>
      <p:sp>
        <p:nvSpPr>
          <p:cNvPr id="9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@Around</a:t>
            </a:r>
          </a:p>
          <a:p>
            <a:pPr algn="ctr">
              <a:defRPr lang="ko-KR" altLang="en-US"/>
            </a:pPr>
            <a:r>
              <a:rPr lang="en-US" altLang="ko-KR" sz="1400"/>
              <a:t>@Before</a:t>
            </a:r>
          </a:p>
          <a:p>
            <a:pPr algn="ctr">
              <a:defRPr lang="ko-KR" altLang="en-US"/>
            </a:pPr>
            <a:r>
              <a:rPr lang="en-US" altLang="ko-KR" sz="1400"/>
              <a:t>@AfterReturning</a:t>
            </a:r>
          </a:p>
          <a:p>
            <a:pPr algn="ctr">
              <a:defRPr lang="ko-KR" altLang="en-US"/>
            </a:pPr>
            <a:r>
              <a:rPr lang="en-US" altLang="ko-KR" sz="1400"/>
              <a:t>@AfterThrowing</a:t>
            </a:r>
          </a:p>
          <a:p>
            <a:pPr algn="ctr">
              <a:defRPr lang="ko-KR" altLang="en-US"/>
            </a:pPr>
            <a:r>
              <a:rPr lang="en-US" altLang="ko-KR" sz="1400"/>
              <a:t>@After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10-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AspectJ Pointcut </a:t>
            </a:r>
            <a:r>
              <a:rPr lang="ko-KR" altLang="en-US" sz="1600" b="1">
                <a:latin typeface="+mn-ea"/>
              </a:rPr>
              <a:t>표현식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Pointcut</a:t>
            </a:r>
            <a:r>
              <a:rPr lang="ko-KR" altLang="en-US" sz="1100"/>
              <a:t>을 지정할 때 사용하는 표현식으로 </a:t>
            </a:r>
            <a:r>
              <a:rPr lang="en-US" altLang="ko-KR" sz="1100"/>
              <a:t>AspectJ </a:t>
            </a:r>
            <a:r>
              <a:rPr lang="ko-KR" altLang="en-US" sz="1100"/>
              <a:t>문법을 사용 합니다</a:t>
            </a:r>
            <a:r>
              <a:rPr lang="en-US" altLang="ko-KR" sz="1100"/>
              <a:t>. (spring_10_2_ex1_springex)</a:t>
            </a:r>
          </a:p>
        </p:txBody>
      </p:sp>
      <p:pic>
        <p:nvPicPr>
          <p:cNvPr id="7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550" y="3139531"/>
            <a:ext cx="9239250" cy="2138795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Execution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824753" y="4319047"/>
            <a:ext cx="90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within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824753" y="4858670"/>
            <a:ext cx="90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bean</a:t>
            </a:r>
          </a:p>
        </p:txBody>
      </p:sp>
      <p:sp>
        <p:nvSpPr>
          <p:cNvPr id="11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/>
              <a:t>* : </a:t>
            </a:r>
            <a:r>
              <a:rPr lang="ko-KR" altLang="en-US"/>
              <a:t>모든</a:t>
            </a:r>
          </a:p>
          <a:p>
            <a:pPr lvl="0">
              <a:defRPr lang="ko-KR" altLang="en-US"/>
            </a:pPr>
            <a:r>
              <a:rPr lang="en-US" altLang="ko-KR"/>
              <a:t>.  : </a:t>
            </a:r>
            <a:r>
              <a:rPr lang="ko-KR" altLang="en-US"/>
              <a:t>현재</a:t>
            </a:r>
          </a:p>
          <a:p>
            <a:pPr lvl="0">
              <a:defRPr lang="ko-KR" altLang="en-US"/>
            </a:pPr>
            <a:r>
              <a:rPr lang="en-US" altLang="ko-KR"/>
              <a:t>.. : 0</a:t>
            </a:r>
            <a:r>
              <a:rPr lang="ko-KR" altLang="en-US"/>
              <a:t>개 이상</a:t>
            </a:r>
            <a:endParaRPr lang="en-US" altLang="ko-KR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1659466"/>
            <a:ext cx="10658475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958" y="584199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398" y="1593739"/>
            <a:ext cx="7515828" cy="5097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203" y="408251"/>
            <a:ext cx="2333625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logAop.java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2094" y="1827692"/>
            <a:ext cx="10048875" cy="4585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72" y="503501"/>
            <a:ext cx="2667000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결과 화면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7050" y="1143477"/>
            <a:ext cx="88869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5E00"/>
                </a:solidFill>
                <a:latin typeface="Ubuntu Condensed"/>
              </a:rPr>
              <a:t>웹 컨테이너 </a:t>
            </a:r>
            <a:r>
              <a:rPr lang="en-US" altLang="ko-KR" sz="1600" b="1" dirty="0">
                <a:solidFill>
                  <a:srgbClr val="FF5E00"/>
                </a:solidFill>
                <a:latin typeface="Ubuntu Condensed"/>
              </a:rPr>
              <a:t>(Web Container)</a:t>
            </a:r>
          </a:p>
          <a:p>
            <a:endParaRPr lang="ko-KR" altLang="en-US" sz="1600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서블릿을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실행시킬 수 있는 소프트웨어를 웹 컨테이너 혹은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컨테이너라고 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서버에서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 요청하면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톰캣에서는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파일을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서블릿으로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변환하여 컴파일을 수행하고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수행결과를 웹서버에게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전달하게된다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컨테이너가 탑재 되어 있는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WAS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페이지를 컴파일 해 동적인 페이지를 생성한다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 Servlet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JSP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EJB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 등의 종류가 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 (WebLogic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52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676835" y="2569253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033682" y="2569253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294528" y="1125935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539752" y="1125935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8942293" y="2463897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037294" y="4115881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406588" y="4012571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066364" y="2887500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468905" y="1881048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481481" y="1821740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283825" y="2782144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481481" y="3306437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4908175" y="3306437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364508" y="2978729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561898" y="3037920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80" y="1804199"/>
            <a:ext cx="1619250" cy="1047750"/>
          </a:xfrm>
          <a:prstGeom prst="rect">
            <a:avLst/>
          </a:prstGeom>
        </p:spPr>
      </p:pic>
      <p:sp>
        <p:nvSpPr>
          <p:cNvPr id="11" name="직사각형 5"/>
          <p:cNvSpPr/>
          <p:nvPr/>
        </p:nvSpPr>
        <p:spPr>
          <a:xfrm>
            <a:off x="1402625" y="2286379"/>
            <a:ext cx="1077541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8111" y="1718960"/>
            <a:ext cx="5053760" cy="2495393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859247" y="4247020"/>
            <a:ext cx="861718" cy="294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web.xml</a:t>
            </a:r>
          </a:p>
        </p:txBody>
      </p:sp>
      <p:pic>
        <p:nvPicPr>
          <p:cNvPr id="14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0580" y="5199116"/>
            <a:ext cx="9839325" cy="438150"/>
          </a:xfrm>
          <a:prstGeom prst="rect">
            <a:avLst/>
          </a:prstGeom>
        </p:spPr>
      </p:pic>
      <p:sp>
        <p:nvSpPr>
          <p:cNvPr id="15" name="직사각형 15"/>
          <p:cNvSpPr/>
          <p:nvPr/>
        </p:nvSpPr>
        <p:spPr>
          <a:xfrm>
            <a:off x="4709102" y="5760457"/>
            <a:ext cx="2249863" cy="29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spring_11_3_ex1_springex</a:t>
            </a:r>
          </a:p>
        </p:txBody>
      </p:sp>
      <p:sp>
        <p:nvSpPr>
          <p:cNvPr id="16" name="직사각형 27"/>
          <p:cNvSpPr/>
          <p:nvPr/>
        </p:nvSpPr>
        <p:spPr>
          <a:xfrm>
            <a:off x="6031524" y="3835613"/>
            <a:ext cx="456064" cy="18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8"/>
          <p:cNvSpPr/>
          <p:nvPr/>
        </p:nvSpPr>
        <p:spPr>
          <a:xfrm>
            <a:off x="2391110" y="5418190"/>
            <a:ext cx="1099435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487588" y="2373923"/>
            <a:ext cx="2067327" cy="1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34"/>
          <p:cNvCxnSpPr/>
          <p:nvPr/>
        </p:nvCxnSpPr>
        <p:spPr>
          <a:xfrm>
            <a:off x="3508131" y="54181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35"/>
          <p:cNvCxnSpPr/>
          <p:nvPr/>
        </p:nvCxnSpPr>
        <p:spPr>
          <a:xfrm flipH="1" flipV="1">
            <a:off x="2480166" y="2492857"/>
            <a:ext cx="2196412" cy="2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656" y="935831"/>
            <a:ext cx="8786812" cy="4486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5488" y="445059"/>
            <a:ext cx="85927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웹 애플리케이션 서버 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(Web Application Server/WAS)</a:t>
            </a: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컨테이너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상에서 사용하는 컴포넌트들을 올려 놓고 사용하게 되는 서버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EJB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같은 빈들이 올라가게 되며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서버에 따라 웹에 필요한 많은 기능들을 포함하고있다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J2EE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스펙을 구현한 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(JSP / Servlet Container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EJB Container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로서의 기능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서버는 웹 문서를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WAS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 등을 양분하여 서버 부담을 줄이는 것이 가능하다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가장 많이 사용하는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WAS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: BEA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WebLogic, IBM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WebSphere, T-max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 </a:t>
            </a:r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Jeus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Tomcat, </a:t>
            </a:r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Redhot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JBOSS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49995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해결 방법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2222" y="462993"/>
            <a:ext cx="8211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Web Server 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와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Web Application Server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의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차이는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5E00"/>
              </a:solidFill>
              <a:latin typeface="Ubuntu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웹 서버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(Web Server)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는 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아파치나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IIS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 같은 소프트웨어는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HTML/CGI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나 기타 웹 문서들을 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규약에 따라 웹 클라이언트와 주고받으며 통신하는 것이 주 역할입니다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웹 애플리케이션서버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(Web Application Server)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는 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우선 규모가 크고 엔터프라이즈 환경에 필요한 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트랜잭션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보안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트래픽관리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DB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커넥션 풀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사용자 관리 등등의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다양하고 강력한 기능을 제공하는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s/w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 의미합니다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2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181" y="2137528"/>
            <a:ext cx="8302319" cy="258294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1321</Words>
  <Application>Microsoft Office PowerPoint</Application>
  <PresentationFormat>사용자 지정</PresentationFormat>
  <Paragraphs>335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패싯</vt:lpstr>
      <vt:lpstr>Spring FrameWork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DI &amp; IOC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의존 관계 설정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Life Cycle</vt:lpstr>
      <vt:lpstr>PowerPoint 프레젠테이션</vt:lpstr>
      <vt:lpstr>PowerPoint 프레젠테이션</vt:lpstr>
      <vt:lpstr>PowerPoint 프레젠테이션</vt:lpstr>
      <vt:lpstr>Bean 객체 범위 와  외부 설정 파일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AOP란?</vt:lpstr>
      <vt:lpstr>PowerPoint 프레젠테이션</vt:lpstr>
      <vt:lpstr>PowerPoint 프레젠테이션</vt:lpstr>
      <vt:lpstr>PowerPoint 프레젠테이션</vt:lpstr>
      <vt:lpstr>PowerPoint 프레젠테이션</vt:lpstr>
      <vt:lpstr>xml을 이용한 AOP설정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이노테이션을 이용한 AOP설정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MVC 모델링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FramWork</dc:title>
  <dc:creator>bit-user</dc:creator>
  <cp:lastModifiedBy>bit-user</cp:lastModifiedBy>
  <cp:revision>78</cp:revision>
  <dcterms:created xsi:type="dcterms:W3CDTF">2017-04-20T07:53:24Z</dcterms:created>
  <dcterms:modified xsi:type="dcterms:W3CDTF">2017-05-16T12:08:09Z</dcterms:modified>
</cp:coreProperties>
</file>