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inimized" horzBarState="maximized">
    <p:restoredLeft sz="5570"/>
    <p:restoredTop sz="94660"/>
  </p:normalViewPr>
  <p:slideViewPr>
    <p:cSldViewPr snapToGrid="0">
      <p:cViewPr>
        <p:scale>
          <a:sx n="80" d="100"/>
          <a:sy n="80" d="100"/>
        </p:scale>
        <p:origin x="246" y="108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-112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slide" Target="slides/slide42.xml"  /><Relationship Id="rId44" Type="http://schemas.openxmlformats.org/officeDocument/2006/relationships/slide" Target="slides/slide43.xml"  /><Relationship Id="rId45" Type="http://schemas.openxmlformats.org/officeDocument/2006/relationships/slide" Target="slides/slide44.xml"  /><Relationship Id="rId46" Type="http://schemas.openxmlformats.org/officeDocument/2006/relationships/slide" Target="slides/slide45.xml"  /><Relationship Id="rId47" Type="http://schemas.openxmlformats.org/officeDocument/2006/relationships/slide" Target="slides/slide46.xml"  /><Relationship Id="rId48" Type="http://schemas.openxmlformats.org/officeDocument/2006/relationships/slide" Target="slides/slide47.xml"  /><Relationship Id="rId49" Type="http://schemas.openxmlformats.org/officeDocument/2006/relationships/slide" Target="slides/slide48.xml"  /><Relationship Id="rId5" Type="http://schemas.openxmlformats.org/officeDocument/2006/relationships/slide" Target="slides/slide4.xml"  /><Relationship Id="rId50" Type="http://schemas.openxmlformats.org/officeDocument/2006/relationships/slide" Target="slides/slide49.xml"  /><Relationship Id="rId51" Type="http://schemas.openxmlformats.org/officeDocument/2006/relationships/slide" Target="slides/slide50.xml"  /><Relationship Id="rId52" Type="http://schemas.openxmlformats.org/officeDocument/2006/relationships/slide" Target="slides/slide51.xml"  /><Relationship Id="rId53" Type="http://schemas.openxmlformats.org/officeDocument/2006/relationships/slide" Target="slides/slide52.xml"  /><Relationship Id="rId54" Type="http://schemas.openxmlformats.org/officeDocument/2006/relationships/slide" Target="slides/slide53.xml"  /><Relationship Id="rId55" Type="http://schemas.openxmlformats.org/officeDocument/2006/relationships/slide" Target="slides/slide54.xml"  /><Relationship Id="rId56" Type="http://schemas.openxmlformats.org/officeDocument/2006/relationships/slide" Target="slides/slide55.xml"  /><Relationship Id="rId57" Type="http://schemas.openxmlformats.org/officeDocument/2006/relationships/slide" Target="slides/slide56.xml"  /><Relationship Id="rId58" Type="http://schemas.openxmlformats.org/officeDocument/2006/relationships/slide" Target="slides/slide57.xml"  /><Relationship Id="rId59" Type="http://schemas.openxmlformats.org/officeDocument/2006/relationships/slide" Target="slides/slide58.xml"  /><Relationship Id="rId6" Type="http://schemas.openxmlformats.org/officeDocument/2006/relationships/slide" Target="slides/slide5.xml"  /><Relationship Id="rId60" Type="http://schemas.openxmlformats.org/officeDocument/2006/relationships/slide" Target="slides/slide59.xml"  /><Relationship Id="rId61" Type="http://schemas.openxmlformats.org/officeDocument/2006/relationships/slide" Target="slides/slide60.xml"  /><Relationship Id="rId62" Type="http://schemas.openxmlformats.org/officeDocument/2006/relationships/slide" Target="slides/slide61.xml"  /><Relationship Id="rId63" Type="http://schemas.openxmlformats.org/officeDocument/2006/relationships/slide" Target="slides/slide62.xml"  /><Relationship Id="rId64" Type="http://schemas.openxmlformats.org/officeDocument/2006/relationships/slide" Target="slides/slide63.xml"  /><Relationship Id="rId65" Type="http://schemas.openxmlformats.org/officeDocument/2006/relationships/slide" Target="slides/slide64.xml"  /><Relationship Id="rId66" Type="http://schemas.openxmlformats.org/officeDocument/2006/relationships/slide" Target="slides/slide65.xml"  /><Relationship Id="rId67" Type="http://schemas.openxmlformats.org/officeDocument/2006/relationships/slide" Target="slides/slide66.xml"  /><Relationship Id="rId68" Type="http://schemas.openxmlformats.org/officeDocument/2006/relationships/slide" Target="slides/slide67.xml"  /><Relationship Id="rId69" Type="http://schemas.openxmlformats.org/officeDocument/2006/relationships/slide" Target="slides/slide68.xml"  /><Relationship Id="rId7" Type="http://schemas.openxmlformats.org/officeDocument/2006/relationships/slide" Target="slides/slide6.xml"  /><Relationship Id="rId70" Type="http://schemas.openxmlformats.org/officeDocument/2006/relationships/slide" Target="slides/slide69.xml"  /><Relationship Id="rId71" Type="http://schemas.openxmlformats.org/officeDocument/2006/relationships/slide" Target="slides/slide70.xml"  /><Relationship Id="rId72" Type="http://schemas.openxmlformats.org/officeDocument/2006/relationships/slide" Target="slides/slide71.xml"  /><Relationship Id="rId73" Type="http://schemas.openxmlformats.org/officeDocument/2006/relationships/slide" Target="slides/slide72.xml"  /><Relationship Id="rId74" Type="http://schemas.openxmlformats.org/officeDocument/2006/relationships/slide" Target="slides/slide73.xml"  /><Relationship Id="rId75" Type="http://schemas.openxmlformats.org/officeDocument/2006/relationships/slide" Target="slides/slide74.xml"  /><Relationship Id="rId76" Type="http://schemas.openxmlformats.org/officeDocument/2006/relationships/slide" Target="slides/slide75.xml"  /><Relationship Id="rId77" Type="http://schemas.openxmlformats.org/officeDocument/2006/relationships/slide" Target="slides/slide76.xml"  /><Relationship Id="rId78" Type="http://schemas.openxmlformats.org/officeDocument/2006/relationships/slide" Target="slides/slide77.xml"  /><Relationship Id="rId79" Type="http://schemas.openxmlformats.org/officeDocument/2006/relationships/slide" Target="slides/slide78.xml"  /><Relationship Id="rId8" Type="http://schemas.openxmlformats.org/officeDocument/2006/relationships/slide" Target="slides/slide7.xml"  /><Relationship Id="rId80" Type="http://schemas.openxmlformats.org/officeDocument/2006/relationships/slide" Target="slides/slide79.xml"  /><Relationship Id="rId81" Type="http://schemas.openxmlformats.org/officeDocument/2006/relationships/slide" Target="slides/slide80.xml"  /><Relationship Id="rId82" Type="http://schemas.openxmlformats.org/officeDocument/2006/relationships/slide" Target="slides/slide81.xml"  /><Relationship Id="rId83" Type="http://schemas.openxmlformats.org/officeDocument/2006/relationships/slide" Target="slides/slide82.xml"  /><Relationship Id="rId84" Type="http://schemas.openxmlformats.org/officeDocument/2006/relationships/slide" Target="slides/slide83.xml"  /><Relationship Id="rId85" Type="http://schemas.openxmlformats.org/officeDocument/2006/relationships/slide" Target="slides/slide84.xml"  /><Relationship Id="rId86" Type="http://schemas.openxmlformats.org/officeDocument/2006/relationships/slide" Target="slides/slide85.xml"  /><Relationship Id="rId87" Type="http://schemas.openxmlformats.org/officeDocument/2006/relationships/slide" Target="slides/slide86.xml"  /><Relationship Id="rId88" Type="http://schemas.openxmlformats.org/officeDocument/2006/relationships/slide" Target="slides/slide87.xml"  /><Relationship Id="rId89" Type="http://schemas.openxmlformats.org/officeDocument/2006/relationships/slide" Target="slides/slide88.xml"  /><Relationship Id="rId9" Type="http://schemas.openxmlformats.org/officeDocument/2006/relationships/slide" Target="slides/slide8.xml"  /><Relationship Id="rId90" Type="http://schemas.openxmlformats.org/officeDocument/2006/relationships/slide" Target="slides/slide89.xml"  /><Relationship Id="rId91" Type="http://schemas.openxmlformats.org/officeDocument/2006/relationships/slide" Target="slides/slide90.xml"  /><Relationship Id="rId92" Type="http://schemas.openxmlformats.org/officeDocument/2006/relationships/slide" Target="slides/slide91.xml"  /><Relationship Id="rId93" Type="http://schemas.openxmlformats.org/officeDocument/2006/relationships/slide" Target="slides/slide92.xml"  /><Relationship Id="rId94" Type="http://schemas.openxmlformats.org/officeDocument/2006/relationships/slide" Target="slides/slide93.xml"  /><Relationship Id="rId95" Type="http://schemas.openxmlformats.org/officeDocument/2006/relationships/presProps" Target="presProps.xml"  /><Relationship Id="rId96" Type="http://schemas.openxmlformats.org/officeDocument/2006/relationships/viewProps" Target="viewProps.xml"  /><Relationship Id="rId97" Type="http://schemas.openxmlformats.org/officeDocument/2006/relationships/theme" Target="theme/theme1.xml"  /><Relationship Id="rId9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0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195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93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2711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95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93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7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9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1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1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5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9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1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922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2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blog.daum.net/openeidos/8879784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kwakyc87.tistory.com/72" TargetMode="External"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Relationship Id="rId7" Type="http://schemas.openxmlformats.org/officeDocument/2006/relationships/image" Target="../media/image22.png"  /><Relationship Id="rId8" Type="http://schemas.openxmlformats.org/officeDocument/2006/relationships/image" Target="../media/image2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Relationship Id="rId6" Type="http://schemas.openxmlformats.org/officeDocument/2006/relationships/hyperlink" Target="http://noritersand.tistory.com/156" TargetMode="External"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Relationship Id="rId6" Type="http://schemas.openxmlformats.org/officeDocument/2006/relationships/image" Target="../media/image38.png"  /><Relationship Id="rId7" Type="http://schemas.openxmlformats.org/officeDocument/2006/relationships/image" Target="../media/image39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Relationship Id="rId4" Type="http://schemas.openxmlformats.org/officeDocument/2006/relationships/hyperlink" Target="http://snoopy81.tistory.com/172" TargetMode="External" /><Relationship Id="rId5" Type="http://schemas.openxmlformats.org/officeDocument/2006/relationships/hyperlink" Target="http://javaslave.tistory.com/48" TargetMode="External" /><Relationship Id="rId6" Type="http://schemas.openxmlformats.org/officeDocument/2006/relationships/hyperlink" Target="http://egloos.zum.com/ultteky/v/10795411" TargetMode="External" /><Relationship Id="rId7" Type="http://schemas.openxmlformats.org/officeDocument/2006/relationships/hyperlink" Target="http://iotsw.tistory.com/73" TargetMode="External"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3.png"  /><Relationship Id="rId3" Type="http://schemas.openxmlformats.org/officeDocument/2006/relationships/image" Target="../media/image4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lalwr.blogspot.kr/2016/08/spring-1-eclipse.html" TargetMode="External" /><Relationship Id="rId3" Type="http://schemas.openxmlformats.org/officeDocument/2006/relationships/hyperlink" Target="http://luckyyowu.tistory.com/347" TargetMode="External" /><Relationship Id="rId4" Type="http://schemas.openxmlformats.org/officeDocument/2006/relationships/hyperlink" Target="http://www.oracle.com/technetwork/java/javase/downloads/jdk8-downloads-2133151.html" TargetMode="External" /><Relationship Id="rId5" Type="http://schemas.openxmlformats.org/officeDocument/2006/relationships/hyperlink" Target="https://tomcat.apache.org/download-80.cgi#8.0.36" TargetMode="External" /><Relationship Id="rId6" Type="http://schemas.openxmlformats.org/officeDocument/2006/relationships/hyperlink" Target="https://eclipse.org/" TargetMode="External" /><Relationship Id="rId7" Type="http://schemas.openxmlformats.org/officeDocument/2006/relationships/hyperlink" Target="http://backback.tistory.com/56" TargetMode="External" /><Relationship Id="rId8" Type="http://schemas.openxmlformats.org/officeDocument/2006/relationships/hyperlink" Target="https://lalwr.blogspot.kr/2016/08/spring-2-tomcat-maven.html" TargetMode="External"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5.png"  /><Relationship Id="rId3" Type="http://schemas.openxmlformats.org/officeDocument/2006/relationships/image" Target="../media/image46.png"  /><Relationship Id="rId4" Type="http://schemas.openxmlformats.org/officeDocument/2006/relationships/image" Target="../media/image47.png"  /><Relationship Id="rId5" Type="http://schemas.openxmlformats.org/officeDocument/2006/relationships/image" Target="../media/image48.png"  /><Relationship Id="rId6" Type="http://schemas.openxmlformats.org/officeDocument/2006/relationships/image" Target="../media/image49.png"  /><Relationship Id="rId7" Type="http://schemas.openxmlformats.org/officeDocument/2006/relationships/image" Target="../media/image50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1.png"  /><Relationship Id="rId3" Type="http://schemas.openxmlformats.org/officeDocument/2006/relationships/image" Target="../media/image52.png"  /><Relationship Id="rId4" Type="http://schemas.openxmlformats.org/officeDocument/2006/relationships/image" Target="../media/image53.png"  /><Relationship Id="rId5" Type="http://schemas.openxmlformats.org/officeDocument/2006/relationships/image" Target="../media/image54.png"  /><Relationship Id="rId6" Type="http://schemas.openxmlformats.org/officeDocument/2006/relationships/image" Target="../media/image5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6.png"  /><Relationship Id="rId3" Type="http://schemas.openxmlformats.org/officeDocument/2006/relationships/image" Target="../media/image57.png"  /><Relationship Id="rId4" Type="http://schemas.openxmlformats.org/officeDocument/2006/relationships/image" Target="../media/image58.png"  /><Relationship Id="rId5" Type="http://schemas.openxmlformats.org/officeDocument/2006/relationships/hyperlink" Target="https://blog.outsider.ne.kr/765" TargetMode="External" /><Relationship Id="rId6" Type="http://schemas.openxmlformats.org/officeDocument/2006/relationships/hyperlink" Target="http://snoopy81.tistory.com/170" TargetMode="External" /><Relationship Id="rId7" Type="http://schemas.openxmlformats.org/officeDocument/2006/relationships/hyperlink" Target="https://blog.seotory.com/post/2016/03/java-singleton-pattern" TargetMode="External" /><Relationship Id="rId8" Type="http://schemas.openxmlformats.org/officeDocument/2006/relationships/hyperlink" Target="http://tokisum.tistory.com/8" TargetMode="External"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devbox.tistory.com/entry/Spring-%EC%99%B8%EB%B6%80-%EC%84%A4%EC%A0%95-%ED%94%84%EB%A1%9C%ED%8D%BC%ED%8B%B0" TargetMode="External"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blog.naver.com/PostView.nhn?blogId=k220j&amp;logNo=220728982289" TargetMode="External" /><Relationship Id="rId3" Type="http://schemas.openxmlformats.org/officeDocument/2006/relationships/image" Target="../media/image59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0.png"  /><Relationship Id="rId3" Type="http://schemas.openxmlformats.org/officeDocument/2006/relationships/image" Target="../media/image61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2.png"  /><Relationship Id="rId3" Type="http://schemas.openxmlformats.org/officeDocument/2006/relationships/image" Target="../media/image63.png"  /><Relationship Id="rId4" Type="http://schemas.openxmlformats.org/officeDocument/2006/relationships/image" Target="../media/image64.png"  /><Relationship Id="rId5" Type="http://schemas.openxmlformats.org/officeDocument/2006/relationships/image" Target="../media/image65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6.png"  /><Relationship Id="rId3" Type="http://schemas.openxmlformats.org/officeDocument/2006/relationships/image" Target="../media/image6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8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9.png"  /><Relationship Id="rId3" Type="http://schemas.openxmlformats.org/officeDocument/2006/relationships/image" Target="../media/image70.png"  /><Relationship Id="rId4" Type="http://schemas.openxmlformats.org/officeDocument/2006/relationships/image" Target="../media/image71.png"  /><Relationship Id="rId5" Type="http://schemas.openxmlformats.org/officeDocument/2006/relationships/image" Target="../media/image72.png"  /><Relationship Id="rId6" Type="http://schemas.openxmlformats.org/officeDocument/2006/relationships/image" Target="../media/image73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4.png"  /><Relationship Id="rId3" Type="http://schemas.openxmlformats.org/officeDocument/2006/relationships/image" Target="../media/image75.png"  /><Relationship Id="rId4" Type="http://schemas.openxmlformats.org/officeDocument/2006/relationships/image" Target="../media/image76.png"  /><Relationship Id="rId5" Type="http://schemas.openxmlformats.org/officeDocument/2006/relationships/image" Target="../media/image77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8.png"  /><Relationship Id="rId3" Type="http://schemas.openxmlformats.org/officeDocument/2006/relationships/image" Target="../media/image79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0.png"  /><Relationship Id="rId3" Type="http://schemas.openxmlformats.org/officeDocument/2006/relationships/image" Target="../media/image81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2.png"  /><Relationship Id="rId3" Type="http://schemas.openxmlformats.org/officeDocument/2006/relationships/hyperlink" Target="http://linuxism.tistory.com/1213" TargetMode="External"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3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4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5.png"  /><Relationship Id="rId3" Type="http://schemas.openxmlformats.org/officeDocument/2006/relationships/image" Target="../media/image8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7.png"  /><Relationship Id="rId3" Type="http://schemas.openxmlformats.org/officeDocument/2006/relationships/image" Target="../media/image88.png"  /><Relationship Id="rId4" Type="http://schemas.openxmlformats.org/officeDocument/2006/relationships/image" Target="../media/image89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0.png"  /><Relationship Id="rId3" Type="http://schemas.openxmlformats.org/officeDocument/2006/relationships/image" Target="../media/image91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2.png"  /><Relationship Id="rId3" Type="http://schemas.openxmlformats.org/officeDocument/2006/relationships/image" Target="../media/image93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4.png"  /><Relationship Id="rId3" Type="http://schemas.openxmlformats.org/officeDocument/2006/relationships/image" Target="../media/image9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6.png"  /><Relationship Id="rId3" Type="http://schemas.openxmlformats.org/officeDocument/2006/relationships/image" Target="../media/image97.png"  /><Relationship Id="rId4" Type="http://schemas.openxmlformats.org/officeDocument/2006/relationships/image" Target="../media/image98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9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0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1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2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3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4.pn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6.pn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7.pn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8.pn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9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0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1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2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3.png"  /><Relationship Id="rId3" Type="http://schemas.openxmlformats.org/officeDocument/2006/relationships/image" Target="../media/image114.pn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6.png"  /><Relationship Id="rId3" Type="http://schemas.openxmlformats.org/officeDocument/2006/relationships/image" Target="../media/image117.png"  /><Relationship Id="rId4" Type="http://schemas.openxmlformats.org/officeDocument/2006/relationships/image" Target="../media/image118.pn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9.pn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0.pn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1.png"  /><Relationship Id="rId3" Type="http://schemas.openxmlformats.org/officeDocument/2006/relationships/image" Target="../media/image122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3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4.png"  /><Relationship Id="rId3" Type="http://schemas.openxmlformats.org/officeDocument/2006/relationships/image" Target="../media/image125.png"  /><Relationship Id="rId4" Type="http://schemas.openxmlformats.org/officeDocument/2006/relationships/image" Target="../media/image126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7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8.png"  /><Relationship Id="rId3" Type="http://schemas.openxmlformats.org/officeDocument/2006/relationships/image" Target="../media/image129.pn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0.png"  /><Relationship Id="rId3" Type="http://schemas.openxmlformats.org/officeDocument/2006/relationships/image" Target="../media/image131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3.png"  /><Relationship Id="rId3" Type="http://schemas.openxmlformats.org/officeDocument/2006/relationships/image" Target="../media/image134.pn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5.pn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6.pn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 err="1"/>
              <a:t>FrameWork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470831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2603501" y="2563283"/>
            <a:ext cx="5411085" cy="1056216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lang="en-US" altLang="ko-KR" sz="5100" b="1"/>
              <a:t>Spring DI &amp; IOC</a:t>
            </a:r>
            <a:r>
              <a:rPr lang="en-US" altLang="ko-KR"/>
              <a:t> 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3985" y="991632"/>
            <a:ext cx="7296647" cy="2825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rgbClr val="333333"/>
                </a:solidFill>
                <a:latin typeface="NanumBarunGothic"/>
              </a:rPr>
              <a:t>DI(Dependency Injection) </a:t>
            </a:r>
            <a:r>
              <a:rPr lang="ko-KR" altLang="en-US" b="1">
                <a:solidFill>
                  <a:srgbClr val="333333"/>
                </a:solidFill>
                <a:latin typeface="NanumBarunGothic"/>
              </a:rPr>
              <a:t>란</a:t>
            </a:r>
            <a:r>
              <a:rPr lang="en-US" altLang="ko-KR" b="1">
                <a:solidFill>
                  <a:srgbClr val="333333"/>
                </a:solidFill>
                <a:latin typeface="NanumBarunGothic"/>
              </a:rPr>
              <a:t>?</a:t>
            </a:r>
            <a:endParaRPr lang="en-US" altLang="ko-KR" b="1">
              <a:solidFill>
                <a:srgbClr val="333333"/>
              </a:solidFill>
              <a:latin typeface="NanumBarunGothic"/>
            </a:endParaRPr>
          </a:p>
          <a:p>
            <a:pPr marL="342900" indent="-342900">
              <a:buAutoNum type="arabicPeriod"/>
              <a:defRPr lang="ko-KR" altLang="en-US"/>
            </a:pPr>
            <a:endParaRPr lang="ko-KR" altLang="en-US">
              <a:solidFill>
                <a:srgbClr val="333333"/>
              </a:solidFill>
              <a:latin typeface="NanumBarunGothic"/>
            </a:endParaRPr>
          </a:p>
          <a:p>
            <a:pPr marL="285750" indent="-285750">
              <a:buChar char="-"/>
              <a:defRPr lang="ko-KR" altLang="en-US"/>
            </a:pPr>
            <a:r>
              <a:rPr lang="ko-KR" altLang="en-US">
                <a:solidFill>
                  <a:srgbClr val="333333"/>
                </a:solidFill>
                <a:latin typeface="NanumBarunGothic"/>
              </a:rPr>
              <a:t>스프링 </a:t>
            </a:r>
            <a:r>
              <a:rPr lang="en-US" altLang="ko-KR">
                <a:solidFill>
                  <a:srgbClr val="333333"/>
                </a:solidFill>
                <a:latin typeface="NanumBarunGothic"/>
              </a:rPr>
              <a:t>IoC </a:t>
            </a:r>
            <a:r>
              <a:rPr lang="ko-KR" altLang="en-US">
                <a:solidFill>
                  <a:srgbClr val="333333"/>
                </a:solidFill>
                <a:latin typeface="NanumBarunGothic"/>
              </a:rPr>
              <a:t>컨테이너 핵심 개념 중 하나</a:t>
            </a:r>
            <a:endParaRPr lang="ko-KR" altLang="en-US">
              <a:solidFill>
                <a:srgbClr val="333333"/>
              </a:solidFill>
              <a:latin typeface="NanumBarunGothic"/>
            </a:endParaRPr>
          </a:p>
          <a:p>
            <a:pPr marL="285750" indent="-285750">
              <a:buChar char="-"/>
              <a:defRPr lang="ko-KR" altLang="en-US"/>
            </a:pPr>
            <a:r>
              <a:rPr lang="ko-KR" altLang="en-US">
                <a:solidFill>
                  <a:srgbClr val="333333"/>
                </a:solidFill>
                <a:latin typeface="NanumBarunGothic"/>
              </a:rPr>
              <a:t>다양한 프레임워크에 이미 적용되어 있는 기능</a:t>
            </a:r>
            <a:endParaRPr lang="ko-KR" altLang="en-US">
              <a:solidFill>
                <a:srgbClr val="333333"/>
              </a:solidFill>
              <a:latin typeface="NanumBarunGothic"/>
            </a:endParaRPr>
          </a:p>
          <a:p>
            <a:pPr marL="285750" indent="-285750">
              <a:buChar char="-"/>
              <a:defRPr lang="ko-KR" altLang="en-US"/>
            </a:pPr>
            <a:r>
              <a:rPr lang="ko-KR" altLang="en-US">
                <a:solidFill>
                  <a:srgbClr val="333333"/>
                </a:solidFill>
                <a:latin typeface="NanumBarunGothic"/>
              </a:rPr>
              <a:t>객체 간의 의존 관계를 외부의 조립기가 관리</a:t>
            </a:r>
            <a:endParaRPr lang="ko-KR" altLang="en-US">
              <a:solidFill>
                <a:srgbClr val="333333"/>
              </a:solidFill>
              <a:latin typeface="NanumBarunGothic"/>
            </a:endParaRPr>
          </a:p>
          <a:p>
            <a:pPr marL="285750" indent="-285750">
              <a:buChar char="-"/>
              <a:defRPr lang="ko-KR" altLang="en-US"/>
            </a:pPr>
            <a:r>
              <a:rPr lang="ko-KR" altLang="en-US">
                <a:solidFill>
                  <a:srgbClr val="333333"/>
                </a:solidFill>
                <a:latin typeface="NanumBarunGothic"/>
              </a:rPr>
              <a:t>불필요한 의존 관계를 없애거나 줄일 수 있음</a:t>
            </a:r>
            <a:endParaRPr lang="ko-KR" altLang="en-US">
              <a:solidFill>
                <a:srgbClr val="333333"/>
              </a:solidFill>
              <a:latin typeface="NanumBarunGothic"/>
            </a:endParaRPr>
          </a:p>
          <a:p>
            <a:pPr marL="285750" indent="-285750">
              <a:buChar char="-"/>
              <a:defRPr lang="ko-KR" altLang="en-US"/>
            </a:pPr>
            <a:r>
              <a:rPr lang="ko-KR" altLang="en-US">
                <a:solidFill>
                  <a:srgbClr val="333333"/>
                </a:solidFill>
                <a:latin typeface="NanumBarunGothic"/>
              </a:rPr>
              <a:t>단위테스트 수행 수월</a:t>
            </a:r>
            <a:endParaRPr lang="ko-KR" altLang="en-US">
              <a:solidFill>
                <a:srgbClr val="333333"/>
              </a:solidFill>
              <a:latin typeface="NanumBarunGothic"/>
            </a:endParaRPr>
          </a:p>
          <a:p>
            <a:pPr marL="285750" indent="-285750">
              <a:buChar char="-"/>
              <a:defRPr lang="ko-KR" altLang="en-US"/>
            </a:pPr>
            <a:r>
              <a:rPr lang="ko-KR" altLang="en-US">
                <a:solidFill>
                  <a:srgbClr val="333333"/>
                </a:solidFill>
                <a:latin typeface="NanumBarunGothic"/>
              </a:rPr>
              <a:t>설정파일과 애노테이션을 이용하여 객체 간의 의존 관계를 설정</a:t>
            </a:r>
            <a:endParaRPr lang="ko-KR" altLang="en-US">
              <a:solidFill>
                <a:srgbClr val="333333"/>
              </a:solidFill>
              <a:latin typeface="NanumBarunGothic"/>
            </a:endParaRPr>
          </a:p>
          <a:p>
            <a:pPr marL="285750" indent="-285750">
              <a:buChar char="-"/>
              <a:defRPr lang="ko-KR" altLang="en-US"/>
            </a:pPr>
            <a:r>
              <a:rPr lang="ko-KR" altLang="en-US">
                <a:solidFill>
                  <a:srgbClr val="333333"/>
                </a:solidFill>
                <a:latin typeface="NanumBarunGothic"/>
              </a:rPr>
              <a:t>각 객체를 빈</a:t>
            </a:r>
            <a:r>
              <a:rPr lang="en-US" altLang="ko-KR">
                <a:solidFill>
                  <a:srgbClr val="333333"/>
                </a:solidFill>
                <a:latin typeface="NanumBarunGothic"/>
              </a:rPr>
              <a:t>(bean)</a:t>
            </a:r>
            <a:r>
              <a:rPr lang="ko-KR" altLang="en-US">
                <a:solidFill>
                  <a:srgbClr val="333333"/>
                </a:solidFill>
                <a:latin typeface="NanumBarunGothic"/>
              </a:rPr>
              <a:t>으로 관리</a:t>
            </a:r>
            <a:endParaRPr lang="ko-KR" altLang="en-US">
              <a:solidFill>
                <a:srgbClr val="333333"/>
              </a:solidFill>
              <a:latin typeface="NanumBarunGothic"/>
            </a:endParaRP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5354108" y="930698"/>
            <a:ext cx="1843614" cy="43899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300" b="1">
                <a:hlinkClick r:id="rId2"/>
              </a:rPr>
              <a:t>스프링 강의</a:t>
            </a:r>
            <a:r>
              <a:rPr lang="ko-KR" altLang="en-US"/>
              <a:t>   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2322" y="779103"/>
            <a:ext cx="8979106" cy="494678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1681" y="1224580"/>
            <a:ext cx="8300975" cy="37977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202405" y="396345"/>
            <a:ext cx="2619375" cy="3637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일반 적인 </a:t>
            </a:r>
            <a:r>
              <a:rPr lang="en-US" altLang="ko-KR"/>
              <a:t>JAVA</a:t>
            </a:r>
            <a:r>
              <a:rPr lang="ko-KR" altLang="en-US"/>
              <a:t> 개발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5737" y="1495425"/>
            <a:ext cx="2377012" cy="3402806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69405" y="199643"/>
            <a:ext cx="3679032" cy="2801950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71813" y="3167062"/>
            <a:ext cx="3311559" cy="3450431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991350" y="1009649"/>
            <a:ext cx="3505369" cy="412432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6736" y="1294210"/>
            <a:ext cx="3216138" cy="426958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38635" y="202406"/>
            <a:ext cx="6015037" cy="267563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05311" y="3099386"/>
            <a:ext cx="5931695" cy="3546238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202405" y="396345"/>
            <a:ext cx="4179093" cy="363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IOC </a:t>
            </a:r>
            <a:r>
              <a:rPr lang="ko-KR" altLang="en-US"/>
              <a:t>컨테이너 및 </a:t>
            </a:r>
            <a:r>
              <a:rPr lang="en-US" altLang="ko-KR"/>
              <a:t>Bean </a:t>
            </a:r>
            <a:r>
              <a:rPr lang="ko-KR" altLang="en-US"/>
              <a:t>객체 사용 방식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387" y="557212"/>
            <a:ext cx="3848100" cy="4400550"/>
          </a:xfrm>
          <a:prstGeom prst="rect">
            <a:avLst/>
          </a:prstGeom>
        </p:spPr>
      </p:pic>
      <p:pic>
        <p:nvPicPr>
          <p:cNvPr id="4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33246" y="651103"/>
            <a:ext cx="3190875" cy="1104900"/>
          </a:xfrm>
          <a:prstGeom prst="rect">
            <a:avLst/>
          </a:prstGeom>
        </p:spPr>
      </p:pic>
      <p:pic>
        <p:nvPicPr>
          <p:cNvPr id="5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1900237"/>
            <a:ext cx="4410075" cy="3057525"/>
          </a:xfrm>
          <a:prstGeom prst="rect">
            <a:avLst/>
          </a:prstGeom>
        </p:spPr>
      </p:pic>
      <p:cxnSp>
        <p:nvCxnSpPr>
          <p:cNvPr id="6" name="직선 화살표 연결선 11"/>
          <p:cNvCxnSpPr/>
          <p:nvPr/>
        </p:nvCxnSpPr>
        <p:spPr>
          <a:xfrm flipH="1">
            <a:off x="2617414" y="786616"/>
            <a:ext cx="3478586" cy="33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4"/>
          <p:cNvSpPr txBox="1"/>
          <p:nvPr/>
        </p:nvSpPr>
        <p:spPr>
          <a:xfrm>
            <a:off x="3897265" y="1008881"/>
            <a:ext cx="9188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기초데이터</a:t>
            </a:r>
            <a:endParaRPr lang="en-US" altLang="ko-KR" sz="1100">
              <a:latin typeface="+mn-ea"/>
            </a:endParaRPr>
          </a:p>
        </p:txBody>
      </p:sp>
      <p:cxnSp>
        <p:nvCxnSpPr>
          <p:cNvPr id="8" name="직선 화살표 연결선 15"/>
          <p:cNvCxnSpPr/>
          <p:nvPr/>
        </p:nvCxnSpPr>
        <p:spPr>
          <a:xfrm flipH="1">
            <a:off x="1495882" y="2047080"/>
            <a:ext cx="3341998" cy="145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7"/>
          <p:cNvSpPr txBox="1"/>
          <p:nvPr/>
        </p:nvSpPr>
        <p:spPr>
          <a:xfrm>
            <a:off x="4000376" y="2295411"/>
            <a:ext cx="9188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>
                <a:latin typeface="+mn-ea"/>
              </a:rPr>
              <a:t>List </a:t>
            </a:r>
            <a:r>
              <a:rPr lang="ko-KR" altLang="en-US" sz="1100">
                <a:latin typeface="+mn-ea"/>
              </a:rPr>
              <a:t>타입</a:t>
            </a:r>
            <a:endParaRPr lang="en-US" altLang="ko-KR" sz="1100">
              <a:latin typeface="+mn-ea"/>
            </a:endParaRPr>
          </a:p>
        </p:txBody>
      </p:sp>
      <p:cxnSp>
        <p:nvCxnSpPr>
          <p:cNvPr id="10" name="직선 화살표 연결선 18"/>
          <p:cNvCxnSpPr/>
          <p:nvPr/>
        </p:nvCxnSpPr>
        <p:spPr>
          <a:xfrm flipH="1">
            <a:off x="3155297" y="1621145"/>
            <a:ext cx="2940703" cy="266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0"/>
          <p:cNvSpPr txBox="1"/>
          <p:nvPr/>
        </p:nvSpPr>
        <p:spPr>
          <a:xfrm>
            <a:off x="4450852" y="3037727"/>
            <a:ext cx="13221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다른 빈객체 참조</a:t>
            </a:r>
            <a:endParaRPr lang="en-US" altLang="ko-KR" sz="1100">
              <a:latin typeface="+mn-ea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1164" y="1123826"/>
            <a:ext cx="6467475" cy="1123950"/>
          </a:xfrm>
          <a:prstGeom prst="rect">
            <a:avLst/>
          </a:prstGeom>
        </p:spPr>
      </p:pic>
      <p:cxnSp>
        <p:nvCxnSpPr>
          <p:cNvPr id="5" name="직선 화살표 연결선 10"/>
          <p:cNvCxnSpPr/>
          <p:nvPr/>
        </p:nvCxnSpPr>
        <p:spPr>
          <a:xfrm rot="10800000">
            <a:off x="6677310" y="1519952"/>
            <a:ext cx="964956" cy="16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9"/>
          <p:cNvSpPr txBox="1"/>
          <p:nvPr/>
        </p:nvSpPr>
        <p:spPr>
          <a:xfrm>
            <a:off x="7827403" y="1389149"/>
            <a:ext cx="18667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스프링 컨테이너 생성</a:t>
            </a:r>
            <a:endParaRPr lang="en-US" altLang="ko-KR" sz="1100">
              <a:latin typeface="+mn-ea"/>
            </a:endParaRPr>
          </a:p>
        </p:txBody>
      </p:sp>
      <p:cxnSp>
        <p:nvCxnSpPr>
          <p:cNvPr id="7" name="직선 화살표 연결선 21"/>
          <p:cNvCxnSpPr/>
          <p:nvPr/>
        </p:nvCxnSpPr>
        <p:spPr>
          <a:xfrm rot="10800000" flipV="1">
            <a:off x="6677310" y="1746662"/>
            <a:ext cx="989696" cy="1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2"/>
          <p:cNvSpPr txBox="1"/>
          <p:nvPr/>
        </p:nvSpPr>
        <p:spPr>
          <a:xfrm>
            <a:off x="8000585" y="1693046"/>
            <a:ext cx="2628762" cy="26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스프링 컨테이너에서 컴포넌트 가져옮</a:t>
            </a:r>
            <a:endParaRPr lang="en-US" altLang="ko-KR" sz="1100">
              <a:latin typeface="+mn-ea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2603501" y="2563283"/>
            <a:ext cx="5411085" cy="1056216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sz="5100" b="1"/>
              <a:t>의존 관계 설정</a:t>
            </a:r>
            <a:r>
              <a:rPr lang="en-US" altLang="ko-KR"/>
              <a:t> 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885724" y="1919811"/>
            <a:ext cx="2679349" cy="2679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 err="1"/>
              <a:t>StudentInfo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dirty="0" err="1"/>
              <a:t>생성자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/>
              <a:t>setter()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666527" y="1627880"/>
            <a:ext cx="1546326" cy="1546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Student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212853" y="2786525"/>
            <a:ext cx="2484090" cy="6499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5660505" y="2949614"/>
            <a:ext cx="1892898" cy="805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0"/>
          <p:cNvSpPr txBox="1"/>
          <p:nvPr/>
        </p:nvSpPr>
        <p:spPr>
          <a:xfrm>
            <a:off x="3162373" y="4953121"/>
            <a:ext cx="4126050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err="1">
                <a:latin typeface="+mn-ea"/>
              </a:rPr>
              <a:t>StudentInfo</a:t>
            </a:r>
            <a:r>
              <a:rPr lang="ko-KR" altLang="en-US" sz="1200" b="1" dirty="0">
                <a:latin typeface="+mn-ea"/>
              </a:rPr>
              <a:t>객체는 </a:t>
            </a:r>
            <a:r>
              <a:rPr lang="en-US" altLang="ko-KR" sz="1200" b="1" dirty="0">
                <a:latin typeface="+mn-ea"/>
              </a:rPr>
              <a:t>Student</a:t>
            </a:r>
            <a:r>
              <a:rPr lang="ko-KR" altLang="en-US" sz="1200" b="1" dirty="0">
                <a:latin typeface="+mn-ea"/>
              </a:rPr>
              <a:t>객체에 의존 하고 있습니다</a:t>
            </a:r>
            <a:r>
              <a:rPr lang="en-US" altLang="ko-KR" sz="1200" b="1" dirty="0">
                <a:latin typeface="+mn-ea"/>
              </a:rPr>
              <a:t>.</a:t>
            </a:r>
          </a:p>
        </p:txBody>
      </p:sp>
      <p:sp>
        <p:nvSpPr>
          <p:cNvPr id="7" name="TextBox 24"/>
          <p:cNvSpPr txBox="1"/>
          <p:nvPr/>
        </p:nvSpPr>
        <p:spPr>
          <a:xfrm>
            <a:off x="2110943" y="3111495"/>
            <a:ext cx="163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latin typeface="+mn-ea"/>
              </a:rPr>
              <a:t>applicationCTX.xml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16" y="3436466"/>
            <a:ext cx="3313355" cy="8158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684" y="3578960"/>
            <a:ext cx="3652562" cy="598265"/>
          </a:xfrm>
          <a:prstGeom prst="rect">
            <a:avLst/>
          </a:prstGeom>
        </p:spPr>
      </p:pic>
      <p:sp>
        <p:nvSpPr>
          <p:cNvPr id="10" name="TextBox 19"/>
          <p:cNvSpPr txBox="1"/>
          <p:nvPr/>
        </p:nvSpPr>
        <p:spPr>
          <a:xfrm>
            <a:off x="7008970" y="3174856"/>
            <a:ext cx="802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>
                <a:latin typeface="+mn-ea"/>
              </a:rPr>
              <a:t>Java</a:t>
            </a:r>
            <a:r>
              <a:rPr lang="ko-KR" altLang="en-US" sz="1100" dirty="0">
                <a:latin typeface="+mn-ea"/>
              </a:rPr>
              <a:t>파일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482046" y="1646770"/>
            <a:ext cx="1546326" cy="1546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Student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29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19916" y="730097"/>
            <a:ext cx="331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이란</a:t>
            </a:r>
            <a:r>
              <a:rPr lang="en-US" altLang="ko-KR" dirty="0"/>
              <a:t>?  (</a:t>
            </a:r>
            <a:r>
              <a:rPr lang="ko-KR" altLang="en-US" dirty="0">
                <a:hlinkClick r:id="rId2"/>
              </a:rPr>
              <a:t>참조 사이트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56306" y="1713441"/>
            <a:ext cx="745832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  * 자바</a:t>
            </a:r>
            <a:r>
              <a:rPr lang="en-US" altLang="ko-KR" dirty="0"/>
              <a:t>(JAVA) </a:t>
            </a:r>
            <a:r>
              <a:rPr lang="ko-KR" altLang="en-US" dirty="0"/>
              <a:t>플랫폼을 위한 오픈소스</a:t>
            </a:r>
            <a:r>
              <a:rPr lang="en-US" altLang="ko-KR" dirty="0"/>
              <a:t>(Open Source) </a:t>
            </a:r>
            <a:r>
              <a:rPr lang="ko-KR" altLang="en-US" dirty="0"/>
              <a:t>애플리케이션 프레임워크</a:t>
            </a:r>
            <a:r>
              <a:rPr lang="en-US" altLang="ko-KR" dirty="0"/>
              <a:t>(Framework)</a:t>
            </a:r>
          </a:p>
          <a:p>
            <a:br>
              <a:rPr lang="en-US" altLang="ko-KR" dirty="0"/>
            </a:br>
            <a:r>
              <a:rPr lang="en-US" altLang="ko-KR" dirty="0"/>
              <a:t>  * </a:t>
            </a:r>
            <a:r>
              <a:rPr lang="ko-KR" altLang="en-US" dirty="0"/>
              <a:t>자바 엔터프라이즈 개발을 편하게 해주는 오픈 소스 경량급 애플리케이션 프레임워크</a:t>
            </a:r>
            <a:endParaRPr lang="en-US" altLang="ko-KR" dirty="0"/>
          </a:p>
          <a:p>
            <a:br>
              <a:rPr lang="ko-KR" altLang="en-US" dirty="0"/>
            </a:br>
            <a:r>
              <a:rPr lang="ko-KR" altLang="en-US" dirty="0"/>
              <a:t>  * 자바 개발을 위한 프레임워크로 종속 객체를 생성해주고</a:t>
            </a:r>
            <a:r>
              <a:rPr lang="en-US" altLang="ko-KR" dirty="0"/>
              <a:t>,  </a:t>
            </a:r>
            <a:r>
              <a:rPr lang="ko-KR" altLang="en-US" dirty="0"/>
              <a:t>조립해주는 도구</a:t>
            </a:r>
            <a:endParaRPr lang="en-US" altLang="ko-KR" dirty="0"/>
          </a:p>
          <a:p>
            <a:br>
              <a:rPr lang="ko-KR" altLang="en-US" dirty="0"/>
            </a:br>
            <a:r>
              <a:rPr lang="ko-KR" altLang="en-US" dirty="0"/>
              <a:t>  * 자바로 된 프레임워크로 자바</a:t>
            </a:r>
            <a:r>
              <a:rPr lang="en-US" altLang="ko-KR" dirty="0"/>
              <a:t>SE</a:t>
            </a:r>
            <a:r>
              <a:rPr lang="ko-KR" altLang="en-US" dirty="0"/>
              <a:t>로 된 자바 객체</a:t>
            </a:r>
            <a:r>
              <a:rPr lang="en-US" altLang="ko-KR" dirty="0"/>
              <a:t>(POJO)</a:t>
            </a:r>
            <a:r>
              <a:rPr lang="ko-KR" altLang="en-US" dirty="0"/>
              <a:t>를 자바</a:t>
            </a:r>
            <a:r>
              <a:rPr lang="en-US" altLang="ko-KR" dirty="0"/>
              <a:t>EE</a:t>
            </a:r>
            <a:r>
              <a:rPr lang="ko-KR" altLang="en-US" dirty="0"/>
              <a:t>에 의존적이지 않게 연결해주는 역할</a:t>
            </a:r>
            <a:endParaRPr lang="en-US" altLang="ko-KR" dirty="0"/>
          </a:p>
          <a:p>
            <a:endParaRPr lang="ko-KR" altLang="en-US" dirty="0"/>
          </a:p>
          <a:p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POJO </a:t>
            </a:r>
            <a:r>
              <a:rPr lang="ko-KR" altLang="en-US" sz="1000" dirty="0">
                <a:solidFill>
                  <a:srgbClr val="0070C0"/>
                </a:solidFill>
              </a:rPr>
              <a:t>란 </a:t>
            </a:r>
            <a:r>
              <a:rPr lang="en-US" altLang="ko-KR" sz="1000" dirty="0">
                <a:solidFill>
                  <a:srgbClr val="0070C0"/>
                </a:solidFill>
              </a:rPr>
              <a:t>Plain Old Java Object </a:t>
            </a:r>
            <a:r>
              <a:rPr lang="ko-KR" altLang="en-US" sz="1000" dirty="0">
                <a:solidFill>
                  <a:srgbClr val="0070C0"/>
                </a:solidFill>
              </a:rPr>
              <a:t>의 약자로 특별한 뜻을 담고 있는 용어는 아니며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</a:p>
          <a:p>
            <a:r>
              <a:rPr lang="ko-KR" altLang="en-US" sz="1000" dirty="0">
                <a:solidFill>
                  <a:srgbClr val="0070C0"/>
                </a:solidFill>
              </a:rPr>
              <a:t>단순히 평범한 </a:t>
            </a:r>
            <a:r>
              <a:rPr lang="ko-KR" altLang="en-US" sz="1000" dirty="0" err="1">
                <a:solidFill>
                  <a:srgbClr val="0070C0"/>
                </a:solidFill>
              </a:rPr>
              <a:t>자바빈즈</a:t>
            </a:r>
            <a:r>
              <a:rPr lang="en-US" altLang="ko-KR" sz="1000" dirty="0">
                <a:solidFill>
                  <a:srgbClr val="0070C0"/>
                </a:solidFill>
              </a:rPr>
              <a:t>(</a:t>
            </a:r>
            <a:r>
              <a:rPr lang="en-US" altLang="ko-KR" sz="1000" dirty="0" err="1">
                <a:solidFill>
                  <a:srgbClr val="0070C0"/>
                </a:solidFill>
              </a:rPr>
              <a:t>Javabeans</a:t>
            </a:r>
            <a:r>
              <a:rPr lang="en-US" altLang="ko-KR" sz="1000" dirty="0">
                <a:solidFill>
                  <a:srgbClr val="0070C0"/>
                </a:solidFill>
              </a:rPr>
              <a:t>) </a:t>
            </a:r>
            <a:r>
              <a:rPr lang="ko-KR" altLang="en-US" sz="1000" dirty="0">
                <a:solidFill>
                  <a:srgbClr val="0070C0"/>
                </a:solidFill>
              </a:rPr>
              <a:t>객체를 의미함</a:t>
            </a:r>
            <a:r>
              <a:rPr lang="en-US" altLang="ko-KR" sz="1000" dirty="0">
                <a:solidFill>
                  <a:srgbClr val="0070C0"/>
                </a:solidFill>
              </a:rPr>
              <a:t>.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366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879" y="3269522"/>
            <a:ext cx="3857232" cy="3778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284" y="3336214"/>
            <a:ext cx="3219607" cy="2597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33" y="3320471"/>
            <a:ext cx="3203864" cy="2912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7318" y="983030"/>
            <a:ext cx="5610518" cy="89453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2506835" y="1944458"/>
            <a:ext cx="2886897" cy="108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393732" y="1944458"/>
            <a:ext cx="3280820" cy="119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5393732" y="1944458"/>
            <a:ext cx="1" cy="119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027" y="3666187"/>
            <a:ext cx="1590675" cy="4953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9357" y="3640177"/>
            <a:ext cx="1428750" cy="4095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2707" y="3635367"/>
            <a:ext cx="2695575" cy="409575"/>
          </a:xfrm>
          <a:prstGeom prst="rect">
            <a:avLst/>
          </a:prstGeom>
        </p:spPr>
      </p:pic>
      <p:sp>
        <p:nvSpPr>
          <p:cNvPr id="14" name="TextBox 32"/>
          <p:cNvSpPr txBox="1"/>
          <p:nvPr/>
        </p:nvSpPr>
        <p:spPr>
          <a:xfrm>
            <a:off x="2506835" y="4590473"/>
            <a:ext cx="5858941" cy="26161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Java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파일의 수정 없이 스프링 설정 파일만을 수정하여 부품들을 생성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조립하고 있습니다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5453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35" y="2940564"/>
            <a:ext cx="7724775" cy="8572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78" y="1094619"/>
            <a:ext cx="4781550" cy="1190625"/>
          </a:xfrm>
          <a:prstGeom prst="rect">
            <a:avLst/>
          </a:prstGeom>
        </p:spPr>
      </p:pic>
      <p:sp>
        <p:nvSpPr>
          <p:cNvPr id="4" name="TextBox 15"/>
          <p:cNvSpPr txBox="1"/>
          <p:nvPr/>
        </p:nvSpPr>
        <p:spPr>
          <a:xfrm>
            <a:off x="5545882" y="1572629"/>
            <a:ext cx="2550975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latin typeface="+mn-ea"/>
              </a:rPr>
              <a:t>다른 </a:t>
            </a:r>
            <a:r>
              <a:rPr lang="ko-KR" altLang="en-US" sz="1100" dirty="0" err="1">
                <a:latin typeface="+mn-ea"/>
              </a:rPr>
              <a:t>빈객체</a:t>
            </a:r>
            <a:r>
              <a:rPr lang="ko-KR" altLang="en-US" sz="1100" dirty="0">
                <a:latin typeface="+mn-ea"/>
              </a:rPr>
              <a:t> 설정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3938098" y="1703434"/>
            <a:ext cx="145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4"/>
          <p:cNvSpPr txBox="1"/>
          <p:nvPr/>
        </p:nvSpPr>
        <p:spPr>
          <a:xfrm>
            <a:off x="8845927" y="3369189"/>
            <a:ext cx="2196354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latin typeface="+mn-ea"/>
              </a:rPr>
              <a:t>스프링 설정 파일이 다수인 경우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8228742" y="3499994"/>
            <a:ext cx="460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7"/>
          <p:cNvSpPr txBox="1"/>
          <p:nvPr/>
        </p:nvSpPr>
        <p:spPr>
          <a:xfrm>
            <a:off x="8845927" y="3641975"/>
            <a:ext cx="2196354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latin typeface="+mn-ea"/>
              </a:rPr>
              <a:t>스프링 </a:t>
            </a:r>
            <a:r>
              <a:rPr lang="ko-KR" altLang="en-US" sz="1100">
                <a:latin typeface="+mn-ea"/>
              </a:rPr>
              <a:t>컨테이너에서 객체 </a:t>
            </a:r>
            <a:r>
              <a:rPr lang="ko-KR" altLang="en-US" sz="1100" dirty="0">
                <a:latin typeface="+mn-ea"/>
              </a:rPr>
              <a:t>생성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8228742" y="3772780"/>
            <a:ext cx="460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4"/>
          <p:cNvSpPr txBox="1"/>
          <p:nvPr/>
        </p:nvSpPr>
        <p:spPr>
          <a:xfrm>
            <a:off x="8845927" y="2950012"/>
            <a:ext cx="2196354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latin typeface="+mn-ea"/>
              </a:rPr>
              <a:t>스프링 컨테이너 생성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8228742" y="3080817"/>
            <a:ext cx="460132" cy="27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257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740" y="1200554"/>
            <a:ext cx="3810000" cy="3248025"/>
          </a:xfrm>
          <a:prstGeom prst="rect">
            <a:avLst/>
          </a:prstGeom>
        </p:spPr>
      </p:pic>
      <p:sp>
        <p:nvSpPr>
          <p:cNvPr id="3" name="TextBox 15"/>
          <p:cNvSpPr txBox="1"/>
          <p:nvPr/>
        </p:nvSpPr>
        <p:spPr>
          <a:xfrm>
            <a:off x="6232016" y="1462328"/>
            <a:ext cx="2550975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err="1">
                <a:latin typeface="+mn-ea"/>
              </a:rPr>
              <a:t>생성자</a:t>
            </a:r>
            <a:r>
              <a:rPr lang="ko-KR" altLang="en-US" sz="1100" dirty="0">
                <a:latin typeface="+mn-ea"/>
              </a:rPr>
              <a:t> 설정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기초데이터</a:t>
            </a:r>
            <a:r>
              <a:rPr lang="en-US" altLang="ko-KR" sz="1100" dirty="0">
                <a:latin typeface="+mn-ea"/>
              </a:rPr>
              <a:t>)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4624232" y="1593133"/>
            <a:ext cx="145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8"/>
          <p:cNvSpPr txBox="1"/>
          <p:nvPr/>
        </p:nvSpPr>
        <p:spPr>
          <a:xfrm>
            <a:off x="6232016" y="2071118"/>
            <a:ext cx="2550975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err="1">
                <a:latin typeface="+mn-ea"/>
              </a:rPr>
              <a:t>생성자</a:t>
            </a:r>
            <a:r>
              <a:rPr lang="ko-KR" altLang="en-US" sz="1100" dirty="0">
                <a:latin typeface="+mn-ea"/>
              </a:rPr>
              <a:t> 설정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객체데이터</a:t>
            </a:r>
            <a:r>
              <a:rPr lang="en-US" altLang="ko-KR" sz="1100" dirty="0">
                <a:latin typeface="+mn-ea"/>
              </a:rPr>
              <a:t>)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624232" y="2201923"/>
            <a:ext cx="145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2"/>
          <p:cNvSpPr txBox="1"/>
          <p:nvPr/>
        </p:nvSpPr>
        <p:spPr>
          <a:xfrm>
            <a:off x="6232016" y="3410480"/>
            <a:ext cx="2550975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latin typeface="+mn-ea"/>
              </a:rPr>
              <a:t>setter() </a:t>
            </a:r>
            <a:r>
              <a:rPr lang="ko-KR" altLang="en-US" sz="1100" dirty="0">
                <a:latin typeface="+mn-ea"/>
              </a:rPr>
              <a:t>설정</a:t>
            </a:r>
            <a:r>
              <a:rPr lang="en-US" altLang="ko-KR" sz="1100" dirty="0">
                <a:latin typeface="+mn-ea"/>
              </a:rPr>
              <a:t>(property)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624232" y="3541285"/>
            <a:ext cx="145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393486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3050" y="2591213"/>
            <a:ext cx="2743200" cy="609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050" y="3667171"/>
            <a:ext cx="4352925" cy="2695575"/>
          </a:xfrm>
          <a:prstGeom prst="rect">
            <a:avLst/>
          </a:prstGeom>
        </p:spPr>
      </p:pic>
      <p:sp>
        <p:nvSpPr>
          <p:cNvPr id="4" name="TextBox 13"/>
          <p:cNvSpPr txBox="1"/>
          <p:nvPr/>
        </p:nvSpPr>
        <p:spPr>
          <a:xfrm>
            <a:off x="5458643" y="2672891"/>
            <a:ext cx="5390892" cy="42082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sz="1100">
                <a:latin typeface="+mn-ea"/>
              </a:rPr>
              <a:t>@Configuration</a:t>
            </a:r>
            <a:endParaRPr lang="en-US" altLang="ko-KR" sz="1100">
              <a:latin typeface="+mn-ea"/>
            </a:endParaRPr>
          </a:p>
          <a:p>
            <a:pPr lvl="0">
              <a:defRPr lang="ko-KR" altLang="en-US"/>
            </a:pPr>
            <a:r>
              <a:rPr lang="en-US" altLang="ko-KR" sz="1100">
                <a:latin typeface="+mn-ea"/>
              </a:rPr>
              <a:t>‘</a:t>
            </a:r>
            <a:r>
              <a:rPr lang="ko-KR" altLang="en-US" sz="1100">
                <a:latin typeface="+mn-ea"/>
              </a:rPr>
              <a:t>이 클래스는 스프링 설정에 사용되는 클래스 입니다</a:t>
            </a:r>
            <a:r>
              <a:rPr lang="en-US" altLang="ko-KR" sz="1100">
                <a:latin typeface="+mn-ea"/>
              </a:rPr>
              <a:t>.’ </a:t>
            </a:r>
            <a:r>
              <a:rPr lang="ko-KR" altLang="en-US" sz="1100">
                <a:latin typeface="+mn-ea"/>
              </a:rPr>
              <a:t>라고 명시해 주는 어노테이션</a:t>
            </a:r>
            <a:endParaRPr lang="en-US" altLang="ko-KR" sz="1100">
              <a:latin typeface="+mn-ea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3850859" y="2803696"/>
            <a:ext cx="145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6"/>
          <p:cNvSpPr txBox="1"/>
          <p:nvPr/>
        </p:nvSpPr>
        <p:spPr>
          <a:xfrm>
            <a:off x="5458643" y="3679195"/>
            <a:ext cx="1531068" cy="2622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sz="1100">
                <a:latin typeface="+mn-ea"/>
              </a:rPr>
              <a:t>@Bean - </a:t>
            </a:r>
            <a:r>
              <a:rPr lang="ko-KR" altLang="en-US" sz="1100">
                <a:latin typeface="+mn-ea"/>
              </a:rPr>
              <a:t>객체 생성</a:t>
            </a:r>
            <a:endParaRPr lang="en-US" altLang="ko-KR" sz="1100">
              <a:latin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850859" y="3810000"/>
            <a:ext cx="145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9"/>
          <p:cNvSpPr txBox="1"/>
          <p:nvPr/>
        </p:nvSpPr>
        <p:spPr>
          <a:xfrm>
            <a:off x="6727666" y="5111764"/>
            <a:ext cx="1844660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생성자에 설정</a:t>
            </a:r>
            <a:endParaRPr lang="en-US" altLang="ko-KR" sz="1100">
              <a:latin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5119882" y="5242569"/>
            <a:ext cx="145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2"/>
          <p:cNvSpPr txBox="1"/>
          <p:nvPr/>
        </p:nvSpPr>
        <p:spPr>
          <a:xfrm>
            <a:off x="6727666" y="5397680"/>
            <a:ext cx="1844660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프로퍼티에 설정</a:t>
            </a:r>
            <a:endParaRPr lang="en-US" altLang="ko-KR" sz="1100">
              <a:latin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5119882" y="5528485"/>
            <a:ext cx="145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5923" y="427899"/>
            <a:ext cx="8601075" cy="781050"/>
          </a:xfrm>
          <a:prstGeom prst="rect">
            <a:avLst/>
          </a:prstGeom>
        </p:spPr>
      </p:pic>
      <p:sp>
        <p:nvSpPr>
          <p:cNvPr id="13" name="TextBox 14"/>
          <p:cNvSpPr txBox="1"/>
          <p:nvPr/>
        </p:nvSpPr>
        <p:spPr>
          <a:xfrm>
            <a:off x="5624146" y="1218721"/>
            <a:ext cx="1227992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>
                <a:latin typeface="+mn-ea"/>
              </a:rPr>
              <a:t> </a:t>
            </a:r>
            <a:r>
              <a:rPr lang="en-US" altLang="ko-KR" sz="1100">
                <a:latin typeface="+mn-ea"/>
              </a:rPr>
              <a:t>c</a:t>
            </a:r>
            <a:r>
              <a:rPr lang="ko-KR" altLang="en-US" sz="1100">
                <a:latin typeface="+mn-ea"/>
              </a:rPr>
              <a:t>네임스페이스</a:t>
            </a:r>
            <a:endParaRPr lang="en-US" altLang="ko-KR" sz="1100">
              <a:latin typeface="+mn-ea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7112977" y="1218721"/>
            <a:ext cx="1227992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>
                <a:latin typeface="+mn-ea"/>
              </a:rPr>
              <a:t> </a:t>
            </a:r>
            <a:r>
              <a:rPr lang="en-US" altLang="ko-KR" sz="1100">
                <a:latin typeface="+mn-ea"/>
              </a:rPr>
              <a:t>p</a:t>
            </a:r>
            <a:r>
              <a:rPr lang="ko-KR" altLang="en-US" sz="1100">
                <a:latin typeface="+mn-ea"/>
              </a:rPr>
              <a:t>네임스페이스</a:t>
            </a:r>
            <a:endParaRPr lang="en-US" altLang="ko-KR" sz="1100">
              <a:latin typeface="+mn-ea"/>
            </a:endParaRPr>
          </a:p>
        </p:txBody>
      </p:sp>
      <p:cxnSp>
        <p:nvCxnSpPr>
          <p:cNvPr id="15" name="직선 화살표 연결선 4"/>
          <p:cNvCxnSpPr/>
          <p:nvPr/>
        </p:nvCxnSpPr>
        <p:spPr>
          <a:xfrm flipH="1" flipV="1">
            <a:off x="4855551" y="719269"/>
            <a:ext cx="1240449" cy="48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5"/>
          <p:cNvCxnSpPr>
            <a:stCxn id="13" idx="0"/>
          </p:cNvCxnSpPr>
          <p:nvPr/>
        </p:nvCxnSpPr>
        <p:spPr>
          <a:xfrm flipV="1">
            <a:off x="6238142" y="719270"/>
            <a:ext cx="191965" cy="49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6"/>
          <p:cNvCxnSpPr/>
          <p:nvPr/>
        </p:nvCxnSpPr>
        <p:spPr>
          <a:xfrm flipV="1">
            <a:off x="7726973" y="707302"/>
            <a:ext cx="191965" cy="49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18209" y="1091633"/>
            <a:ext cx="6555582" cy="2337366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8124" y="1004887"/>
            <a:ext cx="2301682" cy="2424112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78930" y="3754565"/>
            <a:ext cx="3062288" cy="2936748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548438" y="3733800"/>
            <a:ext cx="2957759" cy="2962275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357149" y="348720"/>
            <a:ext cx="4190998" cy="363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어노테이션 방식으로 </a:t>
            </a:r>
            <a:r>
              <a:rPr lang="en-US" altLang="ko-KR" b="1"/>
              <a:t>IOC</a:t>
            </a:r>
            <a:r>
              <a:rPr lang="ko-KR" altLang="en-US" b="1"/>
              <a:t>컨테이너 생성</a:t>
            </a:r>
            <a:endParaRPr lang="ko-KR" altLang="en-US" b="1"/>
          </a:p>
        </p:txBody>
      </p:sp>
      <p:sp>
        <p:nvSpPr>
          <p:cNvPr id="9" name=""/>
          <p:cNvSpPr txBox="1"/>
          <p:nvPr/>
        </p:nvSpPr>
        <p:spPr>
          <a:xfrm>
            <a:off x="5593554" y="360520"/>
            <a:ext cx="1885951" cy="3638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b="1">
                <a:hlinkClick r:id="rId6"/>
              </a:rPr>
              <a:t>어노테이션 설명</a:t>
            </a:r>
            <a:endParaRPr lang="ko-KR" altLang="en-US" b="1"/>
          </a:p>
        </p:txBody>
      </p:sp>
      <p:cxnSp>
        <p:nvCxnSpPr>
          <p:cNvPr id="10" name=""/>
          <p:cNvCxnSpPr>
            <a:endCxn id="9" idx="1"/>
          </p:cNvCxnSpPr>
          <p:nvPr/>
        </p:nvCxnSpPr>
        <p:spPr>
          <a:xfrm flipV="1">
            <a:off x="4679156" y="542448"/>
            <a:ext cx="914398" cy="32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3837" y="1183481"/>
            <a:ext cx="2078150" cy="2245518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357166" y="348720"/>
            <a:ext cx="4000499" cy="3637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b="1"/>
              <a:t>어노테이션과 </a:t>
            </a:r>
            <a:r>
              <a:rPr lang="en-US" altLang="ko-KR" b="1"/>
              <a:t>XML</a:t>
            </a:r>
            <a:r>
              <a:rPr lang="ko-KR" altLang="en-US" b="1"/>
              <a:t>방식 같이 사용하기</a:t>
            </a:r>
            <a:endParaRPr lang="ko-KR" altLang="en-US" b="1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62274" y="733102"/>
            <a:ext cx="5457825" cy="3029272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691562" y="719137"/>
            <a:ext cx="2896865" cy="2947986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5268" y="3825935"/>
            <a:ext cx="3807619" cy="2748695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329112" y="3845718"/>
            <a:ext cx="4105275" cy="253365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798718" y="3724275"/>
            <a:ext cx="2804587" cy="2921793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2603501" y="2563283"/>
            <a:ext cx="5411085" cy="1056216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lang="en-US" altLang="ko-KR" sz="5100" b="1"/>
              <a:t>Spring Life Cycle</a:t>
            </a:r>
            <a:endParaRPr lang="en-US" altLang="ko-KR" sz="51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5"/>
          <p:cNvSpPr/>
          <p:nvPr/>
        </p:nvSpPr>
        <p:spPr>
          <a:xfrm>
            <a:off x="867697" y="1759929"/>
            <a:ext cx="2628900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스프링 컨테이너 생성</a:t>
            </a:r>
            <a:endParaRPr lang="ko-KR" altLang="en-US"/>
          </a:p>
        </p:txBody>
      </p:sp>
      <p:sp>
        <p:nvSpPr>
          <p:cNvPr id="3" name="직사각형 13"/>
          <p:cNvSpPr/>
          <p:nvPr/>
        </p:nvSpPr>
        <p:spPr>
          <a:xfrm>
            <a:off x="867697" y="2700360"/>
            <a:ext cx="2628900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스프링 컨테이너 설정</a:t>
            </a:r>
            <a:endParaRPr lang="ko-KR" altLang="en-US"/>
          </a:p>
        </p:txBody>
      </p:sp>
      <p:sp>
        <p:nvSpPr>
          <p:cNvPr id="4" name="직사각형 14"/>
          <p:cNvSpPr/>
          <p:nvPr/>
        </p:nvSpPr>
        <p:spPr>
          <a:xfrm>
            <a:off x="867697" y="3640791"/>
            <a:ext cx="2628900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스프링 컨테이너 사용</a:t>
            </a:r>
            <a:endParaRPr lang="ko-KR" altLang="en-US"/>
          </a:p>
        </p:txBody>
      </p:sp>
      <p:sp>
        <p:nvSpPr>
          <p:cNvPr id="5" name="직사각형 16"/>
          <p:cNvSpPr/>
          <p:nvPr/>
        </p:nvSpPr>
        <p:spPr>
          <a:xfrm>
            <a:off x="867697" y="4581222"/>
            <a:ext cx="2628900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스프링 컨테이너 종료</a:t>
            </a:r>
            <a:endParaRPr lang="ko-KR" altLang="en-US"/>
          </a:p>
        </p:txBody>
      </p:sp>
      <p:cxnSp>
        <p:nvCxnSpPr>
          <p:cNvPr id="6" name="직선 화살표 연결선 8"/>
          <p:cNvCxnSpPr/>
          <p:nvPr/>
        </p:nvCxnSpPr>
        <p:spPr>
          <a:xfrm>
            <a:off x="2142582" y="2349011"/>
            <a:ext cx="0" cy="27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19"/>
          <p:cNvCxnSpPr/>
          <p:nvPr/>
        </p:nvCxnSpPr>
        <p:spPr>
          <a:xfrm>
            <a:off x="2142582" y="3292719"/>
            <a:ext cx="0" cy="27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21"/>
          <p:cNvCxnSpPr/>
          <p:nvPr/>
        </p:nvCxnSpPr>
        <p:spPr>
          <a:xfrm>
            <a:off x="2154306" y="4238665"/>
            <a:ext cx="0" cy="27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84670" y="2135431"/>
            <a:ext cx="5448300" cy="2314575"/>
          </a:xfrm>
          <a:prstGeom prst="rect">
            <a:avLst/>
          </a:prstGeom>
        </p:spPr>
      </p:pic>
      <p:cxnSp>
        <p:nvCxnSpPr>
          <p:cNvPr id="10" name="직선 화살표 연결선 24"/>
          <p:cNvCxnSpPr/>
          <p:nvPr/>
        </p:nvCxnSpPr>
        <p:spPr>
          <a:xfrm>
            <a:off x="3602105" y="2023698"/>
            <a:ext cx="1182565" cy="26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25"/>
          <p:cNvCxnSpPr/>
          <p:nvPr/>
        </p:nvCxnSpPr>
        <p:spPr>
          <a:xfrm flipV="1">
            <a:off x="3602105" y="2735529"/>
            <a:ext cx="1107830" cy="15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26"/>
          <p:cNvCxnSpPr/>
          <p:nvPr/>
        </p:nvCxnSpPr>
        <p:spPr>
          <a:xfrm>
            <a:off x="3602105" y="3005524"/>
            <a:ext cx="1107830" cy="8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30"/>
          <p:cNvCxnSpPr/>
          <p:nvPr/>
        </p:nvCxnSpPr>
        <p:spPr>
          <a:xfrm flipV="1">
            <a:off x="3639472" y="3565281"/>
            <a:ext cx="1039690" cy="33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33"/>
          <p:cNvCxnSpPr/>
          <p:nvPr/>
        </p:nvCxnSpPr>
        <p:spPr>
          <a:xfrm flipV="1">
            <a:off x="3639472" y="4374946"/>
            <a:ext cx="1070463" cy="400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33349" y="1957544"/>
            <a:ext cx="4408265" cy="1275248"/>
          </a:xfrm>
          <a:prstGeom prst="rect">
            <a:avLst/>
          </a:prstGeom>
        </p:spPr>
      </p:pic>
      <p:sp>
        <p:nvSpPr>
          <p:cNvPr id="3" name="TextBox 18"/>
          <p:cNvSpPr txBox="1"/>
          <p:nvPr/>
        </p:nvSpPr>
        <p:spPr>
          <a:xfrm>
            <a:off x="132342" y="1969961"/>
            <a:ext cx="10676792" cy="452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>
                <a:latin typeface="+mn-ea"/>
              </a:rPr>
              <a:t>1) </a:t>
            </a:r>
            <a:r>
              <a:rPr lang="en-US" altLang="ko-KR" sz="1100" b="1"/>
              <a:t>implements </a:t>
            </a:r>
            <a:r>
              <a:rPr lang="en-US" altLang="ko-KR" sz="2400" b="1"/>
              <a:t>InitializingBean, DisposableBean</a:t>
            </a:r>
            <a:r>
              <a:rPr lang="en-US" altLang="ko-KR" sz="2400">
                <a:latin typeface="+mn-ea"/>
              </a:rPr>
              <a:t> </a:t>
            </a:r>
            <a:endParaRPr lang="en-US" altLang="ko-KR" sz="1100">
              <a:latin typeface="+mn-ea"/>
            </a:endParaRPr>
          </a:p>
        </p:txBody>
      </p:sp>
      <p:pic>
        <p:nvPicPr>
          <p:cNvPr id="4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3319" y="2714475"/>
            <a:ext cx="4391025" cy="2476500"/>
          </a:xfrm>
          <a:prstGeom prst="rect">
            <a:avLst/>
          </a:prstGeom>
        </p:spPr>
      </p:pic>
      <p:cxnSp>
        <p:nvCxnSpPr>
          <p:cNvPr id="5" name="직선 연결선 20"/>
          <p:cNvCxnSpPr/>
          <p:nvPr/>
        </p:nvCxnSpPr>
        <p:spPr>
          <a:xfrm>
            <a:off x="892973" y="2505709"/>
            <a:ext cx="559828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2"/>
          <p:cNvSpPr txBox="1"/>
          <p:nvPr/>
        </p:nvSpPr>
        <p:spPr>
          <a:xfrm>
            <a:off x="4514345" y="2964107"/>
            <a:ext cx="2237996" cy="26161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빈 초기화 과정에서 호출 됩니다</a:t>
            </a:r>
            <a:r>
              <a:rPr lang="en-US" altLang="ko-KR" sz="1100">
                <a:latin typeface="+mn-ea"/>
              </a:rPr>
              <a:t>.</a:t>
            </a:r>
            <a:endParaRPr lang="en-US" altLang="ko-KR" sz="1100">
              <a:latin typeface="+mn-ea"/>
            </a:endParaRPr>
          </a:p>
        </p:txBody>
      </p:sp>
      <p:sp>
        <p:nvSpPr>
          <p:cNvPr id="7" name="TextBox 23"/>
          <p:cNvSpPr txBox="1"/>
          <p:nvPr/>
        </p:nvSpPr>
        <p:spPr>
          <a:xfrm>
            <a:off x="4514344" y="4160719"/>
            <a:ext cx="2237997" cy="26161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빈 소멸 과정에서 생성 됩니다</a:t>
            </a:r>
            <a:r>
              <a:rPr lang="en-US" altLang="ko-KR" sz="1100">
                <a:latin typeface="+mn-ea"/>
              </a:rPr>
              <a:t>.</a:t>
            </a:r>
            <a:endParaRPr lang="en-US" altLang="ko-KR" sz="1100">
              <a:latin typeface="+mn-ea"/>
            </a:endParaRPr>
          </a:p>
        </p:txBody>
      </p:sp>
      <p:cxnSp>
        <p:nvCxnSpPr>
          <p:cNvPr id="8" name="직선 화살표 연결선 11"/>
          <p:cNvCxnSpPr/>
          <p:nvPr/>
        </p:nvCxnSpPr>
        <p:spPr>
          <a:xfrm flipH="1">
            <a:off x="4149891" y="3094912"/>
            <a:ext cx="364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28"/>
          <p:cNvCxnSpPr/>
          <p:nvPr/>
        </p:nvCxnSpPr>
        <p:spPr>
          <a:xfrm flipH="1">
            <a:off x="4149890" y="4291524"/>
            <a:ext cx="285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32"/>
          <p:cNvCxnSpPr>
            <a:stCxn id="6" idx="3"/>
          </p:cNvCxnSpPr>
          <p:nvPr/>
        </p:nvCxnSpPr>
        <p:spPr>
          <a:xfrm>
            <a:off x="6752341" y="3094912"/>
            <a:ext cx="580739" cy="66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35"/>
          <p:cNvCxnSpPr>
            <a:stCxn id="7" idx="3"/>
          </p:cNvCxnSpPr>
          <p:nvPr/>
        </p:nvCxnSpPr>
        <p:spPr>
          <a:xfrm flipV="1">
            <a:off x="6752341" y="4098609"/>
            <a:ext cx="595011" cy="19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38"/>
          <p:cNvSpPr txBox="1"/>
          <p:nvPr/>
        </p:nvSpPr>
        <p:spPr>
          <a:xfrm>
            <a:off x="7426671" y="4422329"/>
            <a:ext cx="3563368" cy="92881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>
                <a:latin typeface="+mn-ea"/>
              </a:rPr>
              <a:t>[</a:t>
            </a:r>
            <a:r>
              <a:rPr lang="ko-KR" altLang="en-US" sz="1100">
                <a:latin typeface="+mn-ea"/>
              </a:rPr>
              <a:t>참고 하세요</a:t>
            </a:r>
            <a:r>
              <a:rPr lang="en-US" altLang="ko-KR" sz="1100">
                <a:latin typeface="+mn-ea"/>
              </a:rPr>
              <a:t>]</a:t>
            </a:r>
            <a:endParaRPr lang="en-US" altLang="ko-KR" sz="1100">
              <a:latin typeface="+mn-ea"/>
            </a:endParaRPr>
          </a:p>
          <a:p>
            <a:pPr lvl="0">
              <a:defRPr lang="ko-KR" altLang="en-US"/>
            </a:pPr>
            <a:r>
              <a:rPr lang="en-US" altLang="ko-KR" sz="1100">
                <a:latin typeface="+mn-ea"/>
              </a:rPr>
              <a:t>ctx.close()</a:t>
            </a:r>
            <a:r>
              <a:rPr lang="ko-KR" altLang="en-US" sz="1100">
                <a:latin typeface="+mn-ea"/>
              </a:rPr>
              <a:t>의 경우 컨테이너가 소멸 하는 단계입니다</a:t>
            </a:r>
            <a:r>
              <a:rPr lang="en-US" altLang="ko-KR" sz="1100">
                <a:latin typeface="+mn-ea"/>
              </a:rPr>
              <a:t>. </a:t>
            </a:r>
            <a:r>
              <a:rPr lang="ko-KR" altLang="en-US" sz="1100">
                <a:latin typeface="+mn-ea"/>
              </a:rPr>
              <a:t>컨테이너가 소멸 하면</a:t>
            </a:r>
            <a:r>
              <a:rPr lang="en-US" altLang="ko-KR" sz="1100">
                <a:latin typeface="+mn-ea"/>
              </a:rPr>
              <a:t>, </a:t>
            </a:r>
            <a:r>
              <a:rPr lang="ko-KR" altLang="en-US" sz="1100">
                <a:latin typeface="+mn-ea"/>
              </a:rPr>
              <a:t>빈은 자동 소멸 됩니다</a:t>
            </a:r>
            <a:r>
              <a:rPr lang="en-US" altLang="ko-KR" sz="1100">
                <a:latin typeface="+mn-ea"/>
              </a:rPr>
              <a:t>.</a:t>
            </a:r>
            <a:endParaRPr lang="en-US" altLang="ko-KR" sz="1100">
              <a:latin typeface="+mn-ea"/>
            </a:endParaRPr>
          </a:p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빈만 소멸하게 한다면</a:t>
            </a:r>
            <a:r>
              <a:rPr lang="en-US" altLang="ko-KR" sz="1100">
                <a:latin typeface="+mn-ea"/>
              </a:rPr>
              <a:t>, student.destroy()</a:t>
            </a:r>
            <a:r>
              <a:rPr lang="ko-KR" altLang="en-US" sz="1100">
                <a:latin typeface="+mn-ea"/>
              </a:rPr>
              <a:t> </a:t>
            </a:r>
            <a:r>
              <a:rPr lang="en-US" altLang="ko-KR" sz="1100">
                <a:latin typeface="+mn-ea"/>
              </a:rPr>
              <a:t>API</a:t>
            </a:r>
            <a:r>
              <a:rPr lang="ko-KR" altLang="en-US" sz="1100">
                <a:latin typeface="+mn-ea"/>
              </a:rPr>
              <a:t>를 이용하면 됩니다</a:t>
            </a:r>
            <a:r>
              <a:rPr lang="en-US" altLang="ko-KR" sz="1100">
                <a:latin typeface="+mn-ea"/>
              </a:rPr>
              <a:t>. </a:t>
            </a:r>
            <a:r>
              <a:rPr lang="ko-KR" altLang="en-US" sz="1100">
                <a:latin typeface="+mn-ea"/>
              </a:rPr>
              <a:t>한번 해보세요</a:t>
            </a:r>
            <a:r>
              <a:rPr lang="en-US" altLang="ko-KR" sz="1100">
                <a:latin typeface="+mn-ea"/>
              </a:rPr>
              <a:t>.^^</a:t>
            </a:r>
            <a:endParaRPr lang="en-US" altLang="ko-KR" sz="1100">
              <a:latin typeface="+mn-ea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370836" y="442888"/>
            <a:ext cx="8402328" cy="4230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200" b="1">
                <a:solidFill>
                  <a:srgbClr val="0000ff"/>
                </a:solidFill>
                <a:hlinkClick r:id="rId4"/>
              </a:rPr>
              <a:t>참조 사이트</a:t>
            </a:r>
            <a:r>
              <a:rPr lang="ko-KR" altLang="en-US" sz="2200" b="1">
                <a:solidFill>
                  <a:srgbClr val="0000ff"/>
                </a:solidFill>
              </a:rPr>
              <a:t>  ,  </a:t>
            </a:r>
            <a:r>
              <a:rPr lang="ko-KR" altLang="en-US" sz="2200" b="1">
                <a:solidFill>
                  <a:srgbClr val="0000ff"/>
                </a:solidFill>
                <a:hlinkClick r:id="rId5"/>
              </a:rPr>
              <a:t>참조 사이트2</a:t>
            </a:r>
            <a:r>
              <a:rPr lang="ko-KR" altLang="en-US" sz="2200" b="1">
                <a:solidFill>
                  <a:srgbClr val="0000ff"/>
                </a:solidFill>
              </a:rPr>
              <a:t> , </a:t>
            </a:r>
            <a:r>
              <a:rPr lang="ko-KR" altLang="en-US" sz="2200" b="1">
                <a:solidFill>
                  <a:srgbClr val="0000ff"/>
                </a:solidFill>
                <a:hlinkClick r:id="rId6"/>
              </a:rPr>
              <a:t>참조사이트3</a:t>
            </a:r>
            <a:r>
              <a:rPr lang="ko-KR" altLang="en-US" sz="2200" b="1">
                <a:solidFill>
                  <a:srgbClr val="0000ff"/>
                </a:solidFill>
              </a:rPr>
              <a:t> , </a:t>
            </a:r>
            <a:r>
              <a:rPr lang="ko-KR" altLang="en-US" sz="2200" b="1">
                <a:solidFill>
                  <a:srgbClr val="0000ff"/>
                </a:solidFill>
                <a:hlinkClick r:id="rId7"/>
              </a:rPr>
              <a:t>설명 잘된 사이트</a:t>
            </a:r>
            <a:r>
              <a:rPr lang="ko-KR" altLang="en-US" sz="2200" b="1">
                <a:solidFill>
                  <a:srgbClr val="0000ff"/>
                </a:solidFill>
              </a:rPr>
              <a:t>   </a:t>
            </a:r>
            <a:endParaRPr lang="ko-KR" altLang="en-US" sz="2200" b="1">
              <a:solidFill>
                <a:srgbClr val="0000ff"/>
              </a:solidFill>
            </a:endParaRPr>
          </a:p>
        </p:txBody>
      </p:sp>
      <p:cxnSp>
        <p:nvCxnSpPr>
          <p:cNvPr id="15" name=""/>
          <p:cNvCxnSpPr/>
          <p:nvPr/>
        </p:nvCxnSpPr>
        <p:spPr>
          <a:xfrm rot="16200000" flipV="1">
            <a:off x="3651245" y="1399120"/>
            <a:ext cx="899583" cy="52908"/>
          </a:xfrm>
          <a:prstGeom prst="straightConnector1">
            <a:avLst/>
          </a:prstGeom>
          <a:ln w="38100" algn="ctr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53791" y="2281264"/>
            <a:ext cx="4408265" cy="1275248"/>
          </a:xfrm>
          <a:prstGeom prst="rect">
            <a:avLst/>
          </a:prstGeom>
        </p:spPr>
      </p:pic>
      <p:sp>
        <p:nvSpPr>
          <p:cNvPr id="5" name="TextBox 18"/>
          <p:cNvSpPr txBox="1"/>
          <p:nvPr/>
        </p:nvSpPr>
        <p:spPr>
          <a:xfrm>
            <a:off x="578045" y="1374435"/>
            <a:ext cx="10676792" cy="452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>
                <a:latin typeface="+mn-ea"/>
              </a:rPr>
              <a:t>2) </a:t>
            </a:r>
            <a:r>
              <a:rPr lang="en-US" altLang="ko-KR" sz="2400" b="1"/>
              <a:t>@PostConstruct, @PreDestroy</a:t>
            </a:r>
            <a:endParaRPr lang="en-US" altLang="ko-KR" sz="1100">
              <a:latin typeface="+mn-ea"/>
            </a:endParaRPr>
          </a:p>
        </p:txBody>
      </p:sp>
      <p:cxnSp>
        <p:nvCxnSpPr>
          <p:cNvPr id="6" name="직선 연결선 20"/>
          <p:cNvCxnSpPr/>
          <p:nvPr/>
        </p:nvCxnSpPr>
        <p:spPr>
          <a:xfrm>
            <a:off x="820093" y="1836100"/>
            <a:ext cx="559828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2"/>
          <p:cNvSpPr txBox="1"/>
          <p:nvPr/>
        </p:nvSpPr>
        <p:spPr>
          <a:xfrm>
            <a:off x="4441465" y="2294498"/>
            <a:ext cx="2237996" cy="26161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빈 초기화 과정에서 호출 됩니다</a:t>
            </a:r>
            <a:r>
              <a:rPr lang="en-US" altLang="ko-KR" sz="1100">
                <a:latin typeface="+mn-ea"/>
              </a:rPr>
              <a:t>.</a:t>
            </a:r>
            <a:endParaRPr lang="en-US" altLang="ko-KR" sz="1100">
              <a:latin typeface="+mn-ea"/>
            </a:endParaRPr>
          </a:p>
        </p:txBody>
      </p:sp>
      <p:sp>
        <p:nvSpPr>
          <p:cNvPr id="8" name="TextBox 23"/>
          <p:cNvSpPr txBox="1"/>
          <p:nvPr/>
        </p:nvSpPr>
        <p:spPr>
          <a:xfrm>
            <a:off x="4441464" y="3491110"/>
            <a:ext cx="2237997" cy="26161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빈 소멸 과정에서 생성 됩니다</a:t>
            </a:r>
            <a:r>
              <a:rPr lang="en-US" altLang="ko-KR" sz="1100">
                <a:latin typeface="+mn-ea"/>
              </a:rPr>
              <a:t>.</a:t>
            </a:r>
            <a:endParaRPr lang="en-US" altLang="ko-KR" sz="1100">
              <a:latin typeface="+mn-ea"/>
            </a:endParaRPr>
          </a:p>
        </p:txBody>
      </p:sp>
      <p:cxnSp>
        <p:nvCxnSpPr>
          <p:cNvPr id="9" name="직선 화살표 연결선 11"/>
          <p:cNvCxnSpPr/>
          <p:nvPr/>
        </p:nvCxnSpPr>
        <p:spPr>
          <a:xfrm flipH="1">
            <a:off x="4077011" y="2425303"/>
            <a:ext cx="364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28"/>
          <p:cNvCxnSpPr/>
          <p:nvPr/>
        </p:nvCxnSpPr>
        <p:spPr>
          <a:xfrm flipH="1">
            <a:off x="4077010" y="3621915"/>
            <a:ext cx="285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32"/>
          <p:cNvCxnSpPr>
            <a:stCxn id="7" idx="3"/>
          </p:cNvCxnSpPr>
          <p:nvPr/>
        </p:nvCxnSpPr>
        <p:spPr>
          <a:xfrm>
            <a:off x="6679461" y="2425303"/>
            <a:ext cx="580739" cy="66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35"/>
          <p:cNvCxnSpPr>
            <a:stCxn id="8" idx="3"/>
          </p:cNvCxnSpPr>
          <p:nvPr/>
        </p:nvCxnSpPr>
        <p:spPr>
          <a:xfrm flipV="1">
            <a:off x="6679461" y="3429000"/>
            <a:ext cx="595011" cy="19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6500" y="2298029"/>
            <a:ext cx="3324225" cy="192405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6190" y="3666821"/>
            <a:ext cx="5756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Spring </a:t>
            </a:r>
            <a:r>
              <a:rPr lang="ko-KR" altLang="en-US"/>
              <a:t>개발 환경</a:t>
            </a:r>
            <a:r>
              <a:rPr lang="en-US" altLang="ko-KR"/>
              <a:t>? (</a:t>
            </a:r>
            <a:r>
              <a:rPr lang="ko-KR" altLang="en-US">
                <a:hlinkClick r:id="rId2"/>
              </a:rPr>
              <a:t>참조 사이트</a:t>
            </a:r>
            <a:r>
              <a:rPr lang="en-US" altLang="ko-KR">
                <a:hlinkClick r:id="rId2"/>
              </a:rPr>
              <a:t>1</a:t>
            </a:r>
            <a:r>
              <a:rPr lang="en-US" altLang="ko-KR"/>
              <a:t>) , (</a:t>
            </a:r>
            <a:r>
              <a:rPr lang="ko-KR" altLang="en-US">
                <a:hlinkClick r:id="rId3"/>
              </a:rPr>
              <a:t>참조 사이트</a:t>
            </a:r>
            <a:r>
              <a:rPr lang="en-US" altLang="ko-KR">
                <a:hlinkClick r:id="rId3"/>
              </a:rPr>
              <a:t>2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66190" y="4340147"/>
            <a:ext cx="6143625" cy="1458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rgbClr val="666666"/>
                </a:solidFill>
                <a:latin typeface="Noto Sans"/>
              </a:rPr>
              <a:t>JDK 1.8 </a:t>
            </a:r>
            <a:r>
              <a:rPr lang="ko-KR" altLang="en-US">
                <a:solidFill>
                  <a:srgbClr val="666666"/>
                </a:solidFill>
                <a:latin typeface="Noto Sans"/>
              </a:rPr>
              <a:t>설치 </a:t>
            </a:r>
            <a:r>
              <a:rPr lang="en-US" altLang="ko-KR">
                <a:solidFill>
                  <a:srgbClr val="666666"/>
                </a:solidFill>
                <a:latin typeface="Noto Sans"/>
              </a:rPr>
              <a:t>: </a:t>
            </a:r>
            <a:r>
              <a:rPr lang="en-US" altLang="ko-KR">
                <a:solidFill>
                  <a:srgbClr val="333333"/>
                </a:solidFill>
                <a:latin typeface="Noto Sans"/>
                <a:hlinkClick r:id="rId4"/>
              </a:rPr>
              <a:t>JDK </a:t>
            </a:r>
            <a:r>
              <a:rPr lang="ko-KR" altLang="en-US">
                <a:solidFill>
                  <a:srgbClr val="333333"/>
                </a:solidFill>
                <a:latin typeface="Noto Sans"/>
                <a:hlinkClick r:id="rId4"/>
              </a:rPr>
              <a:t>사이트</a:t>
            </a:r>
            <a:endParaRPr lang="ko-KR" altLang="en-US">
              <a:solidFill>
                <a:srgbClr val="333333"/>
              </a:solidFill>
              <a:latin typeface="Noto Sans"/>
            </a:endParaRPr>
          </a:p>
          <a:p>
            <a:pPr lvl="0">
              <a:defRPr lang="ko-KR" altLang="en-US"/>
            </a:pPr>
            <a:r>
              <a:rPr lang="en-US" altLang="ko-KR">
                <a:solidFill>
                  <a:srgbClr val="666666"/>
                </a:solidFill>
                <a:latin typeface="Noto Sans"/>
              </a:rPr>
              <a:t>Tomcat 8.0 </a:t>
            </a:r>
            <a:r>
              <a:rPr lang="ko-KR" altLang="en-US">
                <a:solidFill>
                  <a:srgbClr val="666666"/>
                </a:solidFill>
                <a:latin typeface="Noto Sans"/>
              </a:rPr>
              <a:t>설치 </a:t>
            </a:r>
            <a:r>
              <a:rPr lang="en-US" altLang="ko-KR">
                <a:solidFill>
                  <a:srgbClr val="666666"/>
                </a:solidFill>
                <a:latin typeface="Noto Sans"/>
              </a:rPr>
              <a:t>: </a:t>
            </a:r>
            <a:r>
              <a:rPr lang="en-US" altLang="ko-KR">
                <a:solidFill>
                  <a:srgbClr val="333333"/>
                </a:solidFill>
                <a:latin typeface="Noto Sans"/>
                <a:hlinkClick r:id="rId5"/>
              </a:rPr>
              <a:t>Tomcat8.0 </a:t>
            </a:r>
            <a:r>
              <a:rPr lang="ko-KR" altLang="en-US">
                <a:solidFill>
                  <a:srgbClr val="333333"/>
                </a:solidFill>
                <a:latin typeface="Noto Sans"/>
                <a:hlinkClick r:id="rId5"/>
              </a:rPr>
              <a:t>사이트</a:t>
            </a:r>
            <a:r>
              <a:rPr lang="ko-KR" altLang="en-US">
                <a:solidFill>
                  <a:srgbClr val="666666"/>
                </a:solidFill>
                <a:latin typeface="Noto Sans"/>
              </a:rPr>
              <a:t> </a:t>
            </a:r>
            <a:endParaRPr lang="ko-KR" altLang="en-US">
              <a:solidFill>
                <a:srgbClr val="666666"/>
              </a:solidFill>
              <a:latin typeface="Noto Sans"/>
            </a:endParaRPr>
          </a:p>
          <a:p>
            <a:pPr lvl="0">
              <a:defRPr lang="ko-KR" altLang="en-US"/>
            </a:pPr>
            <a:r>
              <a:rPr lang="en-US" altLang="ko-KR">
                <a:solidFill>
                  <a:srgbClr val="666666"/>
                </a:solidFill>
                <a:latin typeface="Noto Sans"/>
              </a:rPr>
              <a:t>Eclipse Neon JEE </a:t>
            </a:r>
            <a:r>
              <a:rPr lang="ko-KR" altLang="en-US">
                <a:solidFill>
                  <a:srgbClr val="666666"/>
                </a:solidFill>
                <a:latin typeface="Noto Sans"/>
              </a:rPr>
              <a:t>설치 </a:t>
            </a:r>
            <a:r>
              <a:rPr lang="en-US" altLang="ko-KR">
                <a:solidFill>
                  <a:srgbClr val="666666"/>
                </a:solidFill>
                <a:latin typeface="Noto Sans"/>
              </a:rPr>
              <a:t>: </a:t>
            </a:r>
            <a:r>
              <a:rPr lang="en-US" altLang="ko-KR">
                <a:solidFill>
                  <a:srgbClr val="333333"/>
                </a:solidFill>
                <a:latin typeface="Noto Sans"/>
                <a:hlinkClick r:id="rId6"/>
              </a:rPr>
              <a:t>eclipse </a:t>
            </a:r>
            <a:r>
              <a:rPr lang="ko-KR" altLang="en-US">
                <a:solidFill>
                  <a:srgbClr val="333333"/>
                </a:solidFill>
                <a:latin typeface="Noto Sans"/>
                <a:hlinkClick r:id="rId6"/>
              </a:rPr>
              <a:t>사이트</a:t>
            </a:r>
            <a:endParaRPr lang="ko-KR" altLang="en-US">
              <a:solidFill>
                <a:srgbClr val="333333"/>
              </a:solidFill>
              <a:latin typeface="Noto Sans"/>
            </a:endParaRPr>
          </a:p>
          <a:p>
            <a:pPr lvl="0">
              <a:defRPr lang="ko-KR" altLang="en-US"/>
            </a:pPr>
            <a:r>
              <a:rPr lang="en-US" altLang="ko-KR">
                <a:solidFill>
                  <a:srgbClr val="333333"/>
                </a:solidFill>
                <a:latin typeface="Noto Sans"/>
              </a:rPr>
              <a:t>STS </a:t>
            </a:r>
            <a:r>
              <a:rPr lang="ko-KR" altLang="en-US">
                <a:solidFill>
                  <a:srgbClr val="333333"/>
                </a:solidFill>
                <a:latin typeface="Noto Sans"/>
              </a:rPr>
              <a:t>설치: </a:t>
            </a:r>
            <a:r>
              <a:rPr lang="ko-KR" altLang="en-US">
                <a:solidFill>
                  <a:srgbClr val="333333"/>
                </a:solidFill>
                <a:latin typeface="Noto Sans"/>
                <a:hlinkClick r:id="rId7"/>
              </a:rPr>
              <a:t>Spring STS설치 관련</a:t>
            </a:r>
            <a:endParaRPr lang="ko-KR" altLang="en-US">
              <a:solidFill>
                <a:srgbClr val="333333"/>
              </a:solidFill>
              <a:latin typeface="Noto Sans"/>
            </a:endParaRPr>
          </a:p>
          <a:p>
            <a:pPr lvl="0">
              <a:defRPr lang="ko-KR" altLang="en-US"/>
            </a:pPr>
            <a:r>
              <a:rPr lang="en-US" altLang="ko-KR">
                <a:solidFill>
                  <a:srgbClr val="333333"/>
                </a:solidFill>
                <a:latin typeface="Noto Sans"/>
              </a:rPr>
              <a:t>Maven </a:t>
            </a:r>
            <a:r>
              <a:rPr lang="ko-KR" altLang="en-US">
                <a:solidFill>
                  <a:srgbClr val="333333"/>
                </a:solidFill>
                <a:latin typeface="Noto Sans"/>
              </a:rPr>
              <a:t>설치 : </a:t>
            </a:r>
            <a:r>
              <a:rPr lang="ko-KR" altLang="en-US">
                <a:solidFill>
                  <a:srgbClr val="333333"/>
                </a:solidFill>
                <a:latin typeface="Noto Sans"/>
                <a:hlinkClick r:id="rId8"/>
              </a:rPr>
              <a:t>MAVEN 설치 관련</a:t>
            </a:r>
            <a:endParaRPr lang="ko-KR" altLang="en-US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580" y="1168097"/>
            <a:ext cx="6096000" cy="201134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자바로 개발을 하게 되면 스케일이 커져서 개발 속도가 더디며 여러 개발자가 붙어야 해서 코드가 복잡해 지는 문제가 발생</a:t>
            </a:r>
            <a:endParaRPr lang="ko-KR" altLang="en-US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스프링은 객체지향을 표본으로 만들어진 프레임 워크이기에 이러한 문제점을 개선하기 좋음 </a:t>
            </a:r>
            <a:r>
              <a:rPr lang="en-US" altLang="ko-KR"/>
              <a:t>(</a:t>
            </a:r>
            <a:r>
              <a:rPr lang="ko-KR" altLang="en-US"/>
              <a:t>다양한 라이브러리를 포함하고 있음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02580" y="514852"/>
            <a:ext cx="2708744" cy="359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Spring</a:t>
            </a:r>
            <a:r>
              <a:rPr lang="ko-KR" altLang="en-US"/>
              <a:t>을 사용하는 이유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5810251" y="4670688"/>
            <a:ext cx="4250532" cy="10043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200">
                <a:solidFill>
                  <a:srgbClr val="42c7f1"/>
                </a:solidFill>
              </a:rPr>
              <a:t>버전 호환에 문제가 있을수 있으니 </a:t>
            </a:r>
            <a:r>
              <a:rPr lang="en-US" altLang="ko-KR" sz="1200">
                <a:solidFill>
                  <a:srgbClr val="42c7f1"/>
                </a:solidFill>
              </a:rPr>
              <a:t>JDK</a:t>
            </a:r>
            <a:r>
              <a:rPr lang="ko-KR" altLang="en-US" sz="1200">
                <a:solidFill>
                  <a:srgbClr val="42c7f1"/>
                </a:solidFill>
              </a:rPr>
              <a:t>는 1.8 , </a:t>
            </a:r>
            <a:r>
              <a:rPr lang="en-US" altLang="ko-KR" sz="1200">
                <a:solidFill>
                  <a:srgbClr val="42c7f1"/>
                </a:solidFill>
              </a:rPr>
              <a:t>Tomcat 8.5</a:t>
            </a:r>
            <a:endParaRPr lang="en-US" altLang="ko-KR" sz="1200">
              <a:solidFill>
                <a:srgbClr val="42c7f1"/>
              </a:solidFill>
            </a:endParaRPr>
          </a:p>
          <a:p>
            <a:pPr>
              <a:defRPr lang="ko-KR" altLang="en-US"/>
            </a:pPr>
            <a:r>
              <a:rPr lang="ko-KR" altLang="en-US" sz="1200">
                <a:solidFill>
                  <a:srgbClr val="42c7f1"/>
                </a:solidFill>
              </a:rPr>
              <a:t>최신 </a:t>
            </a:r>
            <a:r>
              <a:rPr lang="en-US" altLang="ko-KR" sz="1200">
                <a:solidFill>
                  <a:srgbClr val="42c7f1"/>
                </a:solidFill>
              </a:rPr>
              <a:t>eclipse ( </a:t>
            </a:r>
            <a:r>
              <a:rPr lang="ko-KR" altLang="en-US" sz="1200">
                <a:solidFill>
                  <a:srgbClr val="42c7f1"/>
                </a:solidFill>
              </a:rPr>
              <a:t>구버전 인경우 </a:t>
            </a:r>
            <a:r>
              <a:rPr lang="en-US" altLang="ko-KR" sz="1200">
                <a:solidFill>
                  <a:srgbClr val="42c7f1"/>
                </a:solidFill>
              </a:rPr>
              <a:t>tomcat 7</a:t>
            </a:r>
            <a:r>
              <a:rPr lang="ko-KR" altLang="en-US" sz="1200">
                <a:solidFill>
                  <a:srgbClr val="42c7f1"/>
                </a:solidFill>
              </a:rPr>
              <a:t>까지 만 보이기에 최신으로 변경 바람</a:t>
            </a:r>
            <a:r>
              <a:rPr lang="en-US" altLang="ko-KR" sz="1200">
                <a:solidFill>
                  <a:srgbClr val="42c7f1"/>
                </a:solidFill>
              </a:rPr>
              <a:t>)</a:t>
            </a:r>
            <a:r>
              <a:rPr lang="ko-KR" altLang="en-US" sz="1200">
                <a:solidFill>
                  <a:srgbClr val="42c7f1"/>
                </a:solidFill>
              </a:rPr>
              <a:t> ,</a:t>
            </a:r>
            <a:r>
              <a:rPr lang="en-US" altLang="ko-KR" sz="1200">
                <a:solidFill>
                  <a:srgbClr val="42c7f1"/>
                </a:solidFill>
              </a:rPr>
              <a:t>STS</a:t>
            </a:r>
            <a:r>
              <a:rPr lang="ko-KR" altLang="en-US" sz="1200">
                <a:solidFill>
                  <a:srgbClr val="42c7f1"/>
                </a:solidFill>
              </a:rPr>
              <a:t>플러그인 (되도록이면 이클립스에 깔자) ,</a:t>
            </a:r>
            <a:r>
              <a:rPr lang="en-US" altLang="ko-KR" sz="1200">
                <a:solidFill>
                  <a:srgbClr val="42c7f1"/>
                </a:solidFill>
              </a:rPr>
              <a:t>Maven </a:t>
            </a:r>
            <a:r>
              <a:rPr lang="ko-KR" altLang="en-US" sz="1200">
                <a:solidFill>
                  <a:srgbClr val="42c7f1"/>
                </a:solidFill>
              </a:rPr>
              <a:t>최신 버전 (이거 </a:t>
            </a:r>
            <a:r>
              <a:rPr lang="en-US" altLang="ko-KR" sz="1200">
                <a:solidFill>
                  <a:srgbClr val="42c7f1"/>
                </a:solidFill>
              </a:rPr>
              <a:t>config </a:t>
            </a:r>
            <a:r>
              <a:rPr lang="ko-KR" altLang="en-US" sz="1200">
                <a:solidFill>
                  <a:srgbClr val="42c7f1"/>
                </a:solidFill>
              </a:rPr>
              <a:t>설정 안해주면 서버가 가동이 안됨)</a:t>
            </a:r>
            <a:endParaRPr lang="ko-KR" altLang="en-US" sz="1200">
              <a:solidFill>
                <a:srgbClr val="42c7f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731" y="176212"/>
            <a:ext cx="1897303" cy="216931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71686" y="175151"/>
            <a:ext cx="4321969" cy="231556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50817" y="166687"/>
            <a:ext cx="4245769" cy="224233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6687" y="2730120"/>
            <a:ext cx="4202907" cy="3634626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98078" y="2693190"/>
            <a:ext cx="3553030" cy="3840957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372323" y="2619376"/>
            <a:ext cx="3563984" cy="406003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8613" y="881062"/>
            <a:ext cx="4981575" cy="147637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73842" y="420157"/>
            <a:ext cx="3238500" cy="2399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000" b="1"/>
              <a:t>어노테이션 설정을 </a:t>
            </a:r>
            <a:r>
              <a:rPr lang="en-US" altLang="ko-KR" sz="1000" b="1"/>
              <a:t>xml</a:t>
            </a:r>
            <a:r>
              <a:rPr lang="ko-KR" altLang="en-US" sz="1000" b="1"/>
              <a:t>에 넣치 않은 경우 결과 화면</a:t>
            </a:r>
            <a:endParaRPr lang="ko-KR" altLang="en-US" sz="1000" b="1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8599" y="3690937"/>
            <a:ext cx="4710113" cy="2235496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91113" y="3583782"/>
            <a:ext cx="2628899" cy="2404533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70080" y="3571711"/>
            <a:ext cx="3426618" cy="2310137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924675" y="685643"/>
            <a:ext cx="3807619" cy="2059373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6772274" y="322528"/>
            <a:ext cx="3238500" cy="242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어노테이션 설정을 </a:t>
            </a:r>
            <a:r>
              <a:rPr lang="en-US" altLang="ko-KR" sz="1000" b="1"/>
              <a:t>xml</a:t>
            </a:r>
            <a:r>
              <a:rPr lang="ko-KR" altLang="en-US" sz="1000" b="1"/>
              <a:t>에 넣은 경우 결과 화면</a:t>
            </a:r>
            <a:endParaRPr lang="ko-KR" altLang="en-US" sz="1000" b="1"/>
          </a:p>
        </p:txBody>
      </p:sp>
      <p:sp>
        <p:nvSpPr>
          <p:cNvPr id="11" name=""/>
          <p:cNvSpPr txBox="1"/>
          <p:nvPr/>
        </p:nvSpPr>
        <p:spPr>
          <a:xfrm>
            <a:off x="188117" y="3189075"/>
            <a:ext cx="3238501" cy="239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어노테이션 설정을</a:t>
            </a:r>
            <a:r>
              <a:rPr lang="en-US" altLang="ko-KR" sz="1000" b="1"/>
              <a:t> xml</a:t>
            </a:r>
            <a:r>
              <a:rPr lang="ko-KR" altLang="en-US" sz="1000" b="1"/>
              <a:t>에 설정하는 방법</a:t>
            </a:r>
            <a:endParaRPr lang="ko-KR" altLang="en-US" sz="10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905001" y="2419350"/>
            <a:ext cx="5556248" cy="2019299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lang="en-US" altLang="ko-KR" sz="5100" b="1"/>
              <a:t>Bean </a:t>
            </a:r>
            <a:r>
              <a:rPr lang="ko-KR" altLang="en-US" sz="5100" b="1"/>
              <a:t>객체</a:t>
            </a:r>
            <a:r>
              <a:rPr lang="en-US" altLang="ko-KR" sz="5100" b="1"/>
              <a:t> </a:t>
            </a:r>
            <a:r>
              <a:rPr lang="ko-KR" altLang="en-US" sz="5100" b="1"/>
              <a:t>범위 와 </a:t>
            </a:r>
            <a:endParaRPr lang="ko-KR" altLang="en-US" sz="5100" b="1"/>
          </a:p>
          <a:p>
            <a:pPr>
              <a:defRPr lang="ko-KR" altLang="en-US"/>
            </a:pPr>
            <a:r>
              <a:rPr lang="ko-KR" altLang="en-US" sz="5100" b="1"/>
              <a:t>외부 설정 파일 </a:t>
            </a:r>
            <a:endParaRPr lang="ko-KR" altLang="en-US" sz="51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9443" y="1103417"/>
            <a:ext cx="4290186" cy="771446"/>
          </a:xfrm>
          <a:prstGeom prst="rect">
            <a:avLst/>
          </a:prstGeom>
        </p:spPr>
      </p:pic>
      <p:pic>
        <p:nvPicPr>
          <p:cNvPr id="5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7935" y="2143214"/>
            <a:ext cx="3975310" cy="3361302"/>
          </a:xfrm>
          <a:prstGeom prst="rect">
            <a:avLst/>
          </a:prstGeom>
        </p:spPr>
      </p:pic>
      <p:pic>
        <p:nvPicPr>
          <p:cNvPr id="6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92973" y="2172239"/>
            <a:ext cx="2700062" cy="1196529"/>
          </a:xfrm>
          <a:prstGeom prst="rect">
            <a:avLst/>
          </a:prstGeom>
        </p:spPr>
      </p:pic>
      <p:sp>
        <p:nvSpPr>
          <p:cNvPr id="7" name="직사각형 21"/>
          <p:cNvSpPr/>
          <p:nvPr/>
        </p:nvSpPr>
        <p:spPr>
          <a:xfrm>
            <a:off x="4110077" y="1083753"/>
            <a:ext cx="1251060" cy="2924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24"/>
          <p:cNvSpPr/>
          <p:nvPr/>
        </p:nvSpPr>
        <p:spPr>
          <a:xfrm>
            <a:off x="1159443" y="2172239"/>
            <a:ext cx="3570870" cy="1694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25"/>
          <p:cNvSpPr/>
          <p:nvPr/>
        </p:nvSpPr>
        <p:spPr>
          <a:xfrm>
            <a:off x="1159443" y="3163786"/>
            <a:ext cx="3570870" cy="5304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26"/>
          <p:cNvSpPr/>
          <p:nvPr/>
        </p:nvSpPr>
        <p:spPr>
          <a:xfrm>
            <a:off x="1247935" y="4623877"/>
            <a:ext cx="3570870" cy="8806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직사각형 27"/>
          <p:cNvSpPr/>
          <p:nvPr/>
        </p:nvSpPr>
        <p:spPr>
          <a:xfrm>
            <a:off x="6392973" y="3126751"/>
            <a:ext cx="3570870" cy="2420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5697854" y="391477"/>
            <a:ext cx="3987379" cy="787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300" b="1">
                <a:hlinkClick r:id="rId5"/>
              </a:rPr>
              <a:t>참조 사이트</a:t>
            </a:r>
            <a:r>
              <a:rPr lang="ko-KR" altLang="en-US" sz="2300" b="1"/>
              <a:t>  , </a:t>
            </a:r>
            <a:r>
              <a:rPr lang="ko-KR" altLang="en-US" sz="2300" b="1">
                <a:hlinkClick r:id="rId6"/>
              </a:rPr>
              <a:t>참조 사이트2</a:t>
            </a:r>
            <a:r>
              <a:rPr lang="ko-KR" altLang="en-US" sz="2300" b="1"/>
              <a:t>  </a:t>
            </a:r>
            <a:endParaRPr lang="ko-KR" altLang="en-US" sz="2300" b="1"/>
          </a:p>
          <a:p>
            <a:pPr>
              <a:defRPr lang="ko-KR" altLang="en-US"/>
            </a:pPr>
            <a:r>
              <a:rPr lang="ko-KR" altLang="en-US" sz="2300" b="1"/>
              <a:t>, </a:t>
            </a:r>
            <a:r>
              <a:rPr lang="ko-KR" altLang="en-US" sz="2300" b="1">
                <a:hlinkClick r:id="rId7"/>
              </a:rPr>
              <a:t>싱글톤 설명</a:t>
            </a:r>
            <a:r>
              <a:rPr lang="ko-KR" altLang="en-US" sz="2300" b="1"/>
              <a:t>  , </a:t>
            </a:r>
            <a:r>
              <a:rPr lang="ko-KR" altLang="en-US" sz="2300" b="1">
                <a:hlinkClick r:id="rId8"/>
              </a:rPr>
              <a:t>싱글톤2</a:t>
            </a:r>
            <a:r>
              <a:rPr lang="ko-KR" altLang="en-US" sz="2300" b="1"/>
              <a:t> </a:t>
            </a:r>
            <a:endParaRPr lang="ko-KR" altLang="en-US" sz="2300" b="1"/>
          </a:p>
        </p:txBody>
      </p:sp>
      <p:sp>
        <p:nvSpPr>
          <p:cNvPr id="13" name=""/>
          <p:cNvSpPr txBox="1"/>
          <p:nvPr/>
        </p:nvSpPr>
        <p:spPr>
          <a:xfrm>
            <a:off x="345281" y="372533"/>
            <a:ext cx="2821781" cy="3589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b="1"/>
              <a:t>Bean </a:t>
            </a:r>
            <a:r>
              <a:rPr lang="ko-KR" altLang="en-US" b="1"/>
              <a:t>객체의 범위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034521" y="740568"/>
            <a:ext cx="6584512" cy="68976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외부 설정파일을 받아오는 방법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1714500" y="2313251"/>
            <a:ext cx="6488906" cy="17377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0"/>
              </a:spcAft>
              <a:defRPr lang="ko-KR" altLang="en-US"/>
            </a:pPr>
            <a:r>
              <a:rPr lang="ko-KR" altLang="en-US"/>
              <a:t>1. </a:t>
            </a:r>
            <a:r>
              <a:rPr lang="en-US" altLang="ko-KR" b="1"/>
              <a:t>Environment </a:t>
            </a:r>
            <a:r>
              <a:rPr lang="ko-KR" altLang="en-US" b="1"/>
              <a:t>인터페이스를 사용 하는 방법</a:t>
            </a:r>
            <a:endParaRPr lang="ko-KR" altLang="en-US" b="1"/>
          </a:p>
          <a:p>
            <a:pPr>
              <a:spcAft>
                <a:spcPct val="0"/>
              </a:spcAft>
              <a:defRPr lang="ko-KR" altLang="en-US"/>
            </a:pPr>
            <a:endParaRPr lang="ko-KR" altLang="en-US" b="1"/>
          </a:p>
          <a:p>
            <a:pPr>
              <a:spcAft>
                <a:spcPct val="0"/>
              </a:spcAft>
              <a:defRPr lang="ko-KR" altLang="en-US"/>
            </a:pPr>
            <a:r>
              <a:rPr lang="ko-KR" altLang="en-US" b="1"/>
              <a:t>2. </a:t>
            </a:r>
            <a:r>
              <a:rPr lang="en-US" altLang="ko-KR" b="1"/>
              <a:t>xml</a:t>
            </a:r>
            <a:r>
              <a:rPr lang="ko-KR" altLang="en-US" b="1"/>
              <a:t>파일에서 설정하는 방법</a:t>
            </a:r>
            <a:endParaRPr lang="ko-KR" altLang="en-US" b="1"/>
          </a:p>
          <a:p>
            <a:pPr>
              <a:spcAft>
                <a:spcPct val="0"/>
              </a:spcAft>
              <a:defRPr lang="ko-KR" altLang="en-US"/>
            </a:pPr>
            <a:endParaRPr lang="ko-KR" altLang="en-US" b="1"/>
          </a:p>
          <a:p>
            <a:pPr>
              <a:spcAft>
                <a:spcPct val="0"/>
              </a:spcAft>
              <a:defRPr lang="ko-KR" altLang="en-US"/>
            </a:pPr>
            <a:r>
              <a:rPr lang="ko-KR" altLang="en-US" b="1"/>
              <a:t>3. 어노테이션을 사용하는 방법</a:t>
            </a:r>
            <a:endParaRPr lang="ko-KR" altLang="en-US" b="1"/>
          </a:p>
          <a:p>
            <a:pPr>
              <a:spcAft>
                <a:spcPct val="0"/>
              </a:spcAft>
              <a:defRPr lang="ko-KR" altLang="en-US"/>
            </a:pPr>
            <a:r>
              <a:rPr lang="ko-KR" altLang="en-US" b="1"/>
              <a:t> </a:t>
            </a:r>
            <a:endParaRPr lang="en-US" altLang="ko-KR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5"/>
          <p:cNvSpPr/>
          <p:nvPr/>
        </p:nvSpPr>
        <p:spPr>
          <a:xfrm>
            <a:off x="1033145" y="2305851"/>
            <a:ext cx="3128682" cy="254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applicationCTX.xml</a:t>
            </a: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5"/>
          <p:cNvSpPr/>
          <p:nvPr/>
        </p:nvSpPr>
        <p:spPr>
          <a:xfrm>
            <a:off x="1221401" y="3695382"/>
            <a:ext cx="2752165" cy="86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admin.properties</a:t>
            </a: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sub_admin.properties</a:t>
            </a:r>
            <a:endParaRPr lang="ko-KR" altLang="en-US"/>
          </a:p>
        </p:txBody>
      </p:sp>
      <p:sp>
        <p:nvSpPr>
          <p:cNvPr id="6" name="TextBox 17"/>
          <p:cNvSpPr txBox="1"/>
          <p:nvPr/>
        </p:nvSpPr>
        <p:spPr>
          <a:xfrm>
            <a:off x="714896" y="1805966"/>
            <a:ext cx="3765177" cy="420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>
                <a:latin typeface="+mn-ea"/>
              </a:rPr>
              <a:t>스프링 설정 </a:t>
            </a:r>
            <a:r>
              <a:rPr lang="en-US" altLang="ko-KR" sz="1100">
                <a:latin typeface="+mn-ea"/>
              </a:rPr>
              <a:t>XML</a:t>
            </a:r>
            <a:r>
              <a:rPr lang="ko-KR" altLang="en-US" sz="1100">
                <a:latin typeface="+mn-ea"/>
              </a:rPr>
              <a:t>파일에 프로퍼티 파일을 명시 합니다</a:t>
            </a:r>
            <a:r>
              <a:rPr lang="en-US" altLang="ko-KR" sz="1100">
                <a:latin typeface="+mn-ea"/>
              </a:rPr>
              <a:t>.</a:t>
            </a:r>
            <a:endParaRPr lang="en-US" altLang="ko-KR" sz="1100">
              <a:latin typeface="+mn-ea"/>
            </a:endParaRPr>
          </a:p>
          <a:p>
            <a:pPr algn="ctr">
              <a:defRPr lang="ko-KR" altLang="en-US"/>
            </a:pPr>
            <a:r>
              <a:rPr lang="en-US" altLang="ko-KR" sz="1100">
                <a:latin typeface="+mn-ea"/>
              </a:rPr>
              <a:t>(spring_8_2_ex1_springex)</a:t>
            </a:r>
            <a:endParaRPr lang="en-US" altLang="ko-KR" sz="1100">
              <a:latin typeface="+mn-ea"/>
            </a:endParaRPr>
          </a:p>
        </p:txBody>
      </p:sp>
      <p:sp>
        <p:nvSpPr>
          <p:cNvPr id="7" name="직사각형 18"/>
          <p:cNvSpPr/>
          <p:nvPr/>
        </p:nvSpPr>
        <p:spPr>
          <a:xfrm>
            <a:off x="5907743" y="2305851"/>
            <a:ext cx="3128682" cy="254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ApplicationConfig</a:t>
            </a: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20"/>
          <p:cNvSpPr txBox="1"/>
          <p:nvPr/>
        </p:nvSpPr>
        <p:spPr>
          <a:xfrm>
            <a:off x="5595118" y="1805965"/>
            <a:ext cx="3753930" cy="420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>
                <a:latin typeface="+mn-ea"/>
              </a:rPr>
              <a:t>스프링 설정 </a:t>
            </a:r>
            <a:r>
              <a:rPr lang="en-US" altLang="ko-KR" sz="1100">
                <a:latin typeface="+mn-ea"/>
              </a:rPr>
              <a:t>JAVA</a:t>
            </a:r>
            <a:r>
              <a:rPr lang="ko-KR" altLang="en-US" sz="1100">
                <a:latin typeface="+mn-ea"/>
              </a:rPr>
              <a:t>파일에 프로퍼티 파일을 명시 합니다</a:t>
            </a:r>
            <a:r>
              <a:rPr lang="en-US" altLang="ko-KR" sz="1100">
                <a:latin typeface="+mn-ea"/>
              </a:rPr>
              <a:t>.</a:t>
            </a:r>
            <a:endParaRPr lang="en-US" altLang="ko-KR" sz="1100">
              <a:latin typeface="+mn-ea"/>
            </a:endParaRPr>
          </a:p>
          <a:p>
            <a:pPr algn="ctr">
              <a:defRPr lang="ko-KR" altLang="en-US"/>
            </a:pPr>
            <a:r>
              <a:rPr lang="en-US" altLang="ko-KR" sz="1100">
                <a:latin typeface="+mn-ea"/>
              </a:rPr>
              <a:t>(spring_8_2_ex2_springex)</a:t>
            </a:r>
            <a:endParaRPr lang="en-US" altLang="ko-KR" sz="1100">
              <a:latin typeface="+mn-ea"/>
            </a:endParaRPr>
          </a:p>
        </p:txBody>
      </p:sp>
      <p:sp>
        <p:nvSpPr>
          <p:cNvPr id="9" name="직사각형 21"/>
          <p:cNvSpPr/>
          <p:nvPr/>
        </p:nvSpPr>
        <p:spPr>
          <a:xfrm>
            <a:off x="6096000" y="3695382"/>
            <a:ext cx="2752165" cy="86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admin.properties</a:t>
            </a: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sub_admin.properties</a:t>
            </a: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3967689" y="573509"/>
            <a:ext cx="2678644" cy="4723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500" b="1">
                <a:hlinkClick r:id="rId2"/>
              </a:rPr>
              <a:t>참조 사이트</a:t>
            </a:r>
            <a:endParaRPr lang="ko-KR" altLang="en-US" sz="25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"/>
          <p:cNvSpPr txBox="1"/>
          <p:nvPr/>
        </p:nvSpPr>
        <p:spPr>
          <a:xfrm>
            <a:off x="5764213" y="567161"/>
            <a:ext cx="1921667" cy="4405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300" b="1">
                <a:hlinkClick r:id="rId2"/>
              </a:rPr>
              <a:t>참조 사이트</a:t>
            </a:r>
            <a:endParaRPr lang="ko-KR" altLang="en-US" sz="2300" b="1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2905" y="1565343"/>
            <a:ext cx="9084468" cy="3727314"/>
          </a:xfrm>
          <a:prstGeom prst="rect">
            <a:avLst/>
          </a:prstGeom>
        </p:spPr>
      </p:pic>
      <p:sp>
        <p:nvSpPr>
          <p:cNvPr id="18" name=""/>
          <p:cNvSpPr txBox="1"/>
          <p:nvPr/>
        </p:nvSpPr>
        <p:spPr>
          <a:xfrm>
            <a:off x="297656" y="564379"/>
            <a:ext cx="4853956" cy="3671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b="1"/>
              <a:t>Environment </a:t>
            </a:r>
            <a:r>
              <a:rPr lang="ko-KR" altLang="en-US" b="1"/>
              <a:t>인터페이스를 사용하는 방식</a:t>
            </a:r>
            <a:endParaRPr lang="ko-KR" altLang="en-US" b="1"/>
          </a:p>
        </p:txBody>
      </p:sp>
      <p:cxnSp>
        <p:nvCxnSpPr>
          <p:cNvPr id="19" name=""/>
          <p:cNvCxnSpPr>
            <a:stCxn id="18" idx="3"/>
            <a:endCxn id="15" idx="1"/>
          </p:cNvCxnSpPr>
          <p:nvPr/>
        </p:nvCxnSpPr>
        <p:spPr>
          <a:xfrm>
            <a:off x="5151612" y="747962"/>
            <a:ext cx="612601" cy="39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6712" y="536036"/>
            <a:ext cx="9136856" cy="307393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1994" y="4063183"/>
            <a:ext cx="6696075" cy="193280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6718" y="496280"/>
            <a:ext cx="2845593" cy="261125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67162" y="308229"/>
            <a:ext cx="7722394" cy="4638708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8637" y="3709847"/>
            <a:ext cx="2990850" cy="946683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7205" y="5164553"/>
            <a:ext cx="3402805" cy="105527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6738" y="973434"/>
            <a:ext cx="4891089" cy="383669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57886" y="1001315"/>
            <a:ext cx="4553704" cy="485536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38754" y="426307"/>
            <a:ext cx="9149301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스프링 특징</a:t>
            </a:r>
            <a:endParaRPr lang="en-US" altLang="ko-KR" sz="1600" b="1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b="1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b="1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/>
              <a:t>1) </a:t>
            </a:r>
            <a:r>
              <a:rPr lang="ko-KR" altLang="en-US" sz="1200" b="1" dirty="0"/>
              <a:t>경량 컨테이너로서 자바 객체를 직접 관리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   </a:t>
            </a:r>
            <a:r>
              <a:rPr lang="ko-KR" altLang="en-US" sz="1200" dirty="0"/>
              <a:t>각각의 객체 생성</a:t>
            </a:r>
            <a:r>
              <a:rPr lang="en-US" altLang="ko-KR" sz="1200" dirty="0"/>
              <a:t>, </a:t>
            </a:r>
            <a:r>
              <a:rPr lang="ko-KR" altLang="en-US" sz="1200" dirty="0"/>
              <a:t>소멸과 같은 라이프 사이클을 관리하며 스프링으로부터 필요한 객체를 얻어올 수 있다</a:t>
            </a:r>
            <a:r>
              <a:rPr lang="en-US" altLang="ko-KR" sz="1200" dirty="0"/>
              <a:t>.</a:t>
            </a:r>
          </a:p>
          <a:p>
            <a:br>
              <a:rPr lang="en-US" altLang="ko-KR" sz="1200" dirty="0"/>
            </a:br>
            <a:r>
              <a:rPr lang="en-US" altLang="ko-KR" sz="1200" dirty="0"/>
              <a:t>2) </a:t>
            </a:r>
            <a:r>
              <a:rPr lang="ko-KR" altLang="en-US" sz="1200" b="1" dirty="0"/>
              <a:t>스프링은 </a:t>
            </a:r>
            <a:r>
              <a:rPr lang="en-US" altLang="ko-KR" sz="1200" b="1" dirty="0"/>
              <a:t>POJO(Plain Old Java Object) </a:t>
            </a:r>
            <a:r>
              <a:rPr lang="ko-KR" altLang="en-US" sz="1200" b="1" dirty="0"/>
              <a:t>방식의 프레임워크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  </a:t>
            </a:r>
            <a:r>
              <a:rPr lang="ko-KR" altLang="en-US" sz="1200" dirty="0"/>
              <a:t>일반적인 </a:t>
            </a:r>
            <a:r>
              <a:rPr lang="en-US" altLang="ko-KR" sz="1200" dirty="0"/>
              <a:t>J2EE </a:t>
            </a:r>
            <a:r>
              <a:rPr lang="ko-KR" altLang="en-US" sz="1200" dirty="0"/>
              <a:t>프레임워크에 비해 구현을 위해 특정한 인터페이스를 구현하거나 상속을 받을 필요가 없어 기존에 존재하는</a:t>
            </a:r>
            <a:endParaRPr lang="en-US" altLang="ko-KR" sz="1200" dirty="0"/>
          </a:p>
          <a:p>
            <a:r>
              <a:rPr lang="ko-KR" altLang="en-US" sz="1200" dirty="0"/>
              <a:t>   라이브러리 등을 지원하기에 용이하고 객체가 가볍다</a:t>
            </a:r>
            <a:r>
              <a:rPr lang="en-US" altLang="ko-KR" sz="1200" dirty="0"/>
              <a:t>.</a:t>
            </a:r>
          </a:p>
          <a:p>
            <a:br>
              <a:rPr lang="en-US" altLang="ko-KR" sz="1200" dirty="0"/>
            </a:br>
            <a:r>
              <a:rPr lang="en-US" altLang="ko-KR" sz="1200" dirty="0"/>
              <a:t>3) </a:t>
            </a:r>
            <a:r>
              <a:rPr lang="ko-KR" altLang="en-US" sz="1200" b="1" dirty="0"/>
              <a:t>스프링은 제어 반전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IoC</a:t>
            </a:r>
            <a:r>
              <a:rPr lang="en-US" altLang="ko-KR" sz="1200" b="1" dirty="0"/>
              <a:t> : Inversion of Control)</a:t>
            </a:r>
            <a:r>
              <a:rPr lang="ko-KR" altLang="en-US" sz="1200" b="1" dirty="0"/>
              <a:t>을 지원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  </a:t>
            </a:r>
            <a:r>
              <a:rPr lang="ko-KR" altLang="en-US" sz="1200" dirty="0"/>
              <a:t>컨트롤의 제어권이 사용자가 아니라 프레임워크에 있어서 필요에 따라 스프링에서 사용자의 코드를 호출한다</a:t>
            </a:r>
            <a:r>
              <a:rPr lang="en-US" altLang="ko-KR" sz="1200" dirty="0"/>
              <a:t>.</a:t>
            </a:r>
          </a:p>
          <a:p>
            <a:br>
              <a:rPr lang="en-US" altLang="ko-KR" sz="1200" dirty="0"/>
            </a:br>
            <a:r>
              <a:rPr lang="en-US" altLang="ko-KR" sz="1200" dirty="0"/>
              <a:t>4) </a:t>
            </a:r>
            <a:r>
              <a:rPr lang="ko-KR" altLang="en-US" sz="1200" b="1" dirty="0"/>
              <a:t>스프링은 의존성 주입</a:t>
            </a:r>
            <a:r>
              <a:rPr lang="en-US" altLang="ko-KR" sz="1200" b="1" dirty="0"/>
              <a:t>(DI : Dependency Injection)</a:t>
            </a:r>
            <a:r>
              <a:rPr lang="ko-KR" altLang="en-US" sz="1200" b="1" dirty="0"/>
              <a:t>을 지원</a:t>
            </a:r>
          </a:p>
          <a:p>
            <a:r>
              <a:rPr lang="ko-KR" altLang="en-US" sz="1200" dirty="0"/>
              <a:t>   각각의 계층이나 서비스들 간에 의존성이 존재할 경우 프레임워크가 서로 연결시켜준다</a:t>
            </a:r>
            <a:r>
              <a:rPr lang="en-US" altLang="ko-KR" sz="1200" dirty="0"/>
              <a:t>.</a:t>
            </a:r>
          </a:p>
          <a:p>
            <a:br>
              <a:rPr lang="en-US" altLang="ko-KR" sz="1200" dirty="0"/>
            </a:br>
            <a:r>
              <a:rPr lang="en-US" altLang="ko-KR" sz="1200" dirty="0"/>
              <a:t>5) </a:t>
            </a:r>
            <a:r>
              <a:rPr lang="ko-KR" altLang="en-US" sz="1200" b="1" dirty="0"/>
              <a:t>스프링은 관점 지향 프로그래밍</a:t>
            </a:r>
            <a:r>
              <a:rPr lang="en-US" altLang="ko-KR" sz="1200" b="1" dirty="0"/>
              <a:t>(AOP : Aspect-Oriented Programming)</a:t>
            </a:r>
            <a:r>
              <a:rPr lang="ko-KR" altLang="en-US" sz="1200" b="1" dirty="0"/>
              <a:t>을 지원</a:t>
            </a:r>
          </a:p>
          <a:p>
            <a:r>
              <a:rPr lang="ko-KR" altLang="en-US" sz="1200" dirty="0"/>
              <a:t>   따라서 트랜잭션이나 로깅</a:t>
            </a:r>
            <a:r>
              <a:rPr lang="en-US" altLang="ko-KR" sz="1200" dirty="0"/>
              <a:t>, </a:t>
            </a:r>
            <a:r>
              <a:rPr lang="ko-KR" altLang="en-US" sz="1200" dirty="0"/>
              <a:t>보안과 같이 여러 모듈에서 공통적으로 사용하는 기능의 경우 해당 기능을 분리하여 관리할 수 있다</a:t>
            </a:r>
            <a:r>
              <a:rPr lang="en-US" altLang="ko-KR" sz="1200" dirty="0"/>
              <a:t>.</a:t>
            </a:r>
          </a:p>
          <a:p>
            <a:br>
              <a:rPr lang="en-US" altLang="ko-KR" sz="1200" dirty="0"/>
            </a:br>
            <a:r>
              <a:rPr lang="en-US" altLang="ko-KR" sz="1200" dirty="0"/>
              <a:t>6) </a:t>
            </a:r>
            <a:r>
              <a:rPr lang="ko-KR" altLang="en-US" sz="1200" b="1" dirty="0"/>
              <a:t>스프링은 영속성과 관련된 다양한 서비스를 지원</a:t>
            </a:r>
          </a:p>
          <a:p>
            <a:r>
              <a:rPr lang="ko-KR" altLang="en-US" sz="1200" dirty="0"/>
              <a:t>   </a:t>
            </a:r>
            <a:r>
              <a:rPr lang="en-US" altLang="ko-KR" sz="1200" dirty="0" err="1"/>
              <a:t>iBatis</a:t>
            </a:r>
            <a:r>
              <a:rPr lang="ko-KR" altLang="en-US" sz="1200" dirty="0"/>
              <a:t>나 </a:t>
            </a:r>
            <a:r>
              <a:rPr lang="en-US" altLang="ko-KR" sz="1200" dirty="0"/>
              <a:t>Hibernate </a:t>
            </a:r>
            <a:r>
              <a:rPr lang="ko-KR" altLang="en-US" sz="1200" dirty="0"/>
              <a:t>등 이미 완성도가 높은 데이터베이스 처리 라이브러리와 연결할 수 있는 인터페이스를 제공한다</a:t>
            </a:r>
            <a:r>
              <a:rPr lang="en-US" altLang="ko-KR" sz="1200" dirty="0"/>
              <a:t>.</a:t>
            </a:r>
          </a:p>
          <a:p>
            <a:br>
              <a:rPr lang="en-US" altLang="ko-KR" sz="1200" dirty="0"/>
            </a:br>
            <a:r>
              <a:rPr lang="en-US" altLang="ko-KR" sz="1200" dirty="0"/>
              <a:t>7) </a:t>
            </a:r>
            <a:r>
              <a:rPr lang="ko-KR" altLang="en-US" sz="1200" b="1" dirty="0"/>
              <a:t>스프링은 확장성이 높음</a:t>
            </a:r>
            <a:r>
              <a:rPr lang="en-US" altLang="ko-KR" sz="1200" b="1" dirty="0"/>
              <a:t>.</a:t>
            </a:r>
          </a:p>
          <a:p>
            <a:r>
              <a:rPr lang="en-US" altLang="ko-KR" sz="1200" dirty="0"/>
              <a:t>   </a:t>
            </a:r>
            <a:r>
              <a:rPr lang="ko-KR" altLang="en-US" sz="1200" dirty="0"/>
              <a:t>스프링 프레임워크에 통합하기 위해 간단하게 기존 라이브러리를 감싸는 정도로 스프링에서 사용이 </a:t>
            </a:r>
            <a:endParaRPr lang="en-US" altLang="ko-KR" sz="1200" dirty="0"/>
          </a:p>
          <a:p>
            <a:r>
              <a:rPr lang="ko-KR" altLang="en-US" sz="1200" dirty="0"/>
              <a:t>   가능하기 때문에 수많은 라이브러리가 이미 스프링에서 지원되고 있고 스프링에서 사용되는 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라이브러리를 별도로 분리하기도 용이하다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4224511"/>
      </p:ext>
    </p:extLst>
  </p:cSld>
  <p:clrMapOvr>
    <a:masterClrMapping/>
  </p:clrMapOvr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7731" y="1133475"/>
            <a:ext cx="8467725" cy="459105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61937" y="409597"/>
            <a:ext cx="2413174" cy="367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/>
              <a:t>xml</a:t>
            </a:r>
            <a:r>
              <a:rPr lang="ko-KR" altLang="en-US" b="1"/>
              <a:t>에 정의하는 방식</a:t>
            </a:r>
            <a:endParaRPr lang="ko-KR" altLang="en-US" b="1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17044" y="378619"/>
            <a:ext cx="2153011" cy="2693193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30441" y="297655"/>
            <a:ext cx="6141245" cy="280031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6295" y="3429000"/>
            <a:ext cx="3467102" cy="3280338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99267" y="3274218"/>
            <a:ext cx="2950652" cy="3429000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984333" y="3250406"/>
            <a:ext cx="3046449" cy="335041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4376" y="452624"/>
            <a:ext cx="6207918" cy="335398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17945" y="400049"/>
            <a:ext cx="3812759" cy="3867149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3437" y="4167187"/>
            <a:ext cx="5655468" cy="659266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09636" y="5404280"/>
            <a:ext cx="5495926" cy="7007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92906" y="540566"/>
            <a:ext cx="3008487" cy="362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어노테이션을 사용하는 방식</a:t>
            </a:r>
            <a:endParaRPr lang="ko-KR" altLang="en-US" b="1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8650" y="1626394"/>
            <a:ext cx="2740102" cy="3128962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20677" y="1463820"/>
            <a:ext cx="8139113" cy="3496748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8168" y="1001456"/>
            <a:ext cx="4098132" cy="3594356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74225" y="940593"/>
            <a:ext cx="3438561" cy="4631531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547687" y="420158"/>
            <a:ext cx="2667001" cy="3589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객체를 담을 </a:t>
            </a:r>
            <a:r>
              <a:rPr lang="en-US" altLang="ko-KR"/>
              <a:t>Bean class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35905" y="1918061"/>
            <a:ext cx="7465219" cy="351357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6096000" y="1086801"/>
            <a:ext cx="2490787" cy="4495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400" b="1">
                <a:hlinkClick r:id="rId3"/>
              </a:rPr>
              <a:t>참조 사이트</a:t>
            </a:r>
            <a:endParaRPr lang="en-US" altLang="ko-KR" sz="2400" b="1"/>
          </a:p>
        </p:txBody>
      </p:sp>
      <p:sp>
        <p:nvSpPr>
          <p:cNvPr id="7" name=""/>
          <p:cNvSpPr txBox="1"/>
          <p:nvPr/>
        </p:nvSpPr>
        <p:spPr>
          <a:xfrm>
            <a:off x="952498" y="1170251"/>
            <a:ext cx="4345782" cy="3613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PropertySourcesPlaceholderConfigurer</a:t>
            </a:r>
            <a:endParaRPr lang="en-US" altLang="ko-KR"/>
          </a:p>
        </p:txBody>
      </p:sp>
      <p:cxnSp>
        <p:nvCxnSpPr>
          <p:cNvPr id="8" name=""/>
          <p:cNvCxnSpPr>
            <a:stCxn id="7" idx="3"/>
            <a:endCxn id="6" idx="1"/>
          </p:cNvCxnSpPr>
          <p:nvPr/>
        </p:nvCxnSpPr>
        <p:spPr>
          <a:xfrm flipV="1">
            <a:off x="5298281" y="1311592"/>
            <a:ext cx="797719" cy="39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4343" y="592026"/>
            <a:ext cx="11263313" cy="567394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95550" y="1485899"/>
            <a:ext cx="4295775" cy="42672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369218" y="753533"/>
            <a:ext cx="2297906" cy="3589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결과 출력 화면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>
          <a:xfrm>
            <a:off x="2466045" y="1781121"/>
            <a:ext cx="3155577" cy="300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스프링 컨테이너</a:t>
            </a:r>
            <a:endParaRPr lang="ko-KR" altLang="en-US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12"/>
          <p:cNvSpPr/>
          <p:nvPr/>
        </p:nvSpPr>
        <p:spPr>
          <a:xfrm>
            <a:off x="229264" y="2349448"/>
            <a:ext cx="1654162" cy="5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/>
              <a:t>XML</a:t>
            </a:r>
            <a:r>
              <a:rPr lang="ko-KR" altLang="en-US" sz="1400"/>
              <a:t>설정 파일</a:t>
            </a:r>
            <a:r>
              <a:rPr lang="en-US" altLang="ko-KR" sz="1400"/>
              <a:t>1</a:t>
            </a:r>
            <a:endParaRPr lang="en-US" altLang="ko-KR" sz="1400"/>
          </a:p>
          <a:p>
            <a:pPr algn="ctr">
              <a:defRPr lang="ko-KR" altLang="en-US"/>
            </a:pPr>
            <a:r>
              <a:rPr lang="en-US" altLang="ko-KR" sz="1400"/>
              <a:t>profile=</a:t>
            </a:r>
            <a:r>
              <a:rPr lang="en-US" altLang="ko-KR" sz="1400" i="1"/>
              <a:t>"dev"</a:t>
            </a:r>
            <a:endParaRPr lang="ko-KR" altLang="en-US" sz="1400"/>
          </a:p>
        </p:txBody>
      </p:sp>
      <p:sp>
        <p:nvSpPr>
          <p:cNvPr id="6" name="직사각형 13"/>
          <p:cNvSpPr/>
          <p:nvPr/>
        </p:nvSpPr>
        <p:spPr>
          <a:xfrm>
            <a:off x="229264" y="3618980"/>
            <a:ext cx="1654161" cy="5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/>
              <a:t>XML</a:t>
            </a:r>
            <a:r>
              <a:rPr lang="ko-KR" altLang="en-US" sz="1400"/>
              <a:t>설정 파일</a:t>
            </a:r>
            <a:r>
              <a:rPr lang="en-US" altLang="ko-KR" sz="1400"/>
              <a:t>2</a:t>
            </a:r>
            <a:endParaRPr lang="en-US" altLang="ko-KR" sz="1400"/>
          </a:p>
          <a:p>
            <a:pPr algn="ctr">
              <a:defRPr lang="ko-KR" altLang="en-US"/>
            </a:pPr>
            <a:r>
              <a:rPr lang="en-US" altLang="ko-KR" sz="1400"/>
              <a:t>profile=</a:t>
            </a:r>
            <a:r>
              <a:rPr lang="en-US" altLang="ko-KR" sz="1400" i="1"/>
              <a:t>“run"</a:t>
            </a:r>
            <a:endParaRPr lang="ko-KR" altLang="en-US" sz="1400"/>
          </a:p>
        </p:txBody>
      </p:sp>
      <p:cxnSp>
        <p:nvCxnSpPr>
          <p:cNvPr id="7" name="직선 화살표 연결선 16"/>
          <p:cNvCxnSpPr/>
          <p:nvPr/>
        </p:nvCxnSpPr>
        <p:spPr>
          <a:xfrm>
            <a:off x="1995310" y="3960384"/>
            <a:ext cx="39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2"/>
          <p:cNvSpPr txBox="1"/>
          <p:nvPr/>
        </p:nvSpPr>
        <p:spPr>
          <a:xfrm>
            <a:off x="1941607" y="3954361"/>
            <a:ext cx="470734" cy="262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100">
                <a:latin typeface="+mn-ea"/>
              </a:rPr>
              <a:t>load</a:t>
            </a:r>
            <a:endParaRPr lang="en-US" altLang="ko-KR" sz="1100">
              <a:latin typeface="+mn-ea"/>
            </a:endParaRPr>
          </a:p>
        </p:txBody>
      </p:sp>
      <p:sp>
        <p:nvSpPr>
          <p:cNvPr id="9" name="직사각형 23"/>
          <p:cNvSpPr/>
          <p:nvPr/>
        </p:nvSpPr>
        <p:spPr>
          <a:xfrm>
            <a:off x="2873938" y="3282709"/>
            <a:ext cx="2339789" cy="107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/>
              <a:t>어떤 설정 파일을</a:t>
            </a:r>
            <a:endParaRPr lang="ko-KR" altLang="en-US" sz="1400"/>
          </a:p>
          <a:p>
            <a:pPr algn="ctr">
              <a:defRPr lang="ko-KR" altLang="en-US"/>
            </a:pPr>
            <a:r>
              <a:rPr lang="ko-KR" altLang="en-US" sz="1400"/>
              <a:t>사용할지 결정 함</a:t>
            </a:r>
            <a:r>
              <a:rPr lang="en-US" altLang="ko-KR" sz="1400"/>
              <a:t>.</a:t>
            </a:r>
            <a:endParaRPr lang="en-US" altLang="ko-KR" sz="1400"/>
          </a:p>
          <a:p>
            <a:pPr algn="ctr">
              <a:defRPr lang="ko-KR" altLang="en-US"/>
            </a:pPr>
            <a:r>
              <a:rPr lang="en-US" altLang="ko-KR" sz="1400"/>
              <a:t>setActiveProfiles(config);</a:t>
            </a:r>
            <a:endParaRPr lang="en-US" altLang="ko-KR" sz="1400"/>
          </a:p>
        </p:txBody>
      </p:sp>
      <p:cxnSp>
        <p:nvCxnSpPr>
          <p:cNvPr id="10" name="직선 화살표 연결선 24"/>
          <p:cNvCxnSpPr/>
          <p:nvPr/>
        </p:nvCxnSpPr>
        <p:spPr>
          <a:xfrm>
            <a:off x="1995310" y="2531922"/>
            <a:ext cx="39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941607" y="2525899"/>
            <a:ext cx="470734" cy="261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100">
                <a:latin typeface="+mn-ea"/>
              </a:rPr>
              <a:t>load</a:t>
            </a:r>
            <a:endParaRPr lang="en-US" altLang="ko-KR" sz="1100">
              <a:latin typeface="+mn-ea"/>
            </a:endParaRPr>
          </a:p>
        </p:txBody>
      </p:sp>
      <p:sp>
        <p:nvSpPr>
          <p:cNvPr id="12" name="직사각형 34"/>
          <p:cNvSpPr/>
          <p:nvPr/>
        </p:nvSpPr>
        <p:spPr>
          <a:xfrm>
            <a:off x="8689749" y="1781121"/>
            <a:ext cx="3155577" cy="300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스프링 컨테이너</a:t>
            </a:r>
            <a:endParaRPr lang="ko-KR" altLang="en-US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직사각형 35"/>
          <p:cNvSpPr/>
          <p:nvPr/>
        </p:nvSpPr>
        <p:spPr>
          <a:xfrm>
            <a:off x="6452969" y="2349448"/>
            <a:ext cx="1654162" cy="5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/>
              <a:t>JAVA</a:t>
            </a:r>
            <a:r>
              <a:rPr lang="ko-KR" altLang="en-US" sz="1400"/>
              <a:t>설정 파일</a:t>
            </a:r>
            <a:r>
              <a:rPr lang="en-US" altLang="ko-KR" sz="1400"/>
              <a:t>1</a:t>
            </a:r>
            <a:endParaRPr lang="en-US" altLang="ko-KR" sz="1400"/>
          </a:p>
          <a:p>
            <a:pPr algn="ctr">
              <a:defRPr lang="ko-KR" altLang="en-US"/>
            </a:pPr>
            <a:r>
              <a:rPr lang="en-US" altLang="ko-KR" sz="1400"/>
              <a:t>@Profile("dev")</a:t>
            </a:r>
            <a:endParaRPr lang="ko-KR" altLang="en-US" sz="1400"/>
          </a:p>
        </p:txBody>
      </p:sp>
      <p:sp>
        <p:nvSpPr>
          <p:cNvPr id="14" name="직사각형 36"/>
          <p:cNvSpPr/>
          <p:nvPr/>
        </p:nvSpPr>
        <p:spPr>
          <a:xfrm>
            <a:off x="6452969" y="3618980"/>
            <a:ext cx="1654161" cy="5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/>
              <a:t>JAVA</a:t>
            </a:r>
            <a:r>
              <a:rPr lang="ko-KR" altLang="en-US" sz="1400"/>
              <a:t>설정 파일</a:t>
            </a:r>
            <a:r>
              <a:rPr lang="en-US" altLang="ko-KR" sz="1400"/>
              <a:t>2</a:t>
            </a:r>
            <a:endParaRPr lang="en-US" altLang="ko-KR" sz="1400"/>
          </a:p>
          <a:p>
            <a:pPr algn="ctr">
              <a:defRPr lang="ko-KR" altLang="en-US"/>
            </a:pPr>
            <a:r>
              <a:rPr lang="en-US" altLang="ko-KR" sz="1400"/>
              <a:t>@Profile(“run")</a:t>
            </a:r>
            <a:endParaRPr lang="ko-KR" altLang="en-US" sz="1400"/>
          </a:p>
        </p:txBody>
      </p:sp>
      <p:cxnSp>
        <p:nvCxnSpPr>
          <p:cNvPr id="15" name="직선 화살표 연결선 37"/>
          <p:cNvCxnSpPr/>
          <p:nvPr/>
        </p:nvCxnSpPr>
        <p:spPr>
          <a:xfrm>
            <a:off x="8219015" y="3960384"/>
            <a:ext cx="39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8"/>
          <p:cNvSpPr txBox="1"/>
          <p:nvPr/>
        </p:nvSpPr>
        <p:spPr>
          <a:xfrm>
            <a:off x="8165312" y="3954361"/>
            <a:ext cx="470734" cy="262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100">
                <a:latin typeface="+mn-ea"/>
              </a:rPr>
              <a:t>load</a:t>
            </a:r>
            <a:endParaRPr lang="en-US" altLang="ko-KR" sz="1100">
              <a:latin typeface="+mn-ea"/>
            </a:endParaRPr>
          </a:p>
        </p:txBody>
      </p:sp>
      <p:sp>
        <p:nvSpPr>
          <p:cNvPr id="17" name="직사각형 39"/>
          <p:cNvSpPr/>
          <p:nvPr/>
        </p:nvSpPr>
        <p:spPr>
          <a:xfrm>
            <a:off x="9097642" y="3282709"/>
            <a:ext cx="2339789" cy="107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/>
              <a:t>어떤 설정 파일을</a:t>
            </a:r>
            <a:endParaRPr lang="ko-KR" altLang="en-US" sz="1400"/>
          </a:p>
          <a:p>
            <a:pPr algn="ctr">
              <a:defRPr lang="ko-KR" altLang="en-US"/>
            </a:pPr>
            <a:r>
              <a:rPr lang="ko-KR" altLang="en-US" sz="1400"/>
              <a:t>사용할지 결정 함</a:t>
            </a:r>
            <a:r>
              <a:rPr lang="en-US" altLang="ko-KR" sz="1400"/>
              <a:t>.</a:t>
            </a:r>
            <a:endParaRPr lang="en-US" altLang="ko-KR" sz="1400"/>
          </a:p>
          <a:p>
            <a:pPr algn="ctr">
              <a:defRPr lang="ko-KR" altLang="en-US"/>
            </a:pPr>
            <a:r>
              <a:rPr lang="en-US" altLang="ko-KR" sz="1400"/>
              <a:t>setActiveProfiles(config);</a:t>
            </a:r>
            <a:endParaRPr lang="en-US" altLang="ko-KR" sz="1400"/>
          </a:p>
        </p:txBody>
      </p:sp>
      <p:cxnSp>
        <p:nvCxnSpPr>
          <p:cNvPr id="18" name="직선 화살표 연결선 40"/>
          <p:cNvCxnSpPr/>
          <p:nvPr/>
        </p:nvCxnSpPr>
        <p:spPr>
          <a:xfrm>
            <a:off x="8219015" y="2531922"/>
            <a:ext cx="39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41"/>
          <p:cNvSpPr txBox="1"/>
          <p:nvPr/>
        </p:nvSpPr>
        <p:spPr>
          <a:xfrm>
            <a:off x="8165312" y="2525899"/>
            <a:ext cx="470734" cy="261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100">
                <a:latin typeface="+mn-ea"/>
              </a:rPr>
              <a:t>load</a:t>
            </a:r>
            <a:endParaRPr lang="en-US" altLang="ko-KR" sz="1100">
              <a:latin typeface="+mn-ea"/>
            </a:endParaRPr>
          </a:p>
        </p:txBody>
      </p:sp>
      <p:sp>
        <p:nvSpPr>
          <p:cNvPr id="20" name="TextBox 42"/>
          <p:cNvSpPr txBox="1"/>
          <p:nvPr/>
        </p:nvSpPr>
        <p:spPr>
          <a:xfrm>
            <a:off x="1692710" y="5027371"/>
            <a:ext cx="2586447" cy="419024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100">
                <a:latin typeface="+mn-ea"/>
              </a:rPr>
              <a:t>Xml </a:t>
            </a:r>
            <a:r>
              <a:rPr lang="ko-KR" altLang="en-US" sz="1100">
                <a:latin typeface="+mn-ea"/>
              </a:rPr>
              <a:t>설정 파일을 이용하는 경우</a:t>
            </a:r>
            <a:endParaRPr lang="ko-KR" altLang="en-US" sz="1100">
              <a:latin typeface="+mn-ea"/>
            </a:endParaRPr>
          </a:p>
          <a:p>
            <a:pPr algn="ctr">
              <a:defRPr lang="ko-KR" altLang="en-US"/>
            </a:pPr>
            <a:r>
              <a:rPr lang="en-US" altLang="ko-KR" sz="1100">
                <a:latin typeface="+mn-ea"/>
              </a:rPr>
              <a:t>(spring_8_3_ex1_springex)</a:t>
            </a:r>
            <a:endParaRPr lang="en-US" altLang="ko-KR" sz="1100">
              <a:latin typeface="+mn-ea"/>
            </a:endParaRPr>
          </a:p>
        </p:txBody>
      </p:sp>
      <p:sp>
        <p:nvSpPr>
          <p:cNvPr id="21" name="TextBox 44"/>
          <p:cNvSpPr txBox="1"/>
          <p:nvPr/>
        </p:nvSpPr>
        <p:spPr>
          <a:xfrm>
            <a:off x="7804419" y="4987856"/>
            <a:ext cx="2586446" cy="420439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100">
                <a:latin typeface="+mn-ea"/>
              </a:rPr>
              <a:t>JAVA </a:t>
            </a:r>
            <a:r>
              <a:rPr lang="ko-KR" altLang="en-US" sz="1100">
                <a:latin typeface="+mn-ea"/>
              </a:rPr>
              <a:t>설정 파일을 이용하는 경우</a:t>
            </a:r>
            <a:endParaRPr lang="ko-KR" altLang="en-US" sz="1100">
              <a:latin typeface="+mn-ea"/>
            </a:endParaRPr>
          </a:p>
          <a:p>
            <a:pPr algn="ctr">
              <a:defRPr lang="ko-KR" altLang="en-US"/>
            </a:pPr>
            <a:r>
              <a:rPr lang="en-US" altLang="ko-KR" sz="1100">
                <a:latin typeface="+mn-ea"/>
              </a:rPr>
              <a:t>(spring_8_3_ex2_springex)</a:t>
            </a:r>
            <a:endParaRPr lang="en-US" altLang="ko-KR" sz="1100">
              <a:latin typeface="+mn-ea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365124" y="563033"/>
            <a:ext cx="4783668" cy="3589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개발 환경과 실환경 바로 적용 방법 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1518" y="1493044"/>
            <a:ext cx="2533650" cy="308610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10013" y="1334595"/>
            <a:ext cx="6003132" cy="4545996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273842" y="385784"/>
            <a:ext cx="6508925" cy="364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여러가지 설정파일중 원할때 원하는 설정 파일로 로드하는 방법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51291" y="792888"/>
            <a:ext cx="906978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5E00"/>
                </a:solidFill>
                <a:latin typeface="Ubuntu Condensed"/>
              </a:rPr>
              <a:t>웹 서버 </a:t>
            </a:r>
            <a:r>
              <a:rPr lang="en-US" altLang="ko-KR" sz="2000" b="1" dirty="0">
                <a:solidFill>
                  <a:srgbClr val="FF5E00"/>
                </a:solidFill>
                <a:latin typeface="Ubuntu Condensed"/>
              </a:rPr>
              <a:t>(Web Server)</a:t>
            </a:r>
          </a:p>
          <a:p>
            <a:endParaRPr lang="ko-KR" altLang="en-US" dirty="0">
              <a:solidFill>
                <a:srgbClr val="000000"/>
              </a:solidFill>
              <a:latin typeface="Ubuntu Condensed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웹서버는 </a:t>
            </a:r>
            <a:r>
              <a:rPr lang="ko-KR" altLang="en-US" dirty="0" err="1">
                <a:solidFill>
                  <a:srgbClr val="000000"/>
                </a:solidFill>
                <a:latin typeface="Ubuntu Condensed"/>
              </a:rPr>
              <a:t>말그래도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 작성된 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html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페이지 등을 네트워크망에 종속되지 않고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, </a:t>
            </a:r>
          </a:p>
          <a:p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웹서비스를 할 수 있도록 어플리케이션이라고 생각하면 간단하다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클라이언트의 요청을 받아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HTML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이나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Object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를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http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프로토콜을 이용해 전송한다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사용자가 요청한 것들 중에 웹 서버 자체적으로 처리 할 수 없는 것을 컨테이너 등과 같이 처리할 </a:t>
            </a:r>
            <a:r>
              <a:rPr lang="ko-KR" altLang="en-US" dirty="0" err="1">
                <a:solidFill>
                  <a:srgbClr val="000000"/>
                </a:solidFill>
                <a:latin typeface="Ubuntu Condensed"/>
              </a:rPr>
              <a:t>수있는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 곳으로 넘겨 처리 결과를 받아와서 사용자에게 넘겨주는 역할도 수행한다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- 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웹 서버만으로 구축된 서버는 웹페이지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이미지 등 정적인 페이지를 생성한다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- Apache, IIS(Internet Information Server)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등의 종류가 있다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400901"/>
      </p:ext>
    </p:extLst>
  </p:cSld>
  <p:clrMapOvr>
    <a:masterClrMapping/>
  </p:clrMapOvr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6224" y="1463551"/>
            <a:ext cx="3769519" cy="2744116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19561" y="638175"/>
            <a:ext cx="5917406" cy="229642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76699" y="3429000"/>
            <a:ext cx="6062663" cy="2179134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428625" y="479689"/>
            <a:ext cx="2262186" cy="3661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xml</a:t>
            </a:r>
            <a:r>
              <a:rPr lang="ko-KR" altLang="en-US"/>
              <a:t> 방식으로 할때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4362" y="1433513"/>
            <a:ext cx="2359049" cy="2586037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21919" y="1079389"/>
            <a:ext cx="5526882" cy="434986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428625" y="479689"/>
            <a:ext cx="2905123" cy="366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어노테이션 방식으로 할때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81412" y="326756"/>
            <a:ext cx="5376862" cy="273076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93319" y="3429000"/>
            <a:ext cx="5257800" cy="2789416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321469" y="574939"/>
            <a:ext cx="3178967" cy="2708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200"/>
              <a:t>어노테이션으로 설정하는 </a:t>
            </a:r>
            <a:r>
              <a:rPr lang="en-US" altLang="ko-KR" sz="1200"/>
              <a:t>config </a:t>
            </a:r>
            <a:r>
              <a:rPr lang="ko-KR" altLang="en-US" sz="1200"/>
              <a:t>파일</a:t>
            </a:r>
            <a:endParaRPr lang="ko-KR" altLang="en-US" sz="12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5880" y="1659731"/>
            <a:ext cx="3162300" cy="299085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74468" y="1607343"/>
            <a:ext cx="4333875" cy="2905125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154906" y="717814"/>
            <a:ext cx="1440654" cy="366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결과 화면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0"/>
          </p:nvPr>
        </p:nvSpPr>
        <p:spPr>
          <a:xfrm>
            <a:off x="3513667" y="2419350"/>
            <a:ext cx="5164665" cy="1528233"/>
          </a:xfrm>
        </p:spPr>
        <p:txBody>
          <a:bodyPr vert="horz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en-US" altLang="ko-KR" sz="7500" b="1"/>
              <a:t>AOP</a:t>
            </a:r>
            <a:r>
              <a:rPr lang="ko-KR" altLang="en-US" sz="7500" b="1"/>
              <a:t>란?</a:t>
            </a:r>
            <a:endParaRPr lang="ko-KR" altLang="en-US" sz="75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23"/>
          <p:cNvSpPr/>
          <p:nvPr/>
        </p:nvSpPr>
        <p:spPr>
          <a:xfrm>
            <a:off x="383200" y="3658167"/>
            <a:ext cx="11143518" cy="13535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/>
              <a:t>공통 기능</a:t>
            </a:r>
            <a:endParaRPr lang="ko-KR" altLang="en-US" sz="1100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6" name="직사각형 19"/>
          <p:cNvSpPr/>
          <p:nvPr/>
        </p:nvSpPr>
        <p:spPr>
          <a:xfrm>
            <a:off x="383200" y="5046783"/>
            <a:ext cx="11143518" cy="135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/>
              <a:t>핵심 기능</a:t>
            </a:r>
            <a:endParaRPr lang="ko-KR" altLang="en-US" sz="1100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7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9-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en-US" altLang="ko-KR" sz="1600" b="1">
                <a:latin typeface="+mn-ea"/>
              </a:rPr>
              <a:t>AOP</a:t>
            </a:r>
            <a:r>
              <a:rPr lang="ko-KR" altLang="en-US" sz="1600" b="1">
                <a:latin typeface="+mn-ea"/>
              </a:rPr>
              <a:t>란</a:t>
            </a:r>
            <a:r>
              <a:rPr lang="en-US" altLang="ko-KR" sz="1600" b="1">
                <a:latin typeface="+mn-ea"/>
              </a:rPr>
              <a:t>?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677008" y="1116906"/>
            <a:ext cx="10676792" cy="2443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프로그래밍을 하다 보면</a:t>
            </a:r>
            <a:r>
              <a:rPr lang="en-US" altLang="ko-KR" sz="1100">
                <a:latin typeface="+mn-ea"/>
              </a:rPr>
              <a:t>, </a:t>
            </a:r>
            <a:r>
              <a:rPr lang="ko-KR" altLang="en-US" sz="1100">
                <a:latin typeface="+mn-ea"/>
              </a:rPr>
              <a:t>공통적인 기능이 많이 발생 합니다</a:t>
            </a:r>
            <a:r>
              <a:rPr lang="en-US" altLang="ko-KR" sz="1100">
                <a:latin typeface="+mn-ea"/>
              </a:rPr>
              <a:t>. </a:t>
            </a:r>
            <a:r>
              <a:rPr lang="ko-KR" altLang="en-US" sz="1100">
                <a:latin typeface="+mn-ea"/>
              </a:rPr>
              <a:t>이러한 공통 기능을 모든 모듈에 적용하기 위한 방법으로 상속을 통한 방법이 있습니다</a:t>
            </a:r>
            <a:r>
              <a:rPr lang="en-US" altLang="ko-KR" sz="1100">
                <a:latin typeface="+mn-ea"/>
              </a:rPr>
              <a:t>.</a:t>
            </a:r>
            <a:endParaRPr lang="en-US" altLang="ko-KR" sz="1100">
              <a:latin typeface="+mn-ea"/>
            </a:endParaRPr>
          </a:p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상속도 좋은 방법이기는 하지만 몇 가지 문제가 있습니다</a:t>
            </a:r>
            <a:r>
              <a:rPr lang="en-US" altLang="ko-KR" sz="1100">
                <a:latin typeface="+mn-ea"/>
              </a:rPr>
              <a:t>.</a:t>
            </a:r>
            <a:r>
              <a:rPr lang="ko-KR" altLang="en-US" sz="1100">
                <a:latin typeface="+mn-ea"/>
              </a:rPr>
              <a:t>우선 </a:t>
            </a:r>
            <a:r>
              <a:rPr lang="en-US" altLang="ko-KR" sz="1100">
                <a:latin typeface="+mn-ea"/>
              </a:rPr>
              <a:t>JAVA</a:t>
            </a:r>
            <a:r>
              <a:rPr lang="ko-KR" altLang="en-US" sz="1100">
                <a:latin typeface="+mn-ea"/>
              </a:rPr>
              <a:t>에서는 다중 상속이 불가하므로 다양한 모듈에 상속기법을 통한 공통 기능 부여는 한계가 있습니다</a:t>
            </a:r>
            <a:r>
              <a:rPr lang="en-US" altLang="ko-KR" sz="1100">
                <a:latin typeface="+mn-ea"/>
              </a:rPr>
              <a:t>.</a:t>
            </a:r>
            <a:endParaRPr lang="en-US" altLang="ko-KR" sz="1100">
              <a:latin typeface="+mn-ea"/>
            </a:endParaRPr>
          </a:p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그리고</a:t>
            </a:r>
            <a:r>
              <a:rPr lang="en-US" altLang="ko-KR" sz="1100">
                <a:latin typeface="+mn-ea"/>
              </a:rPr>
              <a:t>, </a:t>
            </a:r>
            <a:r>
              <a:rPr lang="ko-KR" altLang="en-US" sz="1100">
                <a:latin typeface="+mn-ea"/>
              </a:rPr>
              <a:t>기능 구현부분에 핵심 기능 코드와 공통 기능 코드가 섞여 있어 효율성이 떨어집니다</a:t>
            </a:r>
            <a:r>
              <a:rPr lang="en-US" altLang="ko-KR" sz="1100">
                <a:latin typeface="+mn-ea"/>
              </a:rPr>
              <a:t>.</a:t>
            </a:r>
            <a:endParaRPr lang="en-US" altLang="ko-KR" sz="1100">
              <a:latin typeface="+mn-ea"/>
            </a:endParaRPr>
          </a:p>
          <a:p>
            <a:pPr lvl="0">
              <a:defRPr lang="ko-KR" altLang="en-US"/>
            </a:pPr>
            <a:endParaRPr lang="en-US" altLang="ko-KR" sz="1100">
              <a:latin typeface="+mn-ea"/>
            </a:endParaRPr>
          </a:p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위의 상속을 통한 방법에 한계가 있어 </a:t>
            </a:r>
            <a:r>
              <a:rPr lang="en-US" altLang="ko-KR" sz="1100">
                <a:latin typeface="+mn-ea"/>
              </a:rPr>
              <a:t>AOP</a:t>
            </a:r>
            <a:r>
              <a:rPr lang="ko-KR" altLang="en-US" sz="1100">
                <a:latin typeface="+mn-ea"/>
              </a:rPr>
              <a:t>가 등장하게 되었습니다</a:t>
            </a:r>
            <a:r>
              <a:rPr lang="en-US" altLang="ko-KR" sz="1100">
                <a:latin typeface="+mn-ea"/>
              </a:rPr>
              <a:t>.</a:t>
            </a:r>
            <a:endParaRPr lang="en-US" altLang="ko-KR" sz="1100">
              <a:latin typeface="+mn-ea"/>
            </a:endParaRPr>
          </a:p>
          <a:p>
            <a:pPr lvl="0">
              <a:defRPr lang="ko-KR" altLang="en-US"/>
            </a:pPr>
            <a:r>
              <a:rPr lang="en-US" altLang="ko-KR" sz="1100">
                <a:latin typeface="+mn-ea"/>
              </a:rPr>
              <a:t>AOP</a:t>
            </a:r>
            <a:r>
              <a:rPr lang="ko-KR" altLang="en-US" sz="1100">
                <a:latin typeface="+mn-ea"/>
              </a:rPr>
              <a:t>방법은 핵심 기능과 공통 기능을 분리 시켜놓고</a:t>
            </a:r>
            <a:r>
              <a:rPr lang="en-US" altLang="ko-KR" sz="1100">
                <a:latin typeface="+mn-ea"/>
              </a:rPr>
              <a:t>, </a:t>
            </a:r>
            <a:r>
              <a:rPr lang="ko-KR" altLang="en-US" sz="1100">
                <a:latin typeface="+mn-ea"/>
              </a:rPr>
              <a:t>공통 기능을 필요로 하는 핵심 기능들에서 사용하는 방식 입니다</a:t>
            </a:r>
            <a:r>
              <a:rPr lang="en-US" altLang="ko-KR" sz="1100">
                <a:latin typeface="+mn-ea"/>
              </a:rPr>
              <a:t>.</a:t>
            </a:r>
            <a:endParaRPr lang="en-US" altLang="ko-KR" sz="1100">
              <a:latin typeface="+mn-ea"/>
            </a:endParaRPr>
          </a:p>
          <a:p>
            <a:pPr lvl="0">
              <a:defRPr lang="ko-KR" altLang="en-US"/>
            </a:pPr>
            <a:endParaRPr lang="en-US" altLang="ko-KR" sz="1100">
              <a:latin typeface="+mn-ea"/>
            </a:endParaRPr>
          </a:p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쉽게 생각해서 아침에 </a:t>
            </a:r>
            <a:r>
              <a:rPr lang="ko-KR" altLang="en-US" sz="1100"/>
              <a:t>밥을 짓는다고 생각해 봅니다</a:t>
            </a:r>
            <a:r>
              <a:rPr lang="en-US" altLang="ko-KR" sz="1100"/>
              <a:t>.</a:t>
            </a:r>
            <a:endParaRPr lang="en-US" altLang="ko-KR" sz="1100"/>
          </a:p>
          <a:p>
            <a:pPr lvl="0">
              <a:defRPr lang="ko-KR" altLang="en-US"/>
            </a:pPr>
            <a:r>
              <a:rPr lang="ko-KR" altLang="en-US" sz="1100"/>
              <a:t>핵심 기능은 쌀을 씻고</a:t>
            </a:r>
            <a:r>
              <a:rPr lang="en-US" altLang="ko-KR" sz="1100"/>
              <a:t>, </a:t>
            </a:r>
            <a:r>
              <a:rPr lang="ko-KR" altLang="en-US" sz="1100"/>
              <a:t>깨끗한 물을 적당히 넣고</a:t>
            </a:r>
            <a:r>
              <a:rPr lang="en-US" altLang="ko-KR" sz="1100"/>
              <a:t>, </a:t>
            </a:r>
            <a:r>
              <a:rPr lang="ko-KR" altLang="en-US" sz="1100"/>
              <a:t>전자밥솥에 내솥을 넣고</a:t>
            </a:r>
            <a:r>
              <a:rPr lang="en-US" altLang="ko-KR" sz="1100"/>
              <a:t>, </a:t>
            </a:r>
            <a:r>
              <a:rPr lang="ko-KR" altLang="en-US" sz="1100"/>
              <a:t>취사 버튼을 누르는 기능들 일 것입니다</a:t>
            </a:r>
            <a:endParaRPr lang="ko-KR" altLang="en-US" sz="1100"/>
          </a:p>
          <a:p>
            <a:pPr lvl="0">
              <a:defRPr lang="ko-KR" altLang="en-US"/>
            </a:pPr>
            <a:r>
              <a:rPr lang="ko-KR" altLang="en-US" sz="1100"/>
              <a:t>공통 기능은 수도 꼭지를 열어 물을 받고</a:t>
            </a:r>
            <a:r>
              <a:rPr lang="en-US" altLang="ko-KR" sz="1100"/>
              <a:t>, </a:t>
            </a:r>
            <a:r>
              <a:rPr lang="ko-KR" altLang="en-US" sz="1100"/>
              <a:t>쌀이 깨끗이 씻겼는지 눈으로 판단하고</a:t>
            </a:r>
            <a:r>
              <a:rPr lang="en-US" altLang="ko-KR" sz="1100"/>
              <a:t>, </a:t>
            </a:r>
            <a:r>
              <a:rPr lang="ko-KR" altLang="en-US" sz="1100"/>
              <a:t>물을 적당한지 판단하는 기능들 일 것입니다</a:t>
            </a:r>
            <a:r>
              <a:rPr lang="en-US" altLang="ko-KR" sz="1100"/>
              <a:t>. </a:t>
            </a:r>
            <a:endParaRPr lang="en-US" altLang="ko-KR" sz="1100"/>
          </a:p>
          <a:p>
            <a:pPr lvl="0">
              <a:defRPr lang="ko-KR" altLang="en-US"/>
            </a:pPr>
            <a:r>
              <a:rPr lang="ko-KR" altLang="en-US" sz="1100"/>
              <a:t>이러한 기능이 공통 기능인 것은 밥을 짓는 행동이 아닐 때도 우리는 수도 꼭지를 열고</a:t>
            </a:r>
            <a:r>
              <a:rPr lang="en-US" altLang="ko-KR" sz="1100"/>
              <a:t>, </a:t>
            </a:r>
            <a:r>
              <a:rPr lang="ko-KR" altLang="en-US" sz="1100"/>
              <a:t>눈으로 사물을 보고 적절한 판단을 하기 때문에 공통 기능이라고 하였습니다</a:t>
            </a:r>
            <a:r>
              <a:rPr lang="en-US" altLang="ko-KR" sz="1100"/>
              <a:t>.</a:t>
            </a:r>
            <a:endParaRPr lang="en-US" altLang="ko-KR" sz="1100"/>
          </a:p>
          <a:p>
            <a:pPr lvl="0">
              <a:defRPr lang="ko-KR" altLang="en-US"/>
            </a:pPr>
            <a:r>
              <a:rPr lang="ko-KR" altLang="en-US" sz="1100"/>
              <a:t>어쨌든</a:t>
            </a:r>
            <a:r>
              <a:rPr lang="en-US" altLang="ko-KR" sz="1100"/>
              <a:t>, </a:t>
            </a:r>
            <a:r>
              <a:rPr lang="ko-KR" altLang="en-US" sz="1100"/>
              <a:t>이렇게 핵심 기능과 공통 기능을 분리해 놓고</a:t>
            </a:r>
            <a:r>
              <a:rPr lang="en-US" altLang="ko-KR" sz="1100"/>
              <a:t>, </a:t>
            </a:r>
            <a:r>
              <a:rPr lang="ko-KR" altLang="en-US" sz="1100"/>
              <a:t>추후에 밥을 짓는 행동 말고 팥을 쑬 때도 핵심 기능은 변화지만</a:t>
            </a:r>
            <a:r>
              <a:rPr lang="en-US" altLang="ko-KR" sz="1100"/>
              <a:t>, </a:t>
            </a:r>
            <a:r>
              <a:rPr lang="ko-KR" altLang="en-US" sz="1100"/>
              <a:t>공통 기능은 다시 적용할 수 있을 것입니다</a:t>
            </a:r>
            <a:r>
              <a:rPr lang="en-US" altLang="ko-KR" sz="1100"/>
              <a:t>.</a:t>
            </a:r>
            <a:endParaRPr lang="en-US" altLang="ko-KR" sz="1100"/>
          </a:p>
          <a:p>
            <a:pPr lvl="0">
              <a:defRPr lang="ko-KR" altLang="en-US"/>
            </a:pPr>
            <a:endParaRPr lang="en-US" altLang="ko-KR" sz="1100"/>
          </a:p>
          <a:p>
            <a:pPr lvl="0">
              <a:defRPr lang="ko-KR" altLang="en-US"/>
            </a:pPr>
            <a:r>
              <a:rPr lang="en-US" altLang="ko-KR" sz="1100"/>
              <a:t>AOP </a:t>
            </a:r>
            <a:r>
              <a:rPr lang="ko-KR" altLang="en-US" sz="1100"/>
              <a:t>기법이 바로 이러한 것입니다</a:t>
            </a:r>
            <a:r>
              <a:rPr lang="en-US" altLang="ko-KR" sz="1100"/>
              <a:t>. </a:t>
            </a:r>
            <a:r>
              <a:rPr lang="ko-KR" altLang="en-US" sz="1100"/>
              <a:t>공통 기능을 핵심 기능과 분리해 놓고</a:t>
            </a:r>
            <a:r>
              <a:rPr lang="en-US" altLang="ko-KR" sz="1100"/>
              <a:t>, </a:t>
            </a:r>
            <a:r>
              <a:rPr lang="ko-KR" altLang="en-US" sz="1100"/>
              <a:t>공통 기능 중에서 핵심 기능에 적용하고자 하는 부분에 적용하는 것입니다</a:t>
            </a:r>
            <a:r>
              <a:rPr lang="en-US" altLang="ko-KR" sz="1100"/>
              <a:t>.</a:t>
            </a:r>
            <a:endParaRPr lang="en-US" altLang="ko-KR" sz="1100"/>
          </a:p>
        </p:txBody>
      </p:sp>
      <p:cxnSp>
        <p:nvCxnSpPr>
          <p:cNvPr id="10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8"/>
          <p:cNvSpPr/>
          <p:nvPr/>
        </p:nvSpPr>
        <p:spPr>
          <a:xfrm>
            <a:off x="633048" y="5406775"/>
            <a:ext cx="1714500" cy="62425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쌀을 씻고</a:t>
            </a:r>
            <a:endParaRPr lang="en-US" altLang="ko-KR"/>
          </a:p>
        </p:txBody>
      </p:sp>
      <p:sp>
        <p:nvSpPr>
          <p:cNvPr id="12" name="직사각형 15"/>
          <p:cNvSpPr/>
          <p:nvPr/>
        </p:nvSpPr>
        <p:spPr>
          <a:xfrm>
            <a:off x="2762250" y="5406774"/>
            <a:ext cx="2908789" cy="62425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깨끗한 물을 적당히 넣고</a:t>
            </a:r>
            <a:endParaRPr lang="en-US" altLang="ko-KR"/>
          </a:p>
        </p:txBody>
      </p:sp>
      <p:sp>
        <p:nvSpPr>
          <p:cNvPr id="13" name="직사각형 17"/>
          <p:cNvSpPr/>
          <p:nvPr/>
        </p:nvSpPr>
        <p:spPr>
          <a:xfrm>
            <a:off x="6085741" y="5406774"/>
            <a:ext cx="2908789" cy="62425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전자밥솥에 내솥을 넣고</a:t>
            </a:r>
            <a:endParaRPr lang="en-US" altLang="ko-KR"/>
          </a:p>
        </p:txBody>
      </p:sp>
      <p:sp>
        <p:nvSpPr>
          <p:cNvPr id="14" name="직사각형 18"/>
          <p:cNvSpPr/>
          <p:nvPr/>
        </p:nvSpPr>
        <p:spPr>
          <a:xfrm>
            <a:off x="9409232" y="5406773"/>
            <a:ext cx="1836130" cy="62425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취사 버튼 누름</a:t>
            </a:r>
            <a:endParaRPr lang="en-US" altLang="ko-KR"/>
          </a:p>
        </p:txBody>
      </p:sp>
      <p:sp>
        <p:nvSpPr>
          <p:cNvPr id="15" name="직사각형 20"/>
          <p:cNvSpPr/>
          <p:nvPr/>
        </p:nvSpPr>
        <p:spPr>
          <a:xfrm>
            <a:off x="1676400" y="4022803"/>
            <a:ext cx="1714500" cy="6242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물을 받고</a:t>
            </a:r>
            <a:endParaRPr lang="en-US" altLang="ko-KR"/>
          </a:p>
        </p:txBody>
      </p:sp>
      <p:sp>
        <p:nvSpPr>
          <p:cNvPr id="16" name="직사각형 22"/>
          <p:cNvSpPr/>
          <p:nvPr/>
        </p:nvSpPr>
        <p:spPr>
          <a:xfrm>
            <a:off x="4813789" y="4022803"/>
            <a:ext cx="1714500" cy="6242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눈으로 판단</a:t>
            </a:r>
            <a:endParaRPr lang="en-US" altLang="ko-KR"/>
          </a:p>
        </p:txBody>
      </p:sp>
      <p:cxnSp>
        <p:nvCxnSpPr>
          <p:cNvPr id="17" name="직선 화살표 연결선 24"/>
          <p:cNvCxnSpPr/>
          <p:nvPr/>
        </p:nvCxnSpPr>
        <p:spPr>
          <a:xfrm flipH="1">
            <a:off x="1820008" y="4647056"/>
            <a:ext cx="713642" cy="75971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25"/>
          <p:cNvCxnSpPr>
            <a:stCxn id="15" idx="2"/>
            <a:endCxn id="12" idx="0"/>
          </p:cNvCxnSpPr>
          <p:nvPr/>
        </p:nvCxnSpPr>
        <p:spPr>
          <a:xfrm>
            <a:off x="2533650" y="4647056"/>
            <a:ext cx="1682995" cy="75971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29"/>
          <p:cNvCxnSpPr/>
          <p:nvPr/>
        </p:nvCxnSpPr>
        <p:spPr>
          <a:xfrm flipH="1">
            <a:off x="4249617" y="4647056"/>
            <a:ext cx="1472285" cy="72462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31"/>
          <p:cNvCxnSpPr>
            <a:stCxn id="16" idx="2"/>
          </p:cNvCxnSpPr>
          <p:nvPr/>
        </p:nvCxnSpPr>
        <p:spPr>
          <a:xfrm>
            <a:off x="5671039" y="4647056"/>
            <a:ext cx="1869096" cy="72462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9-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en-US" altLang="ko-KR" sz="1600" b="1">
                <a:latin typeface="+mn-ea"/>
              </a:rPr>
              <a:t>AOP</a:t>
            </a:r>
            <a:r>
              <a:rPr lang="ko-KR" altLang="en-US" sz="1600" b="1">
                <a:latin typeface="+mn-ea"/>
              </a:rPr>
              <a:t>란</a:t>
            </a:r>
            <a:r>
              <a:rPr lang="en-US" altLang="ko-KR" sz="1600" b="1">
                <a:latin typeface="+mn-ea"/>
              </a:rPr>
              <a:t>?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677008" y="1116906"/>
            <a:ext cx="10676792" cy="1262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AOP</a:t>
            </a:r>
            <a:r>
              <a:rPr lang="ko-KR" altLang="en-US" sz="1100"/>
              <a:t>방법을 익히려면 우선적으로 조금은 생소한 용어에 익숙해 져야 합니다</a:t>
            </a:r>
            <a:r>
              <a:rPr lang="en-US" altLang="ko-KR" sz="1100"/>
              <a:t>.</a:t>
            </a:r>
            <a:endParaRPr lang="en-US" altLang="ko-KR" sz="1100"/>
          </a:p>
          <a:p>
            <a:pPr lvl="0">
              <a:defRPr lang="ko-KR" altLang="en-US"/>
            </a:pPr>
            <a:endParaRPr lang="en-US" altLang="ko-KR" sz="1100"/>
          </a:p>
          <a:p>
            <a:pPr lvl="0">
              <a:defRPr lang="ko-KR" altLang="en-US"/>
            </a:pPr>
            <a:r>
              <a:rPr lang="en-US" altLang="ko-KR" sz="1100"/>
              <a:t> - Aspect : </a:t>
            </a:r>
            <a:r>
              <a:rPr lang="ko-KR" altLang="en-US" sz="1100"/>
              <a:t>공통 기능</a:t>
            </a:r>
            <a:endParaRPr lang="ko-KR" altLang="en-US" sz="1100"/>
          </a:p>
          <a:p>
            <a:pPr lvl="0">
              <a:defRPr lang="ko-KR" altLang="en-US"/>
            </a:pPr>
            <a:r>
              <a:rPr lang="en-US" altLang="ko-KR" sz="1100"/>
              <a:t> - Advice : Aspect</a:t>
            </a:r>
            <a:r>
              <a:rPr lang="ko-KR" altLang="en-US" sz="1100"/>
              <a:t>의 기능 자체</a:t>
            </a:r>
            <a:endParaRPr lang="ko-KR" altLang="en-US" sz="1100"/>
          </a:p>
          <a:p>
            <a:pPr lvl="0">
              <a:defRPr lang="ko-KR" altLang="en-US"/>
            </a:pPr>
            <a:r>
              <a:rPr lang="en-US" altLang="ko-KR" sz="1100"/>
              <a:t> - Jointpoint : Advice</a:t>
            </a:r>
            <a:r>
              <a:rPr lang="ko-KR" altLang="en-US" sz="1100"/>
              <a:t>를 적용해야 되는 부분</a:t>
            </a:r>
            <a:r>
              <a:rPr lang="en-US" altLang="ko-KR" sz="1100"/>
              <a:t>(</a:t>
            </a:r>
            <a:r>
              <a:rPr lang="ko-KR" altLang="en-US" sz="1100"/>
              <a:t> </a:t>
            </a:r>
            <a:r>
              <a:rPr lang="en-US" altLang="ko-KR" sz="1100"/>
              <a:t>ex, </a:t>
            </a:r>
            <a:r>
              <a:rPr lang="ko-KR" altLang="en-US" sz="1100"/>
              <a:t>필드</a:t>
            </a:r>
            <a:r>
              <a:rPr lang="en-US" altLang="ko-KR" sz="1100"/>
              <a:t>, </a:t>
            </a:r>
            <a:r>
              <a:rPr lang="ko-KR" altLang="en-US" sz="1100"/>
              <a:t>메소드 </a:t>
            </a:r>
            <a:r>
              <a:rPr lang="en-US" altLang="ko-KR" sz="1100"/>
              <a:t>) (</a:t>
            </a:r>
            <a:r>
              <a:rPr lang="ko-KR" altLang="en-US" sz="1100"/>
              <a:t>스프링에서는 메소드만 해당</a:t>
            </a:r>
            <a:r>
              <a:rPr lang="en-US" altLang="ko-KR" sz="1100"/>
              <a:t>)</a:t>
            </a:r>
            <a:endParaRPr lang="en-US" altLang="ko-KR" sz="1100"/>
          </a:p>
          <a:p>
            <a:pPr lvl="0">
              <a:defRPr lang="ko-KR" altLang="en-US"/>
            </a:pPr>
            <a:r>
              <a:rPr lang="en-US" altLang="ko-KR" sz="1100"/>
              <a:t> - Pointcut : Jointpoint</a:t>
            </a:r>
            <a:r>
              <a:rPr lang="ko-KR" altLang="en-US" sz="1100"/>
              <a:t>의 부분으로 실제로 </a:t>
            </a:r>
            <a:r>
              <a:rPr lang="en-US" altLang="ko-KR" sz="1100"/>
              <a:t>Advice</a:t>
            </a:r>
            <a:r>
              <a:rPr lang="ko-KR" altLang="en-US" sz="1100"/>
              <a:t>가 적용된 부분</a:t>
            </a:r>
            <a:endParaRPr lang="ko-KR" altLang="en-US" sz="1100"/>
          </a:p>
          <a:p>
            <a:pPr lvl="0">
              <a:defRPr lang="ko-KR" altLang="en-US"/>
            </a:pPr>
            <a:r>
              <a:rPr lang="en-US" altLang="ko-KR" sz="1100"/>
              <a:t> - Weaving : Advice</a:t>
            </a:r>
            <a:r>
              <a:rPr lang="ko-KR" altLang="en-US" sz="1100"/>
              <a:t>를 핵심 기능에 적용 하는 행위</a:t>
            </a:r>
            <a:endParaRPr lang="en-US" altLang="ko-KR" sz="1100"/>
          </a:p>
        </p:txBody>
      </p:sp>
      <p:cxnSp>
        <p:nvCxnSpPr>
          <p:cNvPr id="6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1"/>
          <p:cNvSpPr txBox="1"/>
          <p:nvPr/>
        </p:nvSpPr>
        <p:spPr>
          <a:xfrm>
            <a:off x="677008" y="2945706"/>
            <a:ext cx="5042474" cy="262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스프링에서 </a:t>
            </a:r>
            <a:r>
              <a:rPr lang="en-US" altLang="ko-KR" sz="1100"/>
              <a:t>AOP </a:t>
            </a:r>
            <a:r>
              <a:rPr lang="ko-KR" altLang="en-US" sz="1100"/>
              <a:t>구현 방법 </a:t>
            </a:r>
            <a:r>
              <a:rPr lang="en-US" altLang="ko-KR" sz="1100"/>
              <a:t>: proxy</a:t>
            </a:r>
            <a:r>
              <a:rPr lang="ko-KR" altLang="en-US" sz="1100"/>
              <a:t>를 이용 합니다</a:t>
            </a:r>
            <a:r>
              <a:rPr lang="en-US" altLang="ko-KR" sz="1100"/>
              <a:t>.</a:t>
            </a:r>
            <a:endParaRPr lang="en-US" altLang="ko-KR" sz="1100"/>
          </a:p>
        </p:txBody>
      </p:sp>
      <p:cxnSp>
        <p:nvCxnSpPr>
          <p:cNvPr id="8" name="직선 연결선 26"/>
          <p:cNvCxnSpPr/>
          <p:nvPr/>
        </p:nvCxnSpPr>
        <p:spPr>
          <a:xfrm>
            <a:off x="748726" y="3207316"/>
            <a:ext cx="6476827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7"/>
          <p:cNvSpPr/>
          <p:nvPr/>
        </p:nvSpPr>
        <p:spPr>
          <a:xfrm>
            <a:off x="986118" y="3633339"/>
            <a:ext cx="14253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호출부</a:t>
            </a:r>
            <a:endParaRPr lang="ko-KR" altLang="en-US"/>
          </a:p>
          <a:p>
            <a:pPr algn="ctr">
              <a:defRPr lang="ko-KR" altLang="en-US"/>
            </a:pPr>
            <a:r>
              <a:rPr lang="en-US" altLang="ko-KR"/>
              <a:t>(client)</a:t>
            </a:r>
            <a:endParaRPr lang="ko-KR" altLang="en-US"/>
          </a:p>
        </p:txBody>
      </p:sp>
      <p:sp>
        <p:nvSpPr>
          <p:cNvPr id="10" name="직사각형 27"/>
          <p:cNvSpPr/>
          <p:nvPr/>
        </p:nvSpPr>
        <p:spPr>
          <a:xfrm>
            <a:off x="3352800" y="3633338"/>
            <a:ext cx="14253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Proxy</a:t>
            </a: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(</a:t>
            </a:r>
            <a:r>
              <a:rPr lang="ko-KR" altLang="en-US"/>
              <a:t>대행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1" name="직사각형 28"/>
          <p:cNvSpPr/>
          <p:nvPr/>
        </p:nvSpPr>
        <p:spPr>
          <a:xfrm>
            <a:off x="5719482" y="3633337"/>
            <a:ext cx="14253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Target</a:t>
            </a: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(</a:t>
            </a:r>
            <a:r>
              <a:rPr lang="ko-KR" altLang="en-US"/>
              <a:t>핵심기능</a:t>
            </a:r>
            <a:r>
              <a:rPr lang="en-US" altLang="ko-KR"/>
              <a:t>)</a:t>
            </a:r>
            <a:endParaRPr lang="ko-KR" altLang="en-US"/>
          </a:p>
        </p:txBody>
      </p:sp>
      <p:cxnSp>
        <p:nvCxnSpPr>
          <p:cNvPr id="12" name="직선 화살표 연결선 10"/>
          <p:cNvCxnSpPr>
            <a:stCxn id="9" idx="3"/>
            <a:endCxn id="10" idx="1"/>
          </p:cNvCxnSpPr>
          <p:nvPr/>
        </p:nvCxnSpPr>
        <p:spPr>
          <a:xfrm flipV="1">
            <a:off x="2411506" y="4063644"/>
            <a:ext cx="9412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30"/>
          <p:cNvCxnSpPr/>
          <p:nvPr/>
        </p:nvCxnSpPr>
        <p:spPr>
          <a:xfrm flipV="1">
            <a:off x="4778188" y="4063642"/>
            <a:ext cx="9412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2"/>
          <p:cNvSpPr txBox="1"/>
          <p:nvPr/>
        </p:nvSpPr>
        <p:spPr>
          <a:xfrm>
            <a:off x="677008" y="5059121"/>
            <a:ext cx="50424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스프링에서 </a:t>
            </a:r>
            <a:r>
              <a:rPr lang="en-US" altLang="ko-KR" sz="1100"/>
              <a:t>AOP </a:t>
            </a:r>
            <a:r>
              <a:rPr lang="ko-KR" altLang="en-US" sz="1100"/>
              <a:t>구현 방식</a:t>
            </a:r>
            <a:endParaRPr lang="en-US" altLang="ko-KR" sz="1100"/>
          </a:p>
        </p:txBody>
      </p:sp>
      <p:cxnSp>
        <p:nvCxnSpPr>
          <p:cNvPr id="15" name="직선 연결선 33"/>
          <p:cNvCxnSpPr/>
          <p:nvPr/>
        </p:nvCxnSpPr>
        <p:spPr>
          <a:xfrm>
            <a:off x="748726" y="5320731"/>
            <a:ext cx="6476827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9"/>
          <p:cNvSpPr txBox="1"/>
          <p:nvPr/>
        </p:nvSpPr>
        <p:spPr>
          <a:xfrm>
            <a:off x="748726" y="5373277"/>
            <a:ext cx="5042474" cy="416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 - XML </a:t>
            </a:r>
            <a:r>
              <a:rPr lang="ko-KR" altLang="en-US" sz="1100"/>
              <a:t>스키마 기반의  </a:t>
            </a:r>
            <a:r>
              <a:rPr lang="en-US" altLang="ko-KR" sz="1100"/>
              <a:t>AOP</a:t>
            </a:r>
            <a:r>
              <a:rPr lang="ko-KR" altLang="en-US" sz="1100"/>
              <a:t>구현</a:t>
            </a:r>
            <a:endParaRPr lang="ko-KR" altLang="en-US" sz="1100"/>
          </a:p>
          <a:p>
            <a:pPr lvl="0">
              <a:defRPr lang="ko-KR" altLang="en-US"/>
            </a:pPr>
            <a:r>
              <a:rPr lang="en-US" altLang="ko-KR" sz="1100"/>
              <a:t> - @Aspect </a:t>
            </a:r>
            <a:r>
              <a:rPr lang="ko-KR" altLang="en-US" sz="1100"/>
              <a:t>어노테이션 기반의 </a:t>
            </a:r>
            <a:r>
              <a:rPr lang="en-US" altLang="ko-KR" sz="1100"/>
              <a:t>AOP </a:t>
            </a:r>
            <a:r>
              <a:rPr lang="ko-KR" altLang="en-US" sz="1100"/>
              <a:t>구현</a:t>
            </a:r>
            <a:endParaRPr lang="en-US" altLang="ko-KR" sz="11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9-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en-US" altLang="ko-KR" sz="1600" b="1">
                <a:latin typeface="+mn-ea"/>
              </a:rPr>
              <a:t>XML </a:t>
            </a:r>
            <a:r>
              <a:rPr lang="ko-KR" altLang="en-US" sz="1600" b="1">
                <a:latin typeface="+mn-ea"/>
              </a:rPr>
              <a:t>기반의 </a:t>
            </a:r>
            <a:r>
              <a:rPr lang="en-US" altLang="ko-KR" sz="1600" b="1">
                <a:latin typeface="+mn-ea"/>
              </a:rPr>
              <a:t>AOP</a:t>
            </a:r>
            <a:r>
              <a:rPr lang="ko-KR" altLang="en-US" sz="1600" b="1">
                <a:latin typeface="+mn-ea"/>
              </a:rPr>
              <a:t>구현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677008" y="1116906"/>
            <a:ext cx="10676792" cy="757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b="1"/>
              <a:t>작업 순서 </a:t>
            </a:r>
            <a:r>
              <a:rPr lang="en-US" altLang="ko-KR" sz="1100"/>
              <a:t>(spring_9_2_ex1_springex)</a:t>
            </a:r>
            <a:endParaRPr lang="en-US" altLang="ko-KR" sz="1100"/>
          </a:p>
          <a:p>
            <a:pPr lvl="0">
              <a:defRPr lang="ko-KR" altLang="en-US"/>
            </a:pPr>
            <a:r>
              <a:rPr lang="en-US" altLang="ko-KR" sz="1100"/>
              <a:t> 1) </a:t>
            </a:r>
            <a:r>
              <a:rPr lang="ko-KR" altLang="en-US" sz="1100"/>
              <a:t>의존 설정</a:t>
            </a:r>
            <a:r>
              <a:rPr lang="en-US" altLang="ko-KR" sz="1100"/>
              <a:t>(pom.xml)</a:t>
            </a:r>
            <a:endParaRPr lang="en-US" altLang="ko-KR" sz="1100"/>
          </a:p>
          <a:p>
            <a:pPr lvl="0">
              <a:defRPr lang="ko-KR" altLang="en-US"/>
            </a:pPr>
            <a:r>
              <a:rPr lang="en-US" altLang="ko-KR" sz="1100"/>
              <a:t> 2) </a:t>
            </a:r>
            <a:r>
              <a:rPr lang="ko-KR" altLang="en-US" sz="1100"/>
              <a:t>공통 기능의 클래스 제작 </a:t>
            </a:r>
            <a:r>
              <a:rPr lang="en-US" altLang="ko-KR" sz="1100"/>
              <a:t>– Advice </a:t>
            </a:r>
            <a:r>
              <a:rPr lang="ko-KR" altLang="en-US" sz="1100"/>
              <a:t>역할 클래스</a:t>
            </a:r>
            <a:endParaRPr lang="ko-KR" altLang="en-US" sz="1100"/>
          </a:p>
          <a:p>
            <a:pPr lvl="0">
              <a:defRPr lang="ko-KR" altLang="en-US"/>
            </a:pPr>
            <a:r>
              <a:rPr lang="en-US" altLang="ko-KR" sz="1100"/>
              <a:t> 3) XML</a:t>
            </a:r>
            <a:r>
              <a:rPr lang="ko-KR" altLang="en-US" sz="1100"/>
              <a:t>설정 파일에</a:t>
            </a:r>
            <a:r>
              <a:rPr lang="en-US" altLang="ko-KR" sz="1100"/>
              <a:t> Aspect </a:t>
            </a:r>
            <a:r>
              <a:rPr lang="ko-KR" altLang="en-US" sz="1100"/>
              <a:t>설정</a:t>
            </a:r>
            <a:endParaRPr lang="en-US" altLang="ko-KR" sz="1100"/>
          </a:p>
        </p:txBody>
      </p:sp>
      <p:cxnSp>
        <p:nvCxnSpPr>
          <p:cNvPr id="6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7767" y="2694088"/>
            <a:ext cx="2944091" cy="1212273"/>
          </a:xfrm>
          <a:prstGeom prst="rect">
            <a:avLst/>
          </a:prstGeom>
        </p:spPr>
      </p:pic>
      <p:pic>
        <p:nvPicPr>
          <p:cNvPr id="8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15404" y="2694088"/>
            <a:ext cx="4809732" cy="3180248"/>
          </a:xfrm>
          <a:prstGeom prst="rect">
            <a:avLst/>
          </a:prstGeom>
        </p:spPr>
      </p:pic>
      <p:sp>
        <p:nvSpPr>
          <p:cNvPr id="9" name="TextBox 17"/>
          <p:cNvSpPr txBox="1"/>
          <p:nvPr/>
        </p:nvSpPr>
        <p:spPr>
          <a:xfrm>
            <a:off x="1174377" y="2321235"/>
            <a:ext cx="9188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의존 설정</a:t>
            </a:r>
            <a:endParaRPr lang="en-US" altLang="ko-KR" sz="1100"/>
          </a:p>
        </p:txBody>
      </p:sp>
      <p:sp>
        <p:nvSpPr>
          <p:cNvPr id="10" name="TextBox 18"/>
          <p:cNvSpPr txBox="1"/>
          <p:nvPr/>
        </p:nvSpPr>
        <p:spPr>
          <a:xfrm>
            <a:off x="7555178" y="2320215"/>
            <a:ext cx="14007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공통 기능 클래스</a:t>
            </a:r>
            <a:endParaRPr lang="en-US" altLang="ko-KR" sz="1100"/>
          </a:p>
        </p:txBody>
      </p:sp>
      <p:pic>
        <p:nvPicPr>
          <p:cNvPr id="11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7008" y="4665687"/>
            <a:ext cx="4207888" cy="1288129"/>
          </a:xfrm>
          <a:prstGeom prst="rect">
            <a:avLst/>
          </a:prstGeom>
        </p:spPr>
      </p:pic>
      <p:sp>
        <p:nvSpPr>
          <p:cNvPr id="12" name="TextBox 20"/>
          <p:cNvSpPr txBox="1"/>
          <p:nvPr/>
        </p:nvSpPr>
        <p:spPr>
          <a:xfrm>
            <a:off x="1174377" y="4284212"/>
            <a:ext cx="14007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XML</a:t>
            </a:r>
            <a:r>
              <a:rPr lang="ko-KR" altLang="en-US" sz="1100"/>
              <a:t>파일 설정</a:t>
            </a:r>
            <a:endParaRPr lang="en-US" altLang="ko-KR" sz="11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9-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en-US" altLang="ko-KR" sz="1600" b="1">
                <a:latin typeface="+mn-ea"/>
              </a:rPr>
              <a:t>XML </a:t>
            </a:r>
            <a:r>
              <a:rPr lang="ko-KR" altLang="en-US" sz="1600" b="1">
                <a:latin typeface="+mn-ea"/>
              </a:rPr>
              <a:t>기반의 </a:t>
            </a:r>
            <a:r>
              <a:rPr lang="en-US" altLang="ko-KR" sz="1600" b="1">
                <a:latin typeface="+mn-ea"/>
              </a:rPr>
              <a:t>AOP</a:t>
            </a:r>
            <a:r>
              <a:rPr lang="ko-KR" altLang="en-US" sz="1600" b="1">
                <a:latin typeface="+mn-ea"/>
              </a:rPr>
              <a:t>구현</a:t>
            </a:r>
            <a:endParaRPr lang="ko-KR" altLang="en-US" sz="1600" b="1">
              <a:latin typeface="+mn-ea"/>
              <a:ea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1"/>
          <p:cNvSpPr txBox="1"/>
          <p:nvPr/>
        </p:nvSpPr>
        <p:spPr>
          <a:xfrm>
            <a:off x="819882" y="1470789"/>
            <a:ext cx="59619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400" b="1"/>
              <a:t>Advice </a:t>
            </a:r>
            <a:r>
              <a:rPr lang="ko-KR" altLang="en-US" sz="1400" b="1"/>
              <a:t>종류 </a:t>
            </a:r>
            <a:r>
              <a:rPr lang="en-US" altLang="ko-KR" sz="1400"/>
              <a:t>(spring_9_2_ex2_springex)</a:t>
            </a:r>
            <a:endParaRPr lang="en-US" altLang="ko-KR" sz="1400"/>
          </a:p>
        </p:txBody>
      </p:sp>
      <p:cxnSp>
        <p:nvCxnSpPr>
          <p:cNvPr id="7" name="직선 연결선 12"/>
          <p:cNvCxnSpPr/>
          <p:nvPr/>
        </p:nvCxnSpPr>
        <p:spPr>
          <a:xfrm>
            <a:off x="819883" y="1793632"/>
            <a:ext cx="596191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9"/>
          <p:cNvSpPr/>
          <p:nvPr/>
        </p:nvSpPr>
        <p:spPr>
          <a:xfrm>
            <a:off x="819883" y="1808699"/>
            <a:ext cx="5961917" cy="1762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en-US" altLang="ko-KR" sz="1400">
                <a:latin typeface="+mn-ea"/>
              </a:rPr>
              <a:t>&lt;aop:before&gt; : </a:t>
            </a:r>
            <a:r>
              <a:rPr lang="ko-KR" altLang="en-US" sz="1400">
                <a:latin typeface="+mn-ea"/>
              </a:rPr>
              <a:t>메소드 실행 전에 </a:t>
            </a:r>
            <a:r>
              <a:rPr lang="en-US" altLang="ko-KR" sz="1400">
                <a:latin typeface="+mn-ea"/>
              </a:rPr>
              <a:t>advice</a:t>
            </a:r>
            <a:r>
              <a:rPr lang="ko-KR" altLang="en-US" sz="1400">
                <a:latin typeface="+mn-ea"/>
              </a:rPr>
              <a:t>실행</a:t>
            </a:r>
            <a:endParaRPr lang="ko-KR" altLang="en-US" sz="1400">
              <a:latin typeface="+mn-ea"/>
            </a:endParaRPr>
          </a:p>
          <a:p>
            <a:pPr lvl="0">
              <a:defRPr lang="ko-KR" altLang="en-US"/>
            </a:pPr>
            <a:r>
              <a:rPr lang="en-US" altLang="ko-KR" sz="1400">
                <a:latin typeface="+mn-ea"/>
              </a:rPr>
              <a:t>&lt;aop:after-returning&gt; : </a:t>
            </a:r>
            <a:r>
              <a:rPr lang="ko-KR" altLang="en-US" sz="1400">
                <a:latin typeface="+mn-ea"/>
              </a:rPr>
              <a:t>정상적으로 메소드 실행 후에 </a:t>
            </a:r>
            <a:r>
              <a:rPr lang="en-US" altLang="ko-KR" sz="1400">
                <a:latin typeface="+mn-ea"/>
              </a:rPr>
              <a:t>advice</a:t>
            </a:r>
            <a:r>
              <a:rPr lang="ko-KR" altLang="en-US" sz="1400">
                <a:latin typeface="+mn-ea"/>
              </a:rPr>
              <a:t>실행</a:t>
            </a:r>
            <a:endParaRPr lang="ko-KR" altLang="en-US" sz="1400">
              <a:latin typeface="+mn-ea"/>
            </a:endParaRPr>
          </a:p>
          <a:p>
            <a:pPr lvl="0">
              <a:defRPr lang="ko-KR" altLang="en-US"/>
            </a:pPr>
            <a:r>
              <a:rPr lang="en-US" altLang="ko-KR" sz="1400">
                <a:latin typeface="+mn-ea"/>
              </a:rPr>
              <a:t>&lt;aop:after-throwing&gt; : </a:t>
            </a:r>
            <a:r>
              <a:rPr lang="ko-KR" altLang="en-US" sz="1400">
                <a:latin typeface="+mn-ea"/>
              </a:rPr>
              <a:t>메소드 실행중 </a:t>
            </a:r>
            <a:r>
              <a:rPr lang="en-US" altLang="ko-KR" sz="1400">
                <a:latin typeface="+mn-ea"/>
              </a:rPr>
              <a:t>exception </a:t>
            </a:r>
            <a:r>
              <a:rPr lang="ko-KR" altLang="en-US" sz="1400">
                <a:latin typeface="+mn-ea"/>
              </a:rPr>
              <a:t>발생시 </a:t>
            </a:r>
            <a:r>
              <a:rPr lang="en-US" altLang="ko-KR" sz="1400">
                <a:latin typeface="+mn-ea"/>
              </a:rPr>
              <a:t>advice</a:t>
            </a:r>
            <a:r>
              <a:rPr lang="ko-KR" altLang="en-US" sz="1400">
                <a:latin typeface="+mn-ea"/>
              </a:rPr>
              <a:t>실행</a:t>
            </a:r>
            <a:endParaRPr lang="ko-KR" altLang="en-US" sz="1400">
              <a:latin typeface="+mn-ea"/>
            </a:endParaRPr>
          </a:p>
          <a:p>
            <a:pPr lvl="0">
              <a:defRPr lang="ko-KR" altLang="en-US"/>
            </a:pPr>
            <a:r>
              <a:rPr lang="en-US" altLang="ko-KR" sz="1400">
                <a:latin typeface="+mn-ea"/>
              </a:rPr>
              <a:t>&lt;aop:after&gt; : </a:t>
            </a:r>
            <a:r>
              <a:rPr lang="ko-KR" altLang="en-US" sz="1400">
                <a:latin typeface="+mn-ea"/>
              </a:rPr>
              <a:t>메소드 실행중 </a:t>
            </a:r>
            <a:r>
              <a:rPr lang="en-US" altLang="ko-KR" sz="1400">
                <a:latin typeface="+mn-ea"/>
              </a:rPr>
              <a:t>exception </a:t>
            </a:r>
            <a:r>
              <a:rPr lang="ko-KR" altLang="en-US" sz="1400">
                <a:latin typeface="+mn-ea"/>
              </a:rPr>
              <a:t>이 발생하여도 </a:t>
            </a:r>
            <a:r>
              <a:rPr lang="en-US" altLang="ko-KR" sz="1400">
                <a:latin typeface="+mn-ea"/>
              </a:rPr>
              <a:t>advice</a:t>
            </a:r>
            <a:r>
              <a:rPr lang="ko-KR" altLang="en-US" sz="1400">
                <a:latin typeface="+mn-ea"/>
              </a:rPr>
              <a:t>실행</a:t>
            </a:r>
            <a:endParaRPr lang="ko-KR" altLang="en-US" sz="1400">
              <a:latin typeface="+mn-ea"/>
            </a:endParaRPr>
          </a:p>
          <a:p>
            <a:pPr lvl="0">
              <a:defRPr lang="ko-KR" altLang="en-US"/>
            </a:pPr>
            <a:r>
              <a:rPr lang="en-US" altLang="ko-KR" sz="1400">
                <a:latin typeface="+mn-ea"/>
              </a:rPr>
              <a:t>&lt;aop:around&gt; : </a:t>
            </a:r>
            <a:r>
              <a:rPr lang="ko-KR" altLang="en-US" sz="1400">
                <a:latin typeface="+mn-ea"/>
              </a:rPr>
              <a:t>메서드 실행 전</a:t>
            </a:r>
            <a:r>
              <a:rPr lang="en-US" altLang="ko-KR" sz="1400">
                <a:latin typeface="+mn-ea"/>
              </a:rPr>
              <a:t>/</a:t>
            </a:r>
            <a:r>
              <a:rPr lang="ko-KR" altLang="en-US" sz="1400">
                <a:latin typeface="+mn-ea"/>
              </a:rPr>
              <a:t>후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및 </a:t>
            </a:r>
            <a:r>
              <a:rPr lang="en-US" altLang="ko-KR" sz="1400">
                <a:latin typeface="+mn-ea"/>
              </a:rPr>
              <a:t>exception </a:t>
            </a:r>
            <a:r>
              <a:rPr lang="ko-KR" altLang="en-US" sz="1400">
                <a:latin typeface="+mn-ea"/>
              </a:rPr>
              <a:t>발생시 </a:t>
            </a:r>
            <a:r>
              <a:rPr lang="en-US" altLang="ko-KR" sz="1400">
                <a:latin typeface="+mn-ea"/>
              </a:rPr>
              <a:t>advice</a:t>
            </a:r>
            <a:r>
              <a:rPr lang="ko-KR" altLang="en-US" sz="1400">
                <a:latin typeface="+mn-ea"/>
              </a:rPr>
              <a:t>실행</a:t>
            </a:r>
            <a:endParaRPr lang="ko-KR" altLang="en-US" sz="1400">
              <a:latin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0"/>
          </p:nvPr>
        </p:nvSpPr>
        <p:spPr>
          <a:xfrm>
            <a:off x="1822980" y="2776537"/>
            <a:ext cx="6950602" cy="873389"/>
          </a:xfrm>
        </p:spPr>
        <p:txBody>
          <a:bodyPr vert="horz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en-US" altLang="ko-KR" b="1"/>
              <a:t>xml</a:t>
            </a:r>
            <a:r>
              <a:rPr lang="ko-KR" altLang="en-US" b="1"/>
              <a:t>을 이용한 </a:t>
            </a:r>
            <a:r>
              <a:rPr lang="en-US" altLang="ko-KR" b="1"/>
              <a:t>AOP</a:t>
            </a:r>
            <a:r>
              <a:rPr lang="ko-KR" altLang="en-US" b="1"/>
              <a:t>설정 방법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7050" y="1143477"/>
            <a:ext cx="888690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FF5E00"/>
                </a:solidFill>
                <a:latin typeface="Ubuntu Condensed"/>
              </a:rPr>
              <a:t>웹 컨테이너 </a:t>
            </a:r>
            <a:r>
              <a:rPr lang="en-US" altLang="ko-KR" sz="1600" b="1" dirty="0">
                <a:solidFill>
                  <a:srgbClr val="FF5E00"/>
                </a:solidFill>
                <a:latin typeface="Ubuntu Condensed"/>
              </a:rPr>
              <a:t>(Web Container)</a:t>
            </a:r>
          </a:p>
          <a:p>
            <a:endParaRPr lang="ko-KR" altLang="en-US" sz="1600" dirty="0">
              <a:solidFill>
                <a:srgbClr val="000000"/>
              </a:solidFill>
              <a:latin typeface="Ubuntu Condensed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JSP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와 </a:t>
            </a:r>
            <a:r>
              <a:rPr lang="ko-KR" altLang="en-US" dirty="0" err="1">
                <a:solidFill>
                  <a:srgbClr val="000000"/>
                </a:solidFill>
                <a:latin typeface="Ubuntu Condensed"/>
              </a:rPr>
              <a:t>서블릿을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 실행시킬 수 있는 소프트웨어를 웹 컨테이너 혹은 </a:t>
            </a:r>
            <a:r>
              <a:rPr lang="ko-KR" altLang="en-US" dirty="0" err="1">
                <a:solidFill>
                  <a:srgbClr val="000000"/>
                </a:solidFill>
                <a:latin typeface="Ubuntu Condensed"/>
              </a:rPr>
              <a:t>서블릿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 컨테이너라고 한다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웹 서버에서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JSP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를 요청하면 </a:t>
            </a:r>
            <a:r>
              <a:rPr lang="ko-KR" altLang="en-US" dirty="0" err="1">
                <a:solidFill>
                  <a:srgbClr val="000000"/>
                </a:solidFill>
                <a:latin typeface="Ubuntu Condensed"/>
              </a:rPr>
              <a:t>톰캣에서는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JSP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파일을 </a:t>
            </a:r>
            <a:r>
              <a:rPr lang="ko-KR" altLang="en-US" dirty="0" err="1">
                <a:solidFill>
                  <a:srgbClr val="000000"/>
                </a:solidFill>
                <a:latin typeface="Ubuntu Condensed"/>
              </a:rPr>
              <a:t>서블릿으로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 변환하여 컴파일을 수행하고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Ubuntu Condensed"/>
              </a:rPr>
              <a:t>서블릿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 수행결과를 웹서버에게 </a:t>
            </a:r>
            <a:r>
              <a:rPr lang="ko-KR" altLang="en-US" dirty="0" err="1">
                <a:solidFill>
                  <a:srgbClr val="000000"/>
                </a:solidFill>
                <a:latin typeface="Ubuntu Condensed"/>
              </a:rPr>
              <a:t>전달하게된다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- JSP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컨테이너가 탑재 되어 있는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WAS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JSP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페이지를 컴파일 해 동적인 페이지를 생성한다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- Servlet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컨테이너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, JSP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컨테이너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, EJB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컨테이너 등의 종류가 있다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. (WebLogic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등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652887"/>
      </p:ext>
    </p:extLst>
  </p:cSld>
  <p:clrMapOvr>
    <a:masterClrMapping/>
  </p:clrMapOvr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4887" y="1867428"/>
            <a:ext cx="6753225" cy="341947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820208" y="711199"/>
            <a:ext cx="3947583" cy="3632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폴더 구조 설명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6378" y="1648882"/>
            <a:ext cx="6886575" cy="47244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851958" y="605366"/>
            <a:ext cx="2698750" cy="3642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pom.xml </a:t>
            </a:r>
            <a:r>
              <a:rPr lang="ko-KR" altLang="en-US"/>
              <a:t>설정 부분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40655" y="2095482"/>
            <a:ext cx="9310689" cy="427607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74927" y="465136"/>
            <a:ext cx="3069166" cy="366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config.xml</a:t>
            </a:r>
            <a:r>
              <a:rPr lang="ko-KR" altLang="en-US"/>
              <a:t> 설정 부분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74255" y="1271587"/>
            <a:ext cx="4986272" cy="5314949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74927" y="465136"/>
            <a:ext cx="3069166" cy="366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config.xml</a:t>
            </a:r>
            <a:r>
              <a:rPr lang="ko-KR" altLang="en-US"/>
              <a:t> 설정 부분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4917" y="1297369"/>
            <a:ext cx="10562166" cy="5560631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29707" y="256116"/>
            <a:ext cx="2084917" cy="3611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mainclass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33611" y="1531755"/>
            <a:ext cx="7026275" cy="5326244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70297" y="420158"/>
            <a:ext cx="2536031" cy="3589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student.java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85549" y="1374571"/>
            <a:ext cx="5963652" cy="5197678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36984" y="241564"/>
            <a:ext cx="2286000" cy="3661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worker.java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6475" y="1152525"/>
            <a:ext cx="9020175" cy="545782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82203" y="408251"/>
            <a:ext cx="2333625" cy="36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logAop.java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1643" y="1212972"/>
            <a:ext cx="10184607" cy="5175921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22672" y="503501"/>
            <a:ext cx="2667000" cy="36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결과 화면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idx="0"/>
          </p:nvPr>
        </p:nvSpPr>
        <p:spPr>
          <a:xfrm>
            <a:off x="1132416" y="2871787"/>
            <a:ext cx="8260289" cy="873389"/>
          </a:xfrm>
        </p:spPr>
        <p:txBody>
          <a:bodyPr vert="horz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ko-KR" altLang="en-US" b="1"/>
              <a:t>이노테이션을 이용한 </a:t>
            </a:r>
            <a:r>
              <a:rPr lang="en-US" altLang="ko-KR" b="1"/>
              <a:t>AOP</a:t>
            </a:r>
            <a:r>
              <a:rPr lang="ko-KR" altLang="en-US" b="1"/>
              <a:t>설정 방법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5488" y="445059"/>
            <a:ext cx="859271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5E00"/>
                </a:solidFill>
                <a:latin typeface="Ubuntu Condensed"/>
              </a:rPr>
              <a:t>웹 애플리케이션 서버 </a:t>
            </a:r>
            <a:r>
              <a:rPr lang="en-US" altLang="ko-KR" b="1" dirty="0">
                <a:solidFill>
                  <a:srgbClr val="FF5E00"/>
                </a:solidFill>
                <a:latin typeface="Ubuntu Condensed"/>
              </a:rPr>
              <a:t>(Web Application Server/WAS)</a:t>
            </a:r>
          </a:p>
          <a:p>
            <a:endParaRPr lang="ko-KR" altLang="en-US" dirty="0">
              <a:solidFill>
                <a:srgbClr val="000000"/>
              </a:solidFill>
              <a:latin typeface="Ubuntu Condensed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- 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웹 서버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+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웹 컨테이너</a:t>
            </a: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endParaRPr lang="ko-KR" altLang="en-US" dirty="0">
              <a:solidFill>
                <a:srgbClr val="000000"/>
              </a:solidFill>
              <a:latin typeface="Ubuntu Condensed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웹 상에서 사용하는 컴포넌트들을 올려 놓고 사용하게 되는 서버</a:t>
            </a: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rgbClr val="000000"/>
              </a:solidFill>
              <a:latin typeface="Ubuntu Condensed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EJB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와 같은 빈들이 올라가게 되며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서버에 따라 웹에 필요한 많은 기능들을 포함하고있다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J2EE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스펙을 구현한 서버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(JSP / Servlet Container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와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EJB Container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로서의 기능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웹 서버는 웹 문서를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, WAS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JSP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페이지 등을 양분하여 서버 부담을 줄이는 것이 가능하다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가장 많이 사용하는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WAS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서버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: BEA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WebLogic, IBM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WebSphere, T-max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의 </a:t>
            </a:r>
            <a:r>
              <a:rPr lang="en-US" altLang="ko-KR" dirty="0" err="1">
                <a:solidFill>
                  <a:srgbClr val="000000"/>
                </a:solidFill>
                <a:latin typeface="Ubuntu Condensed"/>
              </a:rPr>
              <a:t>Jeus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, Tomcat, </a:t>
            </a:r>
            <a:r>
              <a:rPr lang="en-US" altLang="ko-KR" dirty="0" err="1">
                <a:solidFill>
                  <a:srgbClr val="000000"/>
                </a:solidFill>
                <a:latin typeface="Ubuntu Condensed"/>
              </a:rPr>
              <a:t>Redhot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JBOSS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Ubuntu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84999539"/>
      </p:ext>
    </p:extLst>
  </p:cSld>
  <p:clrMapOvr>
    <a:masterClrMapping/>
  </p:clrMapOvr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10-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en-US" altLang="ko-KR" sz="1600" b="1">
                <a:latin typeface="+mn-ea"/>
              </a:rPr>
              <a:t>@Aspect</a:t>
            </a:r>
            <a:r>
              <a:rPr lang="ko-KR" altLang="en-US" sz="1600" b="1">
                <a:latin typeface="+mn-ea"/>
              </a:rPr>
              <a:t>를 이용한 </a:t>
            </a:r>
            <a:r>
              <a:rPr lang="en-US" altLang="ko-KR" sz="1600" b="1">
                <a:latin typeface="+mn-ea"/>
              </a:rPr>
              <a:t>AOP</a:t>
            </a:r>
            <a:r>
              <a:rPr lang="ko-KR" altLang="en-US" sz="1600" b="1">
                <a:latin typeface="+mn-ea"/>
              </a:rPr>
              <a:t>구현</a:t>
            </a:r>
            <a:endParaRPr lang="ko-KR" altLang="en-US" sz="1600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1"/>
          <p:cNvSpPr txBox="1"/>
          <p:nvPr/>
        </p:nvSpPr>
        <p:spPr>
          <a:xfrm>
            <a:off x="677008" y="1323090"/>
            <a:ext cx="10676792" cy="751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b="1"/>
              <a:t>작업 순서 </a:t>
            </a:r>
            <a:r>
              <a:rPr lang="en-US" altLang="ko-KR" sz="1100"/>
              <a:t>(</a:t>
            </a:r>
            <a:r>
              <a:rPr lang="en-US" altLang="ko-KR" sz="1100">
                <a:latin typeface="+mn-ea"/>
              </a:rPr>
              <a:t>spring_10_1_ex1_springex</a:t>
            </a:r>
            <a:r>
              <a:rPr lang="en-US" altLang="ko-KR" sz="1100"/>
              <a:t>)</a:t>
            </a:r>
            <a:endParaRPr lang="en-US" altLang="ko-KR" sz="1100"/>
          </a:p>
          <a:p>
            <a:pPr lvl="0">
              <a:defRPr lang="ko-KR" altLang="en-US"/>
            </a:pPr>
            <a:r>
              <a:rPr lang="en-US" altLang="ko-KR" sz="1100"/>
              <a:t> 1) </a:t>
            </a:r>
            <a:r>
              <a:rPr lang="ko-KR" altLang="en-US" sz="1100"/>
              <a:t>의존 설정</a:t>
            </a:r>
            <a:r>
              <a:rPr lang="en-US" altLang="ko-KR" sz="1100"/>
              <a:t>(pom.xml) </a:t>
            </a:r>
            <a:endParaRPr lang="en-US" altLang="ko-KR" sz="1100"/>
          </a:p>
          <a:p>
            <a:pPr lvl="0">
              <a:defRPr lang="ko-KR" altLang="en-US"/>
            </a:pPr>
            <a:r>
              <a:rPr lang="en-US" altLang="ko-KR" sz="1100"/>
              <a:t> 2) @Aspect </a:t>
            </a:r>
            <a:r>
              <a:rPr lang="ko-KR" altLang="en-US" sz="1100"/>
              <a:t>어노테이션을 이용한 </a:t>
            </a:r>
            <a:r>
              <a:rPr lang="en-US" altLang="ko-KR" sz="1100"/>
              <a:t>Aspect</a:t>
            </a:r>
            <a:r>
              <a:rPr lang="ko-KR" altLang="en-US" sz="1100"/>
              <a:t>클래스 제작</a:t>
            </a:r>
            <a:endParaRPr lang="ko-KR" altLang="en-US" sz="1100"/>
          </a:p>
          <a:p>
            <a:pPr lvl="0">
              <a:defRPr lang="ko-KR" altLang="en-US"/>
            </a:pPr>
            <a:r>
              <a:rPr lang="en-US" altLang="ko-KR" sz="1100"/>
              <a:t> 3) XML</a:t>
            </a:r>
            <a:r>
              <a:rPr lang="ko-KR" altLang="en-US" sz="1100"/>
              <a:t>파일에 </a:t>
            </a:r>
            <a:r>
              <a:rPr lang="en-US" altLang="ko-KR" sz="1100"/>
              <a:t>&lt;aop:aspectj-autoproxy /&gt; </a:t>
            </a:r>
            <a:r>
              <a:rPr lang="ko-KR" altLang="en-US" sz="1100"/>
              <a:t>설정</a:t>
            </a:r>
            <a:endParaRPr lang="en-US" altLang="ko-KR" sz="1100"/>
          </a:p>
        </p:txBody>
      </p:sp>
      <p:sp>
        <p:nvSpPr>
          <p:cNvPr id="7" name="직사각형 5"/>
          <p:cNvSpPr/>
          <p:nvPr/>
        </p:nvSpPr>
        <p:spPr>
          <a:xfrm>
            <a:off x="932329" y="2309622"/>
            <a:ext cx="3666565" cy="3401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Aspect Class</a:t>
            </a: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26"/>
          <p:cNvSpPr/>
          <p:nvPr/>
        </p:nvSpPr>
        <p:spPr>
          <a:xfrm>
            <a:off x="1828799" y="3333672"/>
            <a:ext cx="1873624" cy="53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@pointcut</a:t>
            </a:r>
            <a:endParaRPr lang="en-US" altLang="ko-KR"/>
          </a:p>
        </p:txBody>
      </p:sp>
      <p:sp>
        <p:nvSpPr>
          <p:cNvPr id="9" name="직사각형 27"/>
          <p:cNvSpPr/>
          <p:nvPr/>
        </p:nvSpPr>
        <p:spPr>
          <a:xfrm>
            <a:off x="1739151" y="3990931"/>
            <a:ext cx="2052919" cy="125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/>
              <a:t>@Around</a:t>
            </a:r>
            <a:endParaRPr lang="en-US" altLang="ko-KR" sz="1400"/>
          </a:p>
          <a:p>
            <a:pPr algn="ctr">
              <a:defRPr lang="ko-KR" altLang="en-US"/>
            </a:pPr>
            <a:r>
              <a:rPr lang="en-US" altLang="ko-KR" sz="1400"/>
              <a:t>@Before</a:t>
            </a:r>
            <a:endParaRPr lang="en-US" altLang="ko-KR" sz="1400"/>
          </a:p>
          <a:p>
            <a:pPr algn="ctr">
              <a:defRPr lang="ko-KR" altLang="en-US"/>
            </a:pPr>
            <a:r>
              <a:rPr lang="en-US" altLang="ko-KR" sz="1400"/>
              <a:t>@AfterReturning</a:t>
            </a:r>
            <a:endParaRPr lang="en-US" altLang="ko-KR" sz="1400"/>
          </a:p>
          <a:p>
            <a:pPr algn="ctr">
              <a:defRPr lang="ko-KR" altLang="en-US"/>
            </a:pPr>
            <a:r>
              <a:rPr lang="en-US" altLang="ko-KR" sz="1400"/>
              <a:t>@AfterThrowing</a:t>
            </a:r>
            <a:endParaRPr lang="en-US" altLang="ko-KR" sz="1400"/>
          </a:p>
          <a:p>
            <a:pPr algn="ctr">
              <a:defRPr lang="ko-KR" altLang="en-US"/>
            </a:pPr>
            <a:r>
              <a:rPr lang="en-US" altLang="ko-KR" sz="1400"/>
              <a:t>@After</a:t>
            </a:r>
            <a:endParaRPr lang="en-US" altLang="ko-KR" sz="14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10-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en-US" altLang="ko-KR" sz="1600" b="1">
                <a:latin typeface="+mn-ea"/>
              </a:rPr>
              <a:t>AspectJ Pointcut </a:t>
            </a:r>
            <a:r>
              <a:rPr lang="ko-KR" altLang="en-US" sz="1600" b="1">
                <a:latin typeface="+mn-ea"/>
              </a:rPr>
              <a:t>표현식</a:t>
            </a:r>
            <a:endParaRPr lang="ko-KR" altLang="en-US" sz="1600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1"/>
          <p:cNvSpPr txBox="1"/>
          <p:nvPr/>
        </p:nvSpPr>
        <p:spPr>
          <a:xfrm>
            <a:off x="677008" y="1116906"/>
            <a:ext cx="10676792" cy="262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Pointcut</a:t>
            </a:r>
            <a:r>
              <a:rPr lang="ko-KR" altLang="en-US" sz="1100"/>
              <a:t>을 지정할 때 사용하는 표현식으로 </a:t>
            </a:r>
            <a:r>
              <a:rPr lang="en-US" altLang="ko-KR" sz="1100"/>
              <a:t>AspectJ </a:t>
            </a:r>
            <a:r>
              <a:rPr lang="ko-KR" altLang="en-US" sz="1100"/>
              <a:t>문법을 사용 합니다</a:t>
            </a:r>
            <a:r>
              <a:rPr lang="en-US" altLang="ko-KR" sz="1100"/>
              <a:t>. (spring_10_2_ex1_springex)</a:t>
            </a:r>
            <a:endParaRPr lang="en-US" altLang="ko-KR" sz="1100"/>
          </a:p>
        </p:txBody>
      </p:sp>
      <p:pic>
        <p:nvPicPr>
          <p:cNvPr id="7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14550" y="3139531"/>
            <a:ext cx="9239250" cy="2138795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824753" y="3458435"/>
            <a:ext cx="9950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 b="1"/>
              <a:t>Execution</a:t>
            </a:r>
            <a:endParaRPr lang="en-US" altLang="ko-KR" sz="1100" b="1"/>
          </a:p>
        </p:txBody>
      </p:sp>
      <p:sp>
        <p:nvSpPr>
          <p:cNvPr id="9" name="TextBox 12"/>
          <p:cNvSpPr txBox="1"/>
          <p:nvPr/>
        </p:nvSpPr>
        <p:spPr>
          <a:xfrm>
            <a:off x="824753" y="4319047"/>
            <a:ext cx="9054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 b="1"/>
              <a:t>within</a:t>
            </a:r>
            <a:endParaRPr lang="en-US" altLang="ko-KR" sz="1100" b="1"/>
          </a:p>
        </p:txBody>
      </p:sp>
      <p:sp>
        <p:nvSpPr>
          <p:cNvPr id="10" name="TextBox 13"/>
          <p:cNvSpPr txBox="1"/>
          <p:nvPr/>
        </p:nvSpPr>
        <p:spPr>
          <a:xfrm>
            <a:off x="824753" y="4858670"/>
            <a:ext cx="9054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 b="1"/>
              <a:t>bean</a:t>
            </a:r>
            <a:endParaRPr lang="en-US" altLang="ko-KR" sz="1100" b="1"/>
          </a:p>
        </p:txBody>
      </p:sp>
      <p:sp>
        <p:nvSpPr>
          <p:cNvPr id="11" name="직사각형 7"/>
          <p:cNvSpPr/>
          <p:nvPr/>
        </p:nvSpPr>
        <p:spPr>
          <a:xfrm>
            <a:off x="824753" y="1508018"/>
            <a:ext cx="1635886" cy="104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en-US" altLang="ko-KR"/>
              <a:t>* : </a:t>
            </a:r>
            <a:r>
              <a:rPr lang="ko-KR" altLang="en-US"/>
              <a:t>모든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.  : </a:t>
            </a:r>
            <a:r>
              <a:rPr lang="ko-KR" altLang="en-US"/>
              <a:t>현재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.. : 0</a:t>
            </a:r>
            <a:r>
              <a:rPr lang="ko-KR" altLang="en-US"/>
              <a:t>개 이상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6762" y="1659466"/>
            <a:ext cx="10658475" cy="47244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724958" y="584199"/>
            <a:ext cx="3069166" cy="3663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config.xml</a:t>
            </a:r>
            <a:r>
              <a:rPr lang="ko-KR" altLang="en-US"/>
              <a:t> 설정 부분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33398" y="1593739"/>
            <a:ext cx="7515828" cy="5097573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82203" y="408251"/>
            <a:ext cx="2333625" cy="3613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logAop.java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12094" y="1827692"/>
            <a:ext cx="10048875" cy="4585344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22672" y="503501"/>
            <a:ext cx="2667000" cy="3613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결과 화면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idx="0"/>
          </p:nvPr>
        </p:nvSpPr>
        <p:spPr>
          <a:xfrm>
            <a:off x="2084916" y="2788443"/>
            <a:ext cx="8260289" cy="873389"/>
          </a:xfrm>
        </p:spPr>
        <p:txBody>
          <a:bodyPr vert="horz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en-US" altLang="ko-KR" sz="4900" b="1"/>
              <a:t>MVC </a:t>
            </a:r>
            <a:r>
              <a:rPr lang="ko-KR" altLang="en-US" sz="4900" b="1"/>
              <a:t>모델링 기법</a:t>
            </a:r>
            <a:endParaRPr lang="ko-KR" altLang="en-US" sz="49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/>
          <p:cNvSpPr/>
          <p:nvPr/>
        </p:nvSpPr>
        <p:spPr>
          <a:xfrm>
            <a:off x="676835" y="2569253"/>
            <a:ext cx="1281953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client</a:t>
            </a:r>
            <a:endParaRPr lang="ko-KR" altLang="en-US"/>
          </a:p>
        </p:txBody>
      </p:sp>
      <p:sp>
        <p:nvSpPr>
          <p:cNvPr id="5" name="직사각형 14"/>
          <p:cNvSpPr/>
          <p:nvPr/>
        </p:nvSpPr>
        <p:spPr>
          <a:xfrm>
            <a:off x="5033682" y="2569253"/>
            <a:ext cx="2124636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DispatcherServlet</a:t>
            </a:r>
            <a:endParaRPr lang="ko-KR" altLang="en-US"/>
          </a:p>
        </p:txBody>
      </p:sp>
      <p:sp>
        <p:nvSpPr>
          <p:cNvPr id="6" name="직사각형 15"/>
          <p:cNvSpPr/>
          <p:nvPr/>
        </p:nvSpPr>
        <p:spPr>
          <a:xfrm>
            <a:off x="3294528" y="1125935"/>
            <a:ext cx="2124636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HandlerMapping</a:t>
            </a:r>
            <a:endParaRPr lang="ko-KR" altLang="en-US"/>
          </a:p>
        </p:txBody>
      </p:sp>
      <p:sp>
        <p:nvSpPr>
          <p:cNvPr id="7" name="직사각형 16"/>
          <p:cNvSpPr/>
          <p:nvPr/>
        </p:nvSpPr>
        <p:spPr>
          <a:xfrm>
            <a:off x="6539752" y="1125935"/>
            <a:ext cx="2124636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HandlerAdapter</a:t>
            </a:r>
            <a:endParaRPr lang="ko-KR" altLang="en-US"/>
          </a:p>
        </p:txBody>
      </p:sp>
      <p:sp>
        <p:nvSpPr>
          <p:cNvPr id="8" name="직사각형 17"/>
          <p:cNvSpPr/>
          <p:nvPr/>
        </p:nvSpPr>
        <p:spPr>
          <a:xfrm>
            <a:off x="8942293" y="2463897"/>
            <a:ext cx="16270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9" name="직사각형 18"/>
          <p:cNvSpPr/>
          <p:nvPr/>
        </p:nvSpPr>
        <p:spPr>
          <a:xfrm>
            <a:off x="7037294" y="4115881"/>
            <a:ext cx="16270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ViewResolver</a:t>
            </a:r>
            <a:endParaRPr lang="ko-KR" altLang="en-US"/>
          </a:p>
        </p:txBody>
      </p:sp>
      <p:sp>
        <p:nvSpPr>
          <p:cNvPr id="10" name="직사각형 19"/>
          <p:cNvSpPr/>
          <p:nvPr/>
        </p:nvSpPr>
        <p:spPr>
          <a:xfrm>
            <a:off x="3406588" y="4012571"/>
            <a:ext cx="16270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View(JSP)</a:t>
            </a:r>
            <a:endParaRPr lang="ko-KR" altLang="en-US"/>
          </a:p>
        </p:txBody>
      </p:sp>
      <p:cxnSp>
        <p:nvCxnSpPr>
          <p:cNvPr id="11" name="직선 화살표 연결선 7"/>
          <p:cNvCxnSpPr/>
          <p:nvPr/>
        </p:nvCxnSpPr>
        <p:spPr>
          <a:xfrm>
            <a:off x="2066364" y="2887500"/>
            <a:ext cx="2841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20"/>
          <p:cNvCxnSpPr/>
          <p:nvPr/>
        </p:nvCxnSpPr>
        <p:spPr>
          <a:xfrm flipH="1" flipV="1">
            <a:off x="4468905" y="1881048"/>
            <a:ext cx="1192306" cy="58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23"/>
          <p:cNvCxnSpPr/>
          <p:nvPr/>
        </p:nvCxnSpPr>
        <p:spPr>
          <a:xfrm flipV="1">
            <a:off x="6481481" y="1821740"/>
            <a:ext cx="972671" cy="64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26"/>
          <p:cNvCxnSpPr/>
          <p:nvPr/>
        </p:nvCxnSpPr>
        <p:spPr>
          <a:xfrm flipV="1">
            <a:off x="7283825" y="2782144"/>
            <a:ext cx="1452280" cy="11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29"/>
          <p:cNvCxnSpPr/>
          <p:nvPr/>
        </p:nvCxnSpPr>
        <p:spPr>
          <a:xfrm>
            <a:off x="6481481" y="3306437"/>
            <a:ext cx="1154206" cy="70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32"/>
          <p:cNvCxnSpPr/>
          <p:nvPr/>
        </p:nvCxnSpPr>
        <p:spPr>
          <a:xfrm flipH="1">
            <a:off x="4908175" y="3306437"/>
            <a:ext cx="828117" cy="60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36"/>
          <p:cNvCxnSpPr/>
          <p:nvPr/>
        </p:nvCxnSpPr>
        <p:spPr>
          <a:xfrm flipH="1">
            <a:off x="7364508" y="2978729"/>
            <a:ext cx="1371597" cy="11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1"/>
          <p:cNvSpPr txBox="1"/>
          <p:nvPr/>
        </p:nvSpPr>
        <p:spPr>
          <a:xfrm>
            <a:off x="7561898" y="3037920"/>
            <a:ext cx="1232476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/>
              <a:t>ModelAndView</a:t>
            </a:r>
            <a:endParaRPr lang="en-US" altLang="ko-KR" sz="10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3125" y="2663001"/>
            <a:ext cx="5463099" cy="1086323"/>
          </a:xfrm>
          <a:prstGeom prst="rect">
            <a:avLst/>
          </a:prstGeom>
        </p:spPr>
      </p:pic>
      <p:sp>
        <p:nvSpPr>
          <p:cNvPr id="5" name="TextBox 12"/>
          <p:cNvSpPr txBox="1"/>
          <p:nvPr/>
        </p:nvSpPr>
        <p:spPr>
          <a:xfrm>
            <a:off x="838372" y="1939225"/>
            <a:ext cx="88435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/>
              <a:t>우선 스프링 </a:t>
            </a:r>
            <a:r>
              <a:rPr lang="en-US" altLang="ko-KR" sz="1200" b="1"/>
              <a:t>MVC </a:t>
            </a:r>
            <a:r>
              <a:rPr lang="ko-KR" altLang="en-US" sz="1200" b="1"/>
              <a:t>프로젝트를 이클립스에서 만들어 보고</a:t>
            </a:r>
            <a:r>
              <a:rPr lang="en-US" altLang="ko-KR" sz="1200" b="1"/>
              <a:t>, </a:t>
            </a:r>
            <a:r>
              <a:rPr lang="ko-KR" altLang="en-US" sz="1200" b="1"/>
              <a:t>전체적인 구조를 익혀 봅니다</a:t>
            </a:r>
            <a:r>
              <a:rPr lang="en-US" altLang="ko-KR" sz="1200" b="1"/>
              <a:t>.</a:t>
            </a:r>
            <a:r>
              <a:rPr lang="ko-KR" altLang="en-US" sz="1200" b="1"/>
              <a:t>  </a:t>
            </a:r>
            <a:r>
              <a:rPr lang="en-US" altLang="ko-KR" sz="1200" b="1"/>
              <a:t>(</a:t>
            </a:r>
            <a:r>
              <a:rPr lang="en-US" altLang="ko-KR" sz="1200"/>
              <a:t>spring_11_2_ex1_springex</a:t>
            </a:r>
            <a:r>
              <a:rPr lang="en-US" altLang="ko-KR" sz="1200" b="1"/>
              <a:t>)</a:t>
            </a:r>
            <a:endParaRPr lang="en-US" altLang="ko-KR" sz="1200" b="1"/>
          </a:p>
        </p:txBody>
      </p:sp>
      <p:cxnSp>
        <p:nvCxnSpPr>
          <p:cNvPr id="6" name="직선 연결선 13"/>
          <p:cNvCxnSpPr/>
          <p:nvPr/>
        </p:nvCxnSpPr>
        <p:spPr>
          <a:xfrm>
            <a:off x="910090" y="2221397"/>
            <a:ext cx="8018757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5"/>
          <p:cNvSpPr/>
          <p:nvPr/>
        </p:nvSpPr>
        <p:spPr>
          <a:xfrm>
            <a:off x="983125" y="2649382"/>
            <a:ext cx="806346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19"/>
          <p:cNvSpPr/>
          <p:nvPr/>
        </p:nvSpPr>
        <p:spPr>
          <a:xfrm>
            <a:off x="4014936" y="2979174"/>
            <a:ext cx="861864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24"/>
          <p:cNvSpPr txBox="1"/>
          <p:nvPr/>
        </p:nvSpPr>
        <p:spPr>
          <a:xfrm>
            <a:off x="2766742" y="4271972"/>
            <a:ext cx="18958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Spring Project </a:t>
            </a:r>
            <a:r>
              <a:rPr lang="ko-KR" altLang="en-US" sz="1100"/>
              <a:t>메뉴 진입</a:t>
            </a:r>
            <a:endParaRPr lang="en-US" altLang="ko-KR" sz="11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9631" y="1520201"/>
            <a:ext cx="4242955" cy="3896591"/>
          </a:xfrm>
          <a:prstGeom prst="rect">
            <a:avLst/>
          </a:prstGeom>
        </p:spPr>
      </p:pic>
      <p:sp>
        <p:nvSpPr>
          <p:cNvPr id="11" name="직사각형 15"/>
          <p:cNvSpPr/>
          <p:nvPr/>
        </p:nvSpPr>
        <p:spPr>
          <a:xfrm>
            <a:off x="1686211" y="2425839"/>
            <a:ext cx="1303173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9"/>
          <p:cNvSpPr/>
          <p:nvPr/>
        </p:nvSpPr>
        <p:spPr>
          <a:xfrm>
            <a:off x="1346068" y="4785912"/>
            <a:ext cx="1221286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3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3724" y="1520201"/>
            <a:ext cx="4235083" cy="1873513"/>
          </a:xfrm>
          <a:prstGeom prst="rect">
            <a:avLst/>
          </a:prstGeom>
        </p:spPr>
      </p:pic>
      <p:sp>
        <p:nvSpPr>
          <p:cNvPr id="14" name="직사각형 16"/>
          <p:cNvSpPr/>
          <p:nvPr/>
        </p:nvSpPr>
        <p:spPr>
          <a:xfrm>
            <a:off x="6079145" y="2486162"/>
            <a:ext cx="1130548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17"/>
          <p:cNvSpPr txBox="1"/>
          <p:nvPr/>
        </p:nvSpPr>
        <p:spPr>
          <a:xfrm>
            <a:off x="1582616" y="5627677"/>
            <a:ext cx="28750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Project </a:t>
            </a:r>
            <a:r>
              <a:rPr lang="ko-KR" altLang="en-US" sz="1100"/>
              <a:t>이름 및 </a:t>
            </a:r>
            <a:r>
              <a:rPr lang="en-US" altLang="ko-KR" sz="1100"/>
              <a:t>Spring MVC Project </a:t>
            </a:r>
            <a:r>
              <a:rPr lang="ko-KR" altLang="en-US" sz="1100"/>
              <a:t>설정</a:t>
            </a:r>
            <a:endParaRPr lang="en-US" altLang="ko-KR" sz="1100"/>
          </a:p>
        </p:txBody>
      </p:sp>
      <p:sp>
        <p:nvSpPr>
          <p:cNvPr id="16" name="TextBox 18"/>
          <p:cNvSpPr txBox="1"/>
          <p:nvPr/>
        </p:nvSpPr>
        <p:spPr>
          <a:xfrm>
            <a:off x="7658100" y="3551789"/>
            <a:ext cx="13452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기본 패키지 설정</a:t>
            </a:r>
            <a:endParaRPr lang="en-US" altLang="ko-KR" sz="11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2"/>
          <p:cNvSpPr/>
          <p:nvPr/>
        </p:nvSpPr>
        <p:spPr>
          <a:xfrm>
            <a:off x="6456315" y="5561178"/>
            <a:ext cx="2294964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web.xml</a:t>
            </a:r>
            <a:endParaRPr lang="ko-KR" altLang="en-US"/>
          </a:p>
        </p:txBody>
      </p:sp>
      <p:sp>
        <p:nvSpPr>
          <p:cNvPr id="13" name="직사각형 13"/>
          <p:cNvSpPr/>
          <p:nvPr/>
        </p:nvSpPr>
        <p:spPr>
          <a:xfrm>
            <a:off x="9146761" y="4799889"/>
            <a:ext cx="2444432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DispatcherServlet</a:t>
            </a:r>
            <a:endParaRPr lang="ko-KR" altLang="en-US"/>
          </a:p>
        </p:txBody>
      </p:sp>
      <p:sp>
        <p:nvSpPr>
          <p:cNvPr id="14" name="TextBox 14"/>
          <p:cNvSpPr txBox="1"/>
          <p:nvPr/>
        </p:nvSpPr>
        <p:spPr>
          <a:xfrm>
            <a:off x="6456316" y="6108025"/>
            <a:ext cx="229496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1) DispatcherServlet </a:t>
            </a:r>
            <a:r>
              <a:rPr lang="ko-KR" altLang="en-US" sz="1100"/>
              <a:t>서블릿</a:t>
            </a:r>
            <a:r>
              <a:rPr lang="en-US" altLang="ko-KR" sz="1100"/>
              <a:t> </a:t>
            </a:r>
            <a:r>
              <a:rPr lang="ko-KR" altLang="en-US" sz="1100"/>
              <a:t>맵핑</a:t>
            </a:r>
            <a:endParaRPr lang="ko-KR" altLang="en-US" sz="1100"/>
          </a:p>
          <a:p>
            <a:pPr lvl="0">
              <a:defRPr lang="ko-KR" altLang="en-US"/>
            </a:pPr>
            <a:r>
              <a:rPr lang="en-US" altLang="ko-KR" sz="1100"/>
              <a:t>2) </a:t>
            </a:r>
            <a:r>
              <a:rPr lang="ko-KR" altLang="en-US" sz="1100"/>
              <a:t>스프링 설정 파일 위치 정의</a:t>
            </a:r>
            <a:endParaRPr lang="en-US" altLang="ko-KR" sz="1100"/>
          </a:p>
        </p:txBody>
      </p:sp>
      <p:pic>
        <p:nvPicPr>
          <p:cNvPr id="15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84873" y="1304098"/>
            <a:ext cx="2644959" cy="5234814"/>
          </a:xfrm>
          <a:prstGeom prst="rect">
            <a:avLst/>
          </a:prstGeom>
        </p:spPr>
      </p:pic>
      <p:cxnSp>
        <p:nvCxnSpPr>
          <p:cNvPr id="16" name="직선 화살표 연결선 9"/>
          <p:cNvCxnSpPr/>
          <p:nvPr/>
        </p:nvCxnSpPr>
        <p:spPr>
          <a:xfrm flipH="1">
            <a:off x="4750606" y="5829300"/>
            <a:ext cx="1705709" cy="14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0"/>
          <p:cNvSpPr txBox="1"/>
          <p:nvPr/>
        </p:nvSpPr>
        <p:spPr>
          <a:xfrm>
            <a:off x="9146760" y="5398413"/>
            <a:ext cx="2444433" cy="419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arenR"/>
              <a:defRPr lang="ko-KR" altLang="en-US"/>
            </a:pPr>
            <a:r>
              <a:rPr lang="ko-KR" altLang="en-US" sz="1100"/>
              <a:t>클라이언트의 요청을 최초 받아 </a:t>
            </a:r>
            <a:endParaRPr lang="ko-KR" altLang="en-US" sz="1100"/>
          </a:p>
          <a:p>
            <a:pPr marL="228600" indent="-228600">
              <a:buAutoNum type="arabicParenR"/>
              <a:defRPr lang="ko-KR" altLang="en-US"/>
            </a:pPr>
            <a:r>
              <a:rPr lang="ko-KR" altLang="en-US" sz="1100"/>
              <a:t>컨트롤러에게 전달</a:t>
            </a:r>
            <a:endParaRPr lang="en-US" altLang="ko-KR" sz="1100"/>
          </a:p>
        </p:txBody>
      </p:sp>
      <p:sp>
        <p:nvSpPr>
          <p:cNvPr id="18" name="직사각형 21"/>
          <p:cNvSpPr/>
          <p:nvPr/>
        </p:nvSpPr>
        <p:spPr>
          <a:xfrm>
            <a:off x="6456315" y="4152557"/>
            <a:ext cx="2294964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servlet-context.xml</a:t>
            </a:r>
            <a:endParaRPr lang="ko-KR" altLang="en-US"/>
          </a:p>
        </p:txBody>
      </p:sp>
      <p:sp>
        <p:nvSpPr>
          <p:cNvPr id="19" name="TextBox 22"/>
          <p:cNvSpPr txBox="1"/>
          <p:nvPr/>
        </p:nvSpPr>
        <p:spPr>
          <a:xfrm>
            <a:off x="6456316" y="4699404"/>
            <a:ext cx="22949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스프링 컨테이너 설정 파일</a:t>
            </a:r>
            <a:endParaRPr lang="en-US" altLang="ko-KR" sz="1100"/>
          </a:p>
        </p:txBody>
      </p:sp>
      <p:cxnSp>
        <p:nvCxnSpPr>
          <p:cNvPr id="20" name="직선 화살표 연결선 23"/>
          <p:cNvCxnSpPr>
            <a:stCxn id="18" idx="1"/>
          </p:cNvCxnSpPr>
          <p:nvPr/>
        </p:nvCxnSpPr>
        <p:spPr>
          <a:xfrm flipH="1">
            <a:off x="5497952" y="4425981"/>
            <a:ext cx="958363" cy="98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4"/>
          <p:cNvSpPr/>
          <p:nvPr/>
        </p:nvSpPr>
        <p:spPr>
          <a:xfrm>
            <a:off x="6456314" y="2775165"/>
            <a:ext cx="2294966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컨트롤러</a:t>
            </a:r>
            <a:endParaRPr lang="ko-KR" altLang="en-US"/>
          </a:p>
        </p:txBody>
      </p:sp>
      <p:sp>
        <p:nvSpPr>
          <p:cNvPr id="22" name="TextBox 25"/>
          <p:cNvSpPr txBox="1"/>
          <p:nvPr/>
        </p:nvSpPr>
        <p:spPr>
          <a:xfrm>
            <a:off x="6456315" y="3322012"/>
            <a:ext cx="24530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Dispatcher</a:t>
            </a:r>
            <a:r>
              <a:rPr lang="ko-KR" altLang="en-US" sz="1100"/>
              <a:t>에서 전달된 요청을 처리</a:t>
            </a:r>
            <a:endParaRPr lang="en-US" altLang="ko-KR" sz="1100"/>
          </a:p>
        </p:txBody>
      </p:sp>
      <p:cxnSp>
        <p:nvCxnSpPr>
          <p:cNvPr id="23" name="직선 화살표 연결선 26"/>
          <p:cNvCxnSpPr>
            <a:stCxn id="21" idx="1"/>
          </p:cNvCxnSpPr>
          <p:nvPr/>
        </p:nvCxnSpPr>
        <p:spPr>
          <a:xfrm flipH="1">
            <a:off x="5559500" y="3048589"/>
            <a:ext cx="896814" cy="118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31"/>
          <p:cNvSpPr/>
          <p:nvPr/>
        </p:nvSpPr>
        <p:spPr>
          <a:xfrm>
            <a:off x="400822" y="4236614"/>
            <a:ext cx="2294964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뷰</a:t>
            </a:r>
            <a:r>
              <a:rPr lang="en-US" altLang="ko-KR"/>
              <a:t>(.jsp)</a:t>
            </a:r>
            <a:endParaRPr lang="ko-KR" altLang="en-US"/>
          </a:p>
        </p:txBody>
      </p:sp>
      <p:cxnSp>
        <p:nvCxnSpPr>
          <p:cNvPr id="25" name="직선 화살표 연결선 32"/>
          <p:cNvCxnSpPr>
            <a:stCxn id="24" idx="3"/>
          </p:cNvCxnSpPr>
          <p:nvPr/>
        </p:nvCxnSpPr>
        <p:spPr>
          <a:xfrm>
            <a:off x="2695786" y="4510038"/>
            <a:ext cx="1594860" cy="131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52222" y="462993"/>
            <a:ext cx="82110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5E00"/>
                </a:solidFill>
                <a:latin typeface="Ubuntu Condensed"/>
              </a:rPr>
              <a:t>Web Server </a:t>
            </a:r>
            <a:r>
              <a:rPr lang="ko-KR" altLang="en-US" dirty="0">
                <a:solidFill>
                  <a:srgbClr val="FF5E00"/>
                </a:solidFill>
                <a:latin typeface="Ubuntu Condensed"/>
              </a:rPr>
              <a:t>와</a:t>
            </a:r>
            <a:r>
              <a:rPr lang="ko-KR" altLang="en-US" b="1" dirty="0">
                <a:solidFill>
                  <a:srgbClr val="FF5E00"/>
                </a:solidFill>
                <a:latin typeface="Ubuntu Condensed"/>
              </a:rPr>
              <a:t> </a:t>
            </a:r>
            <a:r>
              <a:rPr lang="en-US" altLang="ko-KR" b="1" dirty="0">
                <a:solidFill>
                  <a:srgbClr val="FF5E00"/>
                </a:solidFill>
                <a:latin typeface="Ubuntu Condensed"/>
              </a:rPr>
              <a:t>Web Application Server</a:t>
            </a:r>
            <a:r>
              <a:rPr lang="ko-KR" altLang="en-US" dirty="0">
                <a:solidFill>
                  <a:srgbClr val="FF5E00"/>
                </a:solidFill>
                <a:latin typeface="Ubuntu Condensed"/>
              </a:rPr>
              <a:t>의</a:t>
            </a:r>
            <a:r>
              <a:rPr lang="ko-KR" altLang="en-US" b="1" dirty="0">
                <a:solidFill>
                  <a:srgbClr val="FF5E00"/>
                </a:solidFill>
                <a:latin typeface="Ubuntu Condensed"/>
              </a:rPr>
              <a:t> </a:t>
            </a:r>
            <a:r>
              <a:rPr lang="ko-KR" altLang="en-US" dirty="0">
                <a:solidFill>
                  <a:srgbClr val="FF5E00"/>
                </a:solidFill>
                <a:latin typeface="Ubuntu Condensed"/>
              </a:rPr>
              <a:t>차이는</a:t>
            </a:r>
            <a:r>
              <a:rPr lang="ko-KR" altLang="en-US" b="1" dirty="0">
                <a:solidFill>
                  <a:srgbClr val="FF5E00"/>
                </a:solidFill>
                <a:latin typeface="Ubuntu Condensed"/>
              </a:rPr>
              <a:t> </a:t>
            </a:r>
            <a:r>
              <a:rPr lang="en-US" altLang="ko-KR" b="1" dirty="0">
                <a:solidFill>
                  <a:srgbClr val="FF5E00"/>
                </a:solidFill>
                <a:latin typeface="Ubuntu Condensed"/>
              </a:rPr>
              <a:t>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5E00"/>
              </a:solidFill>
              <a:latin typeface="Ubuntu 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rgbClr val="000000"/>
              </a:solidFill>
              <a:latin typeface="Ubuntu Condensed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Ubuntu Condensed"/>
              </a:rPr>
              <a:t>웹 서버</a:t>
            </a:r>
            <a:r>
              <a:rPr lang="en-US" altLang="ko-KR" b="1" dirty="0">
                <a:solidFill>
                  <a:srgbClr val="000000"/>
                </a:solidFill>
                <a:latin typeface="Ubuntu Condensed"/>
              </a:rPr>
              <a:t>(Web Server)</a:t>
            </a:r>
            <a:r>
              <a:rPr lang="ko-KR" altLang="en-US" b="1" dirty="0">
                <a:solidFill>
                  <a:srgbClr val="000000"/>
                </a:solidFill>
                <a:latin typeface="Ubuntu Condensed"/>
              </a:rPr>
              <a:t>는 </a:t>
            </a:r>
            <a:endParaRPr lang="en-US" altLang="ko-KR" b="1" dirty="0">
              <a:solidFill>
                <a:srgbClr val="000000"/>
              </a:solidFill>
              <a:latin typeface="Ubuntu Condensed"/>
            </a:endParaRPr>
          </a:p>
          <a:p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아파치나 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IIS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와 같은 소프트웨어는 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HTML/CGI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나 기타 웹 문서들을 </a:t>
            </a: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HTTP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규약에 따라 웹 클라이언트와 주고받으며 통신하는 것이 주 역할입니다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Ubuntu Condensed"/>
              </a:rPr>
              <a:t>웹 애플리케이션서버</a:t>
            </a:r>
            <a:r>
              <a:rPr lang="en-US" altLang="ko-KR" b="1" dirty="0">
                <a:solidFill>
                  <a:srgbClr val="000000"/>
                </a:solidFill>
                <a:latin typeface="Ubuntu Condensed"/>
              </a:rPr>
              <a:t>(Web Application Server)</a:t>
            </a:r>
            <a:r>
              <a:rPr lang="ko-KR" altLang="en-US" b="1" dirty="0">
                <a:solidFill>
                  <a:srgbClr val="000000"/>
                </a:solidFill>
                <a:latin typeface="Ubuntu Condensed"/>
              </a:rPr>
              <a:t>는 </a:t>
            </a:r>
            <a:endParaRPr lang="en-US" altLang="ko-KR" b="1" dirty="0">
              <a:solidFill>
                <a:srgbClr val="000000"/>
              </a:solidFill>
              <a:latin typeface="Ubuntu Condensed"/>
            </a:endParaRPr>
          </a:p>
          <a:p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우선 규모가 크고 엔터프라이즈 환경에 필요한 </a:t>
            </a: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트랜잭션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, 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보안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, </a:t>
            </a:r>
            <a:r>
              <a:rPr lang="ko-KR" altLang="en-US" dirty="0" err="1">
                <a:solidFill>
                  <a:srgbClr val="000000"/>
                </a:solidFill>
                <a:latin typeface="Ubuntu Condensed"/>
              </a:rPr>
              <a:t>트래픽관리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, DB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커넥션 풀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, 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사용자 관리 등등의</a:t>
            </a: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 다양하고 강력한 기능을 제공하는 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s/w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를 의미합니다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262990"/>
      </p:ext>
    </p:extLst>
  </p:cSld>
  <p:clrMapOvr>
    <a:masterClrMapping/>
  </p:clrMapOvr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0580" y="1804199"/>
            <a:ext cx="1619250" cy="1047750"/>
          </a:xfrm>
          <a:prstGeom prst="rect">
            <a:avLst/>
          </a:prstGeom>
        </p:spPr>
      </p:pic>
      <p:sp>
        <p:nvSpPr>
          <p:cNvPr id="11" name="직사각형 5"/>
          <p:cNvSpPr/>
          <p:nvPr/>
        </p:nvSpPr>
        <p:spPr>
          <a:xfrm>
            <a:off x="1402625" y="2286379"/>
            <a:ext cx="1077541" cy="2064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2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78111" y="1718960"/>
            <a:ext cx="5053760" cy="2495393"/>
          </a:xfrm>
          <a:prstGeom prst="rect">
            <a:avLst/>
          </a:prstGeom>
        </p:spPr>
      </p:pic>
      <p:sp>
        <p:nvSpPr>
          <p:cNvPr id="13" name="직사각형 10"/>
          <p:cNvSpPr/>
          <p:nvPr/>
        </p:nvSpPr>
        <p:spPr>
          <a:xfrm>
            <a:off x="6859247" y="4247020"/>
            <a:ext cx="861718" cy="294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/>
              <a:t>web.xml</a:t>
            </a:r>
            <a:endParaRPr lang="ko-KR" altLang="en-US" sz="1400"/>
          </a:p>
        </p:txBody>
      </p:sp>
      <p:pic>
        <p:nvPicPr>
          <p:cNvPr id="14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0580" y="5199116"/>
            <a:ext cx="9839325" cy="438150"/>
          </a:xfrm>
          <a:prstGeom prst="rect">
            <a:avLst/>
          </a:prstGeom>
        </p:spPr>
      </p:pic>
      <p:sp>
        <p:nvSpPr>
          <p:cNvPr id="15" name="직사각형 15"/>
          <p:cNvSpPr/>
          <p:nvPr/>
        </p:nvSpPr>
        <p:spPr>
          <a:xfrm>
            <a:off x="4709102" y="5760457"/>
            <a:ext cx="2249863" cy="2955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/>
              <a:t>spring_11_3_ex1_springex</a:t>
            </a:r>
            <a:endParaRPr lang="ko-KR" altLang="en-US" sz="1400"/>
          </a:p>
        </p:txBody>
      </p:sp>
      <p:sp>
        <p:nvSpPr>
          <p:cNvPr id="16" name="직사각형 27"/>
          <p:cNvSpPr/>
          <p:nvPr/>
        </p:nvSpPr>
        <p:spPr>
          <a:xfrm>
            <a:off x="6031524" y="3835613"/>
            <a:ext cx="456064" cy="1807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직사각형 28"/>
          <p:cNvSpPr/>
          <p:nvPr/>
        </p:nvSpPr>
        <p:spPr>
          <a:xfrm>
            <a:off x="2391110" y="5418190"/>
            <a:ext cx="1099435" cy="2190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6487588" y="2373923"/>
            <a:ext cx="2067327" cy="146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34"/>
          <p:cNvCxnSpPr/>
          <p:nvPr/>
        </p:nvCxnSpPr>
        <p:spPr>
          <a:xfrm>
            <a:off x="3508131" y="5418191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35"/>
          <p:cNvCxnSpPr/>
          <p:nvPr/>
        </p:nvCxnSpPr>
        <p:spPr>
          <a:xfrm flipH="1" flipV="1">
            <a:off x="2480166" y="2492857"/>
            <a:ext cx="2196412" cy="294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8656" y="935831"/>
            <a:ext cx="8786812" cy="44862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9587" y="390525"/>
            <a:ext cx="8791575" cy="607695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9617" y="702468"/>
            <a:ext cx="3498514" cy="571500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69727" y="678656"/>
            <a:ext cx="3383773" cy="5500688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1056" y="889337"/>
            <a:ext cx="8312944" cy="507932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5281" y="1290489"/>
            <a:ext cx="3821906" cy="3496007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0"/>
            <a:ext cx="3216801" cy="323850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3429000"/>
            <a:ext cx="3319464" cy="330275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5121" y="942432"/>
            <a:ext cx="7193757" cy="468684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9569" y="162506"/>
            <a:ext cx="5317333" cy="3521412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40041" y="2800350"/>
            <a:ext cx="5779293" cy="385286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16993" y="266699"/>
            <a:ext cx="4407694" cy="2571921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24112" y="3272981"/>
            <a:ext cx="5093494" cy="311829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3474" y="1404937"/>
            <a:ext cx="8010525" cy="347662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2181" y="2137528"/>
            <a:ext cx="8302319" cy="2582943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2462" y="1061466"/>
            <a:ext cx="4886325" cy="351355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76961" y="660537"/>
            <a:ext cx="4302918" cy="417339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4349" y="408089"/>
            <a:ext cx="5281614" cy="356937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310314" y="1205970"/>
            <a:ext cx="5810248" cy="20115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이때 주의 사항으로 시작을 눌렀는데 서버가 시작되지 않고 팝업창이 뜨면서 오류가 발생했다고 죽는 경우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buAutoNum type="arabicPeriod"/>
              <a:defRPr lang="ko-KR" altLang="en-US"/>
            </a:pPr>
            <a:r>
              <a:rPr lang="ko-KR" altLang="en-US"/>
              <a:t>해당서버의 </a:t>
            </a:r>
            <a:r>
              <a:rPr lang="en-US" altLang="ko-KR"/>
              <a:t>port</a:t>
            </a:r>
            <a:r>
              <a:rPr lang="ko-KR" altLang="en-US"/>
              <a:t>를 다른 </a:t>
            </a:r>
            <a:r>
              <a:rPr lang="en-US" altLang="ko-KR"/>
              <a:t>app</a:t>
            </a:r>
            <a:r>
              <a:rPr lang="ko-KR" altLang="en-US"/>
              <a:t>이 사용중이다.</a:t>
            </a:r>
            <a:endParaRPr lang="ko-KR" altLang="en-US"/>
          </a:p>
          <a:p>
            <a:pPr>
              <a:buAutoNum type="arabicPeriod"/>
              <a:defRPr lang="ko-KR" altLang="en-US"/>
            </a:pPr>
            <a:r>
              <a:rPr lang="en-US" altLang="ko-KR"/>
              <a:t>project</a:t>
            </a:r>
            <a:r>
              <a:rPr lang="ko-KR" altLang="en-US"/>
              <a:t> 생성시 (예&gt;</a:t>
            </a:r>
            <a:r>
              <a:rPr lang="en-US" altLang="ko-KR"/>
              <a:t>com.java.ex</a:t>
            </a:r>
            <a:r>
              <a:rPr lang="ko-KR" altLang="en-US"/>
              <a:t>) </a:t>
            </a:r>
            <a:r>
              <a:rPr lang="en-US" altLang="ko-KR"/>
              <a:t>ex</a:t>
            </a:r>
            <a:r>
              <a:rPr lang="ko-KR" altLang="en-US"/>
              <a:t>라는 녀석이 서버에 하나더 있는 경우</a:t>
            </a:r>
            <a:endParaRPr lang="ko-KR" altLang="en-US"/>
          </a:p>
          <a:p>
            <a:pPr>
              <a:buAutoNum type="arabicPeriod"/>
              <a:defRPr lang="ko-KR" altLang="en-US"/>
            </a:pPr>
            <a:r>
              <a:rPr lang="ko-KR" altLang="en-US"/>
              <a:t> 메이븐 문제인 경우  (라이브러리 종속 문제)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6500812" y="4123002"/>
            <a:ext cx="5048250" cy="200919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buNone/>
              <a:defRPr lang="ko-KR" altLang="en-US"/>
            </a:pPr>
            <a:r>
              <a:rPr lang="ko-KR" altLang="en-US"/>
              <a:t>해결 방법</a:t>
            </a: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AutoNum type="arabicPeriod"/>
              <a:defRPr lang="ko-KR" altLang="en-US"/>
            </a:pPr>
            <a:r>
              <a:rPr lang="en-US" altLang="ko-KR"/>
              <a:t>port</a:t>
            </a:r>
            <a:r>
              <a:rPr lang="ko-KR" altLang="en-US"/>
              <a:t>번호를 </a:t>
            </a:r>
            <a:r>
              <a:rPr lang="en-US" altLang="ko-KR"/>
              <a:t>server.xml</a:t>
            </a:r>
            <a:r>
              <a:rPr lang="ko-KR" altLang="en-US"/>
              <a:t>에서 변경해 준다.</a:t>
            </a:r>
            <a:endParaRPr lang="ko-KR" altLang="en-US"/>
          </a:p>
          <a:p>
            <a:pPr>
              <a:buAutoNum type="arabicPeriod"/>
              <a:defRPr lang="ko-KR" altLang="en-US"/>
            </a:pPr>
            <a:r>
              <a:rPr lang="ko-KR" altLang="en-US"/>
              <a:t>서버 하나를 더 생성해서 따로 돌리거나 잠시 </a:t>
            </a:r>
            <a:r>
              <a:rPr lang="en-US" altLang="ko-KR"/>
              <a:t>remove</a:t>
            </a:r>
            <a:r>
              <a:rPr lang="ko-KR" altLang="en-US"/>
              <a:t>하고 따로 돌린다.</a:t>
            </a:r>
            <a:endParaRPr lang="ko-KR" altLang="en-US"/>
          </a:p>
          <a:p>
            <a:pPr>
              <a:buAutoNum type="arabicPeriod"/>
              <a:defRPr lang="ko-KR" altLang="en-US"/>
            </a:pPr>
            <a:r>
              <a:rPr lang="ko-KR" altLang="en-US"/>
              <a:t>메이븐 파일을 삭제하고 </a:t>
            </a:r>
            <a:r>
              <a:rPr lang="en-US" altLang="ko-KR"/>
              <a:t>clean</a:t>
            </a:r>
            <a:r>
              <a:rPr lang="ko-KR" altLang="en-US"/>
              <a:t>한후 </a:t>
            </a:r>
            <a:r>
              <a:rPr lang="en-US" altLang="ko-KR"/>
              <a:t>maven update</a:t>
            </a:r>
            <a:r>
              <a:rPr lang="ko-KR" altLang="en-US"/>
              <a:t>를 진행한다.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9637" y="1397793"/>
            <a:ext cx="7705725" cy="36099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2147483647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2147483647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316</ep:Words>
  <ep:PresentationFormat>와이드스크린</ep:PresentationFormat>
  <ep:Paragraphs>131</ep:Paragraphs>
  <ep:Slides>93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93</vt:i4>
      </vt:variant>
    </vt:vector>
  </ep:HeadingPairs>
  <ep:TitlesOfParts>
    <vt:vector size="94" baseType="lpstr">
      <vt:lpstr>패싯</vt:lpstr>
      <vt:lpstr>NanumBarunGothic</vt:lpstr>
      <vt:lpstr>Noto Sans</vt:lpstr>
      <vt:lpstr>슬라이드 3</vt:lpstr>
      <vt:lpstr>나눔고딕</vt:lpstr>
      <vt:lpstr>맑은 고딕</vt:lpstr>
      <vt:lpstr>Arial</vt:lpstr>
      <vt:lpstr>Trebuchet MS</vt:lpstr>
      <vt:lpstr>Wingdings 3</vt:lpstr>
      <vt:lpstr>슬라이드 9</vt:lpstr>
      <vt:lpstr>Spring DI &amp; IOC</vt:lpstr>
      <vt:lpstr>슬라이드 11</vt:lpstr>
      <vt:lpstr>PowerPoint 프레젠테이션</vt:lpstr>
      <vt:lpstr>PowerPoint 프레젠테이션</vt:lpstr>
      <vt:lpstr>슬라이드 14</vt:lpstr>
      <vt:lpstr>슬라이드 15</vt:lpstr>
      <vt:lpstr>의존 관계 설정</vt:lpstr>
      <vt:lpstr>PowerPoint 프레젠테이션</vt:lpstr>
      <vt:lpstr>PowerPoint 프레젠테이션</vt:lpstr>
      <vt:lpstr>PowerPoint 프레젠테이션</vt:lpstr>
      <vt:lpstr>PowerPoint 프레젠테이션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Bean 객체 범위 와  외부 설정 파일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2017-04-20T07:53:24.000</dcterms:created>
  <dc:creator>bit-user</dc:creator>
  <cp:lastModifiedBy>YSG</cp:lastModifiedBy>
  <dcterms:modified xsi:type="dcterms:W3CDTF">2017-05-18T11:39:06.308</dcterms:modified>
  <cp:revision>113</cp:revision>
  <dc:title>Spring FramWork</dc:title>
</cp:coreProperties>
</file>