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4"/>
  </p:notesMasterIdLst>
  <p:sldIdLst>
    <p:sldId id="256" r:id="rId2"/>
    <p:sldId id="257" r:id="rId3"/>
    <p:sldId id="258" r:id="rId4"/>
    <p:sldId id="265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6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3" r:id="rId27"/>
    <p:sldId id="292" r:id="rId28"/>
    <p:sldId id="290" r:id="rId29"/>
    <p:sldId id="291" r:id="rId30"/>
    <p:sldId id="294" r:id="rId31"/>
    <p:sldId id="295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6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0D73-B6E6-42ED-87D1-E20F434A8DBC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5141-CD88-41A7-A9A5-38EA3908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25,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435280" cy="1256184"/>
          </a:xfrm>
        </p:spPr>
        <p:txBody>
          <a:bodyPr/>
          <a:lstStyle/>
          <a:p>
            <a:r>
              <a:rPr lang="en-US" altLang="ko-KR" sz="7200" dirty="0" smtClean="0"/>
              <a:t>Servlet/JSP</a:t>
            </a:r>
            <a:r>
              <a:rPr lang="ko-KR" altLang="en-US" sz="7200" dirty="0" smtClean="0"/>
              <a:t> 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140968"/>
            <a:ext cx="6858000" cy="2570584"/>
          </a:xfrm>
        </p:spPr>
        <p:txBody>
          <a:bodyPr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-java servlet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-JSP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스크립틀릿</a:t>
            </a:r>
            <a:endParaRPr lang="en-US" altLang="ko-KR" sz="1800" dirty="0" smtClean="0"/>
          </a:p>
          <a:p>
            <a:r>
              <a:rPr lang="en-US" altLang="ko-KR" sz="1600" b="0" dirty="0"/>
              <a:t>HTML </a:t>
            </a:r>
            <a:r>
              <a:rPr lang="ko-KR" altLang="en-US" sz="1600" b="0" dirty="0"/>
              <a:t>코드로 </a:t>
            </a:r>
            <a:r>
              <a:rPr lang="ko-KR" altLang="en-US" sz="1600" b="0" dirty="0" err="1"/>
              <a:t>작성된것은</a:t>
            </a:r>
            <a:r>
              <a:rPr lang="ko-KR" altLang="en-US" sz="1600" b="0" dirty="0"/>
              <a:t> 그대로 사용되며 자바코드로 이루어진 </a:t>
            </a:r>
            <a:r>
              <a:rPr lang="ko-KR" altLang="en-US" sz="1600" b="0" dirty="0" err="1"/>
              <a:t>로직부분은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스크립틀릿을</a:t>
            </a:r>
            <a:r>
              <a:rPr lang="ko-KR" altLang="en-US" sz="1600" b="0" dirty="0"/>
              <a:t> 사용하여 </a:t>
            </a:r>
            <a:r>
              <a:rPr lang="ko-KR" altLang="en-US" sz="1600" b="0" dirty="0" smtClean="0"/>
              <a:t>구분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 smtClean="0"/>
              <a:t> = out</a:t>
            </a:r>
            <a:r>
              <a:rPr lang="ko-KR" altLang="en-US" sz="1600" b="0" dirty="0"/>
              <a:t>객체를 사용하지 안고도 쉽게 </a:t>
            </a:r>
            <a:r>
              <a:rPr lang="en-US" altLang="ko-KR" sz="1600" b="0" dirty="0"/>
              <a:t>HTML </a:t>
            </a:r>
            <a:r>
              <a:rPr lang="ko-KR" altLang="en-US" sz="1600" b="0" dirty="0"/>
              <a:t>응답을 만들 수 있다</a:t>
            </a:r>
            <a:r>
              <a:rPr lang="en-US" altLang="ko-KR" sz="1600" b="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0" dirty="0" err="1"/>
              <a:t>서블릿을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사용할때는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HTML </a:t>
            </a:r>
            <a:r>
              <a:rPr lang="ko-KR" altLang="en-US" sz="1600" b="0" dirty="0"/>
              <a:t>태그를 </a:t>
            </a:r>
            <a:r>
              <a:rPr lang="en-US" altLang="ko-KR" sz="1600" b="0" dirty="0" err="1"/>
              <a:t>PrintWriter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등의 객체를 사용하여 일일이 출력해 </a:t>
            </a:r>
            <a:r>
              <a:rPr lang="ko-KR" altLang="en-US" sz="1600" b="0" dirty="0" err="1" smtClean="0"/>
              <a:t>주어야한다는</a:t>
            </a:r>
            <a:r>
              <a:rPr lang="ko-KR" altLang="en-US" sz="1600" b="0" dirty="0" smtClean="0"/>
              <a:t> 점을 보완하기 위해 사용하며 위의 선언문과의 차이는 </a:t>
            </a:r>
            <a:endParaRPr lang="en-US" altLang="ko-KR" sz="1600" b="0" dirty="0" smtClean="0"/>
          </a:p>
          <a:p>
            <a:r>
              <a:rPr lang="ko-KR" altLang="en-US" sz="1600" b="0" dirty="0" err="1" smtClean="0"/>
              <a:t>스크립틀릿에서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변수를 선언하면 지역변수로 선언된다는 점이다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>
              <a:solidFill>
                <a:schemeClr val="accent5"/>
              </a:solidFill>
            </a:endParaRP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 </a:t>
            </a:r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; 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</a:t>
            </a:r>
          </a:p>
          <a:p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1;</a:t>
            </a:r>
          </a:p>
          <a:p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2;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...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표현식</a:t>
            </a:r>
            <a:endParaRPr lang="en-US" altLang="ko-KR" sz="1800" dirty="0" smtClean="0"/>
          </a:p>
          <a:p>
            <a:r>
              <a:rPr lang="ko-KR" altLang="en-US" sz="1600" b="0" dirty="0"/>
              <a:t>선언문 또는 </a:t>
            </a:r>
            <a:r>
              <a:rPr lang="ko-KR" altLang="en-US" sz="1600" b="0" dirty="0" err="1"/>
              <a:t>스크립틀릿</a:t>
            </a:r>
            <a:r>
              <a:rPr lang="ko-KR" altLang="en-US" sz="1600" b="0" dirty="0"/>
              <a:t> 태그에서 선언된 변수나 </a:t>
            </a:r>
            <a:r>
              <a:rPr lang="ko-KR" altLang="en-US" sz="1600" b="0" dirty="0" err="1"/>
              <a:t>메소드의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리턴값을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스크립틀릿</a:t>
            </a:r>
            <a:r>
              <a:rPr lang="ko-KR" altLang="en-US" sz="1600" b="0" dirty="0"/>
              <a:t> 태그 외부에서 출력하기 위해 </a:t>
            </a:r>
            <a:r>
              <a:rPr lang="ko-KR" altLang="en-US" sz="1600" b="0" dirty="0" smtClean="0"/>
              <a:t>사용한다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>
                <a:solidFill>
                  <a:schemeClr val="tx2"/>
                </a:solidFill>
              </a:rPr>
              <a:t>변수 </a:t>
            </a:r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 err="1">
                <a:solidFill>
                  <a:schemeClr val="tx2"/>
                </a:solidFill>
              </a:rPr>
              <a:t>리턴값이</a:t>
            </a:r>
            <a:r>
              <a:rPr lang="ko-KR" altLang="en-US" sz="1600" b="0" dirty="0">
                <a:solidFill>
                  <a:schemeClr val="tx2"/>
                </a:solidFill>
              </a:rPr>
              <a:t> 있는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메소드</a:t>
            </a:r>
            <a:r>
              <a:rPr lang="ko-KR" altLang="en-US" sz="1600" b="0" dirty="0">
                <a:solidFill>
                  <a:schemeClr val="tx2"/>
                </a:solidFill>
              </a:rPr>
              <a:t> </a:t>
            </a:r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>
                <a:solidFill>
                  <a:schemeClr val="tx2"/>
                </a:solidFill>
              </a:rPr>
              <a:t>수식</a:t>
            </a:r>
            <a:r>
              <a:rPr lang="en-US" altLang="ko-KR" sz="1600" b="0" dirty="0">
                <a:solidFill>
                  <a:schemeClr val="tx2"/>
                </a:solidFill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</a:rPr>
              <a:t>변수 또는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리턴값이</a:t>
            </a:r>
            <a:r>
              <a:rPr lang="ko-KR" altLang="en-US" sz="1600" b="0" dirty="0">
                <a:solidFill>
                  <a:schemeClr val="tx2"/>
                </a:solidFill>
              </a:rPr>
              <a:t> 있는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메소드를</a:t>
            </a:r>
            <a:r>
              <a:rPr lang="ko-KR" altLang="en-US" sz="1600" b="0" dirty="0">
                <a:solidFill>
                  <a:schemeClr val="tx2"/>
                </a:solidFill>
              </a:rPr>
              <a:t> 포함할 수 있음</a:t>
            </a:r>
            <a:r>
              <a:rPr lang="en-US" altLang="ko-KR" sz="1600" b="0" dirty="0">
                <a:solidFill>
                  <a:schemeClr val="tx2"/>
                </a:solidFill>
              </a:rPr>
              <a:t>) </a:t>
            </a:r>
            <a:r>
              <a:rPr lang="en-US" altLang="ko-KR" sz="1600" b="0" dirty="0" smtClean="0">
                <a:solidFill>
                  <a:schemeClr val="tx2"/>
                </a:solidFill>
              </a:rPr>
              <a:t>%&gt;</a:t>
            </a:r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4" y="2881592"/>
            <a:ext cx="6618487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4837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607996" cy="31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15" y="762000"/>
            <a:ext cx="7884609" cy="4899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문법</a:t>
            </a:r>
          </a:p>
          <a:p>
            <a:pPr marL="762000" lvl="1" indent="-304800"/>
            <a:r>
              <a:rPr lang="en-US" altLang="ko-KR" dirty="0" smtClean="0"/>
              <a:t>http://host:port</a:t>
            </a:r>
            <a:r>
              <a:rPr lang="en-US" altLang="ko-KR" sz="2000" b="1" dirty="0" smtClean="0"/>
              <a:t>/</a:t>
            </a:r>
            <a:r>
              <a:rPr lang="en-US" altLang="ko-KR" dirty="0" smtClean="0"/>
              <a:t>ContextPath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ServletName</a:t>
            </a:r>
          </a:p>
          <a:p>
            <a:pPr marL="762000" lvl="1" indent="-304800"/>
            <a:endParaRPr lang="en-US" altLang="ko-KR" dirty="0" smtClean="0"/>
          </a:p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에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추가</a:t>
            </a:r>
          </a:p>
          <a:p>
            <a:pPr marL="762000" lvl="1" indent="-304800"/>
            <a:r>
              <a:rPr lang="en-US" altLang="ko-KR" dirty="0" err="1" smtClean="0"/>
              <a:t>EmailServlet?firstName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John&amp;lastName</a:t>
            </a:r>
            <a:r>
              <a:rPr lang="en-US" altLang="ko-KR" dirty="0" smtClean="0"/>
              <a:t>=Smith</a:t>
            </a:r>
          </a:p>
          <a:p>
            <a:pPr marL="762000" lvl="1" indent="-304800"/>
            <a:r>
              <a:rPr lang="en-US" altLang="ko-KR" dirty="0" smtClean="0"/>
              <a:t>EmailServlet?firstName=John&amp;lastName=Smith&amp;emailAddress=jsmith@hotmail.com</a:t>
            </a:r>
          </a:p>
          <a:p>
            <a:pPr marL="762000" lvl="1" indent="-304800"/>
            <a:endParaRPr lang="en-US" altLang="ko-KR" dirty="0" smtClean="0"/>
          </a:p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</a:t>
            </a:r>
            <a:r>
              <a:rPr lang="en-US" altLang="ko-KR" sz="2400" dirty="0" smtClean="0"/>
              <a:t>Form </a:t>
            </a:r>
            <a:r>
              <a:rPr lang="ko-KR" altLang="en-US" sz="2400" dirty="0" smtClean="0"/>
              <a:t>태그 문장</a:t>
            </a:r>
          </a:p>
          <a:p>
            <a:pPr marL="762000" lvl="1" indent="-304800"/>
            <a:r>
              <a:rPr lang="en-US" altLang="ko-KR" dirty="0" smtClean="0"/>
              <a:t>&lt;form action=“/</a:t>
            </a:r>
            <a:r>
              <a:rPr lang="en-US" altLang="ko-KR" dirty="0" err="1" smtClean="0"/>
              <a:t>EmailServlet</a:t>
            </a:r>
            <a:r>
              <a:rPr lang="en-US" altLang="ko-KR" dirty="0" smtClean="0"/>
              <a:t>" method="get"&gt;</a:t>
            </a:r>
          </a:p>
          <a:p>
            <a:pPr marL="762000" lvl="1" indent="-304800"/>
            <a:r>
              <a:rPr lang="en-US" altLang="ko-KR" dirty="0" smtClean="0"/>
              <a:t>&lt;form action=“/</a:t>
            </a:r>
            <a:r>
              <a:rPr lang="en-US" altLang="ko-KR" dirty="0" err="1" smtClean="0"/>
              <a:t>EmailServlet</a:t>
            </a:r>
            <a:r>
              <a:rPr lang="en-US" altLang="ko-KR" dirty="0" smtClean="0"/>
              <a:t>“ method="post"&gt;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5737804" y="1773238"/>
            <a:ext cx="3259026" cy="382930"/>
          </a:xfrm>
          <a:prstGeom prst="accentCallout1">
            <a:avLst>
              <a:gd name="adj1" fmla="val 26472"/>
              <a:gd name="adj2" fmla="val -2032"/>
              <a:gd name="adj3" fmla="val -89882"/>
              <a:gd name="adj4" fmla="val -14003"/>
            </a:avLst>
          </a:prstGeom>
          <a:solidFill>
            <a:srgbClr val="C0C0C0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54000" rIns="54000" anchor="ctr"/>
          <a:lstStyle/>
          <a:p>
            <a:pPr algn="ctr" latinLnBrk="0">
              <a:lnSpc>
                <a:spcPct val="85000"/>
              </a:lnSpc>
              <a:buFont typeface="Wingdings" pitchFamily="2" charset="2"/>
              <a:buNone/>
            </a:pPr>
            <a:r>
              <a:rPr lang="en-US" altLang="ko-KR" sz="1200" b="1">
                <a:solidFill>
                  <a:srgbClr val="003300"/>
                </a:solidFill>
                <a:latin typeface="굴림" pitchFamily="50" charset="-127"/>
              </a:rPr>
              <a:t>web.xml</a:t>
            </a:r>
            <a:r>
              <a:rPr lang="ko-KR" altLang="en-US" sz="1200" b="1">
                <a:solidFill>
                  <a:srgbClr val="003300"/>
                </a:solidFill>
                <a:latin typeface="굴림" pitchFamily="50" charset="-127"/>
              </a:rPr>
              <a:t>의 </a:t>
            </a:r>
            <a:r>
              <a:rPr lang="en-US" altLang="ko-KR" sz="1200" b="1">
                <a:solidFill>
                  <a:srgbClr val="003300"/>
                </a:solidFill>
                <a:latin typeface="굴림" pitchFamily="50" charset="-127"/>
              </a:rPr>
              <a:t>url-pattern</a:t>
            </a:r>
            <a:r>
              <a:rPr lang="ko-KR" altLang="en-US" sz="1200" b="1">
                <a:solidFill>
                  <a:srgbClr val="003300"/>
                </a:solidFill>
                <a:latin typeface="굴림" pitchFamily="50" charset="-127"/>
              </a:rPr>
              <a:t>에  등록한 서블릿 명칭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205675" y="1484784"/>
            <a:ext cx="1670581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</a:t>
            </a:r>
            <a:endParaRPr lang="en-US" altLang="ko-KR" sz="2400" dirty="0" smtClean="0"/>
          </a:p>
          <a:p>
            <a:pPr marL="762000" lvl="1" indent="-304800"/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을 사용하지 않고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요청하기 위해서는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직접 적는다</a:t>
            </a:r>
            <a:r>
              <a:rPr lang="en-US" altLang="ko-KR" sz="1800" dirty="0" smtClean="0"/>
              <a:t>.  </a:t>
            </a:r>
          </a:p>
          <a:p>
            <a:pPr lvl="1" indent="0">
              <a:buNone/>
            </a:pPr>
            <a:endParaRPr lang="en-US" altLang="ko-KR" sz="1800" dirty="0" smtClean="0"/>
          </a:p>
          <a:p>
            <a:pPr marL="762000" lvl="1" indent="-304800"/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추가하려면</a:t>
            </a:r>
            <a:r>
              <a:rPr lang="en-US" altLang="ko-KR" sz="1800" dirty="0" smtClean="0"/>
              <a:t>, URL </a:t>
            </a:r>
            <a:r>
              <a:rPr lang="ko-KR" altLang="en-US" sz="1800" dirty="0" smtClean="0"/>
              <a:t>뒷부분에 물음표</a:t>
            </a:r>
            <a:r>
              <a:rPr lang="en-US" altLang="ko-KR" sz="1800" dirty="0" smtClean="0"/>
              <a:t>(‘?’)</a:t>
            </a:r>
            <a:r>
              <a:rPr lang="ko-KR" altLang="en-US" sz="1800" dirty="0" smtClean="0"/>
              <a:t>를 시작으로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이어 적는다</a:t>
            </a:r>
            <a:r>
              <a:rPr lang="en-US" altLang="ko-KR" sz="1800" dirty="0" smtClean="0"/>
              <a:t>.</a:t>
            </a:r>
          </a:p>
          <a:p>
            <a:pPr marL="762000" lvl="1" indent="-304800"/>
            <a:endParaRPr lang="en-US" altLang="ko-KR" sz="1800" dirty="0" smtClean="0"/>
          </a:p>
          <a:p>
            <a:pPr marL="762000" lvl="1" indent="-304800"/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파라미터는</a:t>
            </a:r>
            <a:r>
              <a:rPr lang="ko-KR" altLang="en-US" sz="1800" dirty="0" smtClean="0"/>
              <a:t>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등호</a:t>
            </a:r>
            <a:r>
              <a:rPr lang="en-US" altLang="ko-KR" sz="1800" dirty="0" smtClean="0"/>
              <a:t>(‘=’), </a:t>
            </a:r>
            <a:r>
              <a:rPr lang="ko-KR" altLang="en-US" sz="1800" dirty="0" smtClean="0"/>
              <a:t>값으로 이루어지고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여러 개의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사용하려면 </a:t>
            </a:r>
            <a:r>
              <a:rPr lang="ko-KR" altLang="en-US" sz="1800" dirty="0" err="1" smtClean="0"/>
              <a:t>파라미터들을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앰퍼샌드</a:t>
            </a:r>
            <a:r>
              <a:rPr lang="en-US" altLang="ko-KR" sz="1800" dirty="0" smtClean="0"/>
              <a:t>(‘&amp;’) </a:t>
            </a:r>
            <a:r>
              <a:rPr lang="ko-KR" altLang="en-US" sz="1800" dirty="0" smtClean="0"/>
              <a:t>로 구분한다</a:t>
            </a:r>
            <a:r>
              <a:rPr lang="en-US" altLang="ko-KR" sz="1800" dirty="0" smtClean="0"/>
              <a:t>.  </a:t>
            </a:r>
          </a:p>
          <a:p>
            <a:pPr marL="762000" lvl="1" indent="-304800"/>
            <a:endParaRPr lang="en-US" altLang="ko-KR" sz="1800" b="1" dirty="0" smtClean="0"/>
          </a:p>
          <a:p>
            <a:pPr marL="762000" lvl="1" indent="-304800"/>
            <a:r>
              <a:rPr lang="en-US" altLang="ko-KR" sz="1800" b="1" dirty="0" smtClean="0"/>
              <a:t>GET </a:t>
            </a:r>
            <a:r>
              <a:rPr lang="ko-KR" altLang="en-US" sz="1800" b="1" dirty="0" smtClean="0"/>
              <a:t>방식</a:t>
            </a:r>
            <a:r>
              <a:rPr lang="ko-KR" altLang="en-US" sz="1800" dirty="0" smtClean="0"/>
              <a:t>을 사용하는 </a:t>
            </a:r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요청하면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과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값들이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나타난다</a:t>
            </a:r>
            <a:r>
              <a:rPr lang="en-US" altLang="ko-KR" sz="1800" dirty="0" smtClean="0"/>
              <a:t>. </a:t>
            </a:r>
          </a:p>
          <a:p>
            <a:pPr marL="762000" lvl="1" indent="-304800"/>
            <a:endParaRPr lang="en-US" altLang="ko-KR" sz="1800" b="1" dirty="0" smtClean="0"/>
          </a:p>
          <a:p>
            <a:pPr marL="762000" lvl="1" indent="-304800"/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r>
              <a:rPr lang="ko-KR" altLang="en-US" sz="1800" dirty="0" smtClean="0"/>
              <a:t>을 사용하는 </a:t>
            </a:r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요청하면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값들은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나타나지 않는다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38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ko-KR" altLang="en-US" sz="1800" dirty="0" smtClean="0"/>
              <a:t>데이터를 서버로 전송하기 위해서 사용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 form</a:t>
            </a:r>
            <a:r>
              <a:rPr lang="ko-KR" altLang="en-US" sz="1800" dirty="0" smtClean="0"/>
              <a:t>속성 </a:t>
            </a:r>
            <a:r>
              <a:rPr lang="en-US" altLang="ko-KR" sz="1800" dirty="0" smtClean="0"/>
              <a:t>- action : </a:t>
            </a:r>
            <a:r>
              <a:rPr lang="ko-KR" altLang="en-US" sz="1800" dirty="0" smtClean="0"/>
              <a:t>폼에 들어있는 내용을 전송할 문서의 </a:t>
            </a:r>
            <a:r>
              <a:rPr lang="en-US" altLang="ko-KR" sz="1800" dirty="0" smtClean="0"/>
              <a:t>URL</a:t>
            </a:r>
          </a:p>
          <a:p>
            <a:pPr lvl="1" indent="0">
              <a:buNone/>
            </a:pPr>
            <a:r>
              <a:rPr lang="en-US" altLang="ko-KR" sz="1800" dirty="0" smtClean="0"/>
              <a:t> 	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     - method : </a:t>
            </a:r>
            <a:r>
              <a:rPr lang="ko-KR" altLang="en-US" sz="1800" dirty="0" smtClean="0"/>
              <a:t>폼의 내용을 전송하는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방법으로 </a:t>
            </a:r>
            <a:r>
              <a:rPr lang="en-US" altLang="ko-KR" sz="1800" dirty="0" err="1" smtClean="0"/>
              <a:t>post,get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 </a:t>
            </a:r>
            <a:r>
              <a:rPr lang="en-US" altLang="ko-KR" sz="1800" dirty="0" smtClean="0"/>
              <a:t>        - </a:t>
            </a:r>
            <a:r>
              <a:rPr lang="en-US" altLang="ko-KR" sz="1800" dirty="0" err="1" smtClean="0"/>
              <a:t>enctype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폼태그</a:t>
            </a:r>
            <a:r>
              <a:rPr lang="ko-KR" altLang="en-US" sz="1800" dirty="0" smtClean="0"/>
              <a:t> 내 전송할 내용의 매체 형태 지정 </a:t>
            </a:r>
            <a:r>
              <a:rPr lang="en-US" altLang="ko-KR" sz="1800" dirty="0" smtClean="0"/>
              <a:t>(text/html;)</a:t>
            </a:r>
          </a:p>
          <a:p>
            <a:pPr lvl="1" indent="0">
              <a:buNone/>
            </a:pPr>
            <a:r>
              <a:rPr lang="en-US" altLang="ko-KR" sz="1800" dirty="0" smtClean="0"/>
              <a:t>H1~h6</a:t>
            </a:r>
          </a:p>
          <a:p>
            <a:pPr lvl="1" indent="0">
              <a:buNone/>
            </a:pPr>
            <a:r>
              <a:rPr lang="en-US" altLang="ko-KR" sz="1800" dirty="0" smtClean="0"/>
              <a:t>	: &lt;h1&gt;text&lt;/h1&gt;</a:t>
            </a:r>
          </a:p>
          <a:p>
            <a:pPr lvl="1" indent="0">
              <a:buNone/>
            </a:pPr>
            <a:r>
              <a:rPr lang="en-US" altLang="ko-KR" sz="1800" dirty="0" smtClean="0"/>
              <a:t>Table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: &lt;</a:t>
            </a:r>
            <a:r>
              <a:rPr lang="en-US" altLang="ko-KR" sz="1800" dirty="0" err="1" smtClean="0"/>
              <a:t>tr</a:t>
            </a:r>
            <a:r>
              <a:rPr lang="en-US" altLang="ko-KR" sz="1800" dirty="0" smtClean="0"/>
              <a:t>&gt;,&lt;td&gt;</a:t>
            </a:r>
          </a:p>
          <a:p>
            <a:pPr lvl="1" indent="0">
              <a:buNone/>
            </a:pPr>
            <a:r>
              <a:rPr lang="en-US" altLang="ko-KR" sz="1800" dirty="0" smtClean="0"/>
              <a:t>A</a:t>
            </a:r>
          </a:p>
          <a:p>
            <a:pPr lvl="1" indent="0">
              <a:buNone/>
            </a:pPr>
            <a:r>
              <a:rPr lang="en-US" altLang="ko-KR" sz="1800" dirty="0" smtClean="0"/>
              <a:t>	: </a:t>
            </a:r>
            <a:r>
              <a:rPr lang="ko-KR" altLang="en-US" sz="1800" dirty="0" smtClean="0"/>
              <a:t>일종의 책갈피 기능으로 내부링크와 외부링크가 있다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내부링크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동일 문서상의 링크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외부링크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문서 외부에 있는 사이트주소</a:t>
            </a:r>
            <a:r>
              <a:rPr lang="en-US" altLang="ko-KR" sz="1800" dirty="0" smtClean="0"/>
              <a:t>(URL),html</a:t>
            </a:r>
            <a:r>
              <a:rPr lang="ko-KR" altLang="en-US" sz="1800" dirty="0" smtClean="0"/>
              <a:t>문서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이미지 등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이외의 </a:t>
            </a:r>
            <a:r>
              <a:rPr lang="en-US" altLang="ko-KR" sz="1800" dirty="0" smtClean="0"/>
              <a:t>button , radio , checkbox , submit , password , </a:t>
            </a:r>
            <a:r>
              <a:rPr lang="en-US" altLang="ko-KR" sz="1800" dirty="0" err="1" smtClean="0"/>
              <a:t>textarea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 </a:t>
            </a:r>
          </a:p>
          <a:p>
            <a:pPr lvl="1" indent="0">
              <a:buNone/>
            </a:pPr>
            <a:r>
              <a:rPr lang="en-US" altLang="ko-KR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2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MODEL1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패턴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화면상에 보이는 부분을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이나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가 담당 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-Model</a:t>
            </a:r>
            <a:r>
              <a:rPr lang="ko-KR" altLang="en-US" sz="1800" dirty="0" smtClean="0"/>
              <a:t>부분은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연동부분만으로 구성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모든 처리를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에서 도맡아 하는 패턴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r>
              <a:rPr lang="ko-KR" altLang="en-US" sz="1800" dirty="0" smtClean="0"/>
              <a:t>장점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작성이 쉽고 작은 규모에 쓰여 속도가 빠름</a:t>
            </a: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단점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측에서 모든 처리를 하기 때문에 </a:t>
            </a:r>
            <a:r>
              <a:rPr lang="en-US" altLang="ko-KR" sz="1800" dirty="0" err="1" smtClean="0"/>
              <a:t>html,css,javascript</a:t>
            </a:r>
            <a:r>
              <a:rPr lang="ko-KR" altLang="en-US" sz="1800" dirty="0" smtClean="0"/>
              <a:t>등 언어들이 섞임</a:t>
            </a:r>
            <a:endParaRPr lang="en-US" altLang="ko-KR" sz="1800" dirty="0" smtClean="0"/>
          </a:p>
        </p:txBody>
      </p:sp>
      <p:pic>
        <p:nvPicPr>
          <p:cNvPr id="1026" name="Picture 2" descr="C:\Users\bit-user\Desktop\mo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9238"/>
            <a:ext cx="3952437" cy="12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MODEL2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MVC(Model View Controller)</a:t>
            </a:r>
            <a:r>
              <a:rPr lang="ko-KR" altLang="en-US" sz="1800" dirty="0" smtClean="0"/>
              <a:t>패턴 이라고도 함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화면에 보이는 부분 </a:t>
            </a:r>
            <a:r>
              <a:rPr lang="en-US" altLang="ko-KR" sz="1800" dirty="0" smtClean="0"/>
              <a:t>-&gt;JSP</a:t>
            </a:r>
            <a:r>
              <a:rPr lang="ko-KR" altLang="en-US" sz="1800" dirty="0" smtClean="0"/>
              <a:t>담당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액션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컨트롤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서블릿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모델 </a:t>
            </a:r>
            <a:r>
              <a:rPr lang="en-US" altLang="ko-KR" sz="1800" dirty="0" smtClean="0"/>
              <a:t>: DB</a:t>
            </a:r>
            <a:r>
              <a:rPr lang="ko-KR" altLang="en-US" sz="1800" dirty="0" smtClean="0"/>
              <a:t>연동 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Model1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가 하던 모든 기능들을 역할을 나누어 소화하게 되고</a:t>
            </a:r>
            <a:r>
              <a:rPr lang="en-US" altLang="ko-KR" sz="1800" dirty="0" smtClean="0"/>
              <a:t>,</a:t>
            </a:r>
          </a:p>
          <a:p>
            <a:pPr lvl="1" indent="0">
              <a:buNone/>
            </a:pP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처럼 화면에 출력되는 역할만 맡게 된다</a:t>
            </a:r>
            <a:r>
              <a:rPr lang="en-US" altLang="ko-KR" sz="1800" dirty="0" smtClean="0"/>
              <a:t>.</a:t>
            </a:r>
          </a:p>
          <a:p>
            <a:pPr lvl="1" indent="0">
              <a:buNone/>
            </a:pPr>
            <a:r>
              <a:rPr lang="en-US" altLang="ko-KR" sz="1800" dirty="0" smtClean="0"/>
              <a:t>=&gt;</a:t>
            </a:r>
            <a:r>
              <a:rPr lang="ko-KR" altLang="en-US" sz="1800" dirty="0" smtClean="0"/>
              <a:t>요청이 </a:t>
            </a:r>
            <a:r>
              <a:rPr lang="ko-KR" altLang="en-US" sz="1800" dirty="0" err="1" smtClean="0"/>
              <a:t>들어올경우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한번 거쳐 판단하여 알맞은 폼으로 가도록 유도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장점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 부분과 디자인 부분을 확실하게 구분 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유지보수 유용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가독성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높힘</a:t>
            </a:r>
            <a:r>
              <a:rPr lang="en-US" altLang="ko-KR" sz="1800" dirty="0" smtClean="0"/>
              <a:t>)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자바언어를 그대로 사용하고 구현가능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자바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모두 사용할 수 있다</a:t>
            </a:r>
            <a:r>
              <a:rPr lang="en-US" altLang="ko-KR" sz="1800" dirty="0" smtClean="0"/>
              <a:t>.</a:t>
            </a:r>
          </a:p>
          <a:p>
            <a:pPr lvl="1" indent="0">
              <a:buNone/>
            </a:pP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2050" name="Picture 2" descr="C:\Users\bit-user\Desktop\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0"/>
            <a:ext cx="705327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Forward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: </a:t>
            </a:r>
            <a:r>
              <a:rPr lang="ko-KR" altLang="en-US" sz="1800" dirty="0" smtClean="0"/>
              <a:t>페이지를 이동시켜주는 기능</a:t>
            </a: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800" dirty="0" smtClean="0"/>
              <a:t>Forward : </a:t>
            </a:r>
            <a:r>
              <a:rPr lang="ko-KR" altLang="en-US" sz="1800" dirty="0" smtClean="0"/>
              <a:t>페이지 전환의 주체는 </a:t>
            </a:r>
            <a:r>
              <a:rPr lang="ko-KR" altLang="en-US" sz="1800" dirty="0" err="1" smtClean="0"/>
              <a:t>웹컨테이너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톰캣이라</a:t>
            </a:r>
            <a:r>
              <a:rPr lang="ko-KR" altLang="en-US" sz="1800" dirty="0" smtClean="0"/>
              <a:t> 생각</a:t>
            </a:r>
            <a:r>
              <a:rPr lang="en-US" altLang="ko-KR" sz="1800" dirty="0" smtClean="0"/>
              <a:t>)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=</a:t>
            </a:r>
            <a:r>
              <a:rPr lang="en-US" altLang="ko-KR" sz="1800" dirty="0" err="1" smtClean="0"/>
              <a:t>request,response</a:t>
            </a:r>
            <a:r>
              <a:rPr lang="ko-KR" altLang="en-US" sz="1800" dirty="0" smtClean="0"/>
              <a:t>등의 내장객체 살아있는 상태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웹 브라우저에게 알리지 않고 웹 컨테이너 내부에서 요청 처리</a:t>
            </a: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800" dirty="0" smtClean="0"/>
              <a:t>Redirect : </a:t>
            </a:r>
            <a:r>
              <a:rPr lang="ko-KR" altLang="en-US" sz="1800" dirty="0" smtClean="0"/>
              <a:t>페이지 전환의 주체는 웹 브라우저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=  </a:t>
            </a:r>
            <a:r>
              <a:rPr lang="en-US" altLang="ko-KR" sz="1800" dirty="0" err="1"/>
              <a:t>request,response</a:t>
            </a:r>
            <a:r>
              <a:rPr lang="ko-KR" altLang="en-US" sz="1800" dirty="0"/>
              <a:t>등의 내장객체 </a:t>
            </a:r>
            <a:r>
              <a:rPr lang="ko-KR" altLang="en-US" sz="1800" dirty="0" smtClean="0"/>
              <a:t>소멸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새 창을 연 것이라 생각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41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t-user\Desktop\inde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65420" cy="456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Forward / </a:t>
            </a:r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980728"/>
            <a:ext cx="2623716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i</a:t>
            </a:r>
            <a:r>
              <a:rPr lang="en-US" altLang="ko-KR" sz="1800" dirty="0" err="1" smtClean="0"/>
              <a:t>ndex.jsp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2708920"/>
            <a:ext cx="5544616" cy="4320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it-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769"/>
            <a:ext cx="4608442" cy="29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996952"/>
            <a:ext cx="7620000" cy="305720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6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0" y="116632"/>
            <a:ext cx="8604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 Servlet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	servlet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동작하는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프로그램으로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의 요청</a:t>
            </a:r>
            <a:r>
              <a:rPr lang="en-US" altLang="ko-KR" dirty="0" smtClean="0"/>
              <a:t>(HTTP GET,HOST)</a:t>
            </a:r>
            <a:r>
              <a:rPr lang="ko-KR" altLang="en-US" dirty="0" smtClean="0"/>
              <a:t>을 처리하고 응답을 보내는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-Servlet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자바를 기반 언어로 사용</a:t>
            </a:r>
            <a:r>
              <a:rPr lang="ko-KR" altLang="en-US" dirty="0"/>
              <a:t>하기 때문에 자연스럽게 얻어지는 장점이 있는데 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이것은 </a:t>
            </a:r>
            <a:r>
              <a:rPr lang="ko-KR" altLang="en-US" dirty="0"/>
              <a:t>코드의 손쉬운 재사용</a:t>
            </a:r>
            <a:r>
              <a:rPr lang="en-US" altLang="ko-KR" dirty="0"/>
              <a:t>, </a:t>
            </a:r>
            <a:r>
              <a:rPr lang="ko-KR" altLang="en-US" dirty="0"/>
              <a:t>플랫폼 독립성</a:t>
            </a:r>
            <a:r>
              <a:rPr lang="en-US" altLang="ko-KR" dirty="0"/>
              <a:t>, JDBC </a:t>
            </a:r>
            <a:r>
              <a:rPr lang="ko-KR" altLang="en-US" dirty="0"/>
              <a:t>사용 등이다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수많은 기능을 </a:t>
            </a:r>
            <a:r>
              <a:rPr lang="ko-KR" altLang="en-US" dirty="0" err="1"/>
              <a:t>제한없이</a:t>
            </a:r>
            <a:r>
              <a:rPr lang="ko-KR" altLang="en-US" dirty="0"/>
              <a:t> 사용할 수 있다는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</a:t>
            </a:r>
            <a:r>
              <a:rPr lang="en-US" altLang="ko-KR" dirty="0"/>
              <a:t>2D, 3D </a:t>
            </a:r>
            <a:r>
              <a:rPr lang="ko-KR" altLang="en-US" dirty="0"/>
              <a:t>그래픽 툴을 이용해서 동적인 이미지를 생산할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자바가 제공하는 메일 클래스들을 이용하면 효과적으로 메일 전송 및 관리를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15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t-user\Desktop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781668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Forward / </a:t>
            </a:r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980728"/>
            <a:ext cx="2623716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&lt;AddAction.java&gt;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1126642" y="5157192"/>
            <a:ext cx="5544616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it-user\Desktop\ind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1" y="1628799"/>
            <a:ext cx="7751229" cy="49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solidFill>
                  <a:schemeClr val="tx1"/>
                </a:solidFill>
              </a:rPr>
              <a:t>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980728"/>
            <a:ext cx="2623716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index.jsp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1524477" y="4581128"/>
            <a:ext cx="650390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bit-user\Desktop\deleteformj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8" y="3448262"/>
            <a:ext cx="695483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solidFill>
                  <a:schemeClr val="tx1"/>
                </a:solidFill>
              </a:rPr>
              <a:t>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740780"/>
            <a:ext cx="3312368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&lt;DeleteformAction.java&gt;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688008" y="4027264"/>
            <a:ext cx="6452816" cy="6258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bit-user\Desktop\delete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162"/>
            <a:ext cx="674528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3034000"/>
            <a:ext cx="3312368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Deleteform.jsp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1035596" y="2420888"/>
            <a:ext cx="610522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it-user\Desktop\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1" y="1175532"/>
            <a:ext cx="671671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solidFill>
                  <a:schemeClr val="tx1"/>
                </a:solidFill>
              </a:rPr>
              <a:t>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740780"/>
            <a:ext cx="3312368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&lt;DeleteAction.java&gt;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819696" y="3449588"/>
            <a:ext cx="610522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19772"/>
            <a:ext cx="4680520" cy="1008112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JSTL</a:t>
            </a:r>
            <a:endParaRPr lang="ko-KR" altLang="en-US" sz="7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java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484784"/>
            <a:ext cx="7992888" cy="52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</a:pPr>
            <a:r>
              <a:rPr lang="en-US" altLang="ko-KR" sz="1800" dirty="0" smtClean="0"/>
              <a:t>JSP</a:t>
            </a:r>
            <a:r>
              <a:rPr lang="ko-KR" altLang="en-US" sz="1800" dirty="0" smtClean="0"/>
              <a:t>표준 라이브러리</a:t>
            </a:r>
            <a:endParaRPr lang="en-US" altLang="ko-KR" sz="1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 안에서 사용할 수 있는 </a:t>
            </a:r>
            <a:r>
              <a:rPr lang="ko-KR" altLang="en-US" sz="1800" dirty="0" err="1" smtClean="0"/>
              <a:t>커스텀과</a:t>
            </a:r>
            <a:r>
              <a:rPr lang="ko-KR" altLang="en-US" sz="1800" dirty="0" smtClean="0"/>
              <a:t> 함수 제공</a:t>
            </a:r>
            <a:endParaRPr lang="en-US" altLang="ko-KR" sz="1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sz="1800" dirty="0" smtClean="0"/>
              <a:t>JAVA,JSP</a:t>
            </a:r>
            <a:r>
              <a:rPr lang="ko-KR" altLang="en-US" sz="1800" dirty="0" smtClean="0"/>
              <a:t>언어를 </a:t>
            </a:r>
            <a:r>
              <a:rPr lang="ko-KR" altLang="en-US" sz="1800" dirty="0" err="1" smtClean="0"/>
              <a:t>사용하지않고</a:t>
            </a:r>
            <a:r>
              <a:rPr lang="ko-KR" altLang="en-US" sz="1800" dirty="0" smtClean="0"/>
              <a:t> 태그형태로 쓸 수 있음</a:t>
            </a:r>
            <a:endParaRPr lang="en-US" altLang="ko-KR" sz="1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sz="1800" dirty="0" smtClean="0"/>
              <a:t>JAVA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소스를 대신하여 사용 </a:t>
            </a:r>
            <a:r>
              <a:rPr lang="en-US" altLang="ko-KR" sz="1800" dirty="0" smtClean="0"/>
              <a:t>(= </a:t>
            </a:r>
            <a:r>
              <a:rPr lang="ko-KR" altLang="en-US" sz="1800" dirty="0" err="1" smtClean="0"/>
              <a:t>가독성</a:t>
            </a:r>
            <a:r>
              <a:rPr lang="ko-KR" altLang="en-US" sz="1800" dirty="0" smtClean="0"/>
              <a:t> 향상</a:t>
            </a:r>
            <a:r>
              <a:rPr lang="en-US" altLang="ko-KR" sz="1800" dirty="0" smtClean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ko-KR" altLang="en-US" sz="1800" dirty="0" smtClean="0"/>
              <a:t>간단한 프로그램 </a:t>
            </a:r>
            <a:r>
              <a:rPr lang="ko-KR" altLang="en-US" sz="1800" dirty="0" err="1" smtClean="0"/>
              <a:t>로직의</a:t>
            </a:r>
            <a:r>
              <a:rPr lang="ko-KR" altLang="en-US" sz="1800" dirty="0" smtClean="0"/>
              <a:t> 구사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변수 선언</a:t>
            </a:r>
            <a:r>
              <a:rPr lang="en-US" altLang="ko-KR" sz="1800" dirty="0" smtClean="0"/>
              <a:t>, if , for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ko-KR" altLang="en-US" sz="1800" dirty="0" smtClean="0"/>
              <a:t>다른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페이지 호출 </a:t>
            </a:r>
            <a:endParaRPr lang="en-US" altLang="ko-KR" sz="1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sz="1800" dirty="0" smtClean="0"/>
              <a:t>XML</a:t>
            </a:r>
            <a:r>
              <a:rPr lang="ko-KR" altLang="en-US" sz="1800" dirty="0" smtClean="0"/>
              <a:t>문서 처리</a:t>
            </a:r>
            <a:endParaRPr lang="en-US" altLang="ko-KR" sz="1800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chemeClr val="tx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최대한 자바코드를 줄이기 위해 </a:t>
            </a:r>
            <a:r>
              <a:rPr lang="ko-KR" altLang="en-US" sz="1800" b="1" dirty="0" err="1" smtClean="0">
                <a:solidFill>
                  <a:schemeClr val="tx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커스텀</a:t>
            </a:r>
            <a:r>
              <a:rPr lang="ko-KR" altLang="en-US" sz="1800" b="1" dirty="0" smtClean="0">
                <a:solidFill>
                  <a:schemeClr val="tx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태그로 바꾸어 놓은 것</a:t>
            </a:r>
            <a:endParaRPr lang="en-US" altLang="ko-KR" sz="1800" b="1" dirty="0" smtClean="0">
              <a:solidFill>
                <a:schemeClr val="tx2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94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el(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expression Language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124744"/>
            <a:ext cx="7992888" cy="52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</a:pPr>
            <a:r>
              <a:rPr lang="ko-KR" altLang="en-US" sz="1800" dirty="0" smtClean="0"/>
              <a:t>표현언어</a:t>
            </a:r>
            <a:endParaRPr lang="en-US" altLang="ko-KR" sz="18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JSP 			EL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&lt;%= name%&gt;		</a:t>
            </a:r>
            <a:r>
              <a:rPr lang="en-US" altLang="ko-KR" sz="1800" b="1" dirty="0" smtClean="0"/>
              <a:t>${name}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&lt;form action=“</a:t>
            </a:r>
            <a:r>
              <a:rPr lang="en-US" altLang="ko-KR" sz="1800" dirty="0" err="1" smtClean="0"/>
              <a:t>test.jsp</a:t>
            </a:r>
            <a:r>
              <a:rPr lang="en-US" altLang="ko-KR" sz="1800" dirty="0" smtClean="0"/>
              <a:t>” method=“post”&gt;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&lt;input type=“text” name=“name”/&gt;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String name=</a:t>
            </a:r>
            <a:r>
              <a:rPr lang="en-US" altLang="ko-KR" sz="1800" dirty="0" err="1" smtClean="0"/>
              <a:t>request.getParameter</a:t>
            </a:r>
            <a:r>
              <a:rPr lang="en-US" altLang="ko-KR" sz="1800" dirty="0" smtClean="0"/>
              <a:t>(“name”)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&lt;%=name%&gt;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EL </a:t>
            </a:r>
            <a:r>
              <a:rPr lang="ko-KR" altLang="en-US" sz="1800" dirty="0" smtClean="0"/>
              <a:t>내장객체 </a:t>
            </a:r>
            <a:r>
              <a:rPr lang="en-US" altLang="ko-KR" sz="1800" dirty="0" err="1" smtClean="0"/>
              <a:t>param</a:t>
            </a:r>
            <a:r>
              <a:rPr lang="ko-KR" altLang="en-US" sz="1800" dirty="0" smtClean="0"/>
              <a:t>이용</a:t>
            </a:r>
            <a:endParaRPr lang="en-US" altLang="ko-KR" sz="1800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sz="1800" b="1" dirty="0" smtClean="0"/>
              <a:t>${param.name}</a:t>
            </a:r>
          </a:p>
          <a:p>
            <a:pPr marL="742950" lvl="1" indent="-285750">
              <a:lnSpc>
                <a:spcPct val="150000"/>
              </a:lnSpc>
            </a:pPr>
            <a:endParaRPr lang="en-US" altLang="ko-KR" sz="1800" dirty="0"/>
          </a:p>
          <a:p>
            <a:pPr marL="742950" lvl="1" indent="-285750">
              <a:lnSpc>
                <a:spcPct val="150000"/>
              </a:lnSpc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83768" y="2420888"/>
            <a:ext cx="1152128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40" y="1857930"/>
            <a:ext cx="8302008" cy="78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java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1196752"/>
            <a:ext cx="7992888" cy="52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JSP</a:t>
            </a:r>
            <a:r>
              <a:rPr lang="ko-KR" altLang="en-US" sz="1800" dirty="0" smtClean="0"/>
              <a:t>페이지에 추가</a:t>
            </a: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C : </a:t>
            </a:r>
            <a:r>
              <a:rPr lang="ko-KR" altLang="en-US" sz="1800" dirty="0" smtClean="0"/>
              <a:t>코어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일반 프로그램 언어에서 제공하는 것과 유사한 변수 선언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다른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페이지로 제어를 이동하는 기능 제공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err="1" smtClean="0"/>
              <a:t>fmt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포매팅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날짜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시간을 </a:t>
            </a:r>
            <a:r>
              <a:rPr lang="ko-KR" altLang="en-US" sz="1800" dirty="0" err="1" smtClean="0"/>
              <a:t>포매팅</a:t>
            </a:r>
            <a:r>
              <a:rPr lang="ko-KR" altLang="en-US" sz="1800" dirty="0" smtClean="0"/>
              <a:t> 하는 기능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국제화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다국어 지원기능 제공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err="1"/>
              <a:t>f</a:t>
            </a:r>
            <a:r>
              <a:rPr lang="en-US" altLang="ko-KR" sz="1800" dirty="0" err="1" smtClean="0"/>
              <a:t>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문자열 처리하는 함수 제공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6588224" y="1592383"/>
            <a:ext cx="2291796" cy="13167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java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1196752"/>
            <a:ext cx="7992888" cy="52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C:set</a:t>
            </a:r>
            <a:r>
              <a:rPr lang="en-US" altLang="ko-KR" sz="1800" dirty="0" smtClean="0"/>
              <a:t>&gt; </a:t>
            </a:r>
          </a:p>
          <a:p>
            <a:pPr lvl="1" indent="0"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nRow</a:t>
            </a:r>
            <a:r>
              <a:rPr lang="en-US" altLang="ko-KR" sz="1800" dirty="0" smtClean="0"/>
              <a:t> = 3; </a:t>
            </a:r>
          </a:p>
          <a:p>
            <a:pPr lvl="1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c:set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=</a:t>
            </a:r>
            <a:r>
              <a:rPr lang="en-US" altLang="ko-KR" sz="1800" i="1" dirty="0"/>
              <a:t>"</a:t>
            </a:r>
            <a:r>
              <a:rPr lang="en-US" altLang="ko-KR" sz="1800" i="1" dirty="0" err="1"/>
              <a:t>nRow</a:t>
            </a:r>
            <a:r>
              <a:rPr lang="en-US" altLang="ko-KR" sz="1800" i="1" dirty="0"/>
              <a:t>" value="3"&gt;&lt;/</a:t>
            </a:r>
            <a:r>
              <a:rPr lang="en-US" altLang="ko-KR" sz="1800" i="1" dirty="0" err="1"/>
              <a:t>c:set</a:t>
            </a:r>
            <a:r>
              <a:rPr lang="en-US" altLang="ko-KR" sz="1800" i="1" dirty="0" smtClean="0"/>
              <a:t>&gt;</a:t>
            </a:r>
          </a:p>
          <a:p>
            <a:pPr lvl="1" indent="0">
              <a:buNone/>
            </a:pPr>
            <a:endParaRPr lang="en-US" altLang="ko-KR" sz="1800" i="1" dirty="0"/>
          </a:p>
          <a:p>
            <a:pPr marL="742950" lvl="1" indent="-285750"/>
            <a:r>
              <a:rPr lang="en-US" altLang="ko-KR" sz="1800" i="1" dirty="0" smtClean="0"/>
              <a:t>&lt;</a:t>
            </a:r>
            <a:r>
              <a:rPr lang="en-US" altLang="ko-KR" sz="1800" i="1" dirty="0" err="1"/>
              <a:t>c</a:t>
            </a:r>
            <a:r>
              <a:rPr lang="en-US" altLang="ko-KR" sz="1800" i="1" dirty="0" err="1" smtClean="0"/>
              <a:t>:out</a:t>
            </a:r>
            <a:r>
              <a:rPr lang="en-US" altLang="ko-KR" sz="1800" i="1" dirty="0" smtClean="0"/>
              <a:t>&gt;</a:t>
            </a:r>
          </a:p>
          <a:p>
            <a:pPr lvl="1" indent="0">
              <a:buNone/>
            </a:pPr>
            <a:r>
              <a:rPr lang="en-US" altLang="ko-KR" sz="1800" dirty="0" err="1"/>
              <a:t>system.out.println</a:t>
            </a:r>
            <a:r>
              <a:rPr lang="en-US" altLang="ko-KR" sz="1800" dirty="0"/>
              <a:t>(" </a:t>
            </a:r>
            <a:r>
              <a:rPr lang="ko-KR" altLang="en-US" sz="1800" dirty="0"/>
              <a:t>안녕하세요 </a:t>
            </a:r>
            <a:r>
              <a:rPr lang="en-US" altLang="ko-KR" sz="1800" dirty="0"/>
              <a:t>");</a:t>
            </a:r>
            <a:br>
              <a:rPr lang="en-US" altLang="ko-KR" sz="1800" dirty="0"/>
            </a:b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c:out</a:t>
            </a:r>
            <a:r>
              <a:rPr lang="en-US" altLang="ko-KR" sz="1800" dirty="0" smtClean="0"/>
              <a:t> value=“</a:t>
            </a:r>
            <a:r>
              <a:rPr lang="ko-KR" altLang="en-US" sz="1800" dirty="0" smtClean="0"/>
              <a:t>안녕하세요</a:t>
            </a:r>
            <a:r>
              <a:rPr lang="en-US" altLang="ko-KR" sz="1800" dirty="0" smtClean="0"/>
              <a:t>”&gt;</a:t>
            </a:r>
          </a:p>
          <a:p>
            <a:pPr lvl="1" indent="0">
              <a:buNone/>
            </a:pPr>
            <a:endParaRPr lang="en-US" altLang="ko-KR" sz="1800" dirty="0"/>
          </a:p>
          <a:p>
            <a:pPr marL="742950" lvl="1" indent="-285750"/>
            <a:r>
              <a:rPr lang="en-US" altLang="ko-KR" sz="1800" dirty="0"/>
              <a:t>&lt;</a:t>
            </a:r>
            <a:r>
              <a:rPr lang="en-US" altLang="ko-KR" sz="1800" dirty="0" err="1"/>
              <a:t>c:choose</a:t>
            </a:r>
            <a:r>
              <a:rPr lang="en-US" altLang="ko-KR" sz="1800" dirty="0" smtClean="0"/>
              <a:t>&gt;</a:t>
            </a:r>
            <a:r>
              <a:rPr lang="en-US" altLang="ko-KR" sz="1800" dirty="0"/>
              <a:t> &lt;</a:t>
            </a:r>
            <a:r>
              <a:rPr lang="en-US" altLang="ko-KR" sz="1800" dirty="0" err="1" smtClean="0"/>
              <a:t>c:when</a:t>
            </a:r>
            <a:r>
              <a:rPr lang="en-US" altLang="ko-KR" sz="1800" dirty="0" smtClean="0"/>
              <a:t>&gt; </a:t>
            </a:r>
            <a:r>
              <a:rPr lang="en-US" altLang="ko-KR" sz="1800" dirty="0"/>
              <a:t>&lt;</a:t>
            </a:r>
            <a:r>
              <a:rPr lang="en-US" altLang="ko-KR" sz="1800" dirty="0" err="1" smtClean="0"/>
              <a:t>c:otherwise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pic>
        <p:nvPicPr>
          <p:cNvPr id="1027" name="Picture 3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3"/>
            <a:ext cx="6336704" cy="196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java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1196752"/>
            <a:ext cx="7992888" cy="52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c:forEach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c:forEach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=" i " begin=" 1 " end=" 10 " step=" 1 </a:t>
            </a:r>
            <a:r>
              <a:rPr lang="en-US" altLang="ko-KR" sz="1800" dirty="0" smtClean="0"/>
              <a:t>"&gt;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${ i </a:t>
            </a:r>
            <a:r>
              <a:rPr lang="en-US" altLang="ko-KR" sz="1800" dirty="0" smtClean="0"/>
              <a:t>}</a:t>
            </a:r>
          </a:p>
          <a:p>
            <a:pPr lvl="1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c:forEach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marL="742950" lvl="1" indent="-285750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c:redirect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값을 지정된 </a:t>
            </a:r>
            <a:r>
              <a:rPr lang="en-US" altLang="ko-KR" sz="1800" dirty="0" err="1" smtClean="0"/>
              <a:t>url</a:t>
            </a:r>
            <a:r>
              <a:rPr lang="ko-KR" altLang="en-US" sz="1800" dirty="0" smtClean="0"/>
              <a:t>로 보냄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c:redirect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test.jsp</a:t>
            </a:r>
            <a:r>
              <a:rPr lang="en-US" altLang="ko-KR" sz="1800" dirty="0" smtClean="0"/>
              <a:t>”&gt;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c:param</a:t>
            </a:r>
            <a:r>
              <a:rPr lang="en-US" altLang="ko-KR" sz="1800" dirty="0" smtClean="0"/>
              <a:t> name=“hello” value=“hello”/&gt;</a:t>
            </a:r>
          </a:p>
          <a:p>
            <a:pPr lvl="1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c:redirect</a:t>
            </a:r>
            <a:r>
              <a:rPr lang="en-US" altLang="ko-KR" sz="1800" dirty="0" smtClean="0"/>
              <a:t>&gt;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351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0" y="116632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Servlet </a:t>
            </a:r>
            <a:r>
              <a:rPr lang="ko-KR" altLang="en-US" dirty="0" err="1"/>
              <a:t>스펙을</a:t>
            </a:r>
            <a:r>
              <a:rPr lang="ko-KR" altLang="en-US" dirty="0"/>
              <a:t> 기반으로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markup</a:t>
            </a:r>
            <a:r>
              <a:rPr lang="ko-KR" altLang="en-US" dirty="0"/>
              <a:t>언어를 활용하여 동적인 </a:t>
            </a:r>
            <a:r>
              <a:rPr lang="en-US" altLang="ko-KR" dirty="0" smtClean="0"/>
              <a:t>	web </a:t>
            </a:r>
            <a:r>
              <a:rPr lang="ko-KR" altLang="en-US" dirty="0" err="1"/>
              <a:t>컨텐츠를</a:t>
            </a:r>
            <a:r>
              <a:rPr lang="ko-KR" altLang="en-US" dirty="0"/>
              <a:t> 작성하기 위한 </a:t>
            </a:r>
            <a:r>
              <a:rPr lang="en-US" altLang="ko-KR" dirty="0"/>
              <a:t>Java Web </a:t>
            </a:r>
            <a:r>
              <a:rPr lang="ko-KR" altLang="en-US" dirty="0" smtClean="0"/>
              <a:t>기술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 사이드 스크립트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 JSP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의 약점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코드내의 </a:t>
            </a:r>
            <a:r>
              <a:rPr lang="en-US" altLang="ko-KR" dirty="0" smtClean="0"/>
              <a:t>HTML)</a:t>
            </a:r>
            <a:r>
              <a:rPr lang="ko-KR" altLang="en-US" dirty="0" smtClean="0"/>
              <a:t>을 보완하기 위한 스크립트 방식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("&lt;html</a:t>
            </a:r>
            <a:r>
              <a:rPr lang="en-US" altLang="ko-KR" dirty="0" smtClean="0"/>
              <a:t>&gt;");            * </a:t>
            </a:r>
            <a:r>
              <a:rPr lang="ko-KR" altLang="en-US" dirty="0" err="1" smtClean="0"/>
              <a:t>자바코드내에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코드들이 들어가기 때문에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("&lt;head</a:t>
            </a:r>
            <a:r>
              <a:rPr lang="en-US" altLang="ko-KR" dirty="0" smtClean="0"/>
              <a:t>&gt;"); 	</a:t>
            </a:r>
            <a:r>
              <a:rPr lang="ko-KR" altLang="en-US" dirty="0" smtClean="0"/>
              <a:t>수정하기 어려움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("&lt;/head&gt;");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("&lt;/html&gt;")</a:t>
            </a:r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/>
              <a:t>&lt;html</a:t>
            </a:r>
            <a:r>
              <a:rPr lang="en-US" altLang="ko-KR" dirty="0" smtClean="0"/>
              <a:t>&gt;			* html </a:t>
            </a:r>
            <a:r>
              <a:rPr lang="ko-KR" altLang="en-US" dirty="0" smtClean="0"/>
              <a:t>분리</a:t>
            </a:r>
            <a:endParaRPr lang="en-US" altLang="ko-KR" dirty="0"/>
          </a:p>
          <a:p>
            <a:r>
              <a:rPr lang="en-US" altLang="ko-KR" dirty="0" smtClean="0"/>
              <a:t>	&lt;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html&gt;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947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java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0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5952777" cy="23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3" y="1196752"/>
            <a:ext cx="900336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Jstl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java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764704"/>
            <a:ext cx="7992888" cy="52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                      </a:t>
            </a:r>
            <a:r>
              <a:rPr lang="ko-KR" altLang="en-US" sz="1800" dirty="0" smtClean="0"/>
              <a:t>변수설정 </a:t>
            </a:r>
            <a:r>
              <a:rPr lang="en-US" altLang="ko-KR" sz="1800" dirty="0" smtClean="0"/>
              <a:t>&amp; for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ㄴ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반복문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내에서 쓰일 변수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1609966"/>
            <a:ext cx="792088" cy="234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문법의 </a:t>
            </a:r>
            <a:r>
              <a:rPr lang="en-US" altLang="ko-KR" dirty="0">
                <a:solidFill>
                  <a:schemeClr val="tx1"/>
                </a:solidFill>
              </a:rPr>
              <a:t>for</a:t>
            </a:r>
            <a:r>
              <a:rPr lang="ko-KR" altLang="en-US" dirty="0">
                <a:solidFill>
                  <a:schemeClr val="tx1"/>
                </a:solidFill>
              </a:rPr>
              <a:t>문 </a:t>
            </a:r>
            <a:r>
              <a:rPr lang="ko-KR" altLang="en-US" dirty="0" smtClean="0">
                <a:solidFill>
                  <a:schemeClr val="tx1"/>
                </a:solidFill>
              </a:rPr>
              <a:t>사용법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980728"/>
            <a:ext cx="928903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 smtClean="0"/>
              <a:t>&lt;</a:t>
            </a:r>
            <a:r>
              <a:rPr lang="en-US" altLang="ko-KR" sz="1600" b="0" dirty="0" err="1"/>
              <a:t>c:forEach</a:t>
            </a:r>
            <a:r>
              <a:rPr lang="en-US" altLang="ko-KR" sz="1600" b="0" dirty="0"/>
              <a:t> items="${</a:t>
            </a:r>
            <a:r>
              <a:rPr lang="ko-KR" altLang="en-US" sz="1600" b="0" dirty="0"/>
              <a:t>리스트가 받아올 배열</a:t>
            </a:r>
            <a:r>
              <a:rPr lang="en-US" altLang="ko-KR" sz="1600" b="0" dirty="0"/>
              <a:t>}" </a:t>
            </a:r>
            <a:r>
              <a:rPr lang="en-US" altLang="ko-KR" sz="1600" b="0" dirty="0" err="1"/>
              <a:t>var</a:t>
            </a:r>
            <a:r>
              <a:rPr lang="en-US" altLang="ko-KR" sz="1600" b="0" dirty="0"/>
              <a:t>=$"{for</a:t>
            </a:r>
            <a:r>
              <a:rPr lang="ko-KR" altLang="en-US" sz="1600" b="0" dirty="0"/>
              <a:t>문안에서 사용할 변수</a:t>
            </a:r>
            <a:r>
              <a:rPr lang="en-US" altLang="ko-KR" sz="1600" b="0" dirty="0"/>
              <a:t>}" </a:t>
            </a:r>
            <a:r>
              <a:rPr lang="en-US" altLang="ko-KR" sz="1600" b="0" dirty="0" err="1"/>
              <a:t>varStatus</a:t>
            </a:r>
            <a:r>
              <a:rPr lang="en-US" altLang="ko-KR" sz="1600" b="0" dirty="0"/>
              <a:t>="status"&gt;</a:t>
            </a:r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0" dirty="0" smtClean="0">
                <a:solidFill>
                  <a:schemeClr val="tx2"/>
                </a:solidFill>
              </a:rPr>
              <a:t>status</a:t>
            </a:r>
            <a:r>
              <a:rPr lang="ko-KR" altLang="en-US" sz="2000" b="0" dirty="0"/>
              <a:t>는 </a:t>
            </a:r>
            <a:r>
              <a:rPr lang="en-US" altLang="ko-KR" sz="2000" b="0" dirty="0">
                <a:solidFill>
                  <a:schemeClr val="tx2"/>
                </a:solidFill>
              </a:rPr>
              <a:t>for</a:t>
            </a:r>
            <a:r>
              <a:rPr lang="ko-KR" altLang="en-US" sz="2000" b="0" dirty="0">
                <a:solidFill>
                  <a:schemeClr val="tx2"/>
                </a:solidFill>
              </a:rPr>
              <a:t>문의 상태</a:t>
            </a:r>
            <a:r>
              <a:rPr lang="ko-KR" altLang="en-US" sz="2000" b="0" dirty="0"/>
              <a:t>를 알 수 있게 체크하여 </a:t>
            </a:r>
            <a:r>
              <a:rPr lang="ko-KR" altLang="en-US" sz="2000" b="0" dirty="0" smtClean="0"/>
              <a:t>준다</a:t>
            </a:r>
            <a:endParaRPr lang="en-US" altLang="ko-KR" sz="2000" b="0" dirty="0" smtClean="0"/>
          </a:p>
          <a:p>
            <a:endParaRPr lang="ko-KR" altLang="en-US" sz="2000" b="0" dirty="0"/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status.current</a:t>
            </a:r>
            <a:r>
              <a:rPr lang="en-US" altLang="ko-KR" sz="2000" b="0" dirty="0"/>
              <a:t>}   </a:t>
            </a:r>
            <a:r>
              <a:rPr lang="ko-KR" altLang="en-US" sz="2000" b="0" dirty="0"/>
              <a:t>현재의 </a:t>
            </a:r>
            <a:r>
              <a:rPr lang="en-US" altLang="ko-KR" sz="2000" b="0" dirty="0"/>
              <a:t>for</a:t>
            </a:r>
            <a:r>
              <a:rPr lang="ko-KR" altLang="en-US" sz="2000" b="0" dirty="0"/>
              <a:t>문에 해당하는 번호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status.index</a:t>
            </a:r>
            <a:r>
              <a:rPr lang="en-US" altLang="ko-KR" sz="2000" b="0" dirty="0"/>
              <a:t>} </a:t>
            </a:r>
            <a:r>
              <a:rPr lang="ko-KR" altLang="en-US" sz="2000" b="0" dirty="0"/>
              <a:t>초기값 </a:t>
            </a:r>
            <a:r>
              <a:rPr lang="en-US" altLang="ko-KR" sz="2000" b="0" dirty="0"/>
              <a:t>0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status.count</a:t>
            </a:r>
            <a:r>
              <a:rPr lang="en-US" altLang="ko-KR" sz="2000" b="0" dirty="0"/>
              <a:t>} </a:t>
            </a:r>
            <a:r>
              <a:rPr lang="ko-KR" altLang="en-US" sz="2000" b="0" dirty="0"/>
              <a:t>초기값 </a:t>
            </a:r>
            <a:r>
              <a:rPr lang="en-US" altLang="ko-KR" sz="2000" b="0" dirty="0"/>
              <a:t>1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status.first</a:t>
            </a:r>
            <a:r>
              <a:rPr lang="en-US" altLang="ko-KR" sz="2000" b="0" dirty="0"/>
              <a:t>}  </a:t>
            </a:r>
            <a:r>
              <a:rPr lang="ko-KR" altLang="en-US" sz="2000" b="0" dirty="0"/>
              <a:t>현재 루프가 처음인지 확인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status.last</a:t>
            </a:r>
            <a:r>
              <a:rPr lang="en-US" altLang="ko-KR" sz="2000" b="0" dirty="0"/>
              <a:t>}  </a:t>
            </a:r>
            <a:r>
              <a:rPr lang="ko-KR" altLang="en-US" sz="2000" b="0" dirty="0"/>
              <a:t>현재 루프가 마지막인지 확인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status.begin</a:t>
            </a:r>
            <a:r>
              <a:rPr lang="en-US" altLang="ko-KR" sz="2000" b="0" dirty="0"/>
              <a:t>} for</a:t>
            </a:r>
            <a:r>
              <a:rPr lang="ko-KR" altLang="en-US" sz="2000" b="0" dirty="0"/>
              <a:t>문의 시작 값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status.end</a:t>
            </a:r>
            <a:r>
              <a:rPr lang="en-US" altLang="ko-KR" sz="2000" b="0" dirty="0"/>
              <a:t>}   for</a:t>
            </a:r>
            <a:r>
              <a:rPr lang="ko-KR" altLang="en-US" sz="2000" b="0" dirty="0"/>
              <a:t>문의 끝 값</a:t>
            </a:r>
          </a:p>
          <a:p>
            <a:r>
              <a:rPr lang="en-US" altLang="ko-KR" sz="2000" b="0" dirty="0"/>
              <a:t>#{</a:t>
            </a:r>
            <a:r>
              <a:rPr lang="en-US" altLang="ko-KR" sz="2000" b="0" dirty="0" err="1"/>
              <a:t>status.step</a:t>
            </a:r>
            <a:r>
              <a:rPr lang="en-US" altLang="ko-KR" sz="2000" b="0" dirty="0"/>
              <a:t>}  for</a:t>
            </a:r>
            <a:r>
              <a:rPr lang="ko-KR" altLang="en-US" sz="2000" b="0" dirty="0"/>
              <a:t>문의 </a:t>
            </a:r>
            <a:r>
              <a:rPr lang="ko-KR" altLang="en-US" sz="2000" b="0" dirty="0" err="1"/>
              <a:t>증가값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65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먼저 나온 것은 </a:t>
            </a:r>
            <a:r>
              <a:rPr lang="ko-KR" altLang="en-US" b="1" dirty="0" err="1" smtClean="0"/>
              <a:t>서블릿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자바코드를 작성하고 나서 실행하면 클래스파일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을 만들게 된다</a:t>
            </a: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단점은 자바코드가 한 줄만 변경되어도 다시 처음부터 실행해야 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가 나오기 전에는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안에서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문서를 찍음</a:t>
            </a:r>
            <a:endParaRPr lang="en-US" altLang="ko-KR" dirty="0" smtClean="0"/>
          </a:p>
          <a:p>
            <a:r>
              <a:rPr lang="en-US" altLang="ko-KR" dirty="0" smtClean="0"/>
              <a:t>.java</a:t>
            </a:r>
            <a:r>
              <a:rPr lang="ko-KR" altLang="en-US" dirty="0" smtClean="0"/>
              <a:t>코드 안에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같이 공존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7" name="Picture 3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" y="3720696"/>
            <a:ext cx="8856985" cy="14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다른 개발 방법과의 비교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성능면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ASP</a:t>
            </a:r>
            <a:r>
              <a:rPr lang="ko-KR" altLang="en-US" dirty="0" smtClean="0"/>
              <a:t>보다는 빠르지만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보다는 약간 느리다는 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확장성면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Servlet+JSP</a:t>
            </a:r>
            <a:r>
              <a:rPr lang="en-US" altLang="ko-KR" dirty="0" smtClean="0"/>
              <a:t> </a:t>
            </a:r>
            <a:r>
              <a:rPr lang="ko-KR" altLang="en-US" dirty="0"/>
              <a:t>방식이 우월하다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모든 기능을 자유롭게 사용할 수 있으며 코드의 재사용 </a:t>
            </a:r>
            <a:r>
              <a:rPr lang="en-US" altLang="ko-KR" dirty="0" smtClean="0"/>
              <a:t>	</a:t>
            </a:r>
            <a:r>
              <a:rPr lang="ko-KR" altLang="en-US" dirty="0" smtClean="0"/>
              <a:t>등에서 탁월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ko-KR" altLang="en-US" dirty="0"/>
              <a:t>를 사용하여 모든 데이터베이스와 똑같은 인터페이스로 데이터 교환이 </a:t>
            </a:r>
            <a:r>
              <a:rPr lang="en-US" altLang="ko-KR" dirty="0" smtClean="0"/>
              <a:t>	</a:t>
            </a:r>
            <a:r>
              <a:rPr lang="ko-KR" altLang="en-US" dirty="0" smtClean="0"/>
              <a:t>가능한 </a:t>
            </a:r>
            <a:r>
              <a:rPr lang="ko-KR" altLang="en-US" dirty="0"/>
              <a:t>점에서도 </a:t>
            </a:r>
            <a:r>
              <a:rPr lang="en-US" altLang="ko-KR" dirty="0" err="1"/>
              <a:t>Servlet+JSP</a:t>
            </a:r>
            <a:r>
              <a:rPr lang="en-US" altLang="ko-KR" dirty="0"/>
              <a:t> </a:t>
            </a:r>
            <a:r>
              <a:rPr lang="ko-KR" altLang="en-US" dirty="0"/>
              <a:t>방식이 </a:t>
            </a:r>
            <a:r>
              <a:rPr lang="ko-KR" altLang="en-US" dirty="0" smtClean="0"/>
              <a:t>뛰어난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</a:t>
            </a:r>
            <a:r>
              <a:rPr lang="ko-KR" altLang="en-US" dirty="0"/>
              <a:t>갖고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12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HTTP </a:t>
            </a:r>
            <a:r>
              <a:rPr lang="ko-KR" altLang="en-US" dirty="0" smtClean="0">
                <a:solidFill>
                  <a:schemeClr val="tx1"/>
                </a:solidFill>
              </a:rPr>
              <a:t>프로토콜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웹 컨테이너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요청과 응답의 형태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b="0" dirty="0"/>
              <a:t>웹 컨테이너란</a:t>
            </a:r>
            <a:r>
              <a:rPr lang="en-US" altLang="ko-KR" sz="1800" b="0" dirty="0"/>
              <a:t>?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JSP</a:t>
            </a:r>
            <a:r>
              <a:rPr lang="ko-KR" altLang="en-US" sz="1800" b="0" dirty="0"/>
              <a:t>와 </a:t>
            </a:r>
            <a:r>
              <a:rPr lang="ko-KR" altLang="en-US" sz="1800" b="0" dirty="0" err="1"/>
              <a:t>서블릿을</a:t>
            </a:r>
            <a:r>
              <a:rPr lang="ko-KR" altLang="en-US" sz="1800" b="0" dirty="0"/>
              <a:t> 사용한 웹 서버는 </a:t>
            </a:r>
            <a:r>
              <a:rPr lang="en-US" altLang="ko-KR" sz="1800" b="0" dirty="0" smtClean="0"/>
              <a:t>URL </a:t>
            </a:r>
            <a:r>
              <a:rPr lang="ko-KR" altLang="en-US" sz="1800" b="0" dirty="0"/>
              <a:t>주소의 해석을 맡는 </a:t>
            </a:r>
            <a:r>
              <a:rPr lang="en-US" altLang="ko-KR" sz="1800" b="0" dirty="0">
                <a:solidFill>
                  <a:srgbClr val="C00000"/>
                </a:solidFill>
              </a:rPr>
              <a:t>HTTP </a:t>
            </a:r>
            <a:r>
              <a:rPr lang="ko-KR" altLang="en-US" sz="1800" b="0" dirty="0">
                <a:solidFill>
                  <a:srgbClr val="C00000"/>
                </a:solidFill>
              </a:rPr>
              <a:t>서버</a:t>
            </a:r>
            <a:r>
              <a:rPr lang="ko-KR" altLang="en-US" sz="1800" b="0" dirty="0"/>
              <a:t>와 </a:t>
            </a:r>
            <a:r>
              <a:rPr lang="ko-KR" altLang="en-US" sz="1800" b="0" dirty="0" err="1"/>
              <a:t>서블릿</a:t>
            </a:r>
            <a:r>
              <a:rPr lang="ko-KR" altLang="en-US" sz="1800" b="0" dirty="0"/>
              <a:t> 클래스 또는 </a:t>
            </a:r>
            <a:r>
              <a:rPr lang="en-US" altLang="ko-KR" sz="1800" b="0" dirty="0"/>
              <a:t>JSP </a:t>
            </a:r>
            <a:r>
              <a:rPr lang="ko-KR" altLang="en-US" sz="1800" b="0" dirty="0"/>
              <a:t>파일의 실행 요청을 처리해주는 </a:t>
            </a:r>
            <a:r>
              <a:rPr lang="ko-KR" altLang="en-US" sz="1800" b="0" dirty="0">
                <a:solidFill>
                  <a:srgbClr val="C00000"/>
                </a:solidFill>
              </a:rPr>
              <a:t>웹 컨테이너</a:t>
            </a:r>
            <a:r>
              <a:rPr lang="en-US" altLang="ko-KR" sz="1800" b="0" dirty="0">
                <a:solidFill>
                  <a:srgbClr val="C00000"/>
                </a:solidFill>
              </a:rPr>
              <a:t>(Web Container)</a:t>
            </a:r>
            <a:r>
              <a:rPr lang="ko-KR" altLang="en-US" sz="1800" b="0" dirty="0"/>
              <a:t>로 구성된다</a:t>
            </a:r>
            <a:r>
              <a:rPr lang="en-US" altLang="ko-KR" sz="1800" b="0" dirty="0"/>
              <a:t>.</a:t>
            </a:r>
          </a:p>
          <a:p>
            <a:r>
              <a:rPr lang="en-US" altLang="ko-KR" sz="1800" b="0" dirty="0"/>
              <a:t> 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HTTP </a:t>
            </a:r>
            <a:r>
              <a:rPr lang="ko-KR" altLang="en-US" sz="1800" b="0" dirty="0"/>
              <a:t>서버의 역할은 단순히 어떤 주소</a:t>
            </a:r>
            <a:r>
              <a:rPr lang="en-US" altLang="ko-KR" sz="1800" b="0" dirty="0"/>
              <a:t>(URL) </a:t>
            </a:r>
            <a:r>
              <a:rPr lang="ko-KR" altLang="en-US" sz="1800" b="0" dirty="0"/>
              <a:t>요청이 들어왔을 경우 그 주소에 미리 </a:t>
            </a:r>
            <a:r>
              <a:rPr lang="ko-KR" altLang="en-US" sz="1800" b="0" dirty="0" err="1"/>
              <a:t>매핑되어</a:t>
            </a:r>
            <a:r>
              <a:rPr lang="ko-KR" altLang="en-US" sz="1800" b="0" dirty="0"/>
              <a:t> 있는 </a:t>
            </a:r>
            <a:r>
              <a:rPr lang="ko-KR" altLang="en-US" sz="1800" b="0" dirty="0" err="1"/>
              <a:t>콘텐츠</a:t>
            </a:r>
            <a:r>
              <a:rPr lang="en-US" altLang="ko-KR" sz="1800" b="0" dirty="0"/>
              <a:t>(HTML </a:t>
            </a:r>
            <a:r>
              <a:rPr lang="ko-KR" altLang="en-US" sz="1800" b="0" dirty="0"/>
              <a:t>파일이나 </a:t>
            </a:r>
            <a:r>
              <a:rPr lang="ko-KR" altLang="en-US" sz="1800" b="0" dirty="0" err="1"/>
              <a:t>이미지등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사용자의 브라우저에 응답 형태로 전송하는 역할을 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이때 만일 요청된 </a:t>
            </a:r>
            <a:r>
              <a:rPr lang="en-US" altLang="ko-KR" sz="1800" b="0" dirty="0"/>
              <a:t>URL</a:t>
            </a:r>
            <a:r>
              <a:rPr lang="ko-KR" altLang="en-US" sz="1800" b="0" dirty="0"/>
              <a:t>이 </a:t>
            </a:r>
            <a:r>
              <a:rPr lang="ko-KR" altLang="en-US" sz="1800" b="0" dirty="0" err="1"/>
              <a:t>서블릿</a:t>
            </a:r>
            <a:r>
              <a:rPr lang="ko-KR" altLang="en-US" sz="1800" b="0" dirty="0"/>
              <a:t> 클래스 또는 </a:t>
            </a:r>
            <a:r>
              <a:rPr lang="en-US" altLang="ko-KR" sz="1800" b="0" dirty="0"/>
              <a:t>JSP </a:t>
            </a:r>
            <a:r>
              <a:rPr lang="ko-KR" altLang="en-US" sz="1800" b="0" dirty="0" smtClean="0"/>
              <a:t>파일일 </a:t>
            </a:r>
            <a:r>
              <a:rPr lang="ko-KR" altLang="en-US" sz="1800" b="0" dirty="0"/>
              <a:t>경우 </a:t>
            </a:r>
            <a:r>
              <a:rPr lang="en-US" altLang="ko-KR" sz="1800" b="0" dirty="0"/>
              <a:t>HTTP </a:t>
            </a:r>
            <a:r>
              <a:rPr lang="ko-KR" altLang="en-US" sz="1800" b="0" dirty="0"/>
              <a:t>서버는 이를 웹 컨테이너에서 처리하도록 요청을 넘겨준다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11886"/>
              </p:ext>
            </p:extLst>
          </p:nvPr>
        </p:nvGraphicFramePr>
        <p:xfrm>
          <a:off x="683568" y="1124744"/>
          <a:ext cx="51845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249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요청 메시지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응답 메시지</a:t>
                      </a:r>
                      <a:endParaRPr lang="ko-KR" altLang="en-US" dirty="0"/>
                    </a:p>
                  </a:txBody>
                  <a:tcPr/>
                </a:tc>
              </a:tr>
              <a:tr h="249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요청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라인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응답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라인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3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일반 헤더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요청 헤더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일반 헤더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응답 헤더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3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r>
                        <a:rPr lang="en-US" altLang="ko-KR" dirty="0" smtClean="0"/>
                        <a:t>(Body)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요청 메시지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r>
                        <a:rPr lang="en-US" altLang="ko-KR" dirty="0" smtClean="0"/>
                        <a:t>(Body)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응답 메시지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기본요소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주석</a:t>
            </a:r>
            <a:endParaRPr lang="en-US" altLang="ko-KR" sz="1800" dirty="0" smtClean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HTML </a:t>
            </a:r>
            <a:r>
              <a:rPr lang="en-US" altLang="ko-KR" sz="1600" b="0" dirty="0"/>
              <a:t>: &lt;!-- </a:t>
            </a:r>
            <a:r>
              <a:rPr lang="ko-KR" altLang="en-US" sz="1600" b="0" dirty="0"/>
              <a:t>주석 </a:t>
            </a:r>
            <a:r>
              <a:rPr lang="en-US" altLang="ko-KR" sz="1600" b="0" dirty="0"/>
              <a:t>--&gt;</a:t>
            </a:r>
          </a:p>
          <a:p>
            <a:r>
              <a:rPr lang="en-US" altLang="ko-KR" sz="1600" b="0" dirty="0"/>
              <a:t>JSP : &lt;%-- </a:t>
            </a:r>
            <a:r>
              <a:rPr lang="ko-KR" altLang="en-US" sz="1600" b="0" dirty="0"/>
              <a:t>주석 </a:t>
            </a:r>
            <a:r>
              <a:rPr lang="en-US" altLang="ko-KR" sz="1600" b="0" dirty="0"/>
              <a:t>%--&gt;</a:t>
            </a:r>
          </a:p>
          <a:p>
            <a:r>
              <a:rPr lang="en-US" altLang="ko-KR" sz="1600" b="0" dirty="0" smtClean="0"/>
              <a:t>HTML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주석의 차이점은 </a:t>
            </a:r>
            <a:r>
              <a:rPr lang="en-US" altLang="ko-KR" sz="1600" b="0" dirty="0"/>
              <a:t>HTML</a:t>
            </a:r>
            <a:r>
              <a:rPr lang="ko-KR" altLang="en-US" sz="1600" b="0" dirty="0"/>
              <a:t>은 클라이언트에서 소스보기로 </a:t>
            </a:r>
            <a:r>
              <a:rPr lang="ko-KR" altLang="en-US" sz="1600" b="0" dirty="0" smtClean="0"/>
              <a:t>보이지만</a:t>
            </a:r>
            <a:r>
              <a:rPr lang="en-US" altLang="ko-KR" sz="1600" b="0" dirty="0" smtClean="0"/>
              <a:t>,</a:t>
            </a:r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는 </a:t>
            </a:r>
            <a:r>
              <a:rPr lang="ko-KR" altLang="en-US" sz="1600" b="0" dirty="0" err="1"/>
              <a:t>컴파일시</a:t>
            </a:r>
            <a:r>
              <a:rPr lang="ko-KR" altLang="en-US" sz="1600" b="0" dirty="0"/>
              <a:t> 아예 제외되어 오로지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파일 원본에서만 확인이 가능하다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지시</a:t>
            </a:r>
            <a:r>
              <a:rPr lang="ko-KR" altLang="en-US" sz="1800" dirty="0"/>
              <a:t>어</a:t>
            </a:r>
            <a:endParaRPr lang="en-US" altLang="ko-KR" sz="1800" dirty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&lt;%@ </a:t>
            </a:r>
            <a:r>
              <a:rPr lang="en-US" altLang="ko-KR" sz="1600" b="0" dirty="0"/>
              <a:t>.... </a:t>
            </a:r>
            <a:r>
              <a:rPr lang="en-US" altLang="ko-KR" sz="1600" b="0" dirty="0" smtClean="0"/>
              <a:t>%&gt;</a:t>
            </a:r>
          </a:p>
          <a:p>
            <a:r>
              <a:rPr lang="en-US" altLang="ko-KR" sz="1600" b="0" dirty="0"/>
              <a:t>JSP</a:t>
            </a:r>
            <a:r>
              <a:rPr lang="ko-KR" altLang="en-US" sz="1600" b="0" dirty="0"/>
              <a:t>를 실행할 컨테이너에게 해당 페이지를 어떻게 </a:t>
            </a:r>
            <a:r>
              <a:rPr lang="ko-KR" altLang="en-US" sz="1600" b="0" dirty="0" err="1"/>
              <a:t>처리해야되는지</a:t>
            </a:r>
            <a:r>
              <a:rPr lang="ko-KR" altLang="en-US" sz="1600" b="0" dirty="0"/>
              <a:t> 설정하는데 사용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b="0" dirty="0"/>
              <a:t>JSP </a:t>
            </a:r>
            <a:r>
              <a:rPr lang="ko-KR" altLang="en-US" sz="1600" b="0" dirty="0"/>
              <a:t>지시어는 </a:t>
            </a:r>
            <a:r>
              <a:rPr lang="en-US" altLang="ko-KR" sz="1600" b="0" dirty="0"/>
              <a:t>page, include, </a:t>
            </a:r>
            <a:r>
              <a:rPr lang="en-US" altLang="ko-KR" sz="1600" b="0" dirty="0" smtClean="0"/>
              <a:t>tag 3</a:t>
            </a:r>
            <a:r>
              <a:rPr lang="ko-KR" altLang="en-US" sz="1600" b="0" dirty="0" smtClean="0"/>
              <a:t>가지로 구성</a:t>
            </a:r>
            <a:endParaRPr lang="en-US" altLang="ko-KR" sz="16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기본요소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-page </a:t>
            </a:r>
            <a:r>
              <a:rPr lang="ko-KR" altLang="en-US" sz="1800" dirty="0" smtClean="0"/>
              <a:t>지시어</a:t>
            </a:r>
            <a:endParaRPr lang="en-US" altLang="ko-KR" sz="1800" dirty="0" smtClean="0"/>
          </a:p>
          <a:p>
            <a:r>
              <a:rPr lang="en-US" altLang="ko-KR" sz="1600" b="0" dirty="0"/>
              <a:t>JSP </a:t>
            </a:r>
            <a:r>
              <a:rPr lang="ko-KR" altLang="en-US" sz="1600" b="0" dirty="0"/>
              <a:t>페이지에 대한 속성을 지정하는 </a:t>
            </a:r>
            <a:r>
              <a:rPr lang="ko-KR" altLang="en-US" sz="1600" b="0" dirty="0" smtClean="0"/>
              <a:t>지시어</a:t>
            </a:r>
            <a:endParaRPr lang="en-US" altLang="ko-KR" sz="1600" b="0" dirty="0" smtClean="0"/>
          </a:p>
          <a:p>
            <a:r>
              <a:rPr lang="en-US" altLang="ko-KR" sz="1600" dirty="0">
                <a:solidFill>
                  <a:schemeClr val="accent5"/>
                </a:solidFill>
              </a:rPr>
              <a:t>&lt;%@ page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1="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1"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2="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2"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3="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3" ... </a:t>
            </a:r>
            <a:r>
              <a:rPr lang="en-US" altLang="ko-KR" sz="1600" dirty="0" smtClean="0">
                <a:solidFill>
                  <a:schemeClr val="accent5"/>
                </a:solidFill>
              </a:rPr>
              <a:t>%&gt;</a:t>
            </a:r>
          </a:p>
          <a:p>
            <a:endParaRPr lang="en-US" altLang="ko-KR" sz="1600" dirty="0" smtClean="0">
              <a:solidFill>
                <a:schemeClr val="accent5"/>
              </a:solidFill>
            </a:endParaRPr>
          </a:p>
          <a:p>
            <a:r>
              <a:rPr lang="en-US" altLang="ko-KR" sz="1800" dirty="0" smtClean="0"/>
              <a:t>-include</a:t>
            </a:r>
            <a:r>
              <a:rPr lang="ko-KR" altLang="en-US" sz="1800" dirty="0" smtClean="0"/>
              <a:t>지시어</a:t>
            </a:r>
            <a:endParaRPr lang="en-US" altLang="ko-KR" sz="1600" b="0" dirty="0" smtClean="0"/>
          </a:p>
          <a:p>
            <a:r>
              <a:rPr lang="ko-KR" altLang="en-US" sz="1600" b="0" dirty="0"/>
              <a:t>특정한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파일이나 </a:t>
            </a:r>
            <a:r>
              <a:rPr lang="en-US" altLang="ko-KR" sz="1600" b="0" dirty="0"/>
              <a:t>HTML</a:t>
            </a:r>
            <a:r>
              <a:rPr lang="ko-KR" altLang="en-US" sz="1600" b="0" dirty="0"/>
              <a:t>파일을 해당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페이지에 삽입할 수 있다</a:t>
            </a:r>
            <a:r>
              <a:rPr lang="en-US" altLang="ko-KR" sz="1600" b="0" dirty="0" smtClean="0"/>
              <a:t>.</a:t>
            </a:r>
          </a:p>
          <a:p>
            <a:r>
              <a:rPr lang="ko-KR" altLang="en-US" sz="1600" b="0" dirty="0" smtClean="0"/>
              <a:t>공통되는 </a:t>
            </a:r>
            <a:r>
              <a:rPr lang="ko-KR" altLang="en-US" sz="1600" b="0" dirty="0"/>
              <a:t>부분이 많이 사용될 경우 사용한다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/>
          </a:p>
          <a:p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taglib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지시어</a:t>
            </a:r>
            <a:endParaRPr lang="en-US" altLang="ko-KR" sz="1800" b="0" dirty="0"/>
          </a:p>
          <a:p>
            <a:r>
              <a:rPr lang="ko-KR" altLang="en-US" sz="1600" b="0" dirty="0"/>
              <a:t>태그 라이브러리를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에서 </a:t>
            </a:r>
            <a:r>
              <a:rPr lang="ko-KR" altLang="en-US" sz="1600" b="0" dirty="0" err="1"/>
              <a:t>사용할때</a:t>
            </a:r>
            <a:r>
              <a:rPr lang="ko-KR" altLang="en-US" sz="1600" b="0" dirty="0"/>
              <a:t> 접두사를 지정하기 위해 사용한다</a:t>
            </a:r>
            <a:r>
              <a:rPr lang="en-US" altLang="ko-KR" sz="1600" b="0" dirty="0" smtClean="0"/>
              <a:t>.</a:t>
            </a:r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선언문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b="0" dirty="0"/>
              <a:t>자바코드에서 말하는 </a:t>
            </a:r>
            <a:r>
              <a:rPr lang="ko-KR" altLang="en-US" sz="1800" b="0" dirty="0">
                <a:solidFill>
                  <a:schemeClr val="accent5"/>
                </a:solidFill>
              </a:rPr>
              <a:t>멤버 변수와 </a:t>
            </a:r>
            <a:r>
              <a:rPr lang="ko-KR" altLang="en-US" sz="1800" b="0" dirty="0" err="1">
                <a:solidFill>
                  <a:schemeClr val="accent5"/>
                </a:solidFill>
              </a:rPr>
              <a:t>메소드를</a:t>
            </a:r>
            <a:r>
              <a:rPr lang="ko-KR" altLang="en-US" sz="1800" b="0" dirty="0">
                <a:solidFill>
                  <a:schemeClr val="accent5"/>
                </a:solidFill>
              </a:rPr>
              <a:t> </a:t>
            </a:r>
            <a:r>
              <a:rPr lang="ko-KR" altLang="en-US" sz="1800" b="0" dirty="0" smtClean="0">
                <a:solidFill>
                  <a:schemeClr val="accent5"/>
                </a:solidFill>
              </a:rPr>
              <a:t>선언하기 </a:t>
            </a:r>
            <a:r>
              <a:rPr lang="ko-KR" altLang="en-US" sz="1800" b="0" dirty="0"/>
              <a:t>위해 사용된다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멤버변수로 선언되기 때문에 </a:t>
            </a:r>
            <a:r>
              <a:rPr lang="en-US" altLang="ko-KR" sz="1800" b="0" dirty="0"/>
              <a:t>JSP </a:t>
            </a:r>
            <a:r>
              <a:rPr lang="ko-KR" altLang="en-US" sz="1800" b="0" dirty="0"/>
              <a:t>페이지 </a:t>
            </a:r>
            <a:r>
              <a:rPr lang="ko-KR" altLang="en-US" sz="1800" b="0" dirty="0" err="1"/>
              <a:t>어느곳에서나</a:t>
            </a:r>
            <a:r>
              <a:rPr lang="ko-KR" altLang="en-US" sz="1800" b="0" dirty="0"/>
              <a:t> 변수의 참조가 </a:t>
            </a:r>
            <a:r>
              <a:rPr lang="ko-KR" altLang="en-US" sz="1800" b="0" dirty="0" smtClean="0"/>
              <a:t>가능하다</a:t>
            </a:r>
            <a:r>
              <a:rPr lang="en-US" altLang="ko-KR" sz="1800" b="0" dirty="0" smtClean="0"/>
              <a:t>.</a:t>
            </a:r>
          </a:p>
          <a:p>
            <a:r>
              <a:rPr lang="ko-KR" altLang="en-US" sz="1800" b="0" dirty="0"/>
              <a:t>중복 선언이 가능하여 선언문을 분리하여 사용해도 된다</a:t>
            </a:r>
            <a:r>
              <a:rPr lang="en-US" altLang="ko-KR" sz="1800" b="0" dirty="0" smtClean="0"/>
              <a:t>.</a:t>
            </a:r>
          </a:p>
          <a:p>
            <a:endParaRPr lang="en-US" altLang="ko-KR" sz="1800" b="0" dirty="0"/>
          </a:p>
          <a:p>
            <a:r>
              <a:rPr lang="en-US" altLang="ko-KR" sz="1800" b="0" dirty="0">
                <a:solidFill>
                  <a:schemeClr val="tx2"/>
                </a:solidFill>
              </a:rPr>
              <a:t>&lt;%!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private String </a:t>
            </a:r>
            <a:r>
              <a:rPr lang="en-US" altLang="ko-KR" sz="1800" b="0" dirty="0" err="1">
                <a:solidFill>
                  <a:schemeClr val="tx2"/>
                </a:solidFill>
              </a:rPr>
              <a:t>str</a:t>
            </a:r>
            <a:r>
              <a:rPr lang="en-US" altLang="ko-KR" sz="1800" b="0" dirty="0">
                <a:solidFill>
                  <a:schemeClr val="tx2"/>
                </a:solidFill>
              </a:rPr>
              <a:t> = "test";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public String </a:t>
            </a:r>
            <a:r>
              <a:rPr lang="en-US" altLang="ko-KR" sz="1800" b="0" dirty="0" err="1">
                <a:solidFill>
                  <a:schemeClr val="tx2"/>
                </a:solidFill>
              </a:rPr>
              <a:t>getStr</a:t>
            </a:r>
            <a:r>
              <a:rPr lang="en-US" altLang="ko-KR" sz="1800" b="0" dirty="0">
                <a:solidFill>
                  <a:schemeClr val="tx2"/>
                </a:solidFill>
              </a:rPr>
              <a:t>(){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return </a:t>
            </a:r>
            <a:r>
              <a:rPr lang="en-US" altLang="ko-KR" sz="1800" b="0" dirty="0" err="1">
                <a:solidFill>
                  <a:schemeClr val="tx2"/>
                </a:solidFill>
              </a:rPr>
              <a:t>str</a:t>
            </a:r>
            <a:r>
              <a:rPr lang="en-US" altLang="ko-KR" sz="1800" b="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}</a:t>
            </a:r>
            <a:br>
              <a:rPr lang="en-US" altLang="ko-KR" sz="1800" b="0" dirty="0">
                <a:solidFill>
                  <a:schemeClr val="tx2"/>
                </a:solidFill>
              </a:rPr>
            </a:br>
            <a:endParaRPr lang="en-US" altLang="ko-KR" sz="1800" b="0" dirty="0">
              <a:solidFill>
                <a:schemeClr val="tx2"/>
              </a:solidFill>
            </a:endParaRPr>
          </a:p>
          <a:p>
            <a:r>
              <a:rPr lang="en-US" altLang="ko-KR" sz="1800" b="0" dirty="0" smtClean="0">
                <a:solidFill>
                  <a:schemeClr val="tx2"/>
                </a:solidFill>
              </a:rPr>
              <a:t>%&gt;</a:t>
            </a:r>
            <a:endParaRPr lang="ko-KR" altLang="en-US" sz="1800" b="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4327</TotalTime>
  <Words>970</Words>
  <Application>Microsoft Office PowerPoint</Application>
  <PresentationFormat>화면 슬라이드 쇼(4:3)</PresentationFormat>
  <Paragraphs>350</Paragraphs>
  <Slides>32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필수</vt:lpstr>
      <vt:lpstr>Servlet/JSP </vt:lpstr>
      <vt:lpstr>PowerPoint 프레젠테이션</vt:lpstr>
      <vt:lpstr>PowerPoint 프레젠테이션</vt:lpstr>
      <vt:lpstr>PowerPoint 프레젠테이션</vt:lpstr>
      <vt:lpstr>PowerPoint 프레젠테이션</vt:lpstr>
      <vt:lpstr>HTTP 프로토콜/웹 컨테이너</vt:lpstr>
      <vt:lpstr>JSP 기본요소</vt:lpstr>
      <vt:lpstr>JSP 기본요소</vt:lpstr>
      <vt:lpstr>JSP 스크립트 요소</vt:lpstr>
      <vt:lpstr>JSP 스크립트 요소</vt:lpstr>
      <vt:lpstr>JSP 스크립트 요소</vt:lpstr>
      <vt:lpstr>PowerPoint 프레젠테이션</vt:lpstr>
      <vt:lpstr>Servlet 호출</vt:lpstr>
      <vt:lpstr>Servlet 호출</vt:lpstr>
      <vt:lpstr>tag</vt:lpstr>
      <vt:lpstr>MODEL1</vt:lpstr>
      <vt:lpstr>MODEL2</vt:lpstr>
      <vt:lpstr>Forward / redirect</vt:lpstr>
      <vt:lpstr>Forward / redirect</vt:lpstr>
      <vt:lpstr>Forward / redirect</vt:lpstr>
      <vt:lpstr>Forward / redirect</vt:lpstr>
      <vt:lpstr>Forward / redirect</vt:lpstr>
      <vt:lpstr>Forward / redirect</vt:lpstr>
      <vt:lpstr>JSTL</vt:lpstr>
      <vt:lpstr>Jstl(java standard tag library)</vt:lpstr>
      <vt:lpstr>el(expression Language)</vt:lpstr>
      <vt:lpstr>Jstl(java standard tag library)</vt:lpstr>
      <vt:lpstr>Jstl(java standard tag library)</vt:lpstr>
      <vt:lpstr>Jstl(java standard tag library)</vt:lpstr>
      <vt:lpstr>Jstl(java standard tag library)</vt:lpstr>
      <vt:lpstr>Jstl(java standard tag library)</vt:lpstr>
      <vt:lpstr>JSTL 문법의 for문 사용법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bit-user</dc:creator>
  <cp:lastModifiedBy>bit-user</cp:lastModifiedBy>
  <cp:revision>44</cp:revision>
  <dcterms:created xsi:type="dcterms:W3CDTF">2017-04-25T23:54:55Z</dcterms:created>
  <dcterms:modified xsi:type="dcterms:W3CDTF">2017-05-25T10:49:47Z</dcterms:modified>
</cp:coreProperties>
</file>