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://www.google.co.kr/url?sa=i&amp;rct=j&amp;q=&amp;esrc=s&amp;source=images&amp;cd=&amp;cad=rja&amp;uact=8&amp;ved=0ahUKEwjP-7jppPnTAhXLerwKHXVyD00QjRwIBw&amp;url=http://webdir.tistory.com/101&amp;psig=AFQjCNFK7ow0yyuKOq70fYxqZYnnRsAVPA&amp;ust=14951915622322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대표적인 유닉스의 특징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124744"/>
            <a:ext cx="6408712" cy="5472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부트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4024" y="2132856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16016" y="2132856"/>
            <a:ext cx="172819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리소스 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139952" y="23128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3568" y="2851795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Init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프로세스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초기화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" idx="1"/>
            <a:endCxn id="11" idx="0"/>
          </p:cNvCxnSpPr>
          <p:nvPr/>
        </p:nvCxnSpPr>
        <p:spPr>
          <a:xfrm rot="10800000" flipV="1">
            <a:off x="1367644" y="2312875"/>
            <a:ext cx="1696380" cy="5389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3567" y="5157192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데몬 실행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2"/>
            <a:endCxn id="17" idx="0"/>
          </p:cNvCxnSpPr>
          <p:nvPr/>
        </p:nvCxnSpPr>
        <p:spPr>
          <a:xfrm flipH="1">
            <a:off x="1367643" y="3211835"/>
            <a:ext cx="1" cy="194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139952" y="3171081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파일 시스템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마운트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11" idx="3"/>
            <a:endCxn id="21" idx="1"/>
          </p:cNvCxnSpPr>
          <p:nvPr/>
        </p:nvCxnSpPr>
        <p:spPr>
          <a:xfrm>
            <a:off x="2051720" y="3031815"/>
            <a:ext cx="2088232" cy="3402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141490" y="3862189"/>
            <a:ext cx="2302718" cy="40193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네트워크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3338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Getty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200" b="1" dirty="0">
                <a:solidFill>
                  <a:schemeClr val="tx1"/>
                </a:solidFill>
              </a:rPr>
              <a:t>행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036" y="5255654"/>
            <a:ext cx="1368152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터미널 포트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27" idx="1"/>
          </p:cNvCxnSpPr>
          <p:nvPr/>
        </p:nvCxnSpPr>
        <p:spPr>
          <a:xfrm>
            <a:off x="2051720" y="3031815"/>
            <a:ext cx="2089770" cy="10313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3"/>
            <a:endCxn id="28" idx="1"/>
          </p:cNvCxnSpPr>
          <p:nvPr/>
        </p:nvCxnSpPr>
        <p:spPr>
          <a:xfrm>
            <a:off x="2051720" y="3031815"/>
            <a:ext cx="721618" cy="24038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3"/>
            <a:endCxn id="29" idx="1"/>
          </p:cNvCxnSpPr>
          <p:nvPr/>
        </p:nvCxnSpPr>
        <p:spPr>
          <a:xfrm>
            <a:off x="4141490" y="5435674"/>
            <a:ext cx="754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236296" y="1124744"/>
            <a:ext cx="1440160" cy="792088"/>
            <a:chOff x="7236296" y="1124744"/>
            <a:chExt cx="1440160" cy="792088"/>
          </a:xfrm>
        </p:grpSpPr>
        <p:sp>
          <p:nvSpPr>
            <p:cNvPr id="37" name="타원 36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/>
            <p:cNvCxnSpPr>
              <a:stCxn id="37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7418412" y="1448780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커</a:t>
            </a:r>
            <a:r>
              <a:rPr lang="ko-KR" altLang="en-US">
                <a:solidFill>
                  <a:schemeClr val="tx1"/>
                </a:solidFill>
              </a:rPr>
              <a:t>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236296" y="2893344"/>
            <a:ext cx="1440160" cy="792088"/>
            <a:chOff x="7236296" y="1124744"/>
            <a:chExt cx="1440160" cy="792088"/>
          </a:xfrm>
        </p:grpSpPr>
        <p:sp>
          <p:nvSpPr>
            <p:cNvPr id="45" name="타원 44"/>
            <p:cNvSpPr/>
            <p:nvPr/>
          </p:nvSpPr>
          <p:spPr>
            <a:xfrm>
              <a:off x="7236296" y="1124744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723629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676456" y="126876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7236296" y="1628800"/>
              <a:ext cx="1440160" cy="2880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3857625" y="1500069"/>
            <a:ext cx="3443511" cy="604956"/>
          </a:xfrm>
          <a:custGeom>
            <a:avLst/>
            <a:gdLst>
              <a:gd name="connsiteX0" fmla="*/ 1000125 w 3443511"/>
              <a:gd name="connsiteY0" fmla="*/ 81081 h 604956"/>
              <a:gd name="connsiteX1" fmla="*/ 3429000 w 3443511"/>
              <a:gd name="connsiteY1" fmla="*/ 42981 h 604956"/>
              <a:gd name="connsiteX2" fmla="*/ 0 w 3443511"/>
              <a:gd name="connsiteY2" fmla="*/ 604956 h 60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511" h="604956">
                <a:moveTo>
                  <a:pt x="1000125" y="81081"/>
                </a:moveTo>
                <a:cubicBezTo>
                  <a:pt x="2297906" y="18375"/>
                  <a:pt x="3595687" y="-44331"/>
                  <a:pt x="3429000" y="42981"/>
                </a:cubicBezTo>
                <a:cubicBezTo>
                  <a:pt x="3262313" y="130293"/>
                  <a:pt x="438150" y="517644"/>
                  <a:pt x="0" y="604956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42670" y="3356248"/>
            <a:ext cx="7936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18412" y="3210905"/>
            <a:ext cx="10759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2905" y="5135996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</a:t>
            </a:r>
            <a:r>
              <a:rPr lang="en-US" altLang="ko-KR" sz="1100" dirty="0" err="1" smtClean="0"/>
              <a:t>ty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46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시스템 계</a:t>
            </a:r>
            <a:r>
              <a:rPr lang="ko-KR" altLang="en-US" sz="3200" dirty="0"/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59832" y="1065337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커널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Debian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92014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9779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GNU 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1950765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Slackware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9779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Ubuntu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2014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Fedora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91617" y="3602521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CentoOs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5187" y="2780928"/>
            <a:ext cx="180020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openSUSE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2"/>
            <a:endCxn id="12" idx="0"/>
          </p:cNvCxnSpPr>
          <p:nvPr/>
        </p:nvCxnSpPr>
        <p:spPr>
          <a:xfrm>
            <a:off x="3479879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92114" y="231080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05287" y="2283185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3528" y="3131468"/>
            <a:ext cx="0" cy="47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676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05287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11665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90844" y="16882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67644" y="1688268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9932" y="1438311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4077072"/>
            <a:ext cx="8424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GNU(GNU’s Not </a:t>
            </a:r>
            <a:r>
              <a:rPr lang="en-US" altLang="ko-KR" sz="1600" dirty="0" err="1" smtClean="0"/>
              <a:t>unix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: 1984</a:t>
            </a:r>
            <a:r>
              <a:rPr lang="ko-KR" altLang="en-US" sz="1600" dirty="0" smtClean="0"/>
              <a:t>년에 설립된 자유 소프트웨어 조직으로 </a:t>
            </a:r>
            <a:r>
              <a:rPr lang="ko-KR" altLang="en-US" sz="1600" dirty="0" err="1" smtClean="0"/>
              <a:t>프리</a:t>
            </a:r>
            <a:r>
              <a:rPr lang="ko-KR" altLang="en-US" sz="1600" dirty="0" smtClean="0"/>
              <a:t> 소프트웨어를 스폰서로 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GPL </a:t>
            </a:r>
            <a:r>
              <a:rPr lang="ko-KR" altLang="en-US" sz="1600" dirty="0" smtClean="0"/>
              <a:t>라이선스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smtClean="0"/>
              <a:t>어떠한 목적으로도 실행할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어떻게 동작하는지 학습하고 필요에 맞게 적용할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코드에 대한 접근이 전제된다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smtClean="0"/>
              <a:t>다른 사람을 돕기 위해 복제물을 </a:t>
            </a:r>
            <a:r>
              <a:rPr lang="ko-KR" altLang="en-US" sz="1600" dirty="0" err="1" smtClean="0"/>
              <a:t>재배포할</a:t>
            </a:r>
            <a:r>
              <a:rPr lang="ko-KR" altLang="en-US" sz="1600" dirty="0" smtClean="0"/>
              <a:t> 수 있는 자유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프로그램을 개선해 </a:t>
            </a:r>
            <a:r>
              <a:rPr lang="ko-KR" altLang="en-US" sz="1600" dirty="0" err="1" smtClean="0"/>
              <a:t>개선품을</a:t>
            </a:r>
            <a:r>
              <a:rPr lang="ko-KR" altLang="en-US" sz="1600" dirty="0" smtClean="0"/>
              <a:t> 공개할 수 있는 자유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커뮤니티 전체가 이익을 얻는다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역시 소스 코드에 대한 접근이 전제된다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43244" y="1840668"/>
            <a:ext cx="0" cy="24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CentOS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부트 처리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8352928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700808"/>
            <a:ext cx="8352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12474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처리 내용</a:t>
            </a:r>
            <a:endParaRPr lang="ko-KR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899592" y="1784427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r>
              <a:rPr lang="ko-KR" altLang="en-US" dirty="0" smtClean="0"/>
              <a:t>기본 경로 설정</a:t>
            </a:r>
            <a:endParaRPr lang="en-US" altLang="ko-KR" dirty="0" smtClean="0"/>
          </a:p>
          <a:p>
            <a:r>
              <a:rPr lang="ko-KR" altLang="en-US" dirty="0" smtClean="0"/>
              <a:t>네트워크 구성 데이터 불러오기</a:t>
            </a:r>
            <a:endParaRPr lang="en-US" altLang="ko-KR" dirty="0" smtClean="0"/>
          </a:p>
          <a:p>
            <a:r>
              <a:rPr lang="ko-KR" altLang="en-US" dirty="0" err="1" smtClean="0"/>
              <a:t>키맵</a:t>
            </a:r>
            <a:r>
              <a:rPr lang="ko-KR" altLang="en-US" dirty="0" smtClean="0"/>
              <a:t> 로드</a:t>
            </a:r>
            <a:endParaRPr lang="en-US" altLang="ko-KR" dirty="0" smtClean="0"/>
          </a:p>
          <a:p>
            <a:r>
              <a:rPr lang="ko-KR" altLang="en-US" dirty="0" smtClean="0"/>
              <a:t>시스템폰트 로드</a:t>
            </a:r>
            <a:endParaRPr lang="en-US" altLang="ko-KR" dirty="0" smtClean="0"/>
          </a:p>
          <a:p>
            <a:r>
              <a:rPr lang="ko-KR" altLang="en-US" dirty="0" smtClean="0"/>
              <a:t>메모리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ko-KR" altLang="en-US" dirty="0" smtClean="0"/>
              <a:t>호스트 이름 설정</a:t>
            </a:r>
            <a:endParaRPr lang="en-US" altLang="ko-KR" dirty="0" smtClean="0"/>
          </a:p>
          <a:p>
            <a:r>
              <a:rPr lang="en-US" altLang="ko-KR" dirty="0" smtClean="0"/>
              <a:t>NIS </a:t>
            </a:r>
            <a:r>
              <a:rPr lang="ko-KR" altLang="en-US" dirty="0" smtClean="0"/>
              <a:t>도메인 이름 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검사</a:t>
            </a:r>
            <a:endParaRPr lang="en-US" altLang="ko-KR" dirty="0" smtClean="0"/>
          </a:p>
          <a:p>
            <a:r>
              <a:rPr lang="en-US" altLang="ko-KR" dirty="0" smtClean="0"/>
              <a:t>ISA-PNP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루트 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루트 파일 시스템 사용 상황</a:t>
            </a:r>
            <a:endParaRPr lang="en-US" altLang="ko-KR" dirty="0" smtClean="0"/>
          </a:p>
          <a:p>
            <a:r>
              <a:rPr lang="ko-KR" altLang="en-US" dirty="0" smtClean="0"/>
              <a:t>사운드 모듈 로드</a:t>
            </a:r>
            <a:endParaRPr lang="en-US" altLang="ko-KR" dirty="0" smtClean="0"/>
          </a:p>
          <a:p>
            <a:r>
              <a:rPr lang="en-US" altLang="ko-KR" dirty="0" smtClean="0"/>
              <a:t>RAID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파일 시스템 검사</a:t>
            </a:r>
            <a:endParaRPr lang="en-US" altLang="ko-KR" dirty="0" smtClean="0"/>
          </a:p>
          <a:p>
            <a:r>
              <a:rPr lang="ko-KR" altLang="en-US" dirty="0" smtClean="0"/>
              <a:t>파일 시스템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r>
              <a:rPr lang="ko-KR" altLang="en-US" dirty="0" smtClean="0"/>
              <a:t>사용이 끝난 임시 파일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818645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시간 설정</a:t>
            </a:r>
            <a:endParaRPr lang="en-US" altLang="ko-KR" dirty="0" smtClean="0"/>
          </a:p>
          <a:p>
            <a:r>
              <a:rPr lang="ko-KR" altLang="en-US" dirty="0" err="1" smtClean="0"/>
              <a:t>스와핑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ko-KR" altLang="en-US" dirty="0" smtClean="0"/>
              <a:t>시리얼 포트 초기화</a:t>
            </a:r>
            <a:endParaRPr lang="en-US" altLang="ko-KR" dirty="0" smtClean="0"/>
          </a:p>
          <a:p>
            <a:r>
              <a:rPr lang="en-US" altLang="ko-KR" dirty="0" smtClean="0"/>
              <a:t>SCSI </a:t>
            </a:r>
            <a:r>
              <a:rPr lang="ko-KR" altLang="en-US" dirty="0" smtClean="0"/>
              <a:t>모듈 로드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윈도우 매니저 설정</a:t>
            </a:r>
            <a:endParaRPr lang="en-US" altLang="ko-KR" dirty="0" smtClean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메시지 로그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3568" y="1844824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6056" y="1784427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0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디렉터리 구조</a:t>
            </a:r>
            <a:endParaRPr lang="ko-KR" altLang="en-US" sz="3200" dirty="0"/>
          </a:p>
        </p:txBody>
      </p:sp>
      <p:pic>
        <p:nvPicPr>
          <p:cNvPr id="1026" name="Picture 2" descr="유닉스의 디렉토리 구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1745"/>
              </p:ext>
            </p:extLst>
          </p:nvPr>
        </p:nvGraphicFramePr>
        <p:xfrm>
          <a:off x="611560" y="1052736"/>
          <a:ext cx="7920880" cy="5146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04256"/>
                <a:gridCol w="5616624"/>
              </a:tblGrid>
              <a:tr h="341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이름을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 -al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디렉터리 안의 파일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디렉터리 목록을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mkdir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디렉터리를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</a:t>
                      </a:r>
                      <a:r>
                        <a:rPr lang="ko-KR" altLang="en-US" dirty="0" smtClean="0"/>
                        <a:t>디렉터리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 ../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한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단계 상위 디렉터리로 이동한다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디렉터리로 돌아간다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cat&gt;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지정한 이름으로 파일을 생성한다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파일의 내용을 표시한다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more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파일의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내용을 표시한다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큰 파일은 한 화면씩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파일명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파일명 </a:t>
                      </a:r>
                      <a:r>
                        <a:rPr lang="en-US" altLang="ko-KR" sz="1600" baseline="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에서 파일명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로 변경한다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4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cp</a:t>
                      </a:r>
                      <a:r>
                        <a:rPr lang="en-US" altLang="ko-KR" sz="1400" dirty="0" smtClean="0"/>
                        <a:t> –p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파일명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을 파일명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로 변경한다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유닉스의 커맨드 </a:t>
            </a:r>
            <a:endParaRPr lang="ko-KR" altLang="en-US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91499"/>
              </p:ext>
            </p:extLst>
          </p:nvPr>
        </p:nvGraphicFramePr>
        <p:xfrm>
          <a:off x="611560" y="1052736"/>
          <a:ext cx="7920880" cy="316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26469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파일을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–r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rm</a:t>
                      </a:r>
                      <a:r>
                        <a:rPr lang="en-US" altLang="ko-KR" sz="1400" dirty="0" smtClean="0"/>
                        <a:t> –</a:t>
                      </a:r>
                      <a:r>
                        <a:rPr lang="en-US" altLang="ko-KR" sz="1400" dirty="0" err="1" smtClean="0"/>
                        <a:t>fr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디렉터리명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지정한 디렉터리를 강제로 삭제한다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작업 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FTP </a:t>
            </a:r>
            <a:r>
              <a:rPr lang="ko-KR" altLang="en-US" sz="3200" dirty="0" smtClean="0"/>
              <a:t>서버 연습 환경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ftp</a:t>
            </a:r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vsftp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vsftpd.conf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vsftpd.conf.original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Vi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vsftpd.conf.original</a:t>
            </a:r>
            <a:r>
              <a:rPr lang="en-US" altLang="ko-KR" dirty="0"/>
              <a:t>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-&gt; 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on</a:t>
            </a: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자동 시작 설정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vsftpd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자동 시작 설정 완료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9" y="4581128"/>
            <a:ext cx="84565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6309320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3062"/>
            <a:ext cx="8424936" cy="14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www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 시작 설정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start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309530"/>
            <a:ext cx="8424936" cy="438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4" y="414908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4" y="33569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–level 35 </a:t>
            </a:r>
            <a:r>
              <a:rPr lang="en-US" altLang="ko-KR" dirty="0" err="1" smtClean="0"/>
              <a:t>httpd</a:t>
            </a:r>
            <a:r>
              <a:rPr lang="en-US" altLang="ko-KR" dirty="0" smtClean="0"/>
              <a:t> on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</a:t>
            </a:r>
            <a:r>
              <a:rPr lang="en-US" altLang="ko-KR" dirty="0" err="1" smtClean="0"/>
              <a:t>httpd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5536" y="5102000"/>
            <a:ext cx="8064896" cy="21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유닉스 </a:t>
            </a:r>
            <a:r>
              <a:rPr lang="ko-KR" altLang="en-US" sz="3200" dirty="0" err="1" smtClean="0"/>
              <a:t>쉘</a:t>
            </a:r>
            <a:r>
              <a:rPr lang="ko-KR" altLang="en-US" sz="3200" dirty="0" smtClean="0"/>
              <a:t> 커맨드 연습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568" y="870621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–al </a:t>
            </a:r>
            <a:r>
              <a:rPr lang="ko-KR" altLang="en-US" dirty="0" smtClean="0"/>
              <a:t>실행한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182" y="194002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034" y="306671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 /- : d</a:t>
            </a:r>
            <a:r>
              <a:rPr lang="ko-KR" altLang="en-US" dirty="0" smtClean="0"/>
              <a:t>는 디렉터리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는 일반 파일을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rwx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읽기</a:t>
            </a:r>
            <a:r>
              <a:rPr lang="en-US" altLang="ko-KR" dirty="0" smtClean="0"/>
              <a:t>(read),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(write),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excute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err="1" smtClean="0"/>
              <a:t>rw</a:t>
            </a:r>
            <a:r>
              <a:rPr lang="en-US" altLang="ko-KR" dirty="0" smtClean="0"/>
              <a:t>- :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은 소유자 그룹의 읽기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R-- : </a:t>
            </a:r>
            <a:r>
              <a:rPr lang="ko-KR" altLang="en-US" dirty="0" smtClean="0"/>
              <a:t>파일 소유자 그룹 이외에는 읽기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제일 왼쪽의 파일종류를 제외한 나머지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개의 권한을 변경하는 것으로 두 가지 방식으로 실행할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수치 파일명</a:t>
            </a:r>
            <a:r>
              <a:rPr lang="en-US" altLang="ko-KR" dirty="0" smtClean="0"/>
              <a:t>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0700 .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------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파일명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og-rx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bash_logout</a:t>
            </a:r>
            <a:r>
              <a:rPr lang="en-US" altLang="ko-KR" dirty="0" smtClean="0"/>
              <a:t>(o=</a:t>
            </a:r>
            <a:r>
              <a:rPr lang="en-US" altLang="ko-KR" dirty="0" err="1" smtClean="0"/>
              <a:t>other,g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grorup</a:t>
            </a:r>
            <a:r>
              <a:rPr lang="ko-KR" altLang="en-US" dirty="0" smtClean="0"/>
              <a:t>모드에서 </a:t>
            </a:r>
            <a:r>
              <a:rPr lang="en-US" altLang="ko-KR" dirty="0" err="1" smtClean="0"/>
              <a:t>rx</a:t>
            </a:r>
            <a:r>
              <a:rPr lang="ko-KR" altLang="en-US" dirty="0" smtClean="0"/>
              <a:t>를 제외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1" y="1384388"/>
            <a:ext cx="8302624" cy="46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1384388"/>
            <a:ext cx="1776144" cy="4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9672" y="23093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r  w  x  r  w  -  r  -  -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2678690"/>
            <a:ext cx="21602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11600" y="2793860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파일 종류</a:t>
            </a:r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01480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1877260" y="2009276"/>
            <a:ext cx="88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권한</a:t>
            </a:r>
            <a:endParaRPr lang="ko-KR" altLang="en-US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0184" y="2678602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2627784" y="2753913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소유자 그룹권한</a:t>
            </a:r>
            <a:endParaRPr lang="ko-KR" altLang="en-US" sz="9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45559" y="2309358"/>
            <a:ext cx="612975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536268" y="203746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 밖의 사용자 권한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1940026"/>
            <a:ext cx="3744416" cy="104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6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문자 입력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2)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07712"/>
              </p:ext>
            </p:extLst>
          </p:nvPr>
        </p:nvGraphicFramePr>
        <p:xfrm>
          <a:off x="971600" y="177281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i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 위치에 문자 입력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 뒤에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뒤에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행 앞에 행을 삽입하고 문자 입력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33075"/>
              </p:ext>
            </p:extLst>
          </p:nvPr>
        </p:nvGraphicFramePr>
        <p:xfrm>
          <a:off x="1043608" y="3933056"/>
          <a:ext cx="763284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0"/>
                <a:gridCol w="6552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h/</a:t>
                      </a:r>
                      <a:r>
                        <a:rPr lang="ko-KR" altLang="en-US" dirty="0" smtClean="0"/>
                        <a:t>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왼쪽으로 한 문자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j/</a:t>
                      </a:r>
                      <a:r>
                        <a:rPr lang="ko-KR" altLang="en-US" dirty="0" smtClean="0"/>
                        <a:t>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아래로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k/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위로 한 줄 이동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ㅣ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오른쪽으로 한 문장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모드</a:t>
            </a:r>
            <a:endParaRPr lang="en-US" altLang="ko-KR" dirty="0"/>
          </a:p>
          <a:p>
            <a:r>
              <a:rPr lang="en-US" altLang="ko-KR" dirty="0" smtClean="0"/>
              <a:t>  3)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 커맨드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4) </a:t>
            </a:r>
            <a:r>
              <a:rPr lang="ko-KR" altLang="en-US" dirty="0" smtClean="0"/>
              <a:t>커서 이동 커맨드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89147"/>
              </p:ext>
            </p:extLst>
          </p:nvPr>
        </p:nvGraphicFramePr>
        <p:xfrm>
          <a:off x="971600" y="1772816"/>
          <a:ext cx="7632848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2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/>
                        <a:t>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현재 커서가 위치한 행을 삭제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현재 커서가 위치한 문자를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16664"/>
              </p:ext>
            </p:extLst>
          </p:nvPr>
        </p:nvGraphicFramePr>
        <p:xfrm>
          <a:off x="935596" y="3289052"/>
          <a:ext cx="7632848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64196"/>
                <a:gridCol w="5868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wq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:q!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저장하지 않고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:set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nonumber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행 번호 표시하지 않음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:10.20t31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행부터 </a:t>
                      </a:r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행까지를 </a:t>
                      </a:r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행째 다음에 복사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/network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baseline="0" dirty="0" smtClean="0"/>
                        <a:t> ‘network’</a:t>
                      </a:r>
                      <a:r>
                        <a:rPr lang="ko-KR" altLang="en-US" baseline="0" dirty="0" smtClean="0"/>
                        <a:t>를 검색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6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Vi </a:t>
            </a:r>
            <a:r>
              <a:rPr lang="ko-KR" altLang="en-US" sz="3200" dirty="0" smtClean="0"/>
              <a:t>기본 조작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에서 알아둬야 할 핵심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1152225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커맨드 모드와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입력 모드가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853790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커맨드 모드에서는 문자 입력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행 편집 커맨드 등을 입력한다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2627363"/>
            <a:ext cx="8352928" cy="86409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커맨드 </a:t>
            </a:r>
            <a:r>
              <a:rPr lang="ko-KR" altLang="en-US" dirty="0">
                <a:solidFill>
                  <a:schemeClr val="tx1"/>
                </a:solidFill>
              </a:rPr>
              <a:t>모드에서 문자 입력 커맨드인 </a:t>
            </a:r>
            <a:r>
              <a:rPr lang="en-US" altLang="ko-KR" dirty="0">
                <a:solidFill>
                  <a:schemeClr val="tx1"/>
                </a:solidFill>
              </a:rPr>
              <a:t>[i][a][o][O]</a:t>
            </a:r>
            <a:r>
              <a:rPr lang="ko-KR" altLang="en-US" dirty="0">
                <a:solidFill>
                  <a:schemeClr val="tx1"/>
                </a:solidFill>
              </a:rPr>
              <a:t>를 입력하면 입력하면 입력모드로 들어간다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이후의 키는 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제외하곤 모두 텍스트입력으로 간주한다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3688968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이동 </a:t>
            </a:r>
            <a:r>
              <a:rPr lang="ko-KR" altLang="en-US" dirty="0">
                <a:solidFill>
                  <a:schemeClr val="tx1"/>
                </a:solidFill>
              </a:rPr>
              <a:t>커맨드는 커서의 위치를 이동한다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4462541"/>
            <a:ext cx="8352928" cy="576064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편집 </a:t>
            </a:r>
            <a:r>
              <a:rPr lang="ko-KR" altLang="en-US" dirty="0">
                <a:solidFill>
                  <a:schemeClr val="tx1"/>
                </a:solidFill>
              </a:rPr>
              <a:t>중인 메모리의 내용과 파일 사이의 조작은 행 편집 커맨드로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6225709"/>
            <a:ext cx="8352928" cy="504056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 smtClean="0">
                <a:solidFill>
                  <a:schemeClr val="tx1"/>
                </a:solidFill>
              </a:rPr>
              <a:t>7. </a:t>
            </a:r>
            <a:r>
              <a:rPr lang="ko-KR" altLang="en-US" dirty="0" smtClean="0">
                <a:solidFill>
                  <a:schemeClr val="tx1"/>
                </a:solidFill>
              </a:rPr>
              <a:t>입력할 </a:t>
            </a:r>
            <a:r>
              <a:rPr lang="ko-KR" altLang="en-US" dirty="0">
                <a:solidFill>
                  <a:schemeClr val="tx1"/>
                </a:solidFill>
              </a:rPr>
              <a:t>때 실수하지 않으려면 우선</a:t>
            </a:r>
            <a:r>
              <a:rPr lang="en-US" altLang="ko-KR" dirty="0">
                <a:solidFill>
                  <a:schemeClr val="tx1"/>
                </a:solidFill>
              </a:rPr>
              <a:t>[ESC]</a:t>
            </a:r>
            <a:r>
              <a:rPr lang="ko-KR" altLang="en-US" dirty="0">
                <a:solidFill>
                  <a:schemeClr val="tx1"/>
                </a:solidFill>
              </a:rPr>
              <a:t>키를 누르고 나서 생각하는 게 좋다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5236114"/>
            <a:ext cx="8352928" cy="792088"/>
          </a:xfrm>
          <a:prstGeom prst="round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</a:rPr>
              <a:t>편집을 </a:t>
            </a:r>
            <a:r>
              <a:rPr lang="ko-KR" altLang="en-US" dirty="0">
                <a:solidFill>
                  <a:schemeClr val="tx1"/>
                </a:solidFill>
              </a:rPr>
              <a:t>끝냈으면 반드시 </a:t>
            </a:r>
            <a:r>
              <a:rPr lang="en-US" altLang="ko-KR" dirty="0">
                <a:solidFill>
                  <a:schemeClr val="tx1"/>
                </a:solidFill>
              </a:rPr>
              <a:t>[:][w][q][!]</a:t>
            </a:r>
            <a:r>
              <a:rPr lang="ko-KR" altLang="en-US" dirty="0">
                <a:solidFill>
                  <a:schemeClr val="tx1"/>
                </a:solidFill>
              </a:rPr>
              <a:t>키를 눌러 저장하고 종료한다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저장하지 않을 때는 </a:t>
            </a:r>
            <a:r>
              <a:rPr lang="en-US" altLang="ko-KR" dirty="0">
                <a:solidFill>
                  <a:schemeClr val="tx1"/>
                </a:solidFill>
              </a:rPr>
              <a:t>[:][q][!]</a:t>
            </a:r>
            <a:r>
              <a:rPr lang="ko-KR" altLang="en-US" dirty="0">
                <a:solidFill>
                  <a:schemeClr val="tx1"/>
                </a:solidFill>
              </a:rPr>
              <a:t>키로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46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6682"/>
              </p:ext>
            </p:extLst>
          </p:nvPr>
        </p:nvGraphicFramePr>
        <p:xfrm>
          <a:off x="387420" y="1397000"/>
          <a:ext cx="8408706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접속 관련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O(pen)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서버에 접속 </a:t>
                      </a:r>
                      <a:r>
                        <a:rPr lang="en-US" altLang="ko-KR" baseline="0" dirty="0" smtClean="0"/>
                        <a:t>ex) h2g.exmple.com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이름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암호 입력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(MS-DOS</a:t>
                      </a:r>
                      <a:r>
                        <a:rPr lang="ko-KR" altLang="en-US" dirty="0" smtClean="0"/>
                        <a:t>로 복귀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ose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 </a:t>
                      </a:r>
                      <a:r>
                        <a:rPr lang="ko-KR" altLang="en-US" dirty="0" smtClean="0"/>
                        <a:t>서버와 접속 끊기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88860"/>
              </p:ext>
            </p:extLst>
          </p:nvPr>
        </p:nvGraphicFramePr>
        <p:xfrm>
          <a:off x="387420" y="350100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로컬에서의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폴더 이동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7307"/>
              </p:ext>
            </p:extLst>
          </p:nvPr>
        </p:nvGraphicFramePr>
        <p:xfrm>
          <a:off x="387420" y="4581128"/>
          <a:ext cx="840870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ascii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문자형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텍스트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전송할 파일이 바이너리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그대로 전송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임을 선언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Prompt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ko-KR" altLang="en-US" dirty="0" smtClean="0"/>
                        <a:t>에서 파일 전송 시 질문 표시 여부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4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86"/>
              </p:ext>
            </p:extLst>
          </p:nvPr>
        </p:nvGraphicFramePr>
        <p:xfrm>
          <a:off x="387420" y="1397000"/>
          <a:ext cx="840870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원격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이동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cd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디렉터리의 파일 목록 표시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디렉터리 생성 </a:t>
                      </a:r>
                      <a:r>
                        <a:rPr lang="en-US" altLang="ko-KR" dirty="0" smtClean="0"/>
                        <a:t>ex) </a:t>
                      </a:r>
                      <a:r>
                        <a:rPr lang="en-US" altLang="ko-KR" dirty="0" err="1" smtClean="0"/>
                        <a:t>mdir</a:t>
                      </a:r>
                      <a:r>
                        <a:rPr lang="en-US" altLang="ko-KR" baseline="0" dirty="0" smtClean="0"/>
                        <a:t> dir1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삭제 </a:t>
                      </a:r>
                      <a:r>
                        <a:rPr lang="en-US" altLang="ko-KR" dirty="0" smtClean="0"/>
                        <a:t>ex)delete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filex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 갱신 </a:t>
                      </a:r>
                      <a:r>
                        <a:rPr lang="en-US" altLang="ko-KR" dirty="0" smtClean="0"/>
                        <a:t>ex)rename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fromfile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tofile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작업 중인 디렉터리 이름을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7820"/>
              </p:ext>
            </p:extLst>
          </p:nvPr>
        </p:nvGraphicFramePr>
        <p:xfrm>
          <a:off x="387420" y="4221088"/>
          <a:ext cx="8408706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보내기</a:t>
                      </a:r>
                      <a:r>
                        <a:rPr lang="en-US" altLang="ko-KR" baseline="0" dirty="0" smtClean="0"/>
                        <a:t>(PC</a:t>
                      </a:r>
                      <a:r>
                        <a:rPr lang="ko-KR" altLang="en-US" baseline="0" dirty="0" smtClean="0"/>
                        <a:t>에서 서버로</a:t>
                      </a:r>
                      <a:r>
                        <a:rPr lang="en-US" altLang="ko-KR" baseline="0" dirty="0" smtClean="0"/>
                        <a:t>) ex) put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file.txt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받기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서버에서 </a:t>
                      </a:r>
                      <a:r>
                        <a:rPr lang="en-US" altLang="ko-KR" baseline="0" dirty="0" smtClean="0"/>
                        <a:t>pc</a:t>
                      </a:r>
                      <a:r>
                        <a:rPr lang="ko-KR" altLang="en-US" baseline="0" dirty="0" smtClean="0"/>
                        <a:t>로</a:t>
                      </a:r>
                      <a:r>
                        <a:rPr lang="en-US" altLang="ko-KR" baseline="0" dirty="0" smtClean="0"/>
                        <a:t>) ex) get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file2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과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도중에 종료한 파일의 그 이후의 내용을 받아서 추가한다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764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전송하는 </a:t>
            </a:r>
            <a:r>
              <a:rPr lang="en-US" altLang="ko-KR" sz="3200" dirty="0" smtClean="0"/>
              <a:t>ftp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7297" y="744933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커맨드 목록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5199"/>
              </p:ext>
            </p:extLst>
          </p:nvPr>
        </p:nvGraphicFramePr>
        <p:xfrm>
          <a:off x="387420" y="1397000"/>
          <a:ext cx="840870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전송 조작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보낸다</a:t>
                      </a:r>
                      <a:r>
                        <a:rPr lang="en-US" altLang="ko-KR" dirty="0" smtClean="0"/>
                        <a:t>. Ex) </a:t>
                      </a:r>
                      <a:r>
                        <a:rPr lang="en-US" altLang="ko-KR" dirty="0" err="1" smtClean="0"/>
                        <a:t>mput</a:t>
                      </a:r>
                      <a:r>
                        <a:rPr lang="en-US" altLang="ko-KR" dirty="0" smtClean="0"/>
                        <a:t> xyz*(xyz</a:t>
                      </a:r>
                      <a:r>
                        <a:rPr lang="ko-KR" altLang="en-US" dirty="0" smtClean="0"/>
                        <a:t>로 시작하는 파일 모두 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파일을 받는다</a:t>
                      </a:r>
                      <a:r>
                        <a:rPr lang="en-US" altLang="ko-KR" dirty="0" smtClean="0"/>
                        <a:t>. Ex)</a:t>
                      </a:r>
                      <a:r>
                        <a:rPr lang="en-US" altLang="ko-KR" dirty="0" err="1" smtClean="0"/>
                        <a:t>mget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en-US" altLang="ko-KR" dirty="0" smtClean="0"/>
                        <a:t>*(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ko-KR" altLang="en-US" dirty="0" smtClean="0"/>
                        <a:t>로 시작하는 파일을 모두 받음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0574"/>
              </p:ext>
            </p:extLst>
          </p:nvPr>
        </p:nvGraphicFramePr>
        <p:xfrm>
          <a:off x="387420" y="2780928"/>
          <a:ext cx="8408706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80122"/>
                <a:gridCol w="732858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Help</a:t>
                      </a:r>
                      <a:r>
                        <a:rPr lang="en-US" altLang="ko-KR" baseline="0" dirty="0" smtClean="0"/>
                        <a:t> /?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789040"/>
            <a:ext cx="84087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ftp </a:t>
            </a:r>
            <a:r>
              <a:rPr lang="ko-KR" altLang="en-US" sz="2400" b="1" dirty="0" smtClean="0"/>
              <a:t>타임 아웃</a:t>
            </a:r>
            <a:endParaRPr lang="en-US" altLang="ko-KR" sz="24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ftp</a:t>
            </a:r>
            <a:r>
              <a:rPr lang="ko-KR" altLang="en-US" dirty="0" smtClean="0"/>
              <a:t>에서 통신이 없는 상태가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분간 지속되면 접속이 끊어진다</a:t>
            </a:r>
            <a:r>
              <a:rPr lang="en-US" altLang="ko-KR" dirty="0" smtClean="0"/>
              <a:t>. ftp </a:t>
            </a:r>
            <a:r>
              <a:rPr lang="ko-KR" altLang="en-US" dirty="0" smtClean="0"/>
              <a:t>서버는 기본 설정에서 세션 아이들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교환이 없는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밀리 초</a:t>
            </a:r>
            <a:r>
              <a:rPr lang="en-US" altLang="ko-KR" dirty="0" smtClean="0"/>
              <a:t>(5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되면 </a:t>
            </a:r>
            <a:r>
              <a:rPr lang="ko-KR" altLang="en-US" dirty="0" err="1" smtClean="0"/>
              <a:t>타임아웃되도록</a:t>
            </a:r>
            <a:r>
              <a:rPr lang="ko-KR" altLang="en-US" dirty="0" smtClean="0"/>
              <a:t> 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6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파일을 비교하는 </a:t>
            </a:r>
            <a:r>
              <a:rPr lang="en-US" altLang="ko-KR" sz="3200" dirty="0" smtClean="0"/>
              <a:t>diff </a:t>
            </a:r>
            <a:r>
              <a:rPr lang="ko-KR" altLang="en-US" sz="3200" dirty="0" smtClean="0"/>
              <a:t>커맨드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Diff</a:t>
            </a:r>
            <a:r>
              <a:rPr lang="ko-KR" altLang="en-US" dirty="0" smtClean="0"/>
              <a:t>는 두 파일의 내용을 비교해서 그 차이를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첫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본 두 번째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상황을 표시한다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750" dirty="0" smtClean="0"/>
              <a:t>C / a / d</a:t>
            </a:r>
            <a:r>
              <a:rPr lang="ko-KR" altLang="en-US" sz="1750" dirty="0" smtClean="0"/>
              <a:t>에  주의한다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표시되지 않는 행 번호는 양쪽 파일 모두 같은 내용이다</a:t>
            </a:r>
            <a:r>
              <a:rPr lang="en-US" altLang="ko-KR" sz="175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750" dirty="0" smtClean="0"/>
              <a:t>표시된 행의 공백에 주의가 필요하다</a:t>
            </a:r>
            <a:r>
              <a:rPr lang="en-US" altLang="ko-KR" sz="1750" dirty="0" smtClean="0"/>
              <a:t>.</a:t>
            </a:r>
          </a:p>
          <a:p>
            <a:endParaRPr lang="en-US" altLang="ko-KR" sz="1750" dirty="0"/>
          </a:p>
          <a:p>
            <a:r>
              <a:rPr lang="en-US" altLang="ko-KR" sz="1750" dirty="0" smtClean="0"/>
              <a:t>&lt; : </a:t>
            </a:r>
            <a:r>
              <a:rPr lang="ko-KR" altLang="en-US" sz="1750" dirty="0" smtClean="0"/>
              <a:t>왼쪽 파일의 내용</a:t>
            </a:r>
            <a:endParaRPr lang="en-US" altLang="ko-KR" sz="1750" dirty="0" smtClean="0"/>
          </a:p>
          <a:p>
            <a:r>
              <a:rPr lang="en-US" altLang="ko-KR" sz="1750" dirty="0" smtClean="0"/>
              <a:t>&gt; : </a:t>
            </a:r>
            <a:r>
              <a:rPr lang="ko-KR" altLang="en-US" sz="1750" dirty="0" smtClean="0"/>
              <a:t>오른쪽파일의 내용</a:t>
            </a:r>
            <a:endParaRPr lang="en-US" altLang="ko-KR" sz="1750" dirty="0"/>
          </a:p>
        </p:txBody>
      </p:sp>
      <p:grpSp>
        <p:nvGrpSpPr>
          <p:cNvPr id="8" name="그룹 7"/>
          <p:cNvGrpSpPr/>
          <p:nvPr/>
        </p:nvGrpSpPr>
        <p:grpSpPr>
          <a:xfrm>
            <a:off x="467544" y="3284984"/>
            <a:ext cx="8208912" cy="3024336"/>
            <a:chOff x="611560" y="4541064"/>
            <a:chExt cx="8208912" cy="198428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19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1961</TotalTime>
  <Words>2000</Words>
  <Application>Microsoft Office PowerPoint</Application>
  <PresentationFormat>화면 슬라이드 쇼(4:3)</PresentationFormat>
  <Paragraphs>415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  <vt:lpstr>대표적인 유닉스의 특징</vt:lpstr>
      <vt:lpstr>리눅스 시스템 계열</vt:lpstr>
      <vt:lpstr>CentOS 부트 처리</vt:lpstr>
      <vt:lpstr>유닉스의 디렉터리 구조</vt:lpstr>
      <vt:lpstr>유닉스의 커맨드 </vt:lpstr>
      <vt:lpstr>유닉스의 커맨드 </vt:lpstr>
      <vt:lpstr>FTP 서버 연습 환경 설정</vt:lpstr>
      <vt:lpstr>www 서버 자동 시작 설정</vt:lpstr>
      <vt:lpstr>유닉스 쉘 커맨드 연습</vt:lpstr>
      <vt:lpstr>Vi 기본 조작</vt:lpstr>
      <vt:lpstr>Vi 기본 조작</vt:lpstr>
      <vt:lpstr>Vi 기본 조작</vt:lpstr>
      <vt:lpstr>파일을 전송하는 ftp 커맨드</vt:lpstr>
      <vt:lpstr>파일을 전송하는 ftp 커맨드</vt:lpstr>
      <vt:lpstr>파일을 전송하는 ftp 커맨드</vt:lpstr>
      <vt:lpstr>파일을 비교하는 diff 커맨드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user81</cp:lastModifiedBy>
  <cp:revision>36</cp:revision>
  <dcterms:created xsi:type="dcterms:W3CDTF">2017-05-10T11:09:53Z</dcterms:created>
  <dcterms:modified xsi:type="dcterms:W3CDTF">2017-06-01T11:20:30Z</dcterms:modified>
</cp:coreProperties>
</file>