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3" r:id="rId8"/>
    <p:sldId id="261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318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507154"/>
            <a:ext cx="7766936" cy="1646302"/>
          </a:xfrm>
        </p:spPr>
        <p:txBody>
          <a:bodyPr/>
          <a:lstStyle/>
          <a:p>
            <a:pPr algn="l"/>
            <a:r>
              <a:rPr lang="ko-KR" altLang="en-US" sz="4000" smtClean="0"/>
              <a:t>디자인패턴 </a:t>
            </a:r>
            <a:r>
              <a:rPr lang="en-US" altLang="ko-KR" sz="4000" smtClean="0"/>
              <a:t>06</a:t>
            </a:r>
            <a:r>
              <a:rPr lang="ko-KR" altLang="en-US" sz="4000" smtClean="0"/>
              <a:t> </a:t>
            </a:r>
            <a:r>
              <a:rPr lang="en-US" altLang="ko-KR" sz="4000" smtClean="0"/>
              <a:t>-  </a:t>
            </a:r>
            <a:r>
              <a:rPr lang="ko-KR" altLang="en-US" sz="4000"/>
              <a:t>커맨드 패턴 </a:t>
            </a:r>
            <a:r>
              <a:rPr lang="en-US" altLang="ko-KR" sz="4000"/>
              <a:t>(command pattern</a:t>
            </a:r>
            <a:r>
              <a:rPr lang="en-US" altLang="ko-KR" sz="4000" smtClean="0"/>
              <a:t>)</a:t>
            </a:r>
            <a:endParaRPr lang="ko-KR" altLang="en-US" sz="4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2583180"/>
            <a:ext cx="7766936" cy="3863340"/>
          </a:xfrm>
        </p:spPr>
        <p:txBody>
          <a:bodyPr>
            <a:normAutofit fontScale="92500"/>
          </a:bodyPr>
          <a:lstStyle/>
          <a:p>
            <a:pPr algn="l"/>
            <a:r>
              <a:rPr lang="ko-KR" altLang="en-US" sz="2800" b="1"/>
              <a:t>커맨드 패턴 </a:t>
            </a:r>
            <a:r>
              <a:rPr lang="en-US" altLang="ko-KR" sz="2800" b="1"/>
              <a:t>(command pattern</a:t>
            </a:r>
            <a:r>
              <a:rPr lang="en-US" altLang="ko-KR" sz="2800" b="1" smtClean="0"/>
              <a:t>)</a:t>
            </a:r>
            <a:endParaRPr lang="ko-KR" altLang="en-US" sz="2800"/>
          </a:p>
          <a:p>
            <a:pPr algn="l"/>
            <a:r>
              <a:rPr lang="ko-KR" altLang="en-US" sz="2800"/>
              <a:t>요구사항을 객체로 캡슐화 할 수 있으며</a:t>
            </a:r>
            <a:r>
              <a:rPr lang="en-US" altLang="ko-KR" sz="2800"/>
              <a:t>, </a:t>
            </a:r>
            <a:r>
              <a:rPr lang="ko-KR" altLang="en-US" sz="2800"/>
              <a:t>매개변수를 써서 여러 가지 다른 요구 사항을 집어넣을수 있다</a:t>
            </a:r>
            <a:r>
              <a:rPr lang="en-US" altLang="ko-KR" sz="2800" smtClean="0"/>
              <a:t>.</a:t>
            </a:r>
            <a:r>
              <a:rPr lang="ko-KR" altLang="en-US" sz="2800" smtClean="0"/>
              <a:t>또한 </a:t>
            </a:r>
            <a:r>
              <a:rPr lang="ko-KR" altLang="en-US" sz="2800"/>
              <a:t>요청 내역을 큐에 저장하거나 로그로 기록할수 도있으며 작업취소 기능도 지원가능 하다</a:t>
            </a:r>
            <a:r>
              <a:rPr lang="en-US" altLang="ko-KR" sz="2800"/>
              <a:t>.</a:t>
            </a:r>
          </a:p>
          <a:p>
            <a:pPr algn="l"/>
            <a:r>
              <a:rPr lang="ko-KR" altLang="en-US" sz="2200">
                <a:solidFill>
                  <a:srgbClr val="FF0000"/>
                </a:solidFill>
              </a:rPr>
              <a:t>커맨드 객체는 일련의 행동을 특정 리시버하고 연결시킴으로써 요구사항을 캡슐화한다</a:t>
            </a:r>
            <a:r>
              <a:rPr lang="en-US" altLang="ko-KR" sz="220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ko-KR" altLang="en-US" sz="2200"/>
              <a:t>이렇게 하기 위해 행동과 리시버를 한 객체에 집어넣고 메소드 하나만 외부에 공개하는 방법을 사용한다</a:t>
            </a:r>
            <a:r>
              <a:rPr lang="en-US" altLang="ko-KR" sz="2200" smtClean="0"/>
              <a:t>.</a:t>
            </a: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35393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101600"/>
            <a:ext cx="8596668" cy="4572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smtClean="0"/>
              <a:t>커멘드 </a:t>
            </a:r>
            <a:r>
              <a:rPr lang="ko-KR" altLang="en-US" sz="2400"/>
              <a:t>인터페이스를 </a:t>
            </a:r>
            <a:r>
              <a:rPr lang="ko-KR" altLang="en-US" sz="2400" smtClean="0"/>
              <a:t>구현한 구상클래스</a:t>
            </a:r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766234" y="558801"/>
            <a:ext cx="10054166" cy="60198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 public class </a:t>
            </a:r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LightOnCommand </a:t>
            </a:r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implements </a:t>
            </a:r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Command</a:t>
            </a:r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 {</a:t>
            </a:r>
          </a:p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Light light;</a:t>
            </a:r>
          </a:p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public LightOnCommand(Light light) {</a:t>
            </a:r>
          </a:p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this.light = light;</a:t>
            </a:r>
          </a:p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}</a:t>
            </a:r>
          </a:p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/>
            </a:r>
            <a:br>
              <a:rPr lang="en-US" altLang="ko-KR" sz="1200">
                <a:solidFill>
                  <a:srgbClr val="666666"/>
                </a:solidFill>
                <a:latin typeface="Spoqa Han Sans"/>
              </a:rPr>
            </a:b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@Override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public void execute() {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light.on();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}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/>
            </a:r>
            <a:br>
              <a:rPr lang="en-US" altLang="ko-KR" sz="1200" b="1">
                <a:solidFill>
                  <a:srgbClr val="666666"/>
                </a:solidFill>
                <a:latin typeface="Spoqa Han Sans"/>
              </a:rPr>
            </a:b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@Override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public void undo() {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light.off();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}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 }</a:t>
            </a:r>
          </a:p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/>
            </a:r>
            <a:br>
              <a:rPr lang="en-US" altLang="ko-KR" sz="1200">
                <a:solidFill>
                  <a:srgbClr val="666666"/>
                </a:solidFill>
                <a:latin typeface="Spoqa Han Sans"/>
              </a:rPr>
            </a:br>
            <a:endParaRPr lang="en-US" altLang="ko-KR" sz="1200" smtClean="0">
              <a:solidFill>
                <a:srgbClr val="666666"/>
              </a:solidFill>
              <a:latin typeface="Spoqa Han Sans"/>
            </a:endParaRPr>
          </a:p>
          <a:p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endParaRPr lang="en-US" altLang="ko-KR" sz="1200" smtClean="0">
              <a:solidFill>
                <a:srgbClr val="666666"/>
              </a:solidFill>
              <a:latin typeface="Spoqa Han Sans"/>
            </a:endParaRPr>
          </a:p>
          <a:p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endParaRPr lang="en-US" altLang="ko-KR" sz="1200" smtClean="0">
              <a:solidFill>
                <a:srgbClr val="666666"/>
              </a:solidFill>
              <a:latin typeface="Spoqa Han Sans"/>
            </a:endParaRPr>
          </a:p>
          <a:p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endParaRPr lang="en-US" altLang="ko-KR" sz="1200" smtClean="0">
              <a:solidFill>
                <a:srgbClr val="666666"/>
              </a:solidFill>
              <a:latin typeface="Spoqa Han Sans"/>
            </a:endParaRPr>
          </a:p>
          <a:p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endParaRPr lang="en-US" altLang="ko-KR" sz="1200" smtClean="0">
              <a:solidFill>
                <a:srgbClr val="666666"/>
              </a:solidFill>
              <a:latin typeface="Spoqa Han Sans"/>
            </a:endParaRPr>
          </a:p>
          <a:p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endParaRPr lang="en-US" altLang="ko-KR" sz="1200" smtClean="0">
              <a:solidFill>
                <a:srgbClr val="666666"/>
              </a:solidFill>
              <a:latin typeface="Spoqa Han Sans"/>
            </a:endParaRPr>
          </a:p>
          <a:p>
            <a:endParaRPr lang="en-US" altLang="ko-KR" sz="1200" smtClean="0">
              <a:solidFill>
                <a:srgbClr val="666666"/>
              </a:solidFill>
              <a:latin typeface="Spoqa Han Sans"/>
            </a:endParaRPr>
          </a:p>
          <a:p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smtClean="0">
                <a:solidFill>
                  <a:srgbClr val="666666"/>
                </a:solidFill>
                <a:latin typeface="Spoqa Han Sans"/>
              </a:rPr>
              <a:t> public </a:t>
            </a:r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class </a:t>
            </a:r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LightOffCommand </a:t>
            </a:r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implements </a:t>
            </a:r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Command </a:t>
            </a:r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{</a:t>
            </a:r>
          </a:p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Light light;</a:t>
            </a:r>
          </a:p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public LightOffCommand(Light light) {</a:t>
            </a:r>
          </a:p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this.light = light;</a:t>
            </a:r>
          </a:p>
          <a:p>
            <a:r>
              <a:rPr lang="en-US" altLang="ko-KR" sz="1200" smtClean="0">
                <a:solidFill>
                  <a:srgbClr val="666666"/>
                </a:solidFill>
                <a:latin typeface="Spoqa Han Sans"/>
              </a:rPr>
              <a:t>}</a:t>
            </a:r>
          </a:p>
          <a:p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@Override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public void execute() {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light.off();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}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/>
            </a:r>
            <a:br>
              <a:rPr lang="en-US" altLang="ko-KR" sz="1200" b="1">
                <a:solidFill>
                  <a:srgbClr val="666666"/>
                </a:solidFill>
                <a:latin typeface="Spoqa Han Sans"/>
              </a:rPr>
            </a:b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@Override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public void undo() {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light.on();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}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 </a:t>
            </a:r>
            <a:r>
              <a:rPr lang="en-US" altLang="ko-KR" sz="1200" smtClean="0">
                <a:solidFill>
                  <a:srgbClr val="666666"/>
                </a:solidFill>
                <a:latin typeface="Spoqa Han Sans"/>
              </a:rPr>
              <a:t>}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183543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49" y="347662"/>
            <a:ext cx="8591551" cy="597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1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31800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매크로 커맨드</a:t>
            </a:r>
            <a:r>
              <a:rPr lang="en-US" altLang="ko-KR" sz="2000" smtClean="0"/>
              <a:t>(</a:t>
            </a:r>
            <a:r>
              <a:rPr lang="ko-KR" altLang="en-US" sz="2000"/>
              <a:t>응용하면 버튼 하나만으로도 여러 작업을 하게 </a:t>
            </a:r>
            <a:r>
              <a:rPr lang="ko-KR" altLang="en-US" sz="2000"/>
              <a:t>할수있다</a:t>
            </a:r>
            <a:r>
              <a:rPr lang="en-US" altLang="ko-KR" sz="2000" smtClean="0"/>
              <a:t>.</a:t>
            </a:r>
            <a:r>
              <a:rPr lang="en-US" altLang="ko-KR" sz="2000"/>
              <a:t>)</a:t>
            </a:r>
            <a:endParaRPr lang="ko-KR" altLang="en-US" sz="2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041400"/>
            <a:ext cx="5837766" cy="52088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2233724"/>
            <a:ext cx="5276850" cy="28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61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smtClean="0"/>
              <a:t>디자인 패턴 정리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155701"/>
            <a:ext cx="8596668" cy="4885662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b="1"/>
              <a:t>커맨드 패턴 </a:t>
            </a:r>
            <a:r>
              <a:rPr lang="en-US" altLang="ko-KR" b="1"/>
              <a:t>(command </a:t>
            </a:r>
            <a:r>
              <a:rPr lang="en-US" altLang="ko-KR" b="1"/>
              <a:t>pattern</a:t>
            </a:r>
            <a:r>
              <a:rPr lang="en-US" altLang="ko-KR" b="1" smtClean="0"/>
              <a:t>) –</a:t>
            </a:r>
            <a:r>
              <a:rPr lang="ko-KR" altLang="en-US" smtClean="0"/>
              <a:t> </a:t>
            </a:r>
            <a:r>
              <a:rPr lang="ko-KR" altLang="en-US" smtClean="0">
                <a:solidFill>
                  <a:srgbClr val="FF0000"/>
                </a:solidFill>
              </a:rPr>
              <a:t>요청 내역을 객체로 캡슐화</a:t>
            </a:r>
            <a:r>
              <a:rPr lang="ko-KR" altLang="en-US" smtClean="0"/>
              <a:t>하여 클라이언트를 서로 다른 요청 내역에 따라 매개변수화 할수 있다</a:t>
            </a:r>
            <a:r>
              <a:rPr lang="en-US" altLang="ko-KR" smtClean="0"/>
              <a:t>. </a:t>
            </a:r>
            <a:r>
              <a:rPr lang="ko-KR" altLang="en-US" smtClean="0"/>
              <a:t>요청을 큐에 저장하거나 로그로 기록할 수 있고 작업취소 기능을 지원할수 있다</a:t>
            </a:r>
            <a:r>
              <a:rPr lang="en-US" altLang="ko-KR" smtClean="0"/>
              <a:t>.</a:t>
            </a:r>
          </a:p>
          <a:p>
            <a:r>
              <a:rPr lang="ko-KR" altLang="en-US" b="1"/>
              <a:t>싱글턴 패턴 </a:t>
            </a:r>
            <a:r>
              <a:rPr lang="en-US" altLang="ko-KR" b="1"/>
              <a:t>(singleton </a:t>
            </a:r>
            <a:r>
              <a:rPr lang="en-US" altLang="ko-KR" b="1"/>
              <a:t>pattern</a:t>
            </a:r>
            <a:r>
              <a:rPr lang="en-US" altLang="ko-KR" b="1" smtClean="0"/>
              <a:t>) -</a:t>
            </a:r>
            <a:r>
              <a:rPr lang="ko-KR" altLang="en-US"/>
              <a:t> </a:t>
            </a:r>
            <a:r>
              <a:rPr lang="ko-KR" altLang="en-US" smtClean="0"/>
              <a:t>해당 </a:t>
            </a:r>
            <a:r>
              <a:rPr lang="ko-KR" altLang="en-US"/>
              <a:t>클래스의 </a:t>
            </a:r>
            <a:r>
              <a:rPr lang="ko-KR" altLang="en-US">
                <a:solidFill>
                  <a:srgbClr val="FF0000"/>
                </a:solidFill>
              </a:rPr>
              <a:t>인스턴스가 하나만</a:t>
            </a:r>
            <a:r>
              <a:rPr lang="ko-KR" altLang="en-US"/>
              <a:t> 만들어지고</a:t>
            </a:r>
            <a:r>
              <a:rPr lang="en-US" altLang="ko-KR"/>
              <a:t>, </a:t>
            </a:r>
            <a:r>
              <a:rPr lang="ko-KR" altLang="en-US"/>
              <a:t>어디서든지 그 인스턴스에 접근할 수 있도록 하기 위한 </a:t>
            </a:r>
            <a:r>
              <a:rPr lang="ko-KR" altLang="en-US"/>
              <a:t>패턴</a:t>
            </a:r>
            <a:r>
              <a:rPr lang="en-US" altLang="ko-KR" smtClean="0"/>
              <a:t>.</a:t>
            </a:r>
          </a:p>
          <a:p>
            <a:r>
              <a:rPr lang="ko-KR" altLang="en-US"/>
              <a:t/>
            </a:r>
            <a:br>
              <a:rPr lang="ko-KR" altLang="en-US"/>
            </a:br>
            <a:r>
              <a:rPr lang="ko-KR" altLang="en-US" b="1"/>
              <a:t>팩토리 메소드 패턴</a:t>
            </a:r>
            <a:r>
              <a:rPr lang="ko-KR" altLang="en-US" b="1"/>
              <a:t> </a:t>
            </a:r>
            <a:r>
              <a:rPr lang="en-US" altLang="ko-KR"/>
              <a:t>-</a:t>
            </a:r>
            <a:r>
              <a:rPr lang="en-US" altLang="ko-KR" smtClean="0"/>
              <a:t> </a:t>
            </a:r>
            <a:r>
              <a:rPr lang="ko-KR" altLang="en-US"/>
              <a:t>객체를 생성하기 위한 인터페이스를 정의하는데</a:t>
            </a:r>
            <a:r>
              <a:rPr lang="en-US" altLang="ko-KR"/>
              <a:t>, </a:t>
            </a:r>
            <a:r>
              <a:rPr lang="ko-KR" altLang="en-US"/>
              <a:t>어떤 </a:t>
            </a:r>
            <a:r>
              <a:rPr lang="ko-KR" altLang="en-US"/>
              <a:t>클래스의 </a:t>
            </a:r>
            <a:r>
              <a:rPr lang="ko-KR" altLang="en-US" smtClean="0"/>
              <a:t>인스턴스를</a:t>
            </a:r>
            <a:r>
              <a:rPr lang="ko-KR" altLang="en-US"/>
              <a:t> </a:t>
            </a:r>
            <a:r>
              <a:rPr lang="ko-KR" altLang="en-US"/>
              <a:t> </a:t>
            </a:r>
            <a:r>
              <a:rPr lang="ko-KR" altLang="en-US" smtClean="0"/>
              <a:t>만들지는 </a:t>
            </a:r>
            <a:r>
              <a:rPr lang="ko-KR" altLang="en-US"/>
              <a:t>서브클래스에서 결정하게 만든다</a:t>
            </a:r>
            <a:r>
              <a:rPr lang="en-US" altLang="ko-KR"/>
              <a:t>. </a:t>
            </a:r>
            <a:r>
              <a:rPr lang="ko-KR" altLang="en-US"/>
              <a:t>즉 팩토리 메소드 </a:t>
            </a:r>
            <a:r>
              <a:rPr lang="ko-KR" altLang="en-US"/>
              <a:t>패턴을 </a:t>
            </a:r>
            <a:r>
              <a:rPr lang="ko-KR" altLang="en-US" smtClean="0"/>
              <a:t>이용하면 </a:t>
            </a:r>
            <a:r>
              <a:rPr lang="ko-KR" altLang="en-US"/>
              <a:t> </a:t>
            </a:r>
            <a:r>
              <a:rPr lang="ko-KR" altLang="en-US">
                <a:solidFill>
                  <a:srgbClr val="FF0000"/>
                </a:solidFill>
              </a:rPr>
              <a:t>클래스의 인스턴스를 만드는 일을 서브클래스에게 맡기는 </a:t>
            </a:r>
            <a:r>
              <a:rPr lang="ko-KR" altLang="en-US">
                <a:solidFill>
                  <a:srgbClr val="FF0000"/>
                </a:solidFill>
              </a:rPr>
              <a:t>것</a:t>
            </a:r>
            <a:r>
              <a:rPr lang="en-US" altLang="ko-KR" smtClean="0"/>
              <a:t>.</a:t>
            </a:r>
            <a:r>
              <a:rPr lang="ko-KR" altLang="en-US" b="1"/>
              <a:t> </a:t>
            </a:r>
            <a:endParaRPr lang="en-US" altLang="ko-KR" b="1" smtClean="0"/>
          </a:p>
          <a:p>
            <a:r>
              <a:rPr lang="ko-KR" altLang="en-US" b="1" smtClean="0"/>
              <a:t>데코레이터 </a:t>
            </a:r>
            <a:r>
              <a:rPr lang="ko-KR" altLang="en-US" b="1"/>
              <a:t>패턴 </a:t>
            </a:r>
            <a:r>
              <a:rPr lang="en-US" altLang="ko-KR" b="1"/>
              <a:t>(decorator </a:t>
            </a:r>
            <a:r>
              <a:rPr lang="en-US" altLang="ko-KR" b="1"/>
              <a:t>pattern</a:t>
            </a:r>
            <a:r>
              <a:rPr lang="en-US" altLang="ko-KR" b="1" smtClean="0"/>
              <a:t>)</a:t>
            </a:r>
            <a:r>
              <a:rPr lang="ko-KR" altLang="en-US"/>
              <a:t> </a:t>
            </a:r>
            <a:r>
              <a:rPr lang="en-US" altLang="ko-KR" smtClean="0"/>
              <a:t>-</a:t>
            </a:r>
            <a:r>
              <a:rPr lang="ko-KR" altLang="en-US" smtClean="0"/>
              <a:t>객체에 </a:t>
            </a:r>
            <a:r>
              <a:rPr lang="ko-KR" altLang="en-US">
                <a:solidFill>
                  <a:srgbClr val="FF0000"/>
                </a:solidFill>
              </a:rPr>
              <a:t>추가적인 요건</a:t>
            </a:r>
            <a:r>
              <a:rPr lang="ko-KR" altLang="en-US"/>
              <a:t>을 </a:t>
            </a:r>
            <a:r>
              <a:rPr lang="ko-KR" altLang="en-US">
                <a:solidFill>
                  <a:srgbClr val="FF0000"/>
                </a:solidFill>
              </a:rPr>
              <a:t>동적으로 </a:t>
            </a:r>
            <a:r>
              <a:rPr lang="ko-KR" altLang="en-US">
                <a:solidFill>
                  <a:srgbClr val="FF0000"/>
                </a:solidFill>
              </a:rPr>
              <a:t>첨가한다</a:t>
            </a:r>
            <a:r>
              <a:rPr lang="en-US" altLang="ko-KR" smtClean="0"/>
              <a:t>. </a:t>
            </a:r>
            <a:r>
              <a:rPr lang="ko-KR" altLang="en-US" smtClean="0"/>
              <a:t>데코레이터는 </a:t>
            </a:r>
            <a:r>
              <a:rPr lang="ko-KR" altLang="en-US"/>
              <a:t>서브클래스를 만드는 것을 통해서 기능을 유연하게 확장할 수 있는 </a:t>
            </a:r>
            <a:r>
              <a:rPr lang="ko-KR" altLang="en-US"/>
              <a:t>방법을 </a:t>
            </a:r>
            <a:r>
              <a:rPr lang="ko-KR" altLang="en-US" smtClean="0"/>
              <a:t>제공한다</a:t>
            </a:r>
            <a:endParaRPr lang="en-US" altLang="ko-KR" smtClean="0"/>
          </a:p>
          <a:p>
            <a:r>
              <a:rPr lang="ko-KR" altLang="en-US" b="1"/>
              <a:t>옵저버 패턴 </a:t>
            </a:r>
            <a:r>
              <a:rPr lang="en-US" altLang="ko-KR" b="1"/>
              <a:t>(observer </a:t>
            </a:r>
            <a:r>
              <a:rPr lang="en-US" altLang="ko-KR" b="1"/>
              <a:t>pattern</a:t>
            </a:r>
            <a:r>
              <a:rPr lang="en-US" altLang="ko-KR" b="1" smtClean="0"/>
              <a:t>)</a:t>
            </a:r>
            <a:r>
              <a:rPr lang="ko-KR" altLang="en-US"/>
              <a:t> </a:t>
            </a:r>
            <a:r>
              <a:rPr lang="en-US" altLang="ko-KR" smtClean="0"/>
              <a:t>- </a:t>
            </a:r>
            <a:r>
              <a:rPr lang="ko-KR" altLang="en-US" smtClean="0"/>
              <a:t>한객체의 상태가 바뀌면 </a:t>
            </a:r>
            <a:r>
              <a:rPr lang="ko-KR" altLang="en-US"/>
              <a:t>그 객체에 의존하는 다른 객체들한테 연락이 가고 자동으로 내용이 </a:t>
            </a:r>
            <a:r>
              <a:rPr lang="ko-KR" altLang="en-US"/>
              <a:t>갱신되는 </a:t>
            </a:r>
            <a:r>
              <a:rPr lang="ko-KR" altLang="en-US" smtClean="0"/>
              <a:t>방식으로 </a:t>
            </a:r>
            <a:r>
              <a:rPr lang="ko-KR" altLang="en-US" smtClean="0">
                <a:solidFill>
                  <a:srgbClr val="FF0000"/>
                </a:solidFill>
              </a:rPr>
              <a:t>일대다</a:t>
            </a:r>
            <a:r>
              <a:rPr lang="en-US" altLang="ko-KR">
                <a:solidFill>
                  <a:srgbClr val="FF0000"/>
                </a:solidFill>
              </a:rPr>
              <a:t>(one-to-many) </a:t>
            </a:r>
            <a:r>
              <a:rPr lang="ko-KR" altLang="en-US">
                <a:solidFill>
                  <a:srgbClr val="FF0000"/>
                </a:solidFill>
              </a:rPr>
              <a:t>의존성</a:t>
            </a:r>
            <a:r>
              <a:rPr lang="ko-KR" altLang="en-US"/>
              <a:t>을 </a:t>
            </a:r>
            <a:r>
              <a:rPr lang="ko-KR" altLang="en-US" smtClean="0"/>
              <a:t>정의한다</a:t>
            </a:r>
            <a:r>
              <a:rPr lang="en-US" altLang="ko-KR" smtClean="0"/>
              <a:t>.</a:t>
            </a:r>
          </a:p>
          <a:p>
            <a:r>
              <a:rPr lang="ko-KR" altLang="en-US" b="1" smtClean="0"/>
              <a:t>스트래티지 </a:t>
            </a:r>
            <a:r>
              <a:rPr lang="ko-KR" altLang="en-US" b="1"/>
              <a:t>패턴</a:t>
            </a:r>
            <a:r>
              <a:rPr lang="en-US" altLang="ko-KR" b="1"/>
              <a:t>(strategy </a:t>
            </a:r>
            <a:r>
              <a:rPr lang="en-US" altLang="ko-KR" b="1"/>
              <a:t>pattern</a:t>
            </a:r>
            <a:r>
              <a:rPr lang="en-US" altLang="ko-KR" b="1" smtClean="0"/>
              <a:t>)</a:t>
            </a:r>
            <a:r>
              <a:rPr lang="ko-KR" altLang="en-US"/>
              <a:t> </a:t>
            </a:r>
            <a:r>
              <a:rPr lang="en-US" altLang="ko-KR" smtClean="0"/>
              <a:t>- </a:t>
            </a:r>
            <a:r>
              <a:rPr lang="ko-KR" altLang="en-US" smtClean="0">
                <a:solidFill>
                  <a:srgbClr val="FF0000"/>
                </a:solidFill>
              </a:rPr>
              <a:t>알고리즘군을 </a:t>
            </a:r>
            <a:r>
              <a:rPr lang="ko-KR" altLang="en-US">
                <a:solidFill>
                  <a:srgbClr val="FF0000"/>
                </a:solidFill>
              </a:rPr>
              <a:t>정의</a:t>
            </a:r>
            <a:r>
              <a:rPr lang="ko-KR" altLang="en-US"/>
              <a:t>하고 </a:t>
            </a:r>
            <a:r>
              <a:rPr lang="ko-KR" altLang="en-US" smtClean="0"/>
              <a:t>각각 </a:t>
            </a:r>
            <a:r>
              <a:rPr lang="ko-KR" altLang="en-US" smtClean="0">
                <a:solidFill>
                  <a:srgbClr val="FF0000"/>
                </a:solidFill>
              </a:rPr>
              <a:t>캡슐화</a:t>
            </a:r>
            <a:r>
              <a:rPr lang="ko-KR" altLang="en-US" smtClean="0"/>
              <a:t>하여 </a:t>
            </a:r>
            <a:r>
              <a:rPr lang="ko-KR" altLang="en-US">
                <a:solidFill>
                  <a:srgbClr val="FF0000"/>
                </a:solidFill>
              </a:rPr>
              <a:t>교환해서 사용</a:t>
            </a:r>
            <a:r>
              <a:rPr lang="ko-KR" altLang="en-US"/>
              <a:t>할 수 있도록 </a:t>
            </a:r>
            <a:r>
              <a:rPr lang="ko-KR" altLang="en-US"/>
              <a:t>만든다</a:t>
            </a:r>
            <a:r>
              <a:rPr lang="en-US" altLang="ko-KR" smtClean="0"/>
              <a:t>. </a:t>
            </a:r>
            <a:r>
              <a:rPr lang="ko-KR" altLang="en-US" smtClean="0"/>
              <a:t>스트래티지패턴을 </a:t>
            </a:r>
            <a:r>
              <a:rPr lang="ko-KR" altLang="en-US"/>
              <a:t>활용하면 알고리즘을 사용하는 클라이언트와는 독립적으로 알고리즘을 변경할수 있다</a:t>
            </a:r>
          </a:p>
          <a:p>
            <a:pPr marL="0" indent="0">
              <a:buNone/>
            </a:pP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9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553"/>
          </a:xfrm>
        </p:spPr>
        <p:txBody>
          <a:bodyPr/>
          <a:lstStyle/>
          <a:p>
            <a:r>
              <a:rPr lang="ko-KR" altLang="en-US"/>
              <a:t>디자인 원칙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바뀌는 부분은 캡슐화한다</a:t>
            </a:r>
            <a:r>
              <a:rPr lang="en-US" altLang="ko-KR" smtClean="0"/>
              <a:t>.  - Strategy Pattern</a:t>
            </a:r>
            <a:endParaRPr lang="en-US" altLang="ko-KR"/>
          </a:p>
          <a:p>
            <a:r>
              <a:rPr lang="ko-KR" altLang="en-US"/>
              <a:t>상속보다는 구성을 활용한다</a:t>
            </a:r>
            <a:r>
              <a:rPr lang="en-US" altLang="ko-KR" smtClean="0"/>
              <a:t>. </a:t>
            </a:r>
            <a:r>
              <a:rPr lang="en-US" altLang="ko-KR"/>
              <a:t>- </a:t>
            </a:r>
            <a:r>
              <a:rPr lang="en-US" altLang="ko-KR" smtClean="0"/>
              <a:t>Strategy </a:t>
            </a:r>
            <a:r>
              <a:rPr lang="en-US" altLang="ko-KR"/>
              <a:t>P</a:t>
            </a:r>
            <a:r>
              <a:rPr lang="en-US" altLang="ko-KR" smtClean="0"/>
              <a:t>attern</a:t>
            </a:r>
            <a:endParaRPr lang="en-US" altLang="ko-KR"/>
          </a:p>
          <a:p>
            <a:r>
              <a:rPr lang="ko-KR" altLang="en-US"/>
              <a:t>구현이 아닌 인터페이스에 맞춰서 프로그래밍한다</a:t>
            </a:r>
            <a:r>
              <a:rPr lang="en-US" altLang="ko-KR" smtClean="0"/>
              <a:t>. </a:t>
            </a:r>
            <a:r>
              <a:rPr lang="en-US" altLang="ko-KR"/>
              <a:t>- S</a:t>
            </a:r>
            <a:r>
              <a:rPr lang="en-US" altLang="ko-KR" smtClean="0"/>
              <a:t>trategy Pattern</a:t>
            </a:r>
            <a:endParaRPr lang="en-US" altLang="ko-KR"/>
          </a:p>
          <a:p>
            <a:r>
              <a:rPr lang="ko-KR" altLang="en-US"/>
              <a:t>서로 상호작용을 하는 객체 사이에서는 가능하면 느슨하게 결합하는 디자인을 사용해야한다</a:t>
            </a:r>
            <a:r>
              <a:rPr lang="en-US" altLang="ko-KR" smtClean="0"/>
              <a:t>. – Observer Pattern</a:t>
            </a:r>
            <a:endParaRPr lang="ko-KR" altLang="en-US"/>
          </a:p>
          <a:p>
            <a:r>
              <a:rPr lang="en-US" altLang="ko-KR"/>
              <a:t>OCP </a:t>
            </a:r>
            <a:r>
              <a:rPr lang="ko-KR" altLang="en-US" smtClean="0"/>
              <a:t>원칙   </a:t>
            </a:r>
            <a:r>
              <a:rPr lang="en-US" altLang="ko-KR" smtClean="0"/>
              <a:t>- Decorator Pattern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ko-KR" altLang="en-US"/>
              <a:t>클래스는 </a:t>
            </a:r>
            <a:r>
              <a:rPr lang="ko-KR" altLang="en-US">
                <a:solidFill>
                  <a:srgbClr val="FF0000"/>
                </a:solidFill>
              </a:rPr>
              <a:t>확장</a:t>
            </a:r>
            <a:r>
              <a:rPr lang="ko-KR" altLang="en-US"/>
              <a:t>에 대해서는 </a:t>
            </a:r>
            <a:r>
              <a:rPr lang="ko-KR" altLang="en-US">
                <a:solidFill>
                  <a:srgbClr val="FF0000"/>
                </a:solidFill>
              </a:rPr>
              <a:t>열려</a:t>
            </a:r>
            <a:r>
              <a:rPr lang="ko-KR" altLang="en-US"/>
              <a:t> 있어야 하지만 </a:t>
            </a:r>
            <a:r>
              <a:rPr lang="ko-KR" altLang="en-US">
                <a:solidFill>
                  <a:srgbClr val="FF0000"/>
                </a:solidFill>
              </a:rPr>
              <a:t>코드 변경</a:t>
            </a:r>
            <a:r>
              <a:rPr lang="ko-KR" altLang="en-US"/>
              <a:t>에는 </a:t>
            </a:r>
            <a:r>
              <a:rPr lang="ko-KR" altLang="en-US">
                <a:solidFill>
                  <a:srgbClr val="FF0000"/>
                </a:solidFill>
              </a:rPr>
              <a:t>닫혀</a:t>
            </a:r>
            <a:r>
              <a:rPr lang="ko-KR" altLang="en-US"/>
              <a:t> 있어야 한다</a:t>
            </a:r>
            <a:r>
              <a:rPr lang="en-US" altLang="ko-KR"/>
              <a:t>.</a:t>
            </a:r>
          </a:p>
          <a:p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5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3420"/>
          </a:xfrm>
        </p:spPr>
        <p:txBody>
          <a:bodyPr/>
          <a:lstStyle/>
          <a:p>
            <a:pPr algn="ctr"/>
            <a:r>
              <a:rPr lang="ko-KR" altLang="en-US"/>
              <a:t>커맨드 패턴 클래스 다이어그램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03020"/>
            <a:ext cx="8596668" cy="51663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7334" y="2246811"/>
            <a:ext cx="18565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클라이언트는</a:t>
            </a:r>
            <a:endParaRPr lang="en-US" altLang="ko-KR" sz="1000" smtClean="0"/>
          </a:p>
          <a:p>
            <a:r>
              <a:rPr lang="en-US" altLang="ko-KR" sz="1000" smtClean="0"/>
              <a:t>CreateCommand</a:t>
            </a:r>
            <a:r>
              <a:rPr lang="ko-KR" altLang="en-US" sz="1000" smtClean="0"/>
              <a:t>를</a:t>
            </a:r>
            <a:r>
              <a:rPr lang="en-US" altLang="ko-KR" sz="1000" smtClean="0"/>
              <a:t> </a:t>
            </a:r>
            <a:r>
              <a:rPr lang="ko-KR" altLang="en-US" sz="1000" smtClean="0"/>
              <a:t>생성하고 </a:t>
            </a:r>
            <a:endParaRPr lang="en-US" altLang="ko-KR" sz="1000" smtClean="0"/>
          </a:p>
          <a:p>
            <a:r>
              <a:rPr lang="en-US" altLang="ko-KR" sz="1000" smtClean="0"/>
              <a:t>Receiver</a:t>
            </a:r>
            <a:r>
              <a:rPr lang="ko-KR" altLang="en-US" sz="1000" smtClean="0"/>
              <a:t>를</a:t>
            </a:r>
            <a:r>
              <a:rPr lang="en-US" altLang="ko-KR" sz="1000"/>
              <a:t> </a:t>
            </a:r>
            <a:r>
              <a:rPr lang="en-US" altLang="ko-KR" sz="1000" smtClean="0"/>
              <a:t> </a:t>
            </a:r>
            <a:r>
              <a:rPr lang="ko-KR" altLang="en-US" sz="1000" smtClean="0"/>
              <a:t>생성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2880603" y="4476205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리시버는 요구사항을 수행하기 위해 어떤 일을 </a:t>
            </a:r>
            <a:endParaRPr lang="en-US" altLang="ko-KR" sz="1000" smtClean="0"/>
          </a:p>
          <a:p>
            <a:r>
              <a:rPr lang="ko-KR" altLang="en-US" sz="1000" smtClean="0"/>
              <a:t>처리해야하는지 알고 있는 객체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2852549" y="3286035"/>
            <a:ext cx="3373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인보커 객체는 명령이 들어있으며</a:t>
            </a:r>
            <a:r>
              <a:rPr lang="en-US" altLang="ko-KR" sz="1000" smtClean="0"/>
              <a:t>, execute() </a:t>
            </a:r>
            <a:r>
              <a:rPr lang="ko-KR" altLang="en-US" sz="1000" smtClean="0"/>
              <a:t>메소드 </a:t>
            </a:r>
            <a:endParaRPr lang="en-US" altLang="ko-KR" sz="1000" smtClean="0"/>
          </a:p>
          <a:p>
            <a:r>
              <a:rPr lang="ko-KR" altLang="en-US" sz="1000" smtClean="0"/>
              <a:t>호출함으로써 커맨드 객체에특정 작업을 수행을 요구함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8934994" y="5116175"/>
            <a:ext cx="2465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Public void execute(){</a:t>
            </a:r>
          </a:p>
          <a:p>
            <a:r>
              <a:rPr lang="en-US" altLang="ko-KR" smtClean="0"/>
              <a:t>	receiver.action();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498080" y="5290457"/>
            <a:ext cx="143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5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4880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식당을 예로들어보자</a:t>
            </a:r>
            <a:r>
              <a:rPr lang="en-US" altLang="ko-KR"/>
              <a:t>.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1799" y="1371600"/>
            <a:ext cx="8596668" cy="57467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1. </a:t>
            </a:r>
            <a:r>
              <a:rPr lang="ko-KR" altLang="en-US"/>
              <a:t>손님이 웨이터에게 주문을 한다</a:t>
            </a:r>
            <a:r>
              <a:rPr lang="en-US" altLang="ko-KR"/>
              <a:t>.</a:t>
            </a:r>
          </a:p>
          <a:p>
            <a:r>
              <a:rPr lang="en-US" altLang="ko-KR"/>
              <a:t>2. </a:t>
            </a:r>
            <a:r>
              <a:rPr lang="ko-KR" altLang="en-US"/>
              <a:t>웨이터가 고객의 주문을 주문서에 적는다</a:t>
            </a:r>
            <a:r>
              <a:rPr lang="en-US" altLang="ko-KR"/>
              <a:t>.</a:t>
            </a:r>
          </a:p>
          <a:p>
            <a:r>
              <a:rPr lang="en-US" altLang="ko-KR"/>
              <a:t>3. </a:t>
            </a:r>
            <a:r>
              <a:rPr lang="ko-KR" altLang="en-US"/>
              <a:t>웨이터는 주문서를 주방에 전달하여 주문을 요청한다</a:t>
            </a:r>
            <a:r>
              <a:rPr lang="en-US" altLang="ko-KR"/>
              <a:t>.</a:t>
            </a:r>
          </a:p>
          <a:p>
            <a:r>
              <a:rPr lang="en-US" altLang="ko-KR"/>
              <a:t>4. </a:t>
            </a:r>
            <a:r>
              <a:rPr lang="ko-KR" altLang="en-US"/>
              <a:t>요리사는 주문서에 적힌 주문대로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음식을 </a:t>
            </a:r>
            <a:r>
              <a:rPr lang="ko-KR" altLang="en-US"/>
              <a:t>자신의 노하우로 만든다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b="1"/>
              <a:t>손님       </a:t>
            </a:r>
            <a:r>
              <a:rPr lang="en-US" altLang="ko-KR" b="1"/>
              <a:t>==    </a:t>
            </a:r>
            <a:r>
              <a:rPr lang="ko-KR" altLang="en-US" b="1"/>
              <a:t>클라이언트</a:t>
            </a:r>
            <a:endParaRPr lang="ko-KR" altLang="en-US"/>
          </a:p>
          <a:p>
            <a:r>
              <a:rPr lang="ko-KR" altLang="en-US" b="1"/>
              <a:t>웨이터    </a:t>
            </a:r>
            <a:r>
              <a:rPr lang="en-US" altLang="ko-KR" b="1"/>
              <a:t>==    </a:t>
            </a:r>
            <a:r>
              <a:rPr lang="ko-KR" altLang="en-US" b="1"/>
              <a:t>인보커 객체</a:t>
            </a:r>
            <a:endParaRPr lang="ko-KR" altLang="en-US"/>
          </a:p>
          <a:p>
            <a:r>
              <a:rPr lang="ko-KR" altLang="en-US" b="1"/>
              <a:t>주문서    </a:t>
            </a:r>
            <a:r>
              <a:rPr lang="en-US" altLang="ko-KR" b="1"/>
              <a:t>==    </a:t>
            </a:r>
            <a:r>
              <a:rPr lang="ko-KR" altLang="en-US" b="1"/>
              <a:t>커맨드 객체</a:t>
            </a:r>
            <a:endParaRPr lang="ko-KR" altLang="en-US"/>
          </a:p>
          <a:p>
            <a:r>
              <a:rPr lang="ko-KR" altLang="en-US" b="1"/>
              <a:t>주방장    </a:t>
            </a:r>
            <a:r>
              <a:rPr lang="en-US" altLang="ko-KR" b="1"/>
              <a:t>==    </a:t>
            </a:r>
            <a:r>
              <a:rPr lang="ko-KR" altLang="en-US" b="1"/>
              <a:t>리시버 객체</a:t>
            </a:r>
            <a:endParaRPr lang="ko-KR" altLang="en-US"/>
          </a:p>
          <a:p>
            <a:r>
              <a:rPr lang="ko-KR" altLang="en-US" b="1"/>
              <a:t>주문을 하는것 </a:t>
            </a:r>
            <a:r>
              <a:rPr lang="en-US" altLang="ko-KR" b="1"/>
              <a:t>== setCommand()</a:t>
            </a:r>
            <a:endParaRPr lang="ko-KR" altLang="en-US"/>
          </a:p>
          <a:p>
            <a:r>
              <a:rPr lang="ko-KR" altLang="en-US" b="1"/>
              <a:t>주문을 요청하는것 </a:t>
            </a:r>
            <a:r>
              <a:rPr lang="en-US" altLang="ko-KR" b="1"/>
              <a:t>== execute</a:t>
            </a:r>
            <a:r>
              <a:rPr lang="en-US" altLang="ko-KR" b="1" smtClean="0"/>
              <a:t>()</a:t>
            </a:r>
            <a:endParaRPr lang="ko-KR" altLang="en-US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으로 </a:t>
            </a:r>
            <a:r>
              <a:rPr lang="ko-KR" altLang="en-US"/>
              <a:t>볼수있다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pic>
        <p:nvPicPr>
          <p:cNvPr id="1026" name="Picture 2" descr="커맨드 패턴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60" y="0"/>
            <a:ext cx="565404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44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en-US" altLang="ko-KR" smtClean="0"/>
              <a:t>							</a:t>
            </a:r>
            <a:r>
              <a:rPr lang="ko-KR" altLang="en-US" smtClean="0"/>
              <a:t>간단한 예제</a:t>
            </a:r>
            <a:endParaRPr lang="ko-KR" altLang="en-US"/>
          </a:p>
        </p:txBody>
      </p:sp>
      <p:pic>
        <p:nvPicPr>
          <p:cNvPr id="3074" name="Picture 2" descr="커맨드 패턴 리모컨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80160"/>
            <a:ext cx="8596668" cy="538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74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77" y="711517"/>
            <a:ext cx="8010525" cy="1914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351" y="2626042"/>
            <a:ext cx="77247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323" y="594360"/>
            <a:ext cx="7363778" cy="524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460" y="757647"/>
            <a:ext cx="8140095" cy="510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8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94" y="0"/>
            <a:ext cx="7905750" cy="6043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78286" y="1959429"/>
            <a:ext cx="5748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</a:t>
            </a:r>
            <a:r>
              <a:rPr lang="en-US" altLang="ko-KR" sz="1400" smtClean="0"/>
              <a:t>emote</a:t>
            </a:r>
            <a:r>
              <a:rPr lang="ko-KR" altLang="en-US" sz="1400" smtClean="0"/>
              <a:t>변수</a:t>
            </a:r>
            <a:r>
              <a:rPr lang="en-US" altLang="ko-KR" sz="1400" smtClean="0"/>
              <a:t>: Invoker – </a:t>
            </a:r>
            <a:r>
              <a:rPr lang="ko-KR" altLang="en-US" sz="1400" smtClean="0"/>
              <a:t>필요한 작업을 요청할때 사용할 커맨드 객체를 </a:t>
            </a:r>
            <a:endParaRPr lang="en-US" altLang="ko-KR" sz="1400" smtClean="0"/>
          </a:p>
          <a:p>
            <a:r>
              <a:rPr lang="ko-KR" altLang="en-US" sz="1400" smtClean="0"/>
              <a:t>인자로 전달 받는다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멤버로 </a:t>
            </a:r>
            <a:r>
              <a:rPr lang="en-US" altLang="ko-KR" sz="1400" smtClean="0"/>
              <a:t>Command </a:t>
            </a:r>
            <a:r>
              <a:rPr lang="ko-KR" altLang="en-US" sz="1400" smtClean="0"/>
              <a:t>객채를 구성으로 한다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3396343" y="2482649"/>
            <a:ext cx="46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Light</a:t>
            </a:r>
            <a:r>
              <a:rPr lang="ko-KR" altLang="en-US" smtClean="0"/>
              <a:t>변수</a:t>
            </a:r>
            <a:r>
              <a:rPr lang="en-US" altLang="ko-KR" smtClean="0"/>
              <a:t>: </a:t>
            </a:r>
            <a:r>
              <a:rPr lang="en-US" altLang="ko-KR" smtClean="0"/>
              <a:t>receiver</a:t>
            </a:r>
            <a:r>
              <a:rPr lang="ko-KR" altLang="en-US" smtClean="0"/>
              <a:t>역할</a:t>
            </a:r>
            <a:r>
              <a:rPr lang="en-US" altLang="ko-KR" smtClean="0"/>
              <a:t> </a:t>
            </a:r>
            <a:r>
              <a:rPr lang="en-US" altLang="ko-KR" smtClean="0"/>
              <a:t>- </a:t>
            </a:r>
            <a:r>
              <a:rPr lang="ko-KR" altLang="en-US" smtClean="0"/>
              <a:t>요청을</a:t>
            </a:r>
            <a:r>
              <a:rPr lang="en-US" altLang="ko-KR" smtClean="0"/>
              <a:t> </a:t>
            </a:r>
            <a:r>
              <a:rPr lang="ko-KR" altLang="en-US" smtClean="0"/>
              <a:t>받아 처리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85920" y="2837140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Lighton</a:t>
            </a:r>
            <a:r>
              <a:rPr lang="ko-KR" altLang="en-US" smtClean="0"/>
              <a:t>변수</a:t>
            </a:r>
            <a:r>
              <a:rPr lang="en-US" altLang="ko-KR" smtClean="0"/>
              <a:t>: Command </a:t>
            </a:r>
            <a:r>
              <a:rPr lang="ko-KR" altLang="en-US" smtClean="0"/>
              <a:t>객체로 리시버를 인자로 받는다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40480" y="3657599"/>
            <a:ext cx="274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커맨드 객체를 인보커한테 전달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643" y="4877430"/>
            <a:ext cx="5667375" cy="914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1518" y="28494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주문서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28638" y="15498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손님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31517" y="24205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주방장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1519" y="19916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웨이터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60647" y="37073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주문받기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0647" y="41362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주문요청</a:t>
            </a:r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3669574" y="4035323"/>
            <a:ext cx="1410789" cy="470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Lighton.execute()</a:t>
            </a:r>
            <a:endParaRPr lang="ko-KR" altLang="en-US" sz="1100"/>
          </a:p>
        </p:txBody>
      </p:sp>
      <p:sp>
        <p:nvSpPr>
          <p:cNvPr id="15" name="오른쪽 화살표 14"/>
          <p:cNvSpPr/>
          <p:nvPr/>
        </p:nvSpPr>
        <p:spPr>
          <a:xfrm>
            <a:off x="5167354" y="4034223"/>
            <a:ext cx="1410789" cy="470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Light.on()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00088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152400"/>
            <a:ext cx="8596668" cy="448491"/>
          </a:xfrm>
        </p:spPr>
        <p:txBody>
          <a:bodyPr>
            <a:normAutofit/>
          </a:bodyPr>
          <a:lstStyle/>
          <a:p>
            <a:r>
              <a:rPr lang="ko-KR" altLang="en-US" sz="1800"/>
              <a:t>이제 호텔에 있는 만능 리모컨 같은 여러 기능이 있는 리모컨을 </a:t>
            </a:r>
            <a:r>
              <a:rPr lang="ko-KR" altLang="en-US" sz="1800"/>
              <a:t>만들어보자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sp>
        <p:nvSpPr>
          <p:cNvPr id="4" name="직사각형 3"/>
          <p:cNvSpPr/>
          <p:nvPr/>
        </p:nvSpPr>
        <p:spPr>
          <a:xfrm>
            <a:off x="677334" y="600891"/>
            <a:ext cx="9520766" cy="614280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public class </a:t>
            </a:r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RemoteControl </a:t>
            </a:r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{</a:t>
            </a:r>
          </a:p>
          <a:p>
            <a:endParaRPr lang="en-US" altLang="ko-KR" sz="1200" b="1" smtClean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 smtClean="0">
                <a:solidFill>
                  <a:srgbClr val="666666"/>
                </a:solidFill>
                <a:latin typeface="Spoqa Han Sans"/>
              </a:rPr>
              <a:t>Command</a:t>
            </a:r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[] onCommands;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Command[] offCommands;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Command undoCommand;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endParaRPr lang="en-US" altLang="ko-KR" sz="1200" smtClean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smtClean="0">
                <a:solidFill>
                  <a:srgbClr val="666666"/>
                </a:solidFill>
                <a:latin typeface="Spoqa Han Sans"/>
              </a:rPr>
              <a:t>public </a:t>
            </a:r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RemoteControl() {</a:t>
            </a:r>
          </a:p>
          <a:p>
            <a:endParaRPr lang="en-US" altLang="ko-KR" sz="1200" smtClean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smtClean="0">
                <a:solidFill>
                  <a:srgbClr val="666666"/>
                </a:solidFill>
                <a:latin typeface="Spoqa Han Sans"/>
              </a:rPr>
              <a:t>onCommands </a:t>
            </a:r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= new Command[7];</a:t>
            </a:r>
          </a:p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offCommands = new Command[7];</a:t>
            </a:r>
          </a:p>
          <a:p>
            <a:endParaRPr lang="en-US" altLang="ko-KR" sz="1200" b="1" smtClean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 smtClean="0">
                <a:solidFill>
                  <a:srgbClr val="666666"/>
                </a:solidFill>
                <a:latin typeface="Spoqa Han Sans"/>
              </a:rPr>
              <a:t>Command </a:t>
            </a:r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noCommand = new NoCommand(); </a:t>
            </a:r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 </a:t>
            </a:r>
            <a:endParaRPr lang="en-US" altLang="ko-KR" sz="1200" b="1" smtClean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 smtClean="0">
                <a:solidFill>
                  <a:srgbClr val="666666"/>
                </a:solidFill>
                <a:latin typeface="Spoqa Han Sans"/>
              </a:rPr>
              <a:t>//</a:t>
            </a:r>
            <a:r>
              <a:rPr lang="ko-KR" altLang="en-US" sz="1200" b="1">
                <a:solidFill>
                  <a:srgbClr val="666666"/>
                </a:solidFill>
                <a:latin typeface="Spoqa Han Sans"/>
              </a:rPr>
              <a:t>아무 동작도 없는 커멘드 객체 일종의 </a:t>
            </a:r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Null </a:t>
            </a:r>
            <a:r>
              <a:rPr lang="ko-KR" altLang="en-US" sz="1200" b="1">
                <a:solidFill>
                  <a:srgbClr val="666666"/>
                </a:solidFill>
                <a:latin typeface="Spoqa Han Sans"/>
              </a:rPr>
              <a:t>객체</a:t>
            </a:r>
            <a:endParaRPr lang="ko-KR" altLang="en-US" sz="1200">
              <a:solidFill>
                <a:srgbClr val="666666"/>
              </a:solidFill>
              <a:latin typeface="Spoqa Han Sans"/>
            </a:endParaRPr>
          </a:p>
          <a:p>
            <a:endParaRPr lang="en-US" altLang="ko-KR" sz="1200" smtClean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smtClean="0">
                <a:solidFill>
                  <a:srgbClr val="666666"/>
                </a:solidFill>
                <a:latin typeface="Spoqa Han Sans"/>
              </a:rPr>
              <a:t>for(int </a:t>
            </a:r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i=0; i&lt;7; i++){</a:t>
            </a:r>
          </a:p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onCommands[i] = noCommand;</a:t>
            </a:r>
          </a:p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offCommands[i] = noCommand;</a:t>
            </a:r>
          </a:p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}</a:t>
            </a:r>
          </a:p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                undoCommand = noCommand;</a:t>
            </a:r>
          </a:p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}</a:t>
            </a: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public void setCommand(int slot, Command onCommand, Command offCommand){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onCommands[slot] = onCommand;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offCommands[slot] = offCommand;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}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public void onButtonWasPushed(int slot){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 smtClean="0">
                <a:solidFill>
                  <a:srgbClr val="666666"/>
                </a:solidFill>
                <a:latin typeface="Spoqa Han Sans"/>
              </a:rPr>
              <a:t>	       onCommands[slot</a:t>
            </a:r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].execute();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                undoCommand = onCommands[slot];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}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public void offButtonWasPushed(int slot){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 smtClean="0">
                <a:solidFill>
                  <a:srgbClr val="666666"/>
                </a:solidFill>
                <a:latin typeface="Spoqa Han Sans"/>
              </a:rPr>
              <a:t>	       offCommands[slot</a:t>
            </a:r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].execute();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>
                <a:solidFill>
                  <a:srgbClr val="666666"/>
                </a:solidFill>
                <a:latin typeface="Spoqa Han Sans"/>
              </a:rPr>
              <a:t>                undoCommand = offCommands[slot];</a:t>
            </a:r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 b="1" smtClean="0">
                <a:solidFill>
                  <a:srgbClr val="666666"/>
                </a:solidFill>
                <a:latin typeface="Spoqa Han Sans"/>
              </a:rPr>
              <a:t>}</a:t>
            </a:r>
            <a:endParaRPr lang="en-US" altLang="ko-KR" sz="1200" b="1">
              <a:solidFill>
                <a:srgbClr val="666666"/>
              </a:solidFill>
              <a:latin typeface="Spoqa Han Sans"/>
            </a:endParaRPr>
          </a:p>
          <a:p>
            <a:endParaRPr lang="en-US" altLang="ko-KR" sz="120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@Override</a:t>
            </a:r>
          </a:p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public String toString() {</a:t>
            </a:r>
          </a:p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StringBuffer sb = new StringBuffer();</a:t>
            </a:r>
          </a:p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for(int i=0; i&lt;7; i++){</a:t>
            </a:r>
          </a:p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sb.append(onCommands[i].getClass().getName()+" / "+offCommands[i].getClass().getName()+"\n");</a:t>
            </a:r>
          </a:p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}</a:t>
            </a:r>
          </a:p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return sb.toString();</a:t>
            </a:r>
          </a:p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}</a:t>
            </a:r>
          </a:p>
          <a:p>
            <a:r>
              <a:rPr lang="en-US" altLang="ko-KR" sz="1200">
                <a:solidFill>
                  <a:srgbClr val="666666"/>
                </a:solidFill>
                <a:latin typeface="Spoqa Han Sans"/>
              </a:rPr>
              <a:t> }</a:t>
            </a:r>
          </a:p>
          <a:p>
            <a:r>
              <a:rPr lang="en-US" altLang="ko-KR" sz="1200"/>
              <a:t/>
            </a:r>
            <a:br>
              <a:rPr lang="en-US" altLang="ko-KR" sz="1200"/>
            </a:br>
            <a:endParaRPr lang="ko-KR" altLang="en-US" sz="1200"/>
          </a:p>
        </p:txBody>
      </p:sp>
      <p:cxnSp>
        <p:nvCxnSpPr>
          <p:cNvPr id="13" name="꺾인 연결선 12"/>
          <p:cNvCxnSpPr/>
          <p:nvPr/>
        </p:nvCxnSpPr>
        <p:spPr>
          <a:xfrm>
            <a:off x="4127500" y="2781300"/>
            <a:ext cx="1473200" cy="8909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00700" y="3502324"/>
            <a:ext cx="5259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Public class NoCommand implements Command {</a:t>
            </a:r>
          </a:p>
          <a:p>
            <a:r>
              <a:rPr lang="en-US" altLang="ko-KR" smtClean="0"/>
              <a:t>	public void execute(){ }</a:t>
            </a:r>
          </a:p>
          <a:p>
            <a:r>
              <a:rPr lang="en-US" altLang="ko-KR" smtClean="0"/>
              <a:t>}  //</a:t>
            </a:r>
            <a:r>
              <a:rPr lang="ko-KR" altLang="en-US" smtClean="0"/>
              <a:t>단순히 인터페이스가 아닌 클래스일뿐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38810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351</Words>
  <Application>Microsoft Office PowerPoint</Application>
  <PresentationFormat>와이드스크린</PresentationFormat>
  <Paragraphs>156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HY그래픽M</vt:lpstr>
      <vt:lpstr>Spoqa Han Sans</vt:lpstr>
      <vt:lpstr>맑은 고딕</vt:lpstr>
      <vt:lpstr>Arial</vt:lpstr>
      <vt:lpstr>Trebuchet MS</vt:lpstr>
      <vt:lpstr>Wingdings 3</vt:lpstr>
      <vt:lpstr>패싯</vt:lpstr>
      <vt:lpstr>디자인패턴 06 -  커맨드 패턴 (command pattern)</vt:lpstr>
      <vt:lpstr>커맨드 패턴 클래스 다이어그램</vt:lpstr>
      <vt:lpstr>식당을 예로들어보자. </vt:lpstr>
      <vt:lpstr>       간단한 예제</vt:lpstr>
      <vt:lpstr>PowerPoint 프레젠테이션</vt:lpstr>
      <vt:lpstr>PowerPoint 프레젠테이션</vt:lpstr>
      <vt:lpstr>PowerPoint 프레젠테이션</vt:lpstr>
      <vt:lpstr>PowerPoint 프레젠테이션</vt:lpstr>
      <vt:lpstr>이제 호텔에 있는 만능 리모컨 같은 여러 기능이 있는 리모컨을 만들어보자.</vt:lpstr>
      <vt:lpstr>커멘드 인터페이스를 구현한 구상클래스</vt:lpstr>
      <vt:lpstr>PowerPoint 프레젠테이션</vt:lpstr>
      <vt:lpstr>매크로 커맨드(응용하면 버튼 하나만으로도 여러 작업을 하게 할수있다.)</vt:lpstr>
      <vt:lpstr>디자인 패턴 정리</vt:lpstr>
      <vt:lpstr>디자인 원칙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디자인패턴 06 -  커맨드 패턴 (command pattern)</dc:title>
  <dc:creator>kyoungwook no</dc:creator>
  <cp:lastModifiedBy>kyoungwook no</cp:lastModifiedBy>
  <cp:revision>13</cp:revision>
  <dcterms:created xsi:type="dcterms:W3CDTF">2017-06-01T10:45:05Z</dcterms:created>
  <dcterms:modified xsi:type="dcterms:W3CDTF">2017-06-12T11:34:07Z</dcterms:modified>
</cp:coreProperties>
</file>