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E123-BFFD-4AFD-AD48-FE6A1F5C9451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D721-1552-49BB-B4C0-BE4825918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발신한 데이터는 애플리케이션 계층에서부터 차례로 물리 계층까지 내려와 회선을 경유해 중계 시스템에 도달한다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중계 시스템에서 발신 시스템 쪽의 물리 계층에서부터 네트워크 계층까지 올라가고 다음으로 상대방 네트워크 계층에서 물리 계층까지 내려와서 회선을 경유해 시스템에 도달한다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물리 계층에서부터 애플리케이션 계층을 거쳐서 상대에게 도달한다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D83B-ACBB-46F4-A5AB-337B7FE4576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://www.google.co.kr/url?sa=i&amp;rct=j&amp;q=&amp;esrc=s&amp;source=images&amp;cd=&amp;cad=rja&amp;uact=8&amp;ved=0ahUKEwjP-7jppPnTAhXLerwKHXVyD00QjRwIBw&amp;url=http://webdir.tistory.com/101&amp;psig=AFQjCNFK7ow0yyuKOq70fYxqZYnnRsAVPA&amp;ust=149519156223227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://www.google.co.kr/url?sa=i&amp;rct=j&amp;q=&amp;esrc=s&amp;source=images&amp;cd=&amp;cad=rja&amp;uact=8&amp;ved=0ahUKEwi7ptufnOXTAhWLerwKHRuICIQQjRwIBw&amp;url=http://pesante.tistory.com/entry/AJAX-WebSocket-ServerSent-Events-%EC%9D%98-%EB%93%B1%EC%9E%A5&amp;psig=AFQjCNGWik2OPkRdLLItAkcT2mYbUSqThA&amp;ust=1494502071375791" TargetMode="External"/><Relationship Id="rId2" Type="http://schemas.openxmlformats.org/officeDocument/2006/relationships/hyperlink" Target="http://www.google.co.kr/url?sa=i&amp;rct=j&amp;q=&amp;esrc=s&amp;source=images&amp;cd=&amp;cad=rja&amp;uact=8&amp;ved=0ahUKEwjtzsGHm-XTAhXFvbwKHb8mAfkQjRwIBw&amp;url=http://studyforus.tistory.com/183&amp;psig=AFQjCNEkXURy0k3zhUJwh6pDg7_tPoQkhA&amp;ust=1494501762057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ved=0ahUKEwiAgsrRm-XTAhVRObwKHRRqCAYQjRwIBw&amp;url=http://www.betanews.net/article/477003&amp;psig=AFQjCNH6wN3T-Y6IGzxAMx6zRqkk6Cr1EA&amp;ust=1494501912887475" TargetMode="External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ved=0ahUKEwji-fi8m-XTAhXHyLwKHesJAUYQjRwIBw&amp;url=https://pixabay.com/ko/photos/%EB%9D%BC%EC%9A%B0%ED%84%B0/&amp;psig=AFQjCNFxD8nuA26toOOvEK4anMROmIZd4g&amp;ust=1494501871761597" TargetMode="External"/><Relationship Id="rId9" Type="http://schemas.openxmlformats.org/officeDocument/2006/relationships/hyperlink" Target="http://www.google.co.kr/url?sa=i&amp;rct=j&amp;q=&amp;esrc=s&amp;source=images&amp;cd=&amp;cad=rja&amp;uact=8&amp;ved=0ahUKEwifjIyLnOXTAhUMzbwKHWNyB1cQjRwIBw&amp;url=http://www.websphere.pe.kr/xe/was_news/40929&amp;psig=AFQjCNFJ74r_Yc_37myNl4wlnioTA5TfRg&amp;ust=149450202969839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서버 기술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66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248" y="1494076"/>
            <a:ext cx="83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 시스템의 동작과 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논리적 연결 등을 확인하고 싶을 때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2" y="2060848"/>
            <a:ext cx="801353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892" y="4653136"/>
            <a:ext cx="83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조사할 대상의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호스트 이름을 지정할 수 있다</a:t>
            </a:r>
            <a:r>
              <a:rPr lang="en-US" altLang="ko-KR" dirty="0" smtClean="0"/>
              <a:t>. DNS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 보낼 경우에는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서버에서 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변환해 주는 처리가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en-US" altLang="ko-KR" dirty="0" smtClean="0"/>
              <a:t>/NIC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139952" y="2204864"/>
            <a:ext cx="9693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09344" y="2708920"/>
            <a:ext cx="61478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868144" y="2204864"/>
            <a:ext cx="2448272" cy="1080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TCP/IP </a:t>
            </a:r>
            <a:r>
              <a:rPr lang="ko-KR" altLang="en-US" dirty="0" smtClean="0">
                <a:solidFill>
                  <a:srgbClr val="FF0000"/>
                </a:solidFill>
              </a:rPr>
              <a:t>동작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응답이 없으면 표시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Centos </a:t>
            </a:r>
            <a:r>
              <a:rPr lang="ko-KR" altLang="en-US" sz="3200" dirty="0" smtClean="0"/>
              <a:t>설치 화면</a:t>
            </a:r>
            <a:endParaRPr lang="ko-KR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8092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터미널 실행 아이콘 추가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8" y="1484784"/>
            <a:ext cx="2592288" cy="35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568" y="4581128"/>
            <a:ext cx="2592288" cy="45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22" idx="1"/>
          </p:cNvCxnSpPr>
          <p:nvPr/>
        </p:nvCxnSpPr>
        <p:spPr>
          <a:xfrm rot="16200000" flipH="1">
            <a:off x="6564085" y="5670214"/>
            <a:ext cx="258274" cy="132060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948" y="86807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  </a:t>
            </a:r>
            <a:r>
              <a:rPr lang="ko-KR" altLang="en-US" dirty="0" smtClean="0"/>
              <a:t>바탕화면에 추가하는 방법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707904" y="1514500"/>
            <a:ext cx="2919288" cy="4305300"/>
            <a:chOff x="4932040" y="1484784"/>
            <a:chExt cx="2919288" cy="43053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484784"/>
              <a:ext cx="2919288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932040" y="5423459"/>
              <a:ext cx="2919288" cy="350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8695"/>
            <a:ext cx="2219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759252" y="5714632"/>
            <a:ext cx="2192313" cy="30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rot="16200000" flipH="1">
            <a:off x="2919359" y="4839639"/>
            <a:ext cx="818044" cy="7590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텔넷 로그인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윈도우에서 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-c </a:t>
            </a:r>
            <a:r>
              <a:rPr lang="en-US" altLang="ko-KR" dirty="0" smtClean="0"/>
              <a:t>telnet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아무것도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경우에는 설치가 되지 않은 상태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/>
              <a:t>y</a:t>
            </a:r>
            <a:r>
              <a:rPr lang="en-US" altLang="ko-KR" dirty="0" smtClean="0"/>
              <a:t>um –y install telnet-server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telent</a:t>
            </a:r>
            <a:r>
              <a:rPr lang="ko-KR" altLang="en-US" dirty="0"/>
              <a:t> </a:t>
            </a:r>
            <a:r>
              <a:rPr lang="ko-KR" altLang="en-US" dirty="0" smtClean="0"/>
              <a:t>파일을 가져와서 설치한다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xnited.d</a:t>
            </a:r>
            <a:r>
              <a:rPr lang="en-US" altLang="ko-KR" dirty="0" smtClean="0"/>
              <a:t>/telnet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telnet</a:t>
            </a:r>
            <a:r>
              <a:rPr lang="ko-KR" altLang="en-US" dirty="0" smtClean="0"/>
              <a:t>을 실행시키는 설정 파일에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0562"/>
            <a:ext cx="84969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45811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509036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Default </a:t>
            </a:r>
            <a:r>
              <a:rPr lang="ko-KR" altLang="en-US" dirty="0" smtClean="0"/>
              <a:t>상태에서는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없지만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버튼을 클릭하여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을 직접 입력해 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를 누르고 </a:t>
            </a:r>
            <a:r>
              <a:rPr lang="en-US" altLang="ko-KR" dirty="0" smtClean="0"/>
              <a:t>:[q][a][!]</a:t>
            </a:r>
            <a:r>
              <a:rPr lang="ko-KR" altLang="en-US" dirty="0" smtClean="0"/>
              <a:t>키를 누르고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Service </a:t>
            </a:r>
            <a:r>
              <a:rPr lang="en-US" altLang="ko-KR" dirty="0" err="1" smtClean="0"/>
              <a:t>xinetd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en-US" altLang="ko-KR" dirty="0" err="1" smtClean="0"/>
              <a:t>xinted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재 시작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1"/>
            <a:endCxn id="7" idx="1"/>
          </p:cNvCxnSpPr>
          <p:nvPr/>
        </p:nvCxnSpPr>
        <p:spPr>
          <a:xfrm rot="10800000" flipH="1" flipV="1">
            <a:off x="395536" y="4725144"/>
            <a:ext cx="180020" cy="1103882"/>
          </a:xfrm>
          <a:prstGeom prst="bentConnector3">
            <a:avLst>
              <a:gd name="adj1" fmla="val -126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수신 서버</a:t>
            </a:r>
            <a:r>
              <a:rPr lang="en-US" altLang="ko-KR" sz="3200" dirty="0" smtClean="0"/>
              <a:t>(dovecot) </a:t>
            </a:r>
            <a:r>
              <a:rPr lang="ko-KR" altLang="en-US" sz="3200" dirty="0" smtClean="0"/>
              <a:t>실행과 자동 시작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devecot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devecot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Service dovecot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서버 시작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–-level 35 dovecot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자동 실행 설정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dovecot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자동 실행 되어 있는지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8941"/>
            <a:ext cx="8208912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20072" y="379746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92280" y="37732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 활성화되면 자동 실행 설정 완료됨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0851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dovecot </a:t>
            </a:r>
            <a:r>
              <a:rPr lang="en-US" altLang="ko-KR" dirty="0" smtClean="0"/>
              <a:t>: pop3 </a:t>
            </a:r>
            <a:r>
              <a:rPr lang="ko-KR" altLang="en-US" dirty="0"/>
              <a:t>와 </a:t>
            </a:r>
            <a:r>
              <a:rPr lang="en-US" altLang="ko-KR" dirty="0" err="1"/>
              <a:t>imap</a:t>
            </a:r>
            <a:r>
              <a:rPr lang="en-US" altLang="ko-KR" dirty="0"/>
              <a:t> </a:t>
            </a:r>
            <a:r>
              <a:rPr lang="ko-KR" altLang="en-US" dirty="0"/>
              <a:t>서비스를 지원해주는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4048" y="4221088"/>
            <a:ext cx="3744416" cy="718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송수신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메일 서버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연습 환경 설정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sendmail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sendmail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sendmail.cf </a:t>
            </a:r>
            <a:r>
              <a:rPr lang="en-US" altLang="ko-KR" dirty="0" err="1" smtClean="0"/>
              <a:t>sendmail.cf.original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Vi sendmail.cf</a:t>
            </a:r>
          </a:p>
          <a:p>
            <a:r>
              <a:rPr lang="en-US" altLang="ko-KR" dirty="0" smtClean="0"/>
              <a:t>    -&gt;senmail.cf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sendmail.cf.original</a:t>
            </a:r>
            <a:r>
              <a:rPr lang="en-US" altLang="ko-KR" dirty="0" smtClean="0"/>
              <a:t> sendmail.cf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-&gt;sendmail.cf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52928" cy="6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4541064"/>
            <a:ext cx="8208912" cy="1408216"/>
            <a:chOff x="611560" y="4541064"/>
            <a:chExt cx="8208912" cy="198428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594928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Service </a:t>
            </a:r>
            <a:r>
              <a:rPr lang="en-US" altLang="ko-KR" dirty="0" err="1" smtClean="0"/>
              <a:t>sendmail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메일 서버 재실행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Host(</a:t>
            </a:r>
            <a:r>
              <a:rPr lang="ko-KR" altLang="en-US" sz="3200" dirty="0" smtClean="0"/>
              <a:t>호스트 이름과 </a:t>
            </a:r>
            <a:r>
              <a:rPr lang="en-US" altLang="ko-KR" sz="3200" dirty="0" smtClean="0"/>
              <a:t>IP </a:t>
            </a:r>
            <a:r>
              <a:rPr lang="ko-KR" altLang="en-US" sz="3200" dirty="0" smtClean="0"/>
              <a:t>주소 정보 파일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변</a:t>
            </a:r>
            <a:r>
              <a:rPr lang="ko-KR" altLang="en-US" sz="3200" dirty="0"/>
              <a:t>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   -&gt;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–p hosts </a:t>
            </a:r>
            <a:r>
              <a:rPr lang="en-US" altLang="ko-KR" dirty="0" err="1" smtClean="0"/>
              <a:t>hosts.original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more hosts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vi host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-&gt;host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연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2555905"/>
            <a:ext cx="61035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3861048"/>
            <a:ext cx="6124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5696" y="3861048"/>
            <a:ext cx="489654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218" idx="2"/>
          </p:cNvCxnSpPr>
          <p:nvPr/>
        </p:nvCxnSpPr>
        <p:spPr>
          <a:xfrm rot="16200000" flipH="1">
            <a:off x="3520141" y="3097221"/>
            <a:ext cx="924143" cy="603510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대표적인 유닉스의 특징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6408712" cy="54726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1412776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부트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4024" y="2132856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6" y="2132856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리소스 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4139952" y="23128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3568" y="2851795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Init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프로세스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초기화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7" idx="1"/>
            <a:endCxn id="11" idx="0"/>
          </p:cNvCxnSpPr>
          <p:nvPr/>
        </p:nvCxnSpPr>
        <p:spPr>
          <a:xfrm rot="10800000" flipV="1">
            <a:off x="1367644" y="2312875"/>
            <a:ext cx="1696380" cy="5389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3567" y="5157192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데몬 실행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1" idx="2"/>
            <a:endCxn id="17" idx="0"/>
          </p:cNvCxnSpPr>
          <p:nvPr/>
        </p:nvCxnSpPr>
        <p:spPr>
          <a:xfrm flipH="1">
            <a:off x="1367643" y="3211835"/>
            <a:ext cx="1" cy="194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139952" y="3171081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파일 시스템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마운트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11" idx="3"/>
            <a:endCxn id="21" idx="1"/>
          </p:cNvCxnSpPr>
          <p:nvPr/>
        </p:nvCxnSpPr>
        <p:spPr>
          <a:xfrm>
            <a:off x="2051720" y="3031815"/>
            <a:ext cx="2088232" cy="3402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141490" y="3862189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네트워크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3338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Getty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</a:t>
            </a:r>
            <a:r>
              <a:rPr lang="ko-KR" altLang="en-US" sz="1200" b="1" dirty="0">
                <a:solidFill>
                  <a:schemeClr val="tx1"/>
                </a:solidFill>
              </a:rPr>
              <a:t>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036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터미널 포트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27" idx="1"/>
          </p:cNvCxnSpPr>
          <p:nvPr/>
        </p:nvCxnSpPr>
        <p:spPr>
          <a:xfrm>
            <a:off x="2051720" y="3031815"/>
            <a:ext cx="2089770" cy="10313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3"/>
            <a:endCxn id="28" idx="1"/>
          </p:cNvCxnSpPr>
          <p:nvPr/>
        </p:nvCxnSpPr>
        <p:spPr>
          <a:xfrm>
            <a:off x="2051720" y="3031815"/>
            <a:ext cx="721618" cy="24038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3"/>
            <a:endCxn id="29" idx="1"/>
          </p:cNvCxnSpPr>
          <p:nvPr/>
        </p:nvCxnSpPr>
        <p:spPr>
          <a:xfrm>
            <a:off x="4141490" y="5435674"/>
            <a:ext cx="7545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236296" y="1124744"/>
            <a:ext cx="1440160" cy="792088"/>
            <a:chOff x="7236296" y="1124744"/>
            <a:chExt cx="1440160" cy="792088"/>
          </a:xfrm>
        </p:grpSpPr>
        <p:sp>
          <p:nvSpPr>
            <p:cNvPr id="37" name="타원 36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>
              <a:stCxn id="37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418412" y="1448780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36296" y="2893344"/>
            <a:ext cx="1440160" cy="792088"/>
            <a:chOff x="7236296" y="1124744"/>
            <a:chExt cx="1440160" cy="792088"/>
          </a:xfrm>
        </p:grpSpPr>
        <p:sp>
          <p:nvSpPr>
            <p:cNvPr id="45" name="타원 44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3857625" y="1500069"/>
            <a:ext cx="3443511" cy="604956"/>
          </a:xfrm>
          <a:custGeom>
            <a:avLst/>
            <a:gdLst>
              <a:gd name="connsiteX0" fmla="*/ 1000125 w 3443511"/>
              <a:gd name="connsiteY0" fmla="*/ 81081 h 604956"/>
              <a:gd name="connsiteX1" fmla="*/ 3429000 w 3443511"/>
              <a:gd name="connsiteY1" fmla="*/ 42981 h 604956"/>
              <a:gd name="connsiteX2" fmla="*/ 0 w 3443511"/>
              <a:gd name="connsiteY2" fmla="*/ 604956 h 60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511" h="604956">
                <a:moveTo>
                  <a:pt x="1000125" y="81081"/>
                </a:moveTo>
                <a:cubicBezTo>
                  <a:pt x="2297906" y="18375"/>
                  <a:pt x="3595687" y="-44331"/>
                  <a:pt x="3429000" y="42981"/>
                </a:cubicBezTo>
                <a:cubicBezTo>
                  <a:pt x="3262313" y="130293"/>
                  <a:pt x="438150" y="517644"/>
                  <a:pt x="0" y="604956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442670" y="3356248"/>
            <a:ext cx="793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18412" y="3210905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2905" y="5135996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</a:t>
            </a:r>
            <a:r>
              <a:rPr lang="en-US" altLang="ko-KR" sz="1100" dirty="0" err="1" smtClean="0"/>
              <a:t>ty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포트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46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시스템 계</a:t>
            </a:r>
            <a:r>
              <a:rPr lang="ko-KR" altLang="en-US" sz="3200" dirty="0"/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1065337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커널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Debian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9201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RedHat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9779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GNU 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Slackware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9779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Ubuntu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2014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Fedora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91617" y="3602521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CentoOs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5187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openSUSE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0" idx="2"/>
            <a:endCxn id="12" idx="0"/>
          </p:cNvCxnSpPr>
          <p:nvPr/>
        </p:nvCxnSpPr>
        <p:spPr>
          <a:xfrm>
            <a:off x="3479879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2114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05287" y="228318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83528" y="3131468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676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05287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11665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908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67644" y="1688268"/>
            <a:ext cx="6336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9932" y="1438311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4077072"/>
            <a:ext cx="84249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GNU(GNU’s Not </a:t>
            </a:r>
            <a:r>
              <a:rPr lang="en-US" altLang="ko-KR" sz="1600" dirty="0" err="1" smtClean="0"/>
              <a:t>unix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: 1984</a:t>
            </a:r>
            <a:r>
              <a:rPr lang="ko-KR" altLang="en-US" sz="1600" dirty="0" smtClean="0"/>
              <a:t>년에 설립된 자유 소프트웨어 조직으로 </a:t>
            </a:r>
            <a:r>
              <a:rPr lang="ko-KR" altLang="en-US" sz="1600" dirty="0" err="1" smtClean="0"/>
              <a:t>프리</a:t>
            </a:r>
            <a:r>
              <a:rPr lang="ko-KR" altLang="en-US" sz="1600" dirty="0" smtClean="0"/>
              <a:t> 소프트웨어를 스폰서로 하고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GPL </a:t>
            </a:r>
            <a:r>
              <a:rPr lang="ko-KR" altLang="en-US" sz="1600" dirty="0" smtClean="0"/>
              <a:t>라이선스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ko-KR" altLang="en-US" sz="1600" dirty="0" smtClean="0"/>
              <a:t>어떠한 목적으로도 실행할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어떻게 동작하는지 학습하고 필요에 맞게 적용할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코드에 대한 접근이 전제된다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</a:t>
            </a:r>
            <a:r>
              <a:rPr lang="ko-KR" altLang="en-US" sz="1600" dirty="0" smtClean="0"/>
              <a:t>다른 사람을 돕기 위해 복제물을 </a:t>
            </a:r>
            <a:r>
              <a:rPr lang="ko-KR" altLang="en-US" sz="1600" dirty="0" err="1" smtClean="0"/>
              <a:t>재배포할</a:t>
            </a:r>
            <a:r>
              <a:rPr lang="ko-KR" altLang="en-US" sz="1600" dirty="0" smtClean="0"/>
              <a:t>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4) </a:t>
            </a:r>
            <a:r>
              <a:rPr lang="ko-KR" altLang="en-US" sz="1600" dirty="0" smtClean="0"/>
              <a:t>프로그램을 개선해 </a:t>
            </a:r>
            <a:r>
              <a:rPr lang="ko-KR" altLang="en-US" sz="1600" dirty="0" err="1" smtClean="0"/>
              <a:t>개선품을</a:t>
            </a:r>
            <a:r>
              <a:rPr lang="ko-KR" altLang="en-US" sz="1600" dirty="0" smtClean="0"/>
              <a:t> 공개할 수 있는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커뮤니티 전체가 이익을 얻는다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역시 소스 코드에 대한 접근이 전제된다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643244" y="18406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의미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정보통신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메일이나 </a:t>
            </a:r>
            <a:r>
              <a:rPr lang="en-US" altLang="ko-KR" sz="2400" dirty="0" smtClean="0"/>
              <a:t>www</a:t>
            </a:r>
            <a:r>
              <a:rPr lang="ko-KR" altLang="en-US" sz="2400" dirty="0" smtClean="0"/>
              <a:t>등 다양한 애플리케이션 정보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전송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정보통신을 도와주는 컴퓨터나 허브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라우터</a:t>
            </a:r>
            <a:r>
              <a:rPr lang="ko-KR" altLang="en-US" sz="2400" dirty="0" smtClean="0"/>
              <a:t> 같은 통신기기 네트워크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통신 회선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통신 선로 네트워크로서 </a:t>
            </a:r>
            <a:r>
              <a:rPr lang="en-US" altLang="ko-KR" sz="2400" dirty="0" smtClean="0"/>
              <a:t>LAN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WAN </a:t>
            </a:r>
            <a:r>
              <a:rPr lang="ko-KR" altLang="en-US" sz="2400" dirty="0" smtClean="0"/>
              <a:t>그리고 통신 사업자의 네트워크 서비스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CentOS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부트 처리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124744"/>
            <a:ext cx="8352928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700808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12474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처리 내용</a:t>
            </a:r>
            <a:endParaRPr lang="ko-KR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899592" y="1784427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시작</a:t>
            </a:r>
            <a:endParaRPr lang="en-US" altLang="ko-KR" dirty="0" smtClean="0"/>
          </a:p>
          <a:p>
            <a:r>
              <a:rPr lang="ko-KR" altLang="en-US" dirty="0" smtClean="0"/>
              <a:t>기본 경로 설정</a:t>
            </a:r>
            <a:endParaRPr lang="en-US" altLang="ko-KR" dirty="0" smtClean="0"/>
          </a:p>
          <a:p>
            <a:r>
              <a:rPr lang="ko-KR" altLang="en-US" dirty="0" smtClean="0"/>
              <a:t>네트워크 구성 데이터 불러오기</a:t>
            </a:r>
            <a:endParaRPr lang="en-US" altLang="ko-KR" dirty="0" smtClean="0"/>
          </a:p>
          <a:p>
            <a:r>
              <a:rPr lang="ko-KR" altLang="en-US" dirty="0" err="1" smtClean="0"/>
              <a:t>키맵</a:t>
            </a:r>
            <a:r>
              <a:rPr lang="ko-KR" altLang="en-US" dirty="0" smtClean="0"/>
              <a:t> 로드</a:t>
            </a:r>
            <a:endParaRPr lang="en-US" altLang="ko-KR" dirty="0" smtClean="0"/>
          </a:p>
          <a:p>
            <a:r>
              <a:rPr lang="ko-KR" altLang="en-US" dirty="0" smtClean="0"/>
              <a:t>시스템폰트 로드</a:t>
            </a:r>
            <a:endParaRPr lang="en-US" altLang="ko-KR" dirty="0" smtClean="0"/>
          </a:p>
          <a:p>
            <a:r>
              <a:rPr lang="ko-KR" altLang="en-US" dirty="0" smtClean="0"/>
              <a:t>메모리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ko-KR" altLang="en-US" dirty="0" smtClean="0"/>
              <a:t>호스트 이름 설정</a:t>
            </a:r>
            <a:endParaRPr lang="en-US" altLang="ko-KR" dirty="0" smtClean="0"/>
          </a:p>
          <a:p>
            <a:r>
              <a:rPr lang="en-US" altLang="ko-KR" dirty="0" smtClean="0"/>
              <a:t>NIS </a:t>
            </a:r>
            <a:r>
              <a:rPr lang="ko-KR" altLang="en-US" dirty="0" smtClean="0"/>
              <a:t>도메인 이름 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검사</a:t>
            </a:r>
            <a:endParaRPr lang="en-US" altLang="ko-KR" dirty="0" smtClean="0"/>
          </a:p>
          <a:p>
            <a:r>
              <a:rPr lang="en-US" altLang="ko-KR" dirty="0" smtClean="0"/>
              <a:t>ISA-PNP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루트 파일 시스템 사용 상황</a:t>
            </a:r>
            <a:endParaRPr lang="en-US" altLang="ko-KR" dirty="0" smtClean="0"/>
          </a:p>
          <a:p>
            <a:r>
              <a:rPr lang="ko-KR" altLang="en-US" dirty="0" smtClean="0"/>
              <a:t>사운드 모듈 로드</a:t>
            </a:r>
            <a:endParaRPr lang="en-US" altLang="ko-KR" dirty="0" smtClean="0"/>
          </a:p>
          <a:p>
            <a:r>
              <a:rPr lang="en-US" altLang="ko-KR" dirty="0" smtClean="0"/>
              <a:t>RAID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 smtClean="0"/>
              <a:t>파일 시스템 검사</a:t>
            </a:r>
            <a:endParaRPr lang="en-US" altLang="ko-KR" dirty="0" smtClean="0"/>
          </a:p>
          <a:p>
            <a:r>
              <a:rPr lang="ko-KR" altLang="en-US" dirty="0" smtClean="0"/>
              <a:t>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사용이 끝난 임시 파일 삭제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818645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시간 설정</a:t>
            </a:r>
            <a:endParaRPr lang="en-US" altLang="ko-KR" dirty="0" smtClean="0"/>
          </a:p>
          <a:p>
            <a:r>
              <a:rPr lang="ko-KR" altLang="en-US" dirty="0" err="1" smtClean="0"/>
              <a:t>스와핑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r>
              <a:rPr lang="ko-KR" altLang="en-US" dirty="0" smtClean="0"/>
              <a:t>시리얼 포트 초기화</a:t>
            </a:r>
            <a:endParaRPr lang="en-US" altLang="ko-KR" dirty="0" smtClean="0"/>
          </a:p>
          <a:p>
            <a:r>
              <a:rPr lang="en-US" altLang="ko-KR" dirty="0" smtClean="0"/>
              <a:t>SCSI </a:t>
            </a:r>
            <a:r>
              <a:rPr lang="ko-KR" altLang="en-US" dirty="0" smtClean="0"/>
              <a:t>모듈 로드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윈도우 매니저 설정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메시지 로그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3568" y="1844824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76056" y="1784427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0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디렉터리 구조</a:t>
            </a:r>
            <a:endParaRPr lang="ko-KR" altLang="en-US" sz="3200" dirty="0"/>
          </a:p>
        </p:txBody>
      </p:sp>
      <p:pic>
        <p:nvPicPr>
          <p:cNvPr id="1026" name="Picture 2" descr="유닉스의 디렉토리 구조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91745"/>
              </p:ext>
            </p:extLst>
          </p:nvPr>
        </p:nvGraphicFramePr>
        <p:xfrm>
          <a:off x="611560" y="1052736"/>
          <a:ext cx="7920880" cy="5146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04256"/>
                <a:gridCol w="5616624"/>
              </a:tblGrid>
              <a:tr h="341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이름을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ls</a:t>
                      </a:r>
                      <a:r>
                        <a:rPr lang="en-US" altLang="ko-KR" dirty="0" smtClean="0"/>
                        <a:t> -al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안의 파일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디렉터리 목록을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mkdir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디렉터리를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</a:t>
                      </a:r>
                      <a:r>
                        <a:rPr lang="ko-KR" altLang="en-US" dirty="0" smtClean="0"/>
                        <a:t>디렉터리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../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단계 상위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디렉터리로 돌아간다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cat&gt;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파일을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파일의 내용을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more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파일의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내용을 표시한다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큰 파일은 한 화면씩 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파일명</a:t>
                      </a:r>
                      <a:r>
                        <a:rPr lang="en-US" altLang="ko-KR" sz="1600" baseline="0" dirty="0" smtClean="0"/>
                        <a:t>1 </a:t>
                      </a:r>
                      <a:r>
                        <a:rPr lang="ko-KR" altLang="en-US" sz="1600" baseline="0" dirty="0" smtClean="0"/>
                        <a:t>파일명 </a:t>
                      </a:r>
                      <a:r>
                        <a:rPr lang="en-US" altLang="ko-KR" sz="1600" baseline="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에서 파일명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로 변경한다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cp</a:t>
                      </a:r>
                      <a:r>
                        <a:rPr lang="en-US" altLang="ko-KR" sz="1400" dirty="0" smtClean="0"/>
                        <a:t> –p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1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을 파일명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로 변경한다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91499"/>
              </p:ext>
            </p:extLst>
          </p:nvPr>
        </p:nvGraphicFramePr>
        <p:xfrm>
          <a:off x="611560" y="1052736"/>
          <a:ext cx="7920880" cy="316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/>
                <a:gridCol w="626469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파일을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–r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</a:t>
                      </a:r>
                      <a:r>
                        <a:rPr lang="en-US" altLang="ko-KR" sz="1400" dirty="0" err="1" smtClean="0"/>
                        <a:t>fr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강제로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로그아웃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작업 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6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FTP </a:t>
            </a:r>
            <a:r>
              <a:rPr lang="ko-KR" altLang="en-US" sz="3200" dirty="0" smtClean="0"/>
              <a:t>서버 연습 환경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ftp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vsftp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</a:t>
            </a:r>
            <a:r>
              <a:rPr lang="en-US" altLang="ko-KR" dirty="0" err="1" smtClean="0"/>
              <a:t>vsftpd.conf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vsftpd.conf.original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Vi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vsftpd.conf.original</a:t>
            </a:r>
            <a:r>
              <a:rPr lang="en-US" altLang="ko-KR" dirty="0"/>
              <a:t>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on</a:t>
            </a: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자동 시작 설정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자동 시작 설정 완료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9" y="4581128"/>
            <a:ext cx="84565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11960" y="6309320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2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3062"/>
            <a:ext cx="8424936" cy="145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www </a:t>
            </a:r>
            <a:r>
              <a:rPr lang="ko-KR" altLang="en-US" sz="3200" dirty="0" smtClean="0"/>
              <a:t>서버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자동 시작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Service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start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309530"/>
            <a:ext cx="8424936" cy="438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4" y="4149080"/>
            <a:ext cx="828092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14" y="33569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–level 35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on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httpd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536" y="5102000"/>
            <a:ext cx="8064896" cy="21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3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 </a:t>
            </a:r>
            <a:r>
              <a:rPr lang="ko-KR" altLang="en-US" sz="3200" dirty="0" err="1" smtClean="0"/>
              <a:t>쉘</a:t>
            </a:r>
            <a:r>
              <a:rPr lang="ko-KR" altLang="en-US" sz="3200" dirty="0" smtClean="0"/>
              <a:t> 커맨드 연습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568" y="870621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–al </a:t>
            </a:r>
            <a:r>
              <a:rPr lang="ko-KR" altLang="en-US" dirty="0" smtClean="0"/>
              <a:t>실행한 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182" y="194002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속성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034" y="3066717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 /- : d</a:t>
            </a:r>
            <a:r>
              <a:rPr lang="ko-KR" altLang="en-US" dirty="0" smtClean="0"/>
              <a:t>는 디렉터리</a:t>
            </a:r>
            <a:r>
              <a:rPr lang="en-US" altLang="ko-KR" dirty="0" smtClean="0"/>
              <a:t>, -</a:t>
            </a:r>
            <a:r>
              <a:rPr lang="ko-KR" altLang="en-US" dirty="0" smtClean="0"/>
              <a:t>는 일반 파일을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rwx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읽기</a:t>
            </a:r>
            <a:r>
              <a:rPr lang="en-US" altLang="ko-KR" dirty="0" smtClean="0"/>
              <a:t>(read),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(write),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excute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err="1" smtClean="0"/>
              <a:t>rw</a:t>
            </a:r>
            <a:r>
              <a:rPr lang="en-US" altLang="ko-KR" dirty="0" smtClean="0"/>
              <a:t>-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그룹의 읽기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R-- : </a:t>
            </a:r>
            <a:r>
              <a:rPr lang="ko-KR" altLang="en-US" dirty="0" smtClean="0"/>
              <a:t>파일 소유자 그룹 이외에는 읽기 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명령은 제일 왼쪽의 파일종류를 제외한 나머지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권한을 변경하는 것으로 두 가지 방식으로 실행할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수치 파일명</a:t>
            </a:r>
            <a:r>
              <a:rPr lang="en-US" altLang="ko-KR" dirty="0" smtClean="0"/>
              <a:t>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0700 .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------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파일명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og-rx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(o=</a:t>
            </a:r>
            <a:r>
              <a:rPr lang="en-US" altLang="ko-KR" dirty="0" err="1" smtClean="0"/>
              <a:t>other,g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grorup</a:t>
            </a:r>
            <a:r>
              <a:rPr lang="ko-KR" altLang="en-US" dirty="0" smtClean="0"/>
              <a:t>모드에서 </a:t>
            </a:r>
            <a:r>
              <a:rPr lang="en-US" altLang="ko-KR" dirty="0" err="1" smtClean="0"/>
              <a:t>rx</a:t>
            </a:r>
            <a:r>
              <a:rPr lang="ko-KR" altLang="en-US" dirty="0" smtClean="0"/>
              <a:t>를 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1" y="1384388"/>
            <a:ext cx="8302624" cy="46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1384388"/>
            <a:ext cx="1776144" cy="4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9672" y="230935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r  w  x  r  w  -  r  -  -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2678690"/>
            <a:ext cx="21602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211600" y="2793860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파일 종류</a:t>
            </a:r>
            <a:endParaRPr lang="ko-KR" altLang="en-US" sz="9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01480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1877260" y="2009276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권한</a:t>
            </a:r>
            <a:endParaRPr lang="ko-KR" altLang="en-US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80184" y="2678602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2627784" y="2753913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그룹권한</a:t>
            </a:r>
            <a:endParaRPr lang="ko-KR" altLang="en-US" sz="9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4555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3536268" y="2037461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그 밖의 사용자 권한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1940026"/>
            <a:ext cx="3744416" cy="1044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6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문자 입력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2)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07712"/>
              </p:ext>
            </p:extLst>
          </p:nvPr>
        </p:nvGraphicFramePr>
        <p:xfrm>
          <a:off x="971600" y="177281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i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 위치에 문자 입력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 뒤에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뒤에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앞에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33075"/>
              </p:ext>
            </p:extLst>
          </p:nvPr>
        </p:nvGraphicFramePr>
        <p:xfrm>
          <a:off x="1043608" y="393305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0"/>
                <a:gridCol w="6552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h/</a:t>
                      </a:r>
                      <a:r>
                        <a:rPr lang="ko-KR" altLang="en-US" dirty="0" smtClean="0"/>
                        <a:t>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왼쪽으로 한 문자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j/</a:t>
                      </a:r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아래로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k/</a:t>
                      </a:r>
                      <a:r>
                        <a:rPr lang="ko-KR" altLang="en-US" dirty="0" smtClean="0"/>
                        <a:t>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위로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ㅣ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오른쪽으로 한 문장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9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3)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4)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89147"/>
              </p:ext>
            </p:extLst>
          </p:nvPr>
        </p:nvGraphicFramePr>
        <p:xfrm>
          <a:off x="971600" y="1772816"/>
          <a:ext cx="7632848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/>
                        <a:t>dd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커서가 위치한 행을 삭제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16664"/>
              </p:ext>
            </p:extLst>
          </p:nvPr>
        </p:nvGraphicFramePr>
        <p:xfrm>
          <a:off x="935596" y="3289052"/>
          <a:ext cx="763284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64196"/>
                <a:gridCol w="58686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wq</a:t>
                      </a:r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:q!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저장하지 않고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nonumber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표시하지 않음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:10.20t31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행부터 </a:t>
                      </a:r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행까지를 </a:t>
                      </a:r>
                      <a:r>
                        <a:rPr lang="en-US" altLang="ko-KR" dirty="0" smtClean="0"/>
                        <a:t>31</a:t>
                      </a:r>
                      <a:r>
                        <a:rPr lang="ko-KR" altLang="en-US" dirty="0" smtClean="0"/>
                        <a:t>행째 다음에 복사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/network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baseline="0" dirty="0" smtClean="0"/>
                        <a:t> ‘network’</a:t>
                      </a:r>
                      <a:r>
                        <a:rPr lang="ko-KR" altLang="en-US" baseline="0" dirty="0" smtClean="0"/>
                        <a:t>를 검색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6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</a:t>
            </a:r>
            <a:r>
              <a:rPr lang="ko-KR" altLang="en-US" dirty="0" smtClean="0"/>
              <a:t>에서 알아둬야 할 핵심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152225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커맨드 모드와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입력 모드가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1853790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커맨드 모드에서는 문자 입력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행 편집 커맨드 등을 입력한다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2627363"/>
            <a:ext cx="8352928" cy="86409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커맨드 </a:t>
            </a:r>
            <a:r>
              <a:rPr lang="ko-KR" altLang="en-US" dirty="0">
                <a:solidFill>
                  <a:schemeClr val="tx1"/>
                </a:solidFill>
              </a:rPr>
              <a:t>모드에서 문자 입력 커맨드인 </a:t>
            </a:r>
            <a:r>
              <a:rPr lang="en-US" altLang="ko-KR" dirty="0">
                <a:solidFill>
                  <a:schemeClr val="tx1"/>
                </a:solidFill>
              </a:rPr>
              <a:t>[i][a][o][O]</a:t>
            </a:r>
            <a:r>
              <a:rPr lang="ko-KR" altLang="en-US" dirty="0">
                <a:solidFill>
                  <a:schemeClr val="tx1"/>
                </a:solidFill>
              </a:rPr>
              <a:t>를 입력하면 입력하면 입력모드로 들어간다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이후의 키는 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제외하곤 모두 텍스트입력으로 간주한다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3688968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이동 </a:t>
            </a:r>
            <a:r>
              <a:rPr lang="ko-KR" altLang="en-US" dirty="0">
                <a:solidFill>
                  <a:schemeClr val="tx1"/>
                </a:solidFill>
              </a:rPr>
              <a:t>커맨드는 커서의 위치를 이동한다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4462541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편집 </a:t>
            </a:r>
            <a:r>
              <a:rPr lang="ko-KR" altLang="en-US" dirty="0">
                <a:solidFill>
                  <a:schemeClr val="tx1"/>
                </a:solidFill>
              </a:rPr>
              <a:t>중인 메모리의 내용과 파일 사이의 조작은 행 편집 커맨드로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6225709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 smtClean="0">
                <a:solidFill>
                  <a:schemeClr val="tx1"/>
                </a:solidFill>
              </a:rPr>
              <a:t>7. </a:t>
            </a:r>
            <a:r>
              <a:rPr lang="ko-KR" altLang="en-US" dirty="0" smtClean="0">
                <a:solidFill>
                  <a:schemeClr val="tx1"/>
                </a:solidFill>
              </a:rPr>
              <a:t>입력할 </a:t>
            </a:r>
            <a:r>
              <a:rPr lang="ko-KR" altLang="en-US" dirty="0">
                <a:solidFill>
                  <a:schemeClr val="tx1"/>
                </a:solidFill>
              </a:rPr>
              <a:t>때 실수하지 않으려면 우선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누르고 나서 생각하는 게 좋다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5236114"/>
            <a:ext cx="8352928" cy="792088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6. </a:t>
            </a:r>
            <a:r>
              <a:rPr lang="ko-KR" altLang="en-US" dirty="0" smtClean="0">
                <a:solidFill>
                  <a:schemeClr val="tx1"/>
                </a:solidFill>
              </a:rPr>
              <a:t>편집을 </a:t>
            </a:r>
            <a:r>
              <a:rPr lang="ko-KR" altLang="en-US" dirty="0">
                <a:solidFill>
                  <a:schemeClr val="tx1"/>
                </a:solidFill>
              </a:rPr>
              <a:t>끝냈으면 반드시 </a:t>
            </a:r>
            <a:r>
              <a:rPr lang="en-US" altLang="ko-KR" dirty="0">
                <a:solidFill>
                  <a:schemeClr val="tx1"/>
                </a:solidFill>
              </a:rPr>
              <a:t>[:][w][q][!]</a:t>
            </a:r>
            <a:r>
              <a:rPr lang="ko-KR" altLang="en-US" dirty="0">
                <a:solidFill>
                  <a:schemeClr val="tx1"/>
                </a:solidFill>
              </a:rPr>
              <a:t>키를 눌러 저장하고 종료한다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저장하지 않을 때는 </a:t>
            </a:r>
            <a:r>
              <a:rPr lang="en-US" altLang="ko-KR" dirty="0">
                <a:solidFill>
                  <a:schemeClr val="tx1"/>
                </a:solidFill>
              </a:rPr>
              <a:t>[:][q][!]</a:t>
            </a:r>
            <a:r>
              <a:rPr lang="ko-KR" altLang="en-US" dirty="0">
                <a:solidFill>
                  <a:schemeClr val="tx1"/>
                </a:solidFill>
              </a:rPr>
              <a:t>키로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4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기술의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특성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이론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연구자를 중심으로 연구 개발되는 이론과 각종 표준화 조직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단체의 기술 사양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구현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이론 기술을 기반으로 제품을 개발하기 위한 기술 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ex) </a:t>
            </a:r>
            <a:r>
              <a:rPr lang="ko-KR" altLang="en-US" sz="2400" dirty="0" smtClean="0"/>
              <a:t>운영체제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언어 내장 방법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개발 기법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프로그래밍 기법 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 startAt="3"/>
            </a:pPr>
            <a:r>
              <a:rPr lang="ko-KR" altLang="en-US" sz="2400" dirty="0" smtClean="0"/>
              <a:t>운영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네트워크나 서버의 설계부터 도입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그리고 운영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보수에 걸친 이용자 측면의 기술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0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6682"/>
              </p:ext>
            </p:extLst>
          </p:nvPr>
        </p:nvGraphicFramePr>
        <p:xfrm>
          <a:off x="387420" y="1397000"/>
          <a:ext cx="84087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접속 관련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O(pen)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서버에 접속 </a:t>
                      </a:r>
                      <a:r>
                        <a:rPr lang="en-US" altLang="ko-KR" baseline="0" dirty="0" smtClean="0"/>
                        <a:t>ex) h2g.exmple.com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이름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암호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Bye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(MS-DOS</a:t>
                      </a:r>
                      <a:r>
                        <a:rPr lang="ko-KR" altLang="en-US" dirty="0" smtClean="0"/>
                        <a:t>로 복귀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Cl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ose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 </a:t>
                      </a:r>
                      <a:r>
                        <a:rPr lang="ko-KR" altLang="en-US" dirty="0" smtClean="0"/>
                        <a:t>서버와 접속 끊기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88860"/>
              </p:ext>
            </p:extLst>
          </p:nvPr>
        </p:nvGraphicFramePr>
        <p:xfrm>
          <a:off x="387420" y="3501008"/>
          <a:ext cx="84087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로컬에서의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폴더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7307"/>
              </p:ext>
            </p:extLst>
          </p:nvPr>
        </p:nvGraphicFramePr>
        <p:xfrm>
          <a:off x="387420" y="4581128"/>
          <a:ext cx="84087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설정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ascii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전송할 파일이 문자형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텍스트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임을 선언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전송할 파일이 바이너리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그대로 전송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임을 선언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Prompt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Mput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mget</a:t>
                      </a:r>
                      <a:r>
                        <a:rPr lang="ko-KR" altLang="en-US" dirty="0" smtClean="0"/>
                        <a:t>에서 파일 전송 시 질문 표시 여부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686"/>
              </p:ext>
            </p:extLst>
          </p:nvPr>
        </p:nvGraphicFramePr>
        <p:xfrm>
          <a:off x="387420" y="1397000"/>
          <a:ext cx="840870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원격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디렉터리 이동 </a:t>
                      </a: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cd dir1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디렉터리의 파일 목록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디렉터리 생성 </a:t>
                      </a:r>
                      <a:r>
                        <a:rPr lang="en-US" altLang="ko-KR" dirty="0" smtClean="0"/>
                        <a:t>ex) </a:t>
                      </a:r>
                      <a:r>
                        <a:rPr lang="en-US" altLang="ko-KR" dirty="0" err="1" smtClean="0"/>
                        <a:t>mdir</a:t>
                      </a:r>
                      <a:r>
                        <a:rPr lang="en-US" altLang="ko-KR" baseline="0" dirty="0" smtClean="0"/>
                        <a:t> dir1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삭제 </a:t>
                      </a:r>
                      <a:r>
                        <a:rPr lang="en-US" altLang="ko-KR" dirty="0" smtClean="0"/>
                        <a:t>ex)delete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filex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 갱신 </a:t>
                      </a:r>
                      <a:r>
                        <a:rPr lang="en-US" altLang="ko-KR" dirty="0" smtClean="0"/>
                        <a:t>ex)rename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fromfile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tofile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작업 중인 디렉터리 이름을 표시한다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67820"/>
              </p:ext>
            </p:extLst>
          </p:nvPr>
        </p:nvGraphicFramePr>
        <p:xfrm>
          <a:off x="387420" y="4221088"/>
          <a:ext cx="84087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보내기</a:t>
                      </a:r>
                      <a:r>
                        <a:rPr lang="en-US" altLang="ko-KR" baseline="0" dirty="0" smtClean="0"/>
                        <a:t>(PC</a:t>
                      </a:r>
                      <a:r>
                        <a:rPr lang="ko-KR" altLang="en-US" baseline="0" dirty="0" smtClean="0"/>
                        <a:t>에서 서버로</a:t>
                      </a:r>
                      <a:r>
                        <a:rPr lang="en-US" altLang="ko-KR" baseline="0" dirty="0" smtClean="0"/>
                        <a:t>) ex) put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file.txt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Send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r>
                        <a:rPr lang="ko-KR" altLang="en-US" dirty="0" smtClean="0"/>
                        <a:t>과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받기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서버에서 </a:t>
                      </a:r>
                      <a:r>
                        <a:rPr lang="en-US" altLang="ko-KR" baseline="0" dirty="0" smtClean="0"/>
                        <a:t>pc</a:t>
                      </a:r>
                      <a:r>
                        <a:rPr lang="ko-KR" altLang="en-US" baseline="0" dirty="0" smtClean="0"/>
                        <a:t>로</a:t>
                      </a:r>
                      <a:r>
                        <a:rPr lang="en-US" altLang="ko-KR" baseline="0" dirty="0" smtClean="0"/>
                        <a:t>) ex) get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file2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r>
                        <a:rPr lang="ko-KR" altLang="en-US" dirty="0" smtClean="0"/>
                        <a:t>과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도중에 종료한 파일의 그 이후의 내용을 받아서 추가한다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7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5199"/>
              </p:ext>
            </p:extLst>
          </p:nvPr>
        </p:nvGraphicFramePr>
        <p:xfrm>
          <a:off x="387420" y="1397000"/>
          <a:ext cx="84087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파일을 보낸다</a:t>
                      </a:r>
                      <a:r>
                        <a:rPr lang="en-US" altLang="ko-KR" dirty="0" smtClean="0"/>
                        <a:t>. Ex) </a:t>
                      </a:r>
                      <a:r>
                        <a:rPr lang="en-US" altLang="ko-KR" dirty="0" err="1" smtClean="0"/>
                        <a:t>mput</a:t>
                      </a:r>
                      <a:r>
                        <a:rPr lang="en-US" altLang="ko-KR" dirty="0" smtClean="0"/>
                        <a:t> xyz*(xyz</a:t>
                      </a:r>
                      <a:r>
                        <a:rPr lang="ko-KR" altLang="en-US" dirty="0" smtClean="0"/>
                        <a:t>로 시작하는 파일 모두 전송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파일을 받는다</a:t>
                      </a:r>
                      <a:r>
                        <a:rPr lang="en-US" altLang="ko-KR" dirty="0" smtClean="0"/>
                        <a:t>. Ex)</a:t>
                      </a:r>
                      <a:r>
                        <a:rPr lang="en-US" altLang="ko-KR" dirty="0" err="1" smtClean="0"/>
                        <a:t>mget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abc</a:t>
                      </a:r>
                      <a:r>
                        <a:rPr lang="en-US" altLang="ko-KR" dirty="0" smtClean="0"/>
                        <a:t>*(</a:t>
                      </a:r>
                      <a:r>
                        <a:rPr lang="en-US" altLang="ko-KR" dirty="0" err="1" smtClean="0"/>
                        <a:t>abc</a:t>
                      </a:r>
                      <a:r>
                        <a:rPr lang="ko-KR" altLang="en-US" dirty="0" smtClean="0"/>
                        <a:t>로 시작하는 파일을 모두 받음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80574"/>
              </p:ext>
            </p:extLst>
          </p:nvPr>
        </p:nvGraphicFramePr>
        <p:xfrm>
          <a:off x="387420" y="2780928"/>
          <a:ext cx="84087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Help</a:t>
                      </a:r>
                      <a:r>
                        <a:rPr lang="en-US" altLang="ko-KR" baseline="0" dirty="0" smtClean="0"/>
                        <a:t> /?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3789040"/>
            <a:ext cx="84087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ftp </a:t>
            </a:r>
            <a:r>
              <a:rPr lang="ko-KR" altLang="en-US" sz="2400" b="1" dirty="0" smtClean="0"/>
              <a:t>타임 아웃</a:t>
            </a:r>
            <a:endParaRPr lang="en-US" altLang="ko-KR" sz="2400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ftp</a:t>
            </a:r>
            <a:r>
              <a:rPr lang="ko-KR" altLang="en-US" dirty="0" smtClean="0"/>
              <a:t>에서 통신이 없는 상태가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분간 지속되면 접속이 끊어진다</a:t>
            </a:r>
            <a:r>
              <a:rPr lang="en-US" altLang="ko-KR" dirty="0" smtClean="0"/>
              <a:t>. ftp </a:t>
            </a:r>
            <a:r>
              <a:rPr lang="ko-KR" altLang="en-US" dirty="0" smtClean="0"/>
              <a:t>서버는 기본 설정에서 세션 아이들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교환이 없는 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밀리 초</a:t>
            </a:r>
            <a:r>
              <a:rPr lang="en-US" altLang="ko-KR" dirty="0" smtClean="0"/>
              <a:t>(5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되면 </a:t>
            </a:r>
            <a:r>
              <a:rPr lang="ko-KR" altLang="en-US" dirty="0" err="1" smtClean="0"/>
              <a:t>타임아웃되도록</a:t>
            </a:r>
            <a:r>
              <a:rPr lang="ko-KR" altLang="en-US" dirty="0" smtClean="0"/>
              <a:t> 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비교하는 </a:t>
            </a:r>
            <a:r>
              <a:rPr lang="en-US" altLang="ko-KR" sz="3200" dirty="0" smtClean="0"/>
              <a:t>diff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96944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Diff</a:t>
            </a:r>
            <a:r>
              <a:rPr lang="ko-KR" altLang="en-US" dirty="0" smtClean="0"/>
              <a:t>는 두 파일의 내용을 비교해서 그 차이를 표시한다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첫 번째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본 두 번째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상황을 표시한다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750" dirty="0" smtClean="0"/>
              <a:t>C / a / d</a:t>
            </a:r>
            <a:r>
              <a:rPr lang="ko-KR" altLang="en-US" sz="1750" dirty="0" smtClean="0"/>
              <a:t>에  주의한다</a:t>
            </a:r>
            <a:r>
              <a:rPr lang="en-US" altLang="ko-KR" sz="1750" dirty="0" smtClean="0"/>
              <a:t>. </a:t>
            </a:r>
            <a:r>
              <a:rPr lang="ko-KR" altLang="en-US" sz="1750" dirty="0" smtClean="0"/>
              <a:t>표시되지 않는 행 번호는 양쪽 파일 모두 같은 내용이다</a:t>
            </a:r>
            <a:r>
              <a:rPr lang="en-US" altLang="ko-KR" sz="175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750" dirty="0" smtClean="0"/>
              <a:t>표시된 행의 공백에 주의가 필요하다</a:t>
            </a:r>
            <a:r>
              <a:rPr lang="en-US" altLang="ko-KR" sz="1750" dirty="0" smtClean="0"/>
              <a:t>.</a:t>
            </a:r>
          </a:p>
          <a:p>
            <a:endParaRPr lang="en-US" altLang="ko-KR" sz="1750" dirty="0"/>
          </a:p>
          <a:p>
            <a:r>
              <a:rPr lang="en-US" altLang="ko-KR" sz="1750" dirty="0" smtClean="0"/>
              <a:t>&lt; : </a:t>
            </a:r>
            <a:r>
              <a:rPr lang="ko-KR" altLang="en-US" sz="1750" dirty="0" smtClean="0"/>
              <a:t>왼쪽 파일의 내용</a:t>
            </a:r>
            <a:endParaRPr lang="en-US" altLang="ko-KR" sz="1750" dirty="0" smtClean="0"/>
          </a:p>
          <a:p>
            <a:r>
              <a:rPr lang="en-US" altLang="ko-KR" sz="1750" dirty="0" smtClean="0"/>
              <a:t>&gt; : </a:t>
            </a:r>
            <a:r>
              <a:rPr lang="ko-KR" altLang="en-US" sz="1750" dirty="0" smtClean="0"/>
              <a:t>오른쪽파일의 내용</a:t>
            </a:r>
            <a:endParaRPr lang="en-US" altLang="ko-KR" sz="1750" dirty="0"/>
          </a:p>
        </p:txBody>
      </p:sp>
      <p:grpSp>
        <p:nvGrpSpPr>
          <p:cNvPr id="8" name="그룹 7"/>
          <p:cNvGrpSpPr/>
          <p:nvPr/>
        </p:nvGrpSpPr>
        <p:grpSpPr>
          <a:xfrm>
            <a:off x="467544" y="3284984"/>
            <a:ext cx="8208912" cy="3024336"/>
            <a:chOff x="611560" y="4541064"/>
            <a:chExt cx="8208912" cy="198428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1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런레벨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상태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실행 환경 또는 이용 환경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지정해 어플리케이션의 실행과 사용자 환경을 결정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66928"/>
              </p:ext>
            </p:extLst>
          </p:nvPr>
        </p:nvGraphicFramePr>
        <p:xfrm>
          <a:off x="467544" y="1196752"/>
          <a:ext cx="79928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55272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런레벨의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종류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설정 불가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사용자 모드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다중 사용자모드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네트워크 정지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텍스트 방식 다중 사용자 모드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네트워크 지원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비사용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 </a:t>
                      </a:r>
                      <a:r>
                        <a:rPr lang="ko-KR" altLang="en-US" dirty="0" smtClean="0"/>
                        <a:t>방식의 다중 사용자 모드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네트워크 지원</a:t>
                      </a:r>
                      <a:r>
                        <a:rPr lang="en-US" altLang="ko-KR" dirty="0" smtClean="0"/>
                        <a:t>+x</a:t>
                      </a:r>
                      <a:r>
                        <a:rPr lang="ko-KR" altLang="en-US" dirty="0" smtClean="0"/>
                        <a:t>윈도우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</a:t>
                      </a:r>
                      <a:r>
                        <a:rPr lang="ko-KR" altLang="en-US" dirty="0" err="1" smtClean="0"/>
                        <a:t>재부팅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설정 불가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(S/s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725144"/>
            <a:ext cx="8424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마우스를 이용한 </a:t>
            </a:r>
            <a:r>
              <a:rPr lang="en-US" altLang="ko-KR" sz="1400" dirty="0" smtClean="0"/>
              <a:t>X </a:t>
            </a:r>
            <a:r>
              <a:rPr lang="ko-KR" altLang="en-US" sz="1400" dirty="0" smtClean="0"/>
              <a:t>윈도우 작업하는 </a:t>
            </a:r>
            <a:r>
              <a:rPr lang="en-US" altLang="ko-KR" sz="1400" dirty="0" smtClean="0"/>
              <a:t>GUI </a:t>
            </a:r>
            <a:r>
              <a:rPr lang="ko-KR" altLang="en-US" sz="1400" dirty="0" smtClean="0"/>
              <a:t>방식의 다중 사용자 모드는 레벨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로 설정되어 있으며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서버가 안정적으로 돌아가면 </a:t>
            </a:r>
            <a:r>
              <a:rPr lang="ko-KR" altLang="en-US" sz="1400" dirty="0"/>
              <a:t>콘</a:t>
            </a:r>
            <a:r>
              <a:rPr lang="ko-KR" altLang="en-US" sz="1400" dirty="0" smtClean="0"/>
              <a:t>솔화면에서 실행되는 </a:t>
            </a:r>
            <a:r>
              <a:rPr lang="ko-KR" altLang="en-US" sz="1400" dirty="0" err="1" smtClean="0"/>
              <a:t>런레벨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으로 설정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파일설정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inittab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1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 실행 서비스 확인 및 서비스 중지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Chkconfig</a:t>
            </a:r>
            <a:r>
              <a:rPr lang="en-US" altLang="ko-KR" sz="1400" dirty="0" smtClean="0"/>
              <a:t> –list |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‘3:</a:t>
            </a:r>
            <a:r>
              <a:rPr lang="ko-KR" altLang="en-US" sz="1400" dirty="0" smtClean="0"/>
              <a:t>활성</a:t>
            </a:r>
            <a:r>
              <a:rPr lang="en-US" altLang="ko-KR" sz="1400" dirty="0" smtClean="0"/>
              <a:t>’</a:t>
            </a:r>
          </a:p>
          <a:p>
            <a:r>
              <a:rPr lang="en-US" altLang="ko-KR" sz="1400" dirty="0" smtClean="0"/>
              <a:t> -&gt; </a:t>
            </a:r>
            <a:r>
              <a:rPr lang="en-US" altLang="ko-KR" sz="1400" dirty="0" err="1" smtClean="0"/>
              <a:t>chkconfig</a:t>
            </a:r>
            <a:r>
              <a:rPr lang="en-US" altLang="ko-KR" sz="1400" dirty="0" smtClean="0"/>
              <a:t> –list |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‘3:on’</a:t>
            </a:r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528" y="2852936"/>
            <a:ext cx="84969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645024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자동 실행 확인</a:t>
            </a:r>
            <a:r>
              <a:rPr lang="en-US" altLang="ko-KR" dirty="0"/>
              <a:t>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ko-KR" altLang="en-US" dirty="0" smtClean="0"/>
              <a:t>데몬 이름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자동 실행 중지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–level 35 </a:t>
            </a:r>
            <a:r>
              <a:rPr lang="ko-KR" altLang="en-US" dirty="0" smtClean="0"/>
              <a:t>데몬 이름 </a:t>
            </a:r>
            <a:r>
              <a:rPr lang="en-US" altLang="ko-KR" dirty="0" smtClean="0"/>
              <a:t>off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 list </a:t>
            </a:r>
            <a:r>
              <a:rPr lang="ko-KR" altLang="en-US" dirty="0" smtClean="0"/>
              <a:t>데몬 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서비스 중지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/service </a:t>
            </a:r>
            <a:r>
              <a:rPr lang="ko-KR" altLang="en-US" dirty="0" smtClean="0"/>
              <a:t>데몬 이름 </a:t>
            </a:r>
            <a:r>
              <a:rPr lang="en-US" altLang="ko-KR" dirty="0" smtClean="0"/>
              <a:t>stop</a:t>
            </a:r>
          </a:p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8" b="6786"/>
          <a:stretch/>
        </p:blipFill>
        <p:spPr bwMode="auto">
          <a:xfrm>
            <a:off x="611560" y="4586560"/>
            <a:ext cx="8208912" cy="25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 설정과 </a:t>
            </a:r>
            <a:r>
              <a:rPr lang="en-US" altLang="ko-KR" dirty="0" smtClean="0"/>
              <a:t>ping/ftp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69269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변경과 테스트 방법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Host </a:t>
            </a:r>
            <a:r>
              <a:rPr lang="ko-KR" altLang="en-US" dirty="0" smtClean="0"/>
              <a:t>파일의 원본 데이터를 백업한다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Hosts </a:t>
            </a:r>
            <a:r>
              <a:rPr lang="ko-KR" altLang="en-US" dirty="0" smtClean="0"/>
              <a:t>파일을 수정한다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루프백주소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내부인터페이스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NIC(</a:t>
            </a:r>
            <a:r>
              <a:rPr lang="ko-KR" altLang="en-US" dirty="0" smtClean="0"/>
              <a:t>네트워크 인터페이스 카드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라우터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2" y="3068960"/>
            <a:ext cx="8315702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762" y="3881356"/>
            <a:ext cx="838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host </a:t>
            </a:r>
            <a:r>
              <a:rPr lang="ko-KR" altLang="en-US" dirty="0" smtClean="0"/>
              <a:t>파일의 위치는 </a:t>
            </a:r>
            <a:r>
              <a:rPr lang="en-US" altLang="ko-KR" dirty="0" err="1" smtClean="0"/>
              <a:t>etc</a:t>
            </a:r>
            <a:r>
              <a:rPr lang="ko-KR" altLang="en-US" dirty="0" smtClean="0"/>
              <a:t>에 위치함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8" y="4276725"/>
            <a:ext cx="8346396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782" y="6001671"/>
            <a:ext cx="838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원본 파일을 복사함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hosts </a:t>
            </a:r>
            <a:r>
              <a:rPr lang="en-US" altLang="ko-KR" dirty="0" err="1" smtClean="0"/>
              <a:t>hosts.original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8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1213"/>
            <a:ext cx="849694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 설정과 </a:t>
            </a:r>
            <a:r>
              <a:rPr lang="en-US" altLang="ko-KR" dirty="0" smtClean="0"/>
              <a:t>ping/ftp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650596"/>
            <a:ext cx="3528392" cy="191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850903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함께 도메인 주소 입력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35349"/>
            <a:ext cx="8496944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003301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(ping 127.0.0.1)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5002" y="2435349"/>
            <a:ext cx="5975189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3" y="4739605"/>
            <a:ext cx="8492769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437027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NIC ping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(ping 192.168.1.191)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703" y="4729420"/>
            <a:ext cx="6332529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409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 설정과 </a:t>
            </a:r>
            <a:r>
              <a:rPr lang="en-US" altLang="ko-KR" dirty="0" smtClean="0"/>
              <a:t>ping/ftp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88711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테스</a:t>
            </a:r>
            <a:r>
              <a:rPr lang="ko-KR" altLang="en-US" dirty="0"/>
              <a:t>트</a:t>
            </a:r>
            <a:r>
              <a:rPr lang="en-US" altLang="ko-KR" dirty="0" smtClean="0"/>
              <a:t>(ping 192.168.1.60)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" y="2952750"/>
            <a:ext cx="8605276" cy="69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249289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Resolv.conf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복사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" y="4149080"/>
            <a:ext cx="860527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9212" y="4438928"/>
            <a:ext cx="3528392" cy="28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212" y="376650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Resolv.conf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8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일반적인 인터넷 연결 구성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2380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59632" y="342435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95736" y="2749570"/>
            <a:ext cx="2376264" cy="128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인터넷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776282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45568" y="1814171"/>
            <a:ext cx="3240360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3424354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7943" y="2915515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허</a:t>
            </a:r>
            <a:r>
              <a:rPr lang="ko-KR" altLang="en-US" sz="1050" dirty="0"/>
              <a:t>브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436096" y="3406352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라우터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52" y="3266673"/>
            <a:ext cx="595989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허브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0" b="89458" l="64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77" y="3197836"/>
            <a:ext cx="587831" cy="3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63406" y="2939048"/>
            <a:ext cx="760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라우터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4288" y="2915515"/>
            <a:ext cx="0" cy="1120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서버 시스템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77762"/>
            <a:ext cx="818651" cy="8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클라이언트에 대한 이미지 검색결과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52"/>
          <a:stretch/>
        </p:blipFill>
        <p:spPr bwMode="auto">
          <a:xfrm>
            <a:off x="7647411" y="2800466"/>
            <a:ext cx="1088042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7164288" y="342435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8245" y="1816152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</a:t>
            </a:r>
            <a:r>
              <a:rPr lang="ko-KR" altLang="en-US" sz="1050" dirty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6046" y="43577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기업 내 네트워크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3662717"/>
            <a:ext cx="5400600" cy="0"/>
          </a:xfrm>
          <a:prstGeom prst="straightConnector1">
            <a:avLst/>
          </a:prstGeom>
          <a:ln w="412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800466"/>
            <a:ext cx="23042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ISP</a:t>
            </a:r>
            <a:r>
              <a:rPr lang="en-US" altLang="ko-KR" sz="1100" dirty="0" smtClean="0"/>
              <a:t>(Internet </a:t>
            </a:r>
            <a:r>
              <a:rPr lang="en-US" altLang="ko-KR" sz="1100" dirty="0" err="1" smtClean="0"/>
              <a:t>Sercvice</a:t>
            </a:r>
            <a:r>
              <a:rPr lang="en-US" altLang="ko-KR" sz="1100" dirty="0" smtClean="0"/>
              <a:t> Provider)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인터넷 서비스 </a:t>
            </a:r>
            <a:r>
              <a:rPr lang="ko-KR" altLang="en-US" sz="1100" dirty="0" err="1" smtClean="0"/>
              <a:t>프로바이더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인터넷의 상용 서비스를 제공하는 사업자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8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도메인형</a:t>
            </a:r>
            <a:r>
              <a:rPr lang="ko-KR" altLang="en-US" sz="3200" dirty="0" smtClean="0"/>
              <a:t> 접속과 </a:t>
            </a:r>
            <a:r>
              <a:rPr lang="ko-KR" altLang="en-US" sz="3200" dirty="0" err="1" smtClean="0"/>
              <a:t>비도메인형</a:t>
            </a:r>
            <a:r>
              <a:rPr lang="ko-KR" altLang="en-US" sz="3200" dirty="0" smtClean="0"/>
              <a:t> 접속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44460"/>
            <a:ext cx="813690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도메인 이름을 사용해서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비도메인형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ISP</a:t>
            </a:r>
            <a:r>
              <a:rPr lang="ko-KR" altLang="en-US" dirty="0" smtClean="0"/>
              <a:t>에 가입해서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도메인 형 접속 시 서버의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</a:t>
            </a:r>
            <a:r>
              <a:rPr lang="ko-KR" altLang="en-US" dirty="0" smtClean="0"/>
              <a:t>모든 서버를 로컬에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상시 접속이며 최소한 하나의 고정 글로벌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보조 </a:t>
            </a:r>
            <a:r>
              <a:rPr lang="en-US" altLang="ko-KR" dirty="0" smtClean="0"/>
              <a:t>DNS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서버를 백업용으로 인터넷상의 다른 도메인에 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일부 서버만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 smtClean="0"/>
              <a:t>       - DNS </a:t>
            </a:r>
            <a:r>
              <a:rPr lang="ko-KR" altLang="en-US" dirty="0" smtClean="0"/>
              <a:t>서버를 인터넷상에 두면 상시 접속이나 고정 주소가 아니더라도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운영할 수 있다</a:t>
            </a:r>
            <a:r>
              <a:rPr lang="en-US" altLang="ko-KR" dirty="0" smtClean="0"/>
              <a:t>. Dynamic DNS</a:t>
            </a:r>
            <a:r>
              <a:rPr lang="ko-KR" altLang="en-US" dirty="0" smtClean="0"/>
              <a:t>에 의해 동적 주소를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3) LAN</a:t>
            </a:r>
            <a:r>
              <a:rPr lang="ko-KR" altLang="en-US" dirty="0" smtClean="0"/>
              <a:t>에 서버를 두지 않는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이용한다</a:t>
            </a:r>
            <a:r>
              <a:rPr lang="en-US" altLang="ko-KR" dirty="0" smtClean="0"/>
              <a:t>. ISP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접속 도메인에 글로벌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배포한다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03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335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ISO/OSI 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7644" y="1556792"/>
            <a:ext cx="2016224" cy="3968824"/>
            <a:chOff x="377644" y="1556792"/>
            <a:chExt cx="2016224" cy="3968824"/>
          </a:xfrm>
        </p:grpSpPr>
        <p:grpSp>
          <p:nvGrpSpPr>
            <p:cNvPr id="6" name="그룹 5"/>
            <p:cNvGrpSpPr/>
            <p:nvPr/>
          </p:nvGrpSpPr>
          <p:grpSpPr>
            <a:xfrm>
              <a:off x="377644" y="1556792"/>
              <a:ext cx="2016224" cy="360040"/>
              <a:chOff x="395536" y="1556792"/>
              <a:chExt cx="2016224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7644" y="2158256"/>
              <a:ext cx="2016224" cy="360040"/>
              <a:chOff x="395536" y="1556792"/>
              <a:chExt cx="2016224" cy="36004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7644" y="2759720"/>
              <a:ext cx="2016224" cy="360040"/>
              <a:chOff x="395536" y="1556792"/>
              <a:chExt cx="2016224" cy="36004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77644" y="3361184"/>
              <a:ext cx="2016224" cy="360040"/>
              <a:chOff x="395536" y="1556792"/>
              <a:chExt cx="2016224" cy="3600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7644" y="3962648"/>
              <a:ext cx="2016224" cy="360040"/>
              <a:chOff x="395536" y="1556792"/>
              <a:chExt cx="2016224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7644" y="4564112"/>
              <a:ext cx="2016224" cy="360040"/>
              <a:chOff x="395536" y="1556792"/>
              <a:chExt cx="2016224" cy="36004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77644" y="5165576"/>
              <a:ext cx="2016224" cy="360040"/>
              <a:chOff x="395536" y="1556792"/>
              <a:chExt cx="2016224" cy="36004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grpSp>
        <p:nvGrpSpPr>
          <p:cNvPr id="2048" name="그룹 2047"/>
          <p:cNvGrpSpPr/>
          <p:nvPr/>
        </p:nvGrpSpPr>
        <p:grpSpPr>
          <a:xfrm>
            <a:off x="6372200" y="1556792"/>
            <a:ext cx="2016224" cy="3968824"/>
            <a:chOff x="6372200" y="1556792"/>
            <a:chExt cx="2016224" cy="3968824"/>
          </a:xfrm>
        </p:grpSpPr>
        <p:grpSp>
          <p:nvGrpSpPr>
            <p:cNvPr id="26" name="그룹 25"/>
            <p:cNvGrpSpPr/>
            <p:nvPr/>
          </p:nvGrpSpPr>
          <p:grpSpPr>
            <a:xfrm>
              <a:off x="6372200" y="1556792"/>
              <a:ext cx="2016224" cy="360040"/>
              <a:chOff x="395536" y="1556792"/>
              <a:chExt cx="2016224" cy="36004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372200" y="2158256"/>
              <a:ext cx="2016224" cy="360040"/>
              <a:chOff x="395536" y="1556792"/>
              <a:chExt cx="2016224" cy="36004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372200" y="2759720"/>
              <a:ext cx="2016224" cy="360040"/>
              <a:chOff x="395536" y="1556792"/>
              <a:chExt cx="2016224" cy="36004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372200" y="3361184"/>
              <a:ext cx="2016224" cy="360040"/>
              <a:chOff x="395536" y="1556792"/>
              <a:chExt cx="2016224" cy="36004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372200" y="3962648"/>
              <a:ext cx="2016224" cy="360040"/>
              <a:chOff x="395536" y="1556792"/>
              <a:chExt cx="2016224" cy="36004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372200" y="4564112"/>
              <a:ext cx="2016224" cy="360040"/>
              <a:chOff x="395536" y="1556792"/>
              <a:chExt cx="2016224" cy="36004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372200" y="5165576"/>
              <a:ext cx="2016224" cy="360040"/>
              <a:chOff x="395536" y="1556792"/>
              <a:chExt cx="2016224" cy="3600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cxnSp>
        <p:nvCxnSpPr>
          <p:cNvPr id="2051" name="직선 화살표 연결선 2050"/>
          <p:cNvCxnSpPr>
            <a:stCxn id="4" idx="2"/>
            <a:endCxn id="10" idx="0"/>
          </p:cNvCxnSpPr>
          <p:nvPr/>
        </p:nvCxnSpPr>
        <p:spPr>
          <a:xfrm>
            <a:off x="1385756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385756" y="2518296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912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385756" y="372122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82659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82659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380312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93666" y="248550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393666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393666" y="371816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03121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03121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직사각형 2052"/>
          <p:cNvSpPr/>
          <p:nvPr/>
        </p:nvSpPr>
        <p:spPr>
          <a:xfrm>
            <a:off x="3779912" y="3962648"/>
            <a:ext cx="1152128" cy="1626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5" name="직선 연결선 2054"/>
          <p:cNvCxnSpPr/>
          <p:nvPr/>
        </p:nvCxnSpPr>
        <p:spPr>
          <a:xfrm>
            <a:off x="3779912" y="43226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779912" y="49241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/>
          <p:cNvCxnSpPr>
            <a:stCxn id="2053" idx="0"/>
            <a:endCxn id="2053" idx="2"/>
          </p:cNvCxnSpPr>
          <p:nvPr/>
        </p:nvCxnSpPr>
        <p:spPr>
          <a:xfrm>
            <a:off x="4355976" y="3962648"/>
            <a:ext cx="0" cy="162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화살표 연결선 2058"/>
          <p:cNvCxnSpPr>
            <a:stCxn id="4" idx="3"/>
            <a:endCxn id="27" idx="1"/>
          </p:cNvCxnSpPr>
          <p:nvPr/>
        </p:nvCxnSpPr>
        <p:spPr>
          <a:xfrm>
            <a:off x="2393868" y="1736812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393868" y="231214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393868" y="2931141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393868" y="354120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366810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59098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393868" y="47082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59098" y="4762653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366810" y="53088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932040" y="53549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/>
          <p:nvPr/>
        </p:nvCxnSpPr>
        <p:spPr>
          <a:xfrm>
            <a:off x="2195736" y="1340768"/>
            <a:ext cx="0" cy="43924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/>
          <p:nvPr/>
        </p:nvCxnSpPr>
        <p:spPr>
          <a:xfrm>
            <a:off x="2195736" y="5733256"/>
            <a:ext cx="18722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/>
          <p:nvPr/>
        </p:nvCxnSpPr>
        <p:spPr>
          <a:xfrm flipV="1">
            <a:off x="4067944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연결선 2071"/>
          <p:cNvCxnSpPr/>
          <p:nvPr/>
        </p:nvCxnSpPr>
        <p:spPr>
          <a:xfrm>
            <a:off x="4067944" y="4142668"/>
            <a:ext cx="6480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 2073"/>
          <p:cNvCxnSpPr/>
          <p:nvPr/>
        </p:nvCxnSpPr>
        <p:spPr>
          <a:xfrm>
            <a:off x="4716016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연결선 2075"/>
          <p:cNvCxnSpPr/>
          <p:nvPr/>
        </p:nvCxnSpPr>
        <p:spPr>
          <a:xfrm>
            <a:off x="4716016" y="5733256"/>
            <a:ext cx="194421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직선 연결선 2077"/>
          <p:cNvCxnSpPr/>
          <p:nvPr/>
        </p:nvCxnSpPr>
        <p:spPr>
          <a:xfrm flipV="1">
            <a:off x="6660232" y="1412776"/>
            <a:ext cx="0" cy="432048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2555776" y="49241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98531" y="49379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33301" y="43226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5589" y="43704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3301" y="3721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25589" y="37302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83768" y="3119760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논리자 간 데이터 전송</a:t>
            </a:r>
            <a:endParaRPr lang="ko-KR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83768" y="2529671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동기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송신 방법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461293" y="1872075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76320" y="1355288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애플리케이</a:t>
            </a:r>
            <a:r>
              <a:rPr lang="ko-KR" altLang="en-US" sz="1600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2328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 서버 기술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772816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492896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184482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Firefox/Thunderbird/IE/Outlook Express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421962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668" y="4250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표시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1763600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580112" y="2483680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2120" y="18356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 </a:t>
            </a:r>
            <a:r>
              <a:rPr lang="ko-KR" altLang="en-US" dirty="0" smtClean="0"/>
              <a:t>서버와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서버 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72200" y="291565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8204" y="300087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처리 조작</a:t>
            </a:r>
            <a:endParaRPr lang="ko-KR" altLang="en-US" sz="1100" dirty="0"/>
          </a:p>
        </p:txBody>
      </p:sp>
      <p:cxnSp>
        <p:nvCxnSpPr>
          <p:cNvPr id="23" name="꺾인 연결선 22"/>
          <p:cNvCxnSpPr>
            <a:endCxn id="31" idx="0"/>
          </p:cNvCxnSpPr>
          <p:nvPr/>
        </p:nvCxnSpPr>
        <p:spPr>
          <a:xfrm>
            <a:off x="2915816" y="2636912"/>
            <a:ext cx="4140460" cy="2787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234888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데이터 전송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요청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cxnSp>
        <p:nvCxnSpPr>
          <p:cNvPr id="35" name="꺾인 연결선 34"/>
          <p:cNvCxnSpPr>
            <a:stCxn id="31" idx="2"/>
            <a:endCxn id="10" idx="0"/>
          </p:cNvCxnSpPr>
          <p:nvPr/>
        </p:nvCxnSpPr>
        <p:spPr>
          <a:xfrm rot="5400000">
            <a:off x="4208047" y="1371393"/>
            <a:ext cx="871922" cy="48245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3438" y="350100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처리 결과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응</a:t>
            </a:r>
            <a:r>
              <a:rPr lang="ko-KR" altLang="en-US" sz="1100" b="1" dirty="0"/>
              <a:t>답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49411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 시스템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70551" y="490890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3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윈도우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1"/>
          <a:stretch/>
        </p:blipFill>
        <p:spPr bwMode="auto">
          <a:xfrm>
            <a:off x="362248" y="1638127"/>
            <a:ext cx="545435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18632" y="1782144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네트워크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정보</a:t>
            </a:r>
            <a:endParaRPr lang="ko-KR" altLang="en-US" dirty="0"/>
          </a:p>
        </p:txBody>
      </p:sp>
      <p:sp>
        <p:nvSpPr>
          <p:cNvPr id="9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64" y="2425790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6664" y="2771602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42313" r="65422" b="42708"/>
          <a:stretch/>
        </p:blipFill>
        <p:spPr bwMode="auto">
          <a:xfrm>
            <a:off x="7164288" y="1638127"/>
            <a:ext cx="1447801" cy="109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stCxn id="1026" idx="3"/>
            <a:endCxn id="1035" idx="1"/>
          </p:cNvCxnSpPr>
          <p:nvPr/>
        </p:nvCxnSpPr>
        <p:spPr>
          <a:xfrm flipV="1">
            <a:off x="5816600" y="2185982"/>
            <a:ext cx="1347688" cy="18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312123" y="2185982"/>
            <a:ext cx="1299965" cy="46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0" y="2564904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11120" y="2910716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036" idx="1"/>
            <a:endCxn id="1039" idx="3"/>
          </p:cNvCxnSpPr>
          <p:nvPr/>
        </p:nvCxnSpPr>
        <p:spPr>
          <a:xfrm flipH="1" flipV="1">
            <a:off x="3203848" y="3696011"/>
            <a:ext cx="660127" cy="137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095382"/>
            <a:ext cx="3771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꺾인 연결선 17"/>
          <p:cNvCxnSpPr>
            <a:stCxn id="1035" idx="3"/>
            <a:endCxn id="1036" idx="3"/>
          </p:cNvCxnSpPr>
          <p:nvPr/>
        </p:nvCxnSpPr>
        <p:spPr>
          <a:xfrm flipH="1">
            <a:off x="7635875" y="2185982"/>
            <a:ext cx="976214" cy="1523763"/>
          </a:xfrm>
          <a:prstGeom prst="bentConnector3">
            <a:avLst>
              <a:gd name="adj1" fmla="val -2341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62141" y="327198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50100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20272" y="384682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" y="3175870"/>
            <a:ext cx="2933452" cy="10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269181" y="349294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2196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7312" y="406778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8" y="4725144"/>
            <a:ext cx="2319133" cy="18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꺾인 연결선 43"/>
          <p:cNvCxnSpPr>
            <a:stCxn id="1039" idx="1"/>
            <a:endCxn id="1040" idx="1"/>
          </p:cNvCxnSpPr>
          <p:nvPr/>
        </p:nvCxnSpPr>
        <p:spPr>
          <a:xfrm rot="10800000" flipH="1" flipV="1">
            <a:off x="270396" y="3696010"/>
            <a:ext cx="529012" cy="1949013"/>
          </a:xfrm>
          <a:prstGeom prst="bentConnector3">
            <a:avLst>
              <a:gd name="adj1" fmla="val -4321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48" y="2866690"/>
            <a:ext cx="26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작업그룹 변경</a:t>
            </a:r>
            <a:endParaRPr lang="ko-KR" alt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55" y="4670516"/>
            <a:ext cx="4095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>
            <a:stCxn id="1036" idx="2"/>
          </p:cNvCxnSpPr>
          <p:nvPr/>
        </p:nvCxnSpPr>
        <p:spPr>
          <a:xfrm>
            <a:off x="5749925" y="4324107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62141" y="4789092"/>
            <a:ext cx="1299963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78" y="4986521"/>
            <a:ext cx="339151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63981" y="5066875"/>
            <a:ext cx="10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784850" y="5349506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6664" y="5695915"/>
            <a:ext cx="47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</a:t>
            </a:r>
            <a:r>
              <a:rPr lang="ko-KR" altLang="en-US" dirty="0" smtClean="0"/>
              <a:t>접미사와 </a:t>
            </a:r>
            <a:r>
              <a:rPr lang="en-US" altLang="ko-KR" dirty="0" err="1" smtClean="0"/>
              <a:t>NetBIos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이름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윈도우 네트워크 설정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정보 변경하기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4" b="73718"/>
          <a:stretch/>
        </p:blipFill>
        <p:spPr bwMode="auto">
          <a:xfrm>
            <a:off x="362248" y="1628800"/>
            <a:ext cx="2709019" cy="14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 b="38594"/>
          <a:stretch/>
        </p:blipFill>
        <p:spPr bwMode="auto">
          <a:xfrm>
            <a:off x="3779912" y="1916832"/>
            <a:ext cx="5029200" cy="162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2763875" y="2376046"/>
            <a:ext cx="1016037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63875" y="3123292"/>
            <a:ext cx="1016038" cy="5937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3828"/>
          <a:stretch/>
        </p:blipFill>
        <p:spPr bwMode="auto">
          <a:xfrm>
            <a:off x="265613" y="3933056"/>
            <a:ext cx="2524208" cy="25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>
            <a:off x="2789821" y="5301208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69" y="3933056"/>
            <a:ext cx="2484368" cy="252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2436837" cy="251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>
            <a:off x="5767326" y="5188403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2027</TotalTime>
  <Words>2294</Words>
  <Application>Microsoft Office PowerPoint</Application>
  <PresentationFormat>화면 슬라이드 쇼(4:3)</PresentationFormat>
  <Paragraphs>467</Paragraphs>
  <Slides>38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서버 기술</vt:lpstr>
      <vt:lpstr>네트워크 3가지 의미 </vt:lpstr>
      <vt:lpstr>기술의 3가지 특성 </vt:lpstr>
      <vt:lpstr>일반적인 인터넷 연결 구성</vt:lpstr>
      <vt:lpstr>도메인형 접속과 비도메인형 접속</vt:lpstr>
      <vt:lpstr>ISO/OSI 참조 모델</vt:lpstr>
      <vt:lpstr>클라이언트 서버 기술</vt:lpstr>
      <vt:lpstr>기본적인 기술 - 윈도우</vt:lpstr>
      <vt:lpstr>기본적인 기술 – 윈도우 네트워크 설정</vt:lpstr>
      <vt:lpstr>기본적인 기술 – 네트워크 설정 확인과 연결테스트</vt:lpstr>
      <vt:lpstr>기본적인 기술 – 네트워크 설정 확인과 연결테스트</vt:lpstr>
      <vt:lpstr>리눅스 Centos 설치 화면</vt:lpstr>
      <vt:lpstr>리눅스 터미널 실행 아이콘 추가</vt:lpstr>
      <vt:lpstr>텔넷 로그인(윈도우에서 로그인)</vt:lpstr>
      <vt:lpstr>메일 수신 서버(dovecot) 실행과 자동 시작</vt:lpstr>
      <vt:lpstr>메일 송수신(메일 서버) 연습 환경 설정</vt:lpstr>
      <vt:lpstr>Host(호스트 이름과 IP 주소 정보 파일)변경</vt:lpstr>
      <vt:lpstr>대표적인 유닉스의 특징</vt:lpstr>
      <vt:lpstr>리눅스 시스템 계열</vt:lpstr>
      <vt:lpstr>CentOS 부트 처리</vt:lpstr>
      <vt:lpstr>유닉스의 디렉터리 구조</vt:lpstr>
      <vt:lpstr>유닉스의 커맨드 </vt:lpstr>
      <vt:lpstr>유닉스의 커맨드 </vt:lpstr>
      <vt:lpstr>FTP 서버 연습 환경 설정</vt:lpstr>
      <vt:lpstr>www 서버 자동 시작 설정</vt:lpstr>
      <vt:lpstr>유닉스 쉘 커맨드 연습</vt:lpstr>
      <vt:lpstr>Vi 기본 조작</vt:lpstr>
      <vt:lpstr>Vi 기본 조작</vt:lpstr>
      <vt:lpstr>Vi 기본 조작</vt:lpstr>
      <vt:lpstr>파일을 전송하는 ftp 커맨드</vt:lpstr>
      <vt:lpstr>파일을 전송하는 ftp 커맨드</vt:lpstr>
      <vt:lpstr>파일을 전송하는 ftp 커맨드</vt:lpstr>
      <vt:lpstr>파일을 비교하는 diff 커맨드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기술</dc:title>
  <dc:creator>bit-user</dc:creator>
  <cp:lastModifiedBy>bit-user</cp:lastModifiedBy>
  <cp:revision>41</cp:revision>
  <dcterms:created xsi:type="dcterms:W3CDTF">2017-05-10T11:09:53Z</dcterms:created>
  <dcterms:modified xsi:type="dcterms:W3CDTF">2017-06-12T11:19:48Z</dcterms:modified>
</cp:coreProperties>
</file>