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 horzBarState="maximized">
    <p:restoredLeft sz="5570"/>
    <p:restoredTop sz="94660"/>
  </p:normalViewPr>
  <p:slideViewPr>
    <p:cSldViewPr snapToGrid="0">
      <p:cViewPr>
        <p:scale>
          <a:sx n="80" d="100"/>
          <a:sy n="80" d="100"/>
        </p:scale>
        <p:origin x="246" y="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hyperlink" Target="http://bistros.tistory.com/entry/%EC%8A%A4%ED%94%84%EB%A7%81MVC%EC%97%90%EC%84%9C-return-type%EC%9D%B4-String-%EC%9D%BC%EA%B2%BD%EC%9A%B0" TargetMode="External" /><Relationship Id="rId4" Type="http://schemas.openxmlformats.org/officeDocument/2006/relationships/hyperlink" Target="http://blog.naver.com/PostView.nhn?blogId=sks6624&amp;logNo=220794528484&amp;parentCategoryNo=&amp;categoryNo=13&amp;viewDate=&amp;isShowPopularPosts=true&amp;from=search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ycup.tistory.com/154" TargetMode="External" /><Relationship Id="rId3" Type="http://schemas.openxmlformats.org/officeDocument/2006/relationships/hyperlink" Target="http://springsource.tistory.com/18" TargetMode="External" /><Relationship Id="rId4" Type="http://schemas.openxmlformats.org/officeDocument/2006/relationships/hyperlink" Target="https://blog.outsider.ne.kr/825" TargetMode="External" /><Relationship Id="rId5" Type="http://schemas.openxmlformats.org/officeDocument/2006/relationships/hyperlink" Target="http://www.concretepage.com/spring/spring-mvc/spring-mvc-validator-with-initbinder-webdatabinder-registercustomeditor-example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7083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14-1.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에서 </a:t>
            </a:r>
            <a:r>
              <a:rPr lang="en-US" altLang="ko-KR" sz="1600" b="1">
                <a:latin typeface="+mn-ea"/>
              </a:rPr>
              <a:t>Get</a:t>
            </a:r>
            <a:r>
              <a:rPr lang="ko-KR" altLang="en-US" sz="1600" b="1">
                <a:latin typeface="+mn-ea"/>
              </a:rPr>
              <a:t>방식과 </a:t>
            </a:r>
            <a:r>
              <a:rPr lang="en-US" altLang="ko-KR" sz="1600" b="1">
                <a:latin typeface="+mn-ea"/>
              </a:rPr>
              <a:t>Post</a:t>
            </a:r>
            <a:r>
              <a:rPr lang="ko-KR" altLang="en-US" sz="1600" b="1">
                <a:latin typeface="+mn-ea"/>
              </a:rPr>
              <a:t>방식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@RequestMapping</a:t>
            </a:r>
            <a:r>
              <a:rPr lang="ko-KR" altLang="en-US" sz="1100">
                <a:latin typeface="+mn-ea"/>
              </a:rPr>
              <a:t>에서 요청을 방을 때 </a:t>
            </a:r>
            <a:r>
              <a:rPr lang="en-US" altLang="ko-KR" sz="1100">
                <a:latin typeface="+mn-ea"/>
              </a:rPr>
              <a:t>Get</a:t>
            </a:r>
            <a:r>
              <a:rPr lang="ko-KR" altLang="en-US" sz="1100">
                <a:latin typeface="+mn-ea"/>
              </a:rPr>
              <a:t>방식과 </a:t>
            </a:r>
            <a:r>
              <a:rPr lang="en-US" altLang="ko-KR" sz="1100">
                <a:latin typeface="+mn-ea"/>
              </a:rPr>
              <a:t>Post</a:t>
            </a:r>
            <a:r>
              <a:rPr lang="ko-KR" altLang="en-US" sz="1100">
                <a:latin typeface="+mn-ea"/>
              </a:rPr>
              <a:t>방식을 구분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(spring_14_1_ex1_srpingex)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14-2. </a:t>
            </a:r>
            <a:r>
              <a:rPr lang="en-US" altLang="ko-KR" sz="1600" b="1">
                <a:latin typeface="+mn-ea"/>
              </a:rPr>
              <a:t>@ModelAttribute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@ModelAttribute </a:t>
            </a:r>
            <a:r>
              <a:rPr lang="ko-KR" altLang="en-US" sz="1100">
                <a:latin typeface="+mn-ea"/>
              </a:rPr>
              <a:t>어노테이션을 이용하면 커맨드 객체의 이름을 개발자가 변경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(spring_14_2_ex1_srpingex)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14-3. </a:t>
            </a:r>
            <a:r>
              <a:rPr lang="ko-KR" altLang="en-US" sz="1600" b="1">
                <a:latin typeface="+mn-ea"/>
              </a:rPr>
              <a:t>리다이렉트</a:t>
            </a:r>
            <a:r>
              <a:rPr lang="en-US" altLang="ko-KR" sz="1600" b="1">
                <a:latin typeface="+mn-ea"/>
              </a:rPr>
              <a:t>(redirect: </a:t>
            </a:r>
            <a:r>
              <a:rPr lang="ko-KR" altLang="en-US" sz="1600" b="1">
                <a:latin typeface="+mn-ea"/>
              </a:rPr>
              <a:t>키워드</a:t>
            </a:r>
            <a:r>
              <a:rPr lang="en-US" altLang="ko-KR" sz="1600" b="1">
                <a:latin typeface="+mn-ea"/>
              </a:rPr>
              <a:t>)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다른 페이지로 이동할 때 사용 합니다</a:t>
            </a:r>
            <a:r>
              <a:rPr lang="en-US" altLang="ko-KR" sz="1100">
                <a:latin typeface="+mn-ea"/>
              </a:rPr>
              <a:t>.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(spring_14_3_ex1_srpingex)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8262" y="1787769"/>
            <a:ext cx="4778244" cy="12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8925" y="1839996"/>
            <a:ext cx="4933949" cy="370355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333624" y="872595"/>
            <a:ext cx="3155156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Model and view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5893594" y="924874"/>
            <a:ext cx="1433512" cy="366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hlinkClick r:id="rId3"/>
              </a:rPr>
              <a:t>참조 사이트</a:t>
            </a:r>
            <a:endParaRPr lang="en-US" altLang="ko-KR" b="1"/>
          </a:p>
        </p:txBody>
      </p:sp>
      <p:sp>
        <p:nvSpPr>
          <p:cNvPr id="7" name=""/>
          <p:cNvSpPr txBox="1"/>
          <p:nvPr/>
        </p:nvSpPr>
        <p:spPr>
          <a:xfrm>
            <a:off x="7569993" y="908208"/>
            <a:ext cx="1469231" cy="366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hlinkClick r:id="rId4"/>
              </a:rPr>
              <a:t>스프링 단계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54666" y="609600"/>
            <a:ext cx="8727636" cy="114220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4200" b="1"/>
              <a:t>폼</a:t>
            </a:r>
            <a:r>
              <a:rPr lang="en-US" altLang="ko-KR" sz="4200" b="1"/>
              <a:t> </a:t>
            </a:r>
            <a:r>
              <a:rPr lang="ko-KR" altLang="en-US" sz="4200" b="1"/>
              <a:t>데이터 유효성 검사 (</a:t>
            </a:r>
            <a:r>
              <a:rPr lang="en-US" altLang="ko-KR" sz="4200" b="1"/>
              <a:t>validator</a:t>
            </a:r>
            <a:r>
              <a:rPr lang="ko-KR" altLang="en-US" sz="4200" b="1"/>
              <a:t>)</a:t>
            </a:r>
            <a:endParaRPr lang="ko-KR" altLang="en-US" sz="4200" b="1"/>
          </a:p>
        </p:txBody>
      </p:sp>
      <p:sp>
        <p:nvSpPr>
          <p:cNvPr id="4" name=""/>
          <p:cNvSpPr txBox="1"/>
          <p:nvPr/>
        </p:nvSpPr>
        <p:spPr>
          <a:xfrm>
            <a:off x="881062" y="2198475"/>
            <a:ext cx="7381876" cy="1230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진행 순서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1. Validator </a:t>
            </a:r>
            <a:r>
              <a:rPr lang="ko-KR" altLang="en-US"/>
              <a:t>인터페이스를 이용한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 </a:t>
            </a:r>
            <a:r>
              <a:rPr lang="ko-KR" altLang="en-US"/>
              <a:t>@</a:t>
            </a:r>
            <a:r>
              <a:rPr lang="en-US" altLang="ko-KR"/>
              <a:t>Valid </a:t>
            </a:r>
            <a:r>
              <a:rPr lang="ko-KR" altLang="en-US"/>
              <a:t>어노테이션을 이용한 방법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018696" y="4939664"/>
            <a:ext cx="1925480" cy="14592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>
                <a:hlinkClick r:id="rId2"/>
              </a:rPr>
              <a:t>한국 사이트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</a:t>
            </a:r>
            <a:r>
              <a:rPr lang="ko-KR" altLang="en-US">
                <a:hlinkClick r:id="rId3"/>
              </a:rPr>
              <a:t>한국사이트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</a:t>
            </a:r>
            <a:r>
              <a:rPr lang="ko-KR" altLang="en-US">
                <a:hlinkClick r:id="rId4"/>
              </a:rPr>
              <a:t>한국 사이트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090862" y="4915851"/>
            <a:ext cx="1993106" cy="363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>
                <a:hlinkClick r:id="rId5"/>
              </a:rPr>
              <a:t>외국 문서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952500" y="4206345"/>
            <a:ext cx="2262188" cy="411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참조 사이트</a:t>
            </a:r>
            <a:endParaRPr lang="ko-KR" altLang="en-US" sz="2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04810" y="408251"/>
            <a:ext cx="5262565" cy="3613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Validator </a:t>
            </a:r>
            <a:r>
              <a:rPr lang="ko-KR" altLang="en-US"/>
              <a:t>인터페이스를 이용한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251733"/>
            <a:ext cx="3136106" cy="286544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1930" y="1187400"/>
            <a:ext cx="7065168" cy="417041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323850"/>
            <a:ext cx="11515725" cy="6210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850" y="333374"/>
            <a:ext cx="7591425" cy="61912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1942" y="142875"/>
            <a:ext cx="6552678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04810" y="408251"/>
            <a:ext cx="5262565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 </a:t>
            </a:r>
            <a:r>
              <a:rPr lang="ko-KR" altLang="en-US"/>
              <a:t>@</a:t>
            </a:r>
            <a:r>
              <a:rPr lang="en-US" altLang="ko-KR"/>
              <a:t>Valid </a:t>
            </a:r>
            <a:r>
              <a:rPr lang="ko-KR" altLang="en-US"/>
              <a:t>어노테이션을 이용한 방법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0" y="951051"/>
            <a:ext cx="8893968" cy="57307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</a:rPr>
              <a:t>컨트롤러 클래스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59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최초 클라이언트로부터 요청이 들어왔을 때</a:t>
            </a:r>
            <a:r>
              <a:rPr lang="en-US" altLang="ko-KR" sz="1100"/>
              <a:t>, </a:t>
            </a:r>
            <a:r>
              <a:rPr lang="ko-KR" altLang="en-US" sz="1100"/>
              <a:t>컨트롤러로 진입하게 됩니다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ko-KR" altLang="en-US" sz="1100"/>
              <a:t>그리고 컨트롤러는 요청에 대한 작업을 한 후 뷰쪽으로 데이터를 전달합니다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(spring_12_1_ex1_springex)</a:t>
            </a:r>
            <a:endParaRPr lang="en-US" altLang="ko-KR" sz="1100"/>
          </a:p>
        </p:txBody>
      </p:sp>
      <p:sp>
        <p:nvSpPr>
          <p:cNvPr id="9" name="TextBox 22"/>
          <p:cNvSpPr txBox="1"/>
          <p:nvPr/>
        </p:nvSpPr>
        <p:spPr>
          <a:xfrm>
            <a:off x="766654" y="2049236"/>
            <a:ext cx="4916969" cy="263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컨트롤로 클래스 제작 순서</a:t>
            </a:r>
            <a:endParaRPr lang="en-US" altLang="ko-KR" sz="1200" b="1"/>
          </a:p>
        </p:txBody>
      </p:sp>
      <p:cxnSp>
        <p:nvCxnSpPr>
          <p:cNvPr id="10" name="직선 연결선 24"/>
          <p:cNvCxnSpPr/>
          <p:nvPr/>
        </p:nvCxnSpPr>
        <p:spPr>
          <a:xfrm>
            <a:off x="766655" y="2331408"/>
            <a:ext cx="49169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6"/>
          <p:cNvSpPr/>
          <p:nvPr/>
        </p:nvSpPr>
        <p:spPr>
          <a:xfrm>
            <a:off x="1013010" y="2482989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@Controller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 클래스 생성</a:t>
            </a:r>
            <a:endParaRPr lang="ko-KR" altLang="en-US"/>
          </a:p>
        </p:txBody>
      </p:sp>
      <p:sp>
        <p:nvSpPr>
          <p:cNvPr id="12" name="직사각형 27"/>
          <p:cNvSpPr/>
          <p:nvPr/>
        </p:nvSpPr>
        <p:spPr>
          <a:xfrm>
            <a:off x="1013010" y="3494276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@RequestMapping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요청 경로 지정</a:t>
            </a:r>
            <a:endParaRPr lang="ko-KR" altLang="en-US"/>
          </a:p>
        </p:txBody>
      </p:sp>
      <p:sp>
        <p:nvSpPr>
          <p:cNvPr id="13" name="직사각형 28"/>
          <p:cNvSpPr/>
          <p:nvPr/>
        </p:nvSpPr>
        <p:spPr>
          <a:xfrm>
            <a:off x="1013010" y="4516205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처리 메소드 구현</a:t>
            </a:r>
            <a:endParaRPr lang="ko-KR" altLang="en-US"/>
          </a:p>
        </p:txBody>
      </p:sp>
      <p:sp>
        <p:nvSpPr>
          <p:cNvPr id="14" name="직사각형 30"/>
          <p:cNvSpPr/>
          <p:nvPr/>
        </p:nvSpPr>
        <p:spPr>
          <a:xfrm>
            <a:off x="1013010" y="5538134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 이름 리턴</a:t>
            </a:r>
            <a:endParaRPr lang="ko-KR" altLang="en-US"/>
          </a:p>
        </p:txBody>
      </p:sp>
      <p:cxnSp>
        <p:nvCxnSpPr>
          <p:cNvPr id="15" name="직선 화살표 연결선 9"/>
          <p:cNvCxnSpPr>
            <a:stCxn id="11" idx="2"/>
            <a:endCxn id="12" idx="0"/>
          </p:cNvCxnSpPr>
          <p:nvPr/>
        </p:nvCxnSpPr>
        <p:spPr>
          <a:xfrm>
            <a:off x="3630705" y="3200165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1"/>
          <p:cNvCxnSpPr/>
          <p:nvPr/>
        </p:nvCxnSpPr>
        <p:spPr>
          <a:xfrm>
            <a:off x="3630704" y="4222094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/>
          <p:nvPr/>
        </p:nvCxnSpPr>
        <p:spPr>
          <a:xfrm>
            <a:off x="3630704" y="5244023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9737" y="2482989"/>
            <a:ext cx="2581275" cy="742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7" y="942974"/>
            <a:ext cx="3914775" cy="18764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7207" y="372533"/>
            <a:ext cx="2095500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pom</a:t>
            </a:r>
            <a:r>
              <a:rPr lang="ko-KR" altLang="en-US"/>
              <a:t> 설정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7687" y="623887"/>
            <a:ext cx="2571750" cy="21336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238625" y="193939"/>
            <a:ext cx="1797844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DAO </a:t>
            </a:r>
            <a:r>
              <a:rPr lang="ko-KR" altLang="en-US"/>
              <a:t>부분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999" y="4560093"/>
            <a:ext cx="6477000" cy="9525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19125" y="3992033"/>
            <a:ext cx="5905501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에러를 커스텀하여 뿌려주기 위한 </a:t>
            </a:r>
            <a:r>
              <a:rPr lang="en-US" altLang="ko-KR"/>
              <a:t>messagesource </a:t>
            </a:r>
            <a:r>
              <a:rPr lang="ko-KR" altLang="en-US"/>
              <a:t>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7950" y="909637"/>
            <a:ext cx="5848350" cy="56102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16718" y="289189"/>
            <a:ext cx="1940720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컨트롤러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8576" y="315515"/>
            <a:ext cx="7483312" cy="622696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92906" y="324908"/>
            <a:ext cx="2583656" cy="6352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validator </a:t>
            </a:r>
            <a:r>
              <a:rPr lang="ko-KR" altLang="en-US"/>
              <a:t>인터페이스 구현 부분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941" y="1969994"/>
            <a:ext cx="2743200" cy="144780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</a:rPr>
              <a:t>요청 처리 메소드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클라이언트의 요청을 처리할 메소드를 제작 합니다</a:t>
            </a:r>
            <a:r>
              <a:rPr lang="en-US" altLang="ko-KR" sz="1100"/>
              <a:t>. (spring_12_1_ex1_springex)</a:t>
            </a:r>
            <a:endParaRPr lang="en-US" altLang="ko-KR" sz="1100"/>
          </a:p>
        </p:txBody>
      </p:sp>
      <p:sp>
        <p:nvSpPr>
          <p:cNvPr id="9" name="직사각형 15"/>
          <p:cNvSpPr/>
          <p:nvPr/>
        </p:nvSpPr>
        <p:spPr>
          <a:xfrm>
            <a:off x="4975412" y="1792704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경로</a:t>
            </a:r>
            <a:r>
              <a:rPr lang="en-US" altLang="ko-KR"/>
              <a:t>(path)</a:t>
            </a:r>
            <a:endParaRPr lang="ko-KR" altLang="en-US"/>
          </a:p>
        </p:txBody>
      </p:sp>
      <p:cxnSp>
        <p:nvCxnSpPr>
          <p:cNvPr id="10" name="직선 화살표 연결선 7"/>
          <p:cNvCxnSpPr/>
          <p:nvPr/>
        </p:nvCxnSpPr>
        <p:spPr>
          <a:xfrm flipH="1">
            <a:off x="3621741" y="2142563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8"/>
          <p:cNvSpPr/>
          <p:nvPr/>
        </p:nvSpPr>
        <p:spPr>
          <a:xfrm>
            <a:off x="4975412" y="2791669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뷰페이지 이름</a:t>
            </a:r>
            <a:endParaRPr lang="ko-KR" altLang="en-US"/>
          </a:p>
        </p:txBody>
      </p:sp>
      <p:cxnSp>
        <p:nvCxnSpPr>
          <p:cNvPr id="12" name="직선 화살표 연결선 20"/>
          <p:cNvCxnSpPr/>
          <p:nvPr/>
        </p:nvCxnSpPr>
        <p:spPr>
          <a:xfrm flipH="1">
            <a:off x="2859741" y="2958351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8141" y="4837180"/>
            <a:ext cx="5502459" cy="952500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뷰페이지 이름 생성</a:t>
            </a:r>
            <a:r>
              <a:rPr lang="en-US" altLang="ko-KR" sz="1100" b="1"/>
              <a:t>(</a:t>
            </a:r>
            <a:r>
              <a:rPr lang="ko-KR" altLang="en-US" sz="1100" b="1"/>
              <a:t>조합</a:t>
            </a:r>
            <a:r>
              <a:rPr lang="en-US" altLang="ko-KR" sz="1100" b="1"/>
              <a:t>) </a:t>
            </a:r>
            <a:r>
              <a:rPr lang="ko-KR" altLang="en-US" sz="1100" b="1"/>
              <a:t>방법</a:t>
            </a:r>
            <a:endParaRPr lang="en-US" altLang="ko-KR" sz="1100" b="1"/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9209" y="2264954"/>
            <a:ext cx="3390900" cy="685800"/>
          </a:xfrm>
          <a:prstGeom prst="rect">
            <a:avLst/>
          </a:prstGeom>
        </p:spPr>
      </p:pic>
      <p:sp>
        <p:nvSpPr>
          <p:cNvPr id="16" name="TextBox 25"/>
          <p:cNvSpPr txBox="1"/>
          <p:nvPr/>
        </p:nvSpPr>
        <p:spPr>
          <a:xfrm>
            <a:off x="7681633" y="1954287"/>
            <a:ext cx="2496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결과 화면</a:t>
            </a:r>
            <a:endParaRPr lang="en-US" altLang="ko-KR" sz="1100" b="1"/>
          </a:p>
        </p:txBody>
      </p:sp>
      <p:cxnSp>
        <p:nvCxnSpPr>
          <p:cNvPr id="1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19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34"/>
          <p:cNvSpPr txBox="1"/>
          <p:nvPr/>
        </p:nvSpPr>
        <p:spPr>
          <a:xfrm>
            <a:off x="2966114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뷰페이지 이름 </a:t>
            </a:r>
            <a:r>
              <a:rPr lang="en-US" altLang="ko-KR" sz="1100"/>
              <a:t>= prefix + </a:t>
            </a:r>
            <a:r>
              <a:rPr lang="ko-KR" altLang="en-US" sz="1100"/>
              <a:t>요청처리 메소드 반환값 </a:t>
            </a:r>
            <a:r>
              <a:rPr lang="en-US" altLang="ko-KR" sz="1100"/>
              <a:t>+ suffix</a:t>
            </a:r>
            <a:endParaRPr lang="en-US" altLang="ko-KR" sz="1100"/>
          </a:p>
        </p:txBody>
      </p:sp>
      <p:sp>
        <p:nvSpPr>
          <p:cNvPr id="22" name="직사각형 35"/>
          <p:cNvSpPr/>
          <p:nvPr/>
        </p:nvSpPr>
        <p:spPr>
          <a:xfrm>
            <a:off x="3324053" y="5162769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뷰에 데이터 전달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컨트롤러에서 로직 수행 후 뷰페이지를 반환 합니다</a:t>
            </a:r>
            <a:r>
              <a:rPr lang="en-US" altLang="ko-KR" sz="1100"/>
              <a:t>. </a:t>
            </a:r>
            <a:r>
              <a:rPr lang="ko-KR" altLang="en-US" sz="1100"/>
              <a:t>이때 뷰에서 사용하게 될 데이터를 객체로 전달 할 수 있습니다</a:t>
            </a:r>
            <a:r>
              <a:rPr lang="en-US" altLang="ko-KR" sz="1100"/>
              <a:t>.</a:t>
            </a:r>
            <a:endParaRPr lang="en-US" altLang="ko-KR" sz="1100"/>
          </a:p>
        </p:txBody>
      </p:sp>
      <p:sp>
        <p:nvSpPr>
          <p:cNvPr id="8" name="직사각형 22"/>
          <p:cNvSpPr/>
          <p:nvPr/>
        </p:nvSpPr>
        <p:spPr>
          <a:xfrm>
            <a:off x="5231051" y="1938873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객체를 파라미터로 받음</a:t>
            </a:r>
            <a:endParaRPr lang="ko-KR" altLang="en-US"/>
          </a:p>
        </p:txBody>
      </p:sp>
      <p:cxnSp>
        <p:nvCxnSpPr>
          <p:cNvPr id="9" name="직선 화살표 연결선 24"/>
          <p:cNvCxnSpPr/>
          <p:nvPr/>
        </p:nvCxnSpPr>
        <p:spPr>
          <a:xfrm flipH="1">
            <a:off x="3877380" y="2180580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980" y="1802376"/>
            <a:ext cx="2819400" cy="1562100"/>
          </a:xfrm>
          <a:prstGeom prst="rect">
            <a:avLst/>
          </a:prstGeom>
        </p:spPr>
      </p:pic>
      <p:sp>
        <p:nvSpPr>
          <p:cNvPr id="11" name="직사각형 27"/>
          <p:cNvSpPr/>
          <p:nvPr/>
        </p:nvSpPr>
        <p:spPr>
          <a:xfrm>
            <a:off x="5231051" y="2509545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객체에 데이터를 담음</a:t>
            </a:r>
            <a:endParaRPr lang="ko-KR" altLang="en-US"/>
          </a:p>
        </p:txBody>
      </p:sp>
      <p:cxnSp>
        <p:nvCxnSpPr>
          <p:cNvPr id="12" name="직선 화살표 연결선 28"/>
          <p:cNvCxnSpPr/>
          <p:nvPr/>
        </p:nvCxnSpPr>
        <p:spPr>
          <a:xfrm flipH="1" flipV="1">
            <a:off x="3460955" y="2630992"/>
            <a:ext cx="1707343" cy="12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6567" y="3642486"/>
            <a:ext cx="2562225" cy="1200150"/>
          </a:xfrm>
          <a:prstGeom prst="rect">
            <a:avLst/>
          </a:prstGeom>
        </p:spPr>
      </p:pic>
      <p:sp>
        <p:nvSpPr>
          <p:cNvPr id="14" name="직사각형 33"/>
          <p:cNvSpPr/>
          <p:nvPr/>
        </p:nvSpPr>
        <p:spPr>
          <a:xfrm>
            <a:off x="5231051" y="3807557"/>
            <a:ext cx="3499994" cy="9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컨트롤러에서 전달 받은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Model</a:t>
            </a:r>
            <a:r>
              <a:rPr lang="ko-KR" altLang="en-US"/>
              <a:t>객체의 속성을 이용함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화살표 연결선 36"/>
          <p:cNvCxnSpPr/>
          <p:nvPr/>
        </p:nvCxnSpPr>
        <p:spPr>
          <a:xfrm flipH="1">
            <a:off x="2202426" y="4287147"/>
            <a:ext cx="296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6"/>
          <p:cNvSpPr/>
          <p:nvPr/>
        </p:nvSpPr>
        <p:spPr>
          <a:xfrm>
            <a:off x="4119716" y="3221107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0503" y="5635153"/>
            <a:ext cx="3257550" cy="847725"/>
          </a:xfrm>
          <a:prstGeom prst="rect">
            <a:avLst/>
          </a:prstGeom>
        </p:spPr>
      </p:pic>
      <p:sp>
        <p:nvSpPr>
          <p:cNvPr id="18" name="아래쪽 화살표 37"/>
          <p:cNvSpPr/>
          <p:nvPr/>
        </p:nvSpPr>
        <p:spPr>
          <a:xfrm>
            <a:off x="4119716" y="5077100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/>
              <a:t>Model </a:t>
            </a:r>
            <a:r>
              <a:rPr lang="ko-KR" altLang="en-US" sz="1200" b="1"/>
              <a:t>클래스를 이용한 데이터 전달</a:t>
            </a:r>
            <a:endParaRPr lang="en-US" altLang="ko-KR" sz="1200" b="1"/>
          </a:p>
        </p:txBody>
      </p:sp>
      <p:cxnSp>
        <p:nvCxnSpPr>
          <p:cNvPr id="2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fld id="{CFC7ED37-DDEF-4DB7-963E-342CD9877B0B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  <p:cxnSp>
        <p:nvCxnSpPr>
          <p:cNvPr id="19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클래스에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1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메서드에 </a:t>
            </a:r>
            <a:r>
              <a:rPr lang="en-US" altLang="ko-KR" sz="1100"/>
              <a:t>@RequestMapping </a:t>
            </a:r>
            <a:r>
              <a:rPr lang="ko-KR" altLang="en-US" sz="1100"/>
              <a:t>어노테이션을 적용하여 요청경로를 얻습니다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@RequestMapping </a:t>
            </a:r>
            <a:r>
              <a:rPr lang="ko-KR" altLang="en-US" sz="1100"/>
              <a:t>어노테이션을 클래스에 적용하여 요청경로를 얻는 방법에 대해서 살펴 봅니다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(spring_12_4_ex1_springex)</a:t>
            </a:r>
            <a:endParaRPr lang="en-US" altLang="ko-KR" sz="1100"/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메소드에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5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조합된 요청 경로 </a:t>
            </a:r>
            <a:r>
              <a:rPr lang="en-US" altLang="ko-KR"/>
              <a:t>: /board/write</a:t>
            </a:r>
            <a:endParaRPr lang="ko-KR" altLang="en-US"/>
          </a:p>
        </p:txBody>
      </p:sp>
      <p:sp>
        <p:nvSpPr>
          <p:cNvPr id="27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/board</a:t>
            </a:r>
            <a:endParaRPr lang="en-US" altLang="ko-KR" sz="1100"/>
          </a:p>
        </p:txBody>
      </p:sp>
      <p:sp>
        <p:nvSpPr>
          <p:cNvPr id="30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/write</a:t>
            </a:r>
            <a:endParaRPr lang="en-US" altLang="ko-KR" sz="1100"/>
          </a:p>
        </p:txBody>
      </p: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  <p:sp>
        <p:nvSpPr>
          <p:cNvPr id="3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600" b="1">
                <a:latin typeface="+mn-ea"/>
              </a:rPr>
              <a:t>클래스에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적용</a:t>
            </a:r>
            <a:endParaRPr lang="ko-KR" altLang="en-US" sz="1600" b="1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HttpServletRequest </a:t>
            </a:r>
            <a:r>
              <a:rPr lang="ko-KR" altLang="en-US" sz="1600" b="1">
                <a:latin typeface="+mn-ea"/>
              </a:rPr>
              <a:t>클래스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HttpServletRequest</a:t>
            </a:r>
            <a:r>
              <a:rPr lang="ko-KR" altLang="en-US" sz="1100"/>
              <a:t>클래스를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@RequestParam </a:t>
            </a:r>
            <a:r>
              <a:rPr lang="ko-KR" altLang="en-US" sz="1600" b="1">
                <a:latin typeface="+mn-ea"/>
              </a:rPr>
              <a:t>어노테이션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@RequestParam </a:t>
            </a:r>
            <a:r>
              <a:rPr lang="ko-KR" altLang="en-US" sz="1100"/>
              <a:t>어노테이션을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데이터</a:t>
            </a:r>
            <a:r>
              <a:rPr lang="en-US" altLang="ko-KR" sz="1600" b="1">
                <a:latin typeface="+mn-ea"/>
              </a:rPr>
              <a:t>(</a:t>
            </a:r>
            <a:r>
              <a:rPr lang="ko-KR" altLang="en-US" sz="1600" b="1">
                <a:latin typeface="+mn-ea"/>
              </a:rPr>
              <a:t>커맨드</a:t>
            </a:r>
            <a:r>
              <a:rPr lang="en-US" altLang="ko-KR" sz="1600" b="1">
                <a:latin typeface="+mn-ea"/>
              </a:rPr>
              <a:t>) </a:t>
            </a:r>
            <a:r>
              <a:rPr lang="ko-KR" altLang="en-US" sz="1600" b="1">
                <a:latin typeface="+mn-ea"/>
              </a:rPr>
              <a:t>객체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데이터</a:t>
            </a:r>
            <a:r>
              <a:rPr lang="en-US" altLang="ko-KR" sz="1100"/>
              <a:t>(</a:t>
            </a:r>
            <a:r>
              <a:rPr lang="ko-KR" altLang="en-US" sz="1100"/>
              <a:t>커맨드</a:t>
            </a:r>
            <a:r>
              <a:rPr lang="en-US" altLang="ko-KR" sz="1100"/>
              <a:t>) </a:t>
            </a:r>
            <a:r>
              <a:rPr lang="ko-KR" altLang="en-US" sz="1100"/>
              <a:t>객체를 이용하여 데이터 많을 경우 간단하게 사용 할 수 있습니다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기존 방법 </a:t>
            </a:r>
            <a:r>
              <a:rPr lang="en-US" altLang="ko-KR" sz="1200" b="1"/>
              <a:t>: </a:t>
            </a:r>
            <a:r>
              <a:rPr lang="ko-KR" altLang="en-US" sz="1200" b="1"/>
              <a:t>다소 코드양이 많다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8262" y="5087012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65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개선 방법 </a:t>
            </a:r>
            <a:r>
              <a:rPr lang="en-US" altLang="ko-KR" sz="1200" b="1"/>
              <a:t>: </a:t>
            </a:r>
            <a:r>
              <a:rPr lang="ko-KR" altLang="en-US" sz="1200" b="1"/>
              <a:t>코드양이 적다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en-US" altLang="ko-KR" sz="1600" b="1">
                <a:latin typeface="+mn-ea"/>
              </a:rPr>
              <a:t>@PathVariable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@PathValriable </a:t>
            </a:r>
            <a:r>
              <a:rPr lang="ko-KR" altLang="en-US" sz="1100">
                <a:latin typeface="+mn-ea"/>
              </a:rPr>
              <a:t>어노테이션을 이용하면 경로</a:t>
            </a:r>
            <a:r>
              <a:rPr lang="en-US" altLang="ko-KR" sz="1100">
                <a:latin typeface="+mn-ea"/>
              </a:rPr>
              <a:t>(path)</a:t>
            </a:r>
            <a:r>
              <a:rPr lang="ko-KR" altLang="en-US" sz="1100">
                <a:latin typeface="+mn-ea"/>
              </a:rPr>
              <a:t>에 변수를 넣어 요청메소드에서 파라미터로 이용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147483647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147483647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와이드스크린</ep:PresentationFormat>
  <ep:Paragraphs>132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패싯</vt:lpstr>
      <vt:lpstr>NanumBarunGothic</vt:lpstr>
      <vt:lpstr>컨트롤러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폼 데이터 유효성 검사 (validator)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2017-04-20T07:53:24.000</dcterms:created>
  <dc:creator>bit-user</dc:creator>
  <cp:lastModifiedBy>YSG</cp:lastModifiedBy>
  <dcterms:modified xsi:type="dcterms:W3CDTF">2017-06-12T11:24:09.844</dcterms:modified>
  <cp:revision>135</cp:revision>
  <dc:title>Spring FramWork</dc:title>
</cp:coreProperties>
</file>