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 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커맨드 연습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8" y="870621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–al </a:t>
            </a:r>
            <a:r>
              <a:rPr lang="ko-KR" altLang="en-US" dirty="0" smtClean="0"/>
              <a:t>실행한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82" y="19400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34" y="306671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 /- : d</a:t>
            </a:r>
            <a:r>
              <a:rPr lang="ko-KR" altLang="en-US" dirty="0" smtClean="0"/>
              <a:t>는 디렉터리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는 일반 파일을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읽기</a:t>
            </a:r>
            <a:r>
              <a:rPr lang="en-US" altLang="ko-KR" dirty="0" smtClean="0"/>
              <a:t>(read),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(write),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excute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rw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그룹의 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R-- : </a:t>
            </a:r>
            <a:r>
              <a:rPr lang="ko-KR" altLang="en-US" dirty="0" smtClean="0"/>
              <a:t>파일 소유자 그룹 이외에는 읽기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제일 왼쪽의 파일종류를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권한을 변경하는 것으로 두 가지 방식으로 실행할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수치 파일명</a:t>
            </a:r>
            <a:r>
              <a:rPr lang="en-US" altLang="ko-KR" dirty="0" smtClean="0"/>
              <a:t>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0700 .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------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파일명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og-rx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other,g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grorup</a:t>
            </a:r>
            <a:r>
              <a:rPr lang="ko-KR" altLang="en-US" dirty="0" smtClean="0"/>
              <a:t>모드에서 </a:t>
            </a:r>
            <a:r>
              <a:rPr lang="en-US" altLang="ko-KR" dirty="0" err="1" smtClean="0"/>
              <a:t>rx</a:t>
            </a:r>
            <a:r>
              <a:rPr lang="ko-KR" altLang="en-US" dirty="0" smtClean="0"/>
              <a:t>를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1" y="1384388"/>
            <a:ext cx="8302624" cy="4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1384388"/>
            <a:ext cx="1776144" cy="4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23093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  w  x  r  w  -  r  -  -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678690"/>
            <a:ext cx="21602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11600" y="2793860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파일 종류</a:t>
            </a:r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1480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877260" y="2009276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권한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0184" y="2678602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2753913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그룹권한</a:t>
            </a:r>
            <a:endParaRPr lang="ko-KR" altLang="en-US" sz="9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4555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536268" y="203746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 밖의 사용자 권한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940026"/>
            <a:ext cx="3744416" cy="104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6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문자 입력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07712"/>
              </p:ext>
            </p:extLst>
          </p:nvPr>
        </p:nvGraphicFramePr>
        <p:xfrm>
          <a:off x="971600" y="177281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i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 위치에 문자 입력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 뒤에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뒤에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앞에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3075"/>
              </p:ext>
            </p:extLst>
          </p:nvPr>
        </p:nvGraphicFramePr>
        <p:xfrm>
          <a:off x="1043608" y="393305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0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</a:t>
                      </a:r>
                      <a:r>
                        <a:rPr lang="ko-KR" altLang="en-US" dirty="0" smtClean="0"/>
                        <a:t>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왼쪽으로 한 문자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j/</a:t>
                      </a:r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아래로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k/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위로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ㅣ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오른쪽으로 한 문장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3)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4)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89147"/>
              </p:ext>
            </p:extLst>
          </p:nvPr>
        </p:nvGraphicFramePr>
        <p:xfrm>
          <a:off x="971600" y="1772816"/>
          <a:ext cx="763284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커서가 위치한 행을 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6664"/>
              </p:ext>
            </p:extLst>
          </p:nvPr>
        </p:nvGraphicFramePr>
        <p:xfrm>
          <a:off x="935596" y="3289052"/>
          <a:ext cx="763284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64196"/>
                <a:gridCol w="5868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wq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:q!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저장하지 않고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nonumber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:10.20t31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행부터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행까지를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행째 다음에 복사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/network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baseline="0" dirty="0" smtClean="0"/>
                        <a:t> ‘network’</a:t>
                      </a:r>
                      <a:r>
                        <a:rPr lang="ko-KR" altLang="en-US" baseline="0" dirty="0" smtClean="0"/>
                        <a:t>를 검색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152225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커맨드 모드와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입력 모드가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853790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커맨드 모드에서는 문자 입력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 편집 커맨드 등을 입력한다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627363"/>
            <a:ext cx="8352928" cy="86409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커맨드 </a:t>
            </a:r>
            <a:r>
              <a:rPr lang="ko-KR" altLang="en-US" dirty="0">
                <a:solidFill>
                  <a:schemeClr val="tx1"/>
                </a:solidFill>
              </a:rPr>
              <a:t>모드에서 문자 입력 커맨드인 </a:t>
            </a:r>
            <a:r>
              <a:rPr lang="en-US" altLang="ko-KR" dirty="0">
                <a:solidFill>
                  <a:schemeClr val="tx1"/>
                </a:solidFill>
              </a:rPr>
              <a:t>[i][a][o][O]</a:t>
            </a:r>
            <a:r>
              <a:rPr lang="ko-KR" altLang="en-US" dirty="0">
                <a:solidFill>
                  <a:schemeClr val="tx1"/>
                </a:solidFill>
              </a:rPr>
              <a:t>를 입력하면 입력하면 입력모드로 들어간다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이후의 키는 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제외하곤 모두 텍스트입력으로 간주한다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688968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이동 </a:t>
            </a:r>
            <a:r>
              <a:rPr lang="ko-KR" altLang="en-US" dirty="0">
                <a:solidFill>
                  <a:schemeClr val="tx1"/>
                </a:solidFill>
              </a:rPr>
              <a:t>커맨드는 커서의 위치를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4462541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>
                <a:solidFill>
                  <a:schemeClr val="tx1"/>
                </a:solidFill>
              </a:rPr>
              <a:t>중인 메모리의 내용과 파일 사이의 조작은 행 편집 커맨드로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6225709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입력할 </a:t>
            </a:r>
            <a:r>
              <a:rPr lang="ko-KR" altLang="en-US" dirty="0">
                <a:solidFill>
                  <a:schemeClr val="tx1"/>
                </a:solidFill>
              </a:rPr>
              <a:t>때 실수하지 않으려면 우선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누르고 나서 생각하는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5236114"/>
            <a:ext cx="8352928" cy="792088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편집을 </a:t>
            </a:r>
            <a:r>
              <a:rPr lang="ko-KR" altLang="en-US" dirty="0">
                <a:solidFill>
                  <a:schemeClr val="tx1"/>
                </a:solidFill>
              </a:rPr>
              <a:t>끝냈으면 반드시 </a:t>
            </a:r>
            <a:r>
              <a:rPr lang="en-US" altLang="ko-KR" dirty="0">
                <a:solidFill>
                  <a:schemeClr val="tx1"/>
                </a:solidFill>
              </a:rPr>
              <a:t>[:][w][q][!]</a:t>
            </a:r>
            <a:r>
              <a:rPr lang="ko-KR" altLang="en-US" dirty="0">
                <a:solidFill>
                  <a:schemeClr val="tx1"/>
                </a:solidFill>
              </a:rPr>
              <a:t>키를 눌러 저장하고 종료한다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저장하지 않을 때는 </a:t>
            </a:r>
            <a:r>
              <a:rPr lang="en-US" altLang="ko-KR" dirty="0">
                <a:solidFill>
                  <a:schemeClr val="tx1"/>
                </a:solidFill>
              </a:rPr>
              <a:t>[:][q][!]</a:t>
            </a:r>
            <a:r>
              <a:rPr lang="ko-KR" altLang="en-US" dirty="0">
                <a:solidFill>
                  <a:schemeClr val="tx1"/>
                </a:solidFill>
              </a:rPr>
              <a:t>키로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4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6682"/>
              </p:ext>
            </p:extLst>
          </p:nvPr>
        </p:nvGraphicFramePr>
        <p:xfrm>
          <a:off x="387420" y="1397000"/>
          <a:ext cx="84087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접속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O(pen)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서버에 접속 </a:t>
                      </a:r>
                      <a:r>
                        <a:rPr lang="en-US" altLang="ko-KR" baseline="0" dirty="0" smtClean="0"/>
                        <a:t>ex) h2g.exmple.com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암호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(MS-DOS</a:t>
                      </a:r>
                      <a:r>
                        <a:rPr lang="ko-KR" altLang="en-US" dirty="0" smtClean="0"/>
                        <a:t>로 복귀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ose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서버와 접속 끊기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88860"/>
              </p:ext>
            </p:extLst>
          </p:nvPr>
        </p:nvGraphicFramePr>
        <p:xfrm>
          <a:off x="387420" y="350100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로컬에서의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폴더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7307"/>
              </p:ext>
            </p:extLst>
          </p:nvPr>
        </p:nvGraphicFramePr>
        <p:xfrm>
          <a:off x="387420" y="4581128"/>
          <a:ext cx="84087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문자형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텍스트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바이너리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그대로 전송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ko-KR" altLang="en-US" dirty="0" smtClean="0"/>
                        <a:t>에서 파일 전송 시 질문 표시 여부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86"/>
              </p:ext>
            </p:extLst>
          </p:nvPr>
        </p:nvGraphicFramePr>
        <p:xfrm>
          <a:off x="387420" y="1397000"/>
          <a:ext cx="84087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원격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이동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cd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디렉터리의 파일 목록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생성 </a:t>
                      </a:r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mdir</a:t>
                      </a:r>
                      <a:r>
                        <a:rPr lang="en-US" altLang="ko-KR" baseline="0" dirty="0" smtClean="0"/>
                        <a:t>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삭제 </a:t>
                      </a:r>
                      <a:r>
                        <a:rPr lang="en-US" altLang="ko-KR" dirty="0" smtClean="0"/>
                        <a:t>ex)delete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filex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 갱신 </a:t>
                      </a:r>
                      <a:r>
                        <a:rPr lang="en-US" altLang="ko-KR" dirty="0" smtClean="0"/>
                        <a:t>ex)rename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fromfile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tofile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작업 중인 디렉터리 이름을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7820"/>
              </p:ext>
            </p:extLst>
          </p:nvPr>
        </p:nvGraphicFramePr>
        <p:xfrm>
          <a:off x="387420" y="4221088"/>
          <a:ext cx="84087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보내기</a:t>
                      </a:r>
                      <a:r>
                        <a:rPr lang="en-US" altLang="ko-KR" baseline="0" dirty="0" smtClean="0"/>
                        <a:t>(PC</a:t>
                      </a:r>
                      <a:r>
                        <a:rPr lang="ko-KR" altLang="en-US" baseline="0" dirty="0" smtClean="0"/>
                        <a:t>에서 서버로</a:t>
                      </a:r>
                      <a:r>
                        <a:rPr lang="en-US" altLang="ko-KR" baseline="0" dirty="0" smtClean="0"/>
                        <a:t>) ex) put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file.txt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받기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서버에서 </a:t>
                      </a:r>
                      <a:r>
                        <a:rPr lang="en-US" altLang="ko-KR" baseline="0" dirty="0" smtClean="0"/>
                        <a:t>pc</a:t>
                      </a:r>
                      <a:r>
                        <a:rPr lang="ko-KR" altLang="en-US" baseline="0" dirty="0" smtClean="0"/>
                        <a:t>로</a:t>
                      </a:r>
                      <a:r>
                        <a:rPr lang="en-US" altLang="ko-KR" baseline="0" dirty="0" smtClean="0"/>
                        <a:t>) ex) get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도중에 종료한 파일의 그 이후의 내용을 받아서 추가한다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5199"/>
              </p:ext>
            </p:extLst>
          </p:nvPr>
        </p:nvGraphicFramePr>
        <p:xfrm>
          <a:off x="387420" y="1397000"/>
          <a:ext cx="84087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보낸다</a:t>
                      </a:r>
                      <a:r>
                        <a:rPr lang="en-US" altLang="ko-KR" dirty="0" smtClean="0"/>
                        <a:t>. Ex) </a:t>
                      </a:r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 xyz*(xyz</a:t>
                      </a:r>
                      <a:r>
                        <a:rPr lang="ko-KR" altLang="en-US" dirty="0" smtClean="0"/>
                        <a:t>로 시작하는 파일 모두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받는다</a:t>
                      </a:r>
                      <a:r>
                        <a:rPr lang="en-US" altLang="ko-KR" dirty="0" smtClean="0"/>
                        <a:t>. Ex)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en-US" altLang="ko-KR" dirty="0" smtClean="0"/>
                        <a:t>*(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ko-KR" altLang="en-US" dirty="0" smtClean="0"/>
                        <a:t>로 시작하는 파일을 모두 받음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0574"/>
              </p:ext>
            </p:extLst>
          </p:nvPr>
        </p:nvGraphicFramePr>
        <p:xfrm>
          <a:off x="387420" y="278092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Help</a:t>
                      </a:r>
                      <a:r>
                        <a:rPr lang="en-US" altLang="ko-KR" baseline="0" dirty="0" smtClean="0"/>
                        <a:t> /?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89040"/>
            <a:ext cx="84087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ftp </a:t>
            </a:r>
            <a:r>
              <a:rPr lang="ko-KR" altLang="en-US" sz="2400" b="1" dirty="0" smtClean="0"/>
              <a:t>타임 아웃</a:t>
            </a:r>
            <a:endParaRPr lang="en-US" altLang="ko-KR" sz="24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ftp</a:t>
            </a:r>
            <a:r>
              <a:rPr lang="ko-KR" altLang="en-US" dirty="0" smtClean="0"/>
              <a:t>에서 통신이 없는 상태가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분간 지속되면 접속이 끊어진다</a:t>
            </a:r>
            <a:r>
              <a:rPr lang="en-US" altLang="ko-KR" dirty="0" smtClean="0"/>
              <a:t>. ftp </a:t>
            </a:r>
            <a:r>
              <a:rPr lang="ko-KR" altLang="en-US" dirty="0" smtClean="0"/>
              <a:t>서버는 기본 설정에서 세션 아이들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교환이 없는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밀리 초</a:t>
            </a:r>
            <a:r>
              <a:rPr lang="en-US" altLang="ko-KR" dirty="0" smtClean="0"/>
              <a:t>(5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되면 </a:t>
            </a:r>
            <a:r>
              <a:rPr lang="ko-KR" altLang="en-US" dirty="0" err="1" smtClean="0"/>
              <a:t>타임아웃되도록</a:t>
            </a:r>
            <a:r>
              <a:rPr lang="ko-KR" altLang="en-US" dirty="0" smtClean="0"/>
              <a:t>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비교하는 </a:t>
            </a:r>
            <a:r>
              <a:rPr lang="en-US" altLang="ko-KR" sz="3200" dirty="0" smtClean="0"/>
              <a:t>diff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Diff</a:t>
            </a:r>
            <a:r>
              <a:rPr lang="ko-KR" altLang="en-US" dirty="0" smtClean="0"/>
              <a:t>는 두 파일의 내용을 비교해서 그 차이를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첫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본 두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상황을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750" dirty="0" smtClean="0"/>
              <a:t>C / a / d</a:t>
            </a:r>
            <a:r>
              <a:rPr lang="ko-KR" altLang="en-US" sz="1750" dirty="0" smtClean="0"/>
              <a:t>에  주의한다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표시되지 않는 행 번호는 양쪽 파일 모두 같은 내용이다</a:t>
            </a:r>
            <a:r>
              <a:rPr lang="en-US" altLang="ko-KR" sz="175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750" dirty="0" smtClean="0"/>
              <a:t>표시된 행의 공백에 주의가 필요하다</a:t>
            </a:r>
            <a:r>
              <a:rPr lang="en-US" altLang="ko-KR" sz="1750" dirty="0" smtClean="0"/>
              <a:t>.</a:t>
            </a:r>
          </a:p>
          <a:p>
            <a:endParaRPr lang="en-US" altLang="ko-KR" sz="1750" dirty="0"/>
          </a:p>
          <a:p>
            <a:r>
              <a:rPr lang="en-US" altLang="ko-KR" sz="1750" dirty="0" smtClean="0"/>
              <a:t>&lt; : </a:t>
            </a:r>
            <a:r>
              <a:rPr lang="ko-KR" altLang="en-US" sz="1750" dirty="0" smtClean="0"/>
              <a:t>왼쪽 파일의 내용</a:t>
            </a:r>
            <a:endParaRPr lang="en-US" altLang="ko-KR" sz="1750" dirty="0" smtClean="0"/>
          </a:p>
          <a:p>
            <a:r>
              <a:rPr lang="en-US" altLang="ko-KR" sz="1750" dirty="0" smtClean="0"/>
              <a:t>&gt; : </a:t>
            </a:r>
            <a:r>
              <a:rPr lang="ko-KR" altLang="en-US" sz="1750" dirty="0" smtClean="0"/>
              <a:t>오른쪽파일의 내용</a:t>
            </a:r>
            <a:endParaRPr lang="en-US" altLang="ko-KR" sz="1750" dirty="0"/>
          </a:p>
        </p:txBody>
      </p:sp>
      <p:grpSp>
        <p:nvGrpSpPr>
          <p:cNvPr id="8" name="그룹 7"/>
          <p:cNvGrpSpPr/>
          <p:nvPr/>
        </p:nvGrpSpPr>
        <p:grpSpPr>
          <a:xfrm>
            <a:off x="467544" y="3284984"/>
            <a:ext cx="8208912" cy="3024336"/>
            <a:chOff x="611560" y="4541064"/>
            <a:chExt cx="8208912" cy="198428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1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런레벨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상태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실행 환경 또는 이용 환경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지정해 어플리케이션의 실행과 사용자 환경을 결정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66928"/>
              </p:ext>
            </p:extLst>
          </p:nvPr>
        </p:nvGraphicFramePr>
        <p:xfrm>
          <a:off x="467544" y="1196752"/>
          <a:ext cx="79928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런레벨의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종류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사용자 모드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사용자모드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정지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방식 다중 사용자 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방식의 다중 사용자 모드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+x</a:t>
                      </a:r>
                      <a:r>
                        <a:rPr lang="ko-KR" altLang="en-US" dirty="0" smtClean="0"/>
                        <a:t>윈도우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</a:t>
                      </a:r>
                      <a:r>
                        <a:rPr lang="ko-KR" altLang="en-US" dirty="0" err="1" smtClean="0"/>
                        <a:t>재부팅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(S/s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725144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마우스를 이용한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윈도우 작업하는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방식의 다중 사용자 모드는 레벨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로 설정되어 있으며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서버가 안정적으로 돌아가면 </a:t>
            </a:r>
            <a:r>
              <a:rPr lang="ko-KR" altLang="en-US" sz="1400" dirty="0"/>
              <a:t>콘</a:t>
            </a:r>
            <a:r>
              <a:rPr lang="ko-KR" altLang="en-US" sz="1400" dirty="0" smtClean="0"/>
              <a:t>솔화면에서 실행되는 </a:t>
            </a:r>
            <a:r>
              <a:rPr lang="ko-KR" altLang="en-US" sz="1400" dirty="0" err="1" smtClean="0"/>
              <a:t>런레벨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파일설정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inittab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1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 실행 서비스 확인 및 서비스 중지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</a:t>
            </a:r>
            <a:r>
              <a:rPr lang="ko-KR" altLang="en-US" sz="1400" dirty="0" smtClean="0"/>
              <a:t>활성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‘3:on’</a:t>
            </a:r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2852936"/>
            <a:ext cx="84969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645024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자동 실행 확인</a:t>
            </a:r>
            <a:r>
              <a:rPr lang="en-US" altLang="ko-KR" dirty="0"/>
              <a:t>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자동 실행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off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 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서비스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/service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stop</a:t>
            </a:r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8" b="6786"/>
          <a:stretch/>
        </p:blipFill>
        <p:spPr bwMode="auto">
          <a:xfrm>
            <a:off x="611560" y="4586560"/>
            <a:ext cx="8208912" cy="25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6926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변경과 테스트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Host </a:t>
            </a:r>
            <a:r>
              <a:rPr lang="ko-KR" altLang="en-US" dirty="0" smtClean="0"/>
              <a:t>파일의 원본 데이터를 백업한다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Hosts </a:t>
            </a:r>
            <a:r>
              <a:rPr lang="ko-KR" altLang="en-US" dirty="0" smtClean="0"/>
              <a:t>파일을 수정한다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루프백주소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내부인터페이스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NIC(</a:t>
            </a:r>
            <a:r>
              <a:rPr lang="ko-KR" altLang="en-US" dirty="0" smtClean="0"/>
              <a:t>네트워크 인터페이스 카드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2" y="3068960"/>
            <a:ext cx="831570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762" y="3881356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host </a:t>
            </a:r>
            <a:r>
              <a:rPr lang="ko-KR" altLang="en-US" dirty="0" smtClean="0"/>
              <a:t>파일의 위치는 </a:t>
            </a:r>
            <a:r>
              <a:rPr lang="en-US" altLang="ko-KR" dirty="0" err="1" smtClean="0"/>
              <a:t>etc</a:t>
            </a:r>
            <a:r>
              <a:rPr lang="ko-KR" altLang="en-US" dirty="0" smtClean="0"/>
              <a:t>에 위치함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8" y="4276725"/>
            <a:ext cx="8346396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782" y="6001671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원본 파일을 복사함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hosts </a:t>
            </a:r>
            <a:r>
              <a:rPr lang="en-US" altLang="ko-KR" dirty="0" err="1" smtClean="0"/>
              <a:t>hosts.original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213"/>
            <a:ext cx="849694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650596"/>
            <a:ext cx="3528392" cy="19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85090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함께 도메인 주소 입력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35349"/>
            <a:ext cx="8496944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00330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(ping 127.0.0.1)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002" y="2435349"/>
            <a:ext cx="597518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3" y="4739605"/>
            <a:ext cx="8492769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437027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 ping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(ping 192.168.1.191)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703" y="4729420"/>
            <a:ext cx="633252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409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8871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테스</a:t>
            </a:r>
            <a:r>
              <a:rPr lang="ko-KR" altLang="en-US" dirty="0"/>
              <a:t>트</a:t>
            </a:r>
            <a:r>
              <a:rPr lang="en-US" altLang="ko-KR" dirty="0" smtClean="0"/>
              <a:t>(ping 192.168.1.60)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2952750"/>
            <a:ext cx="8605276" cy="6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24928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4149080"/>
            <a:ext cx="86052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9212" y="4438928"/>
            <a:ext cx="3528392" cy="28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212" y="37665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8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자유형 84"/>
          <p:cNvSpPr/>
          <p:nvPr/>
        </p:nvSpPr>
        <p:spPr>
          <a:xfrm>
            <a:off x="1416958" y="4327566"/>
            <a:ext cx="4411671" cy="355191"/>
          </a:xfrm>
          <a:custGeom>
            <a:avLst/>
            <a:gdLst>
              <a:gd name="connsiteX0" fmla="*/ 0 w 4099706"/>
              <a:gd name="connsiteY0" fmla="*/ 251674 h 355191"/>
              <a:gd name="connsiteX1" fmla="*/ 2009955 w 4099706"/>
              <a:gd name="connsiteY1" fmla="*/ 1508 h 355191"/>
              <a:gd name="connsiteX2" fmla="*/ 4097548 w 4099706"/>
              <a:gd name="connsiteY2" fmla="*/ 355191 h 35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706" h="355191">
                <a:moveTo>
                  <a:pt x="0" y="251674"/>
                </a:moveTo>
                <a:cubicBezTo>
                  <a:pt x="663515" y="117964"/>
                  <a:pt x="1327030" y="-15745"/>
                  <a:pt x="2009955" y="1508"/>
                </a:cubicBezTo>
                <a:cubicBezTo>
                  <a:pt x="2692880" y="18761"/>
                  <a:pt x="4163684" y="355191"/>
                  <a:pt x="4097548" y="3551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어플리케이션의 전체 모습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76256" y="629980"/>
            <a:ext cx="1584176" cy="143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15567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메일 서버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632340" y="1124744"/>
            <a:ext cx="18002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81696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0" name="구름 9"/>
          <p:cNvSpPr/>
          <p:nvPr/>
        </p:nvSpPr>
        <p:spPr>
          <a:xfrm>
            <a:off x="2123728" y="816967"/>
            <a:ext cx="5040560" cy="1243881"/>
          </a:xfrm>
          <a:prstGeom prst="cloud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52120" y="6494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2490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67944" y="1695291"/>
            <a:ext cx="1296144" cy="653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39953" y="1728560"/>
            <a:ext cx="114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시큐리티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8077" y="20608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라우</a:t>
            </a:r>
            <a:r>
              <a:rPr lang="ko-KR" altLang="en-US" sz="1200" dirty="0" err="1"/>
              <a:t>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39952" y="1728560"/>
            <a:ext cx="1144229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5596" y="2348880"/>
            <a:ext cx="7596844" cy="3600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203848" y="1695291"/>
            <a:ext cx="0" cy="873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89579" y="722751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5311" y="68233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www</a:t>
            </a:r>
          </a:p>
          <a:p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1056729" y="2430554"/>
            <a:ext cx="6467599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방화</a:t>
            </a:r>
            <a:r>
              <a:rPr lang="ko-KR" altLang="en-US" dirty="0">
                <a:solidFill>
                  <a:schemeClr val="tx1"/>
                </a:solidFill>
              </a:rPr>
              <a:t>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5127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DNS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17770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</a:t>
            </a:r>
            <a:r>
              <a:rPr lang="ko-KR" altLang="en-US" sz="800" dirty="0">
                <a:solidFill>
                  <a:schemeClr val="tx1"/>
                </a:solidFill>
              </a:rPr>
              <a:t>안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30413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3056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프록</a:t>
            </a:r>
            <a:r>
              <a:rPr lang="ko-KR" altLang="en-US" sz="800" dirty="0" err="1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55699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68344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SAMBA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1105127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자기 디스크 33"/>
          <p:cNvSpPr/>
          <p:nvPr/>
        </p:nvSpPr>
        <p:spPr>
          <a:xfrm>
            <a:off x="2417770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자기 디스크 34"/>
          <p:cNvSpPr/>
          <p:nvPr/>
        </p:nvSpPr>
        <p:spPr>
          <a:xfrm>
            <a:off x="3730413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자기 디스크 35"/>
          <p:cNvSpPr/>
          <p:nvPr/>
        </p:nvSpPr>
        <p:spPr>
          <a:xfrm>
            <a:off x="5043056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6355699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7668344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20914" y="374897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11760" y="37489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안전한 </a:t>
            </a:r>
            <a:r>
              <a:rPr lang="en-US" altLang="ko-KR" sz="1000" dirty="0" smtClean="0"/>
              <a:t>login </a:t>
            </a:r>
            <a:r>
              <a:rPr lang="ko-KR" altLang="en-US" sz="1000" dirty="0" smtClean="0"/>
              <a:t>처리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8405" y="374897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홈페이지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699" y="374897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내부 웹으로 대리 </a:t>
            </a:r>
            <a:r>
              <a:rPr lang="ko-KR" altLang="en-US" sz="800" dirty="0" err="1" smtClean="0"/>
              <a:t>엑세스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3691" y="374897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메일 서버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7596336" y="374897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윈도우 연계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7596336" y="2348880"/>
            <a:ext cx="936104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91722" y="241516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인터넷 서버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05127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92413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74257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50380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11388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668344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1059" y="4224209"/>
            <a:ext cx="650550" cy="3267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슈퍼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75856" y="4099403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자기 디스크 56"/>
          <p:cNvSpPr/>
          <p:nvPr/>
        </p:nvSpPr>
        <p:spPr>
          <a:xfrm>
            <a:off x="3291516" y="4653136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465199" y="4777942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telnet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59996" y="4653136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1475656" y="5206869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24323" y="4777942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ftp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19120" y="4653136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자기 디스크 62"/>
          <p:cNvSpPr/>
          <p:nvPr/>
        </p:nvSpPr>
        <p:spPr>
          <a:xfrm>
            <a:off x="2434780" y="5206869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9535" y="4729426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pop3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84332" y="4604620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자기 디스크 65"/>
          <p:cNvSpPr/>
          <p:nvPr/>
        </p:nvSpPr>
        <p:spPr>
          <a:xfrm>
            <a:off x="4499992" y="515835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403648" y="5517232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로그인</a:t>
            </a:r>
            <a:endParaRPr lang="en-US" altLang="ko-KR" sz="11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411760" y="5494901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파일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송수신</a:t>
            </a:r>
            <a:endParaRPr lang="en-US" altLang="ko-KR" sz="11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5446385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메일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다운로드</a:t>
            </a:r>
            <a:endParaRPr lang="en-US" altLang="ko-KR" sz="1100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2888399" y="6093296"/>
            <a:ext cx="5620106" cy="648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209327" y="611636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5563611" y="61242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966596" y="61242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926406" y="6361449"/>
            <a:ext cx="1296144" cy="343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02364" y="6398186"/>
            <a:ext cx="114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클라이언트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935596" y="6116366"/>
            <a:ext cx="1171161" cy="4956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20914" y="6124272"/>
            <a:ext cx="1118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운영 관리</a:t>
            </a:r>
            <a:endParaRPr lang="ko-KR" altLang="en-US" sz="1050" dirty="0"/>
          </a:p>
        </p:txBody>
      </p:sp>
      <p:sp>
        <p:nvSpPr>
          <p:cNvPr id="78" name="순서도: 자기 디스크 77"/>
          <p:cNvSpPr/>
          <p:nvPr/>
        </p:nvSpPr>
        <p:spPr>
          <a:xfrm>
            <a:off x="1105126" y="6340676"/>
            <a:ext cx="874585" cy="271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05127" y="6417332"/>
            <a:ext cx="94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/log</a:t>
            </a:r>
            <a:endParaRPr lang="ko-KR" altLang="en-US" sz="11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1521177" y="5949280"/>
            <a:ext cx="0" cy="16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3108820" y="5732095"/>
            <a:ext cx="0" cy="873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4" idx="3"/>
            <a:endCxn id="30" idx="1"/>
          </p:cNvCxnSpPr>
          <p:nvPr/>
        </p:nvCxnSpPr>
        <p:spPr>
          <a:xfrm flipV="1">
            <a:off x="5140085" y="3200866"/>
            <a:ext cx="1215614" cy="1691957"/>
          </a:xfrm>
          <a:prstGeom prst="bentConnector3">
            <a:avLst>
              <a:gd name="adj1" fmla="val 84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543274" y="6360002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76256" y="6377976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91346" y="6533109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596336" y="6533109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88913" y="4829092"/>
            <a:ext cx="611380" cy="1122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416316" y="477794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보안설</a:t>
            </a:r>
            <a:r>
              <a:rPr lang="ko-KR" altLang="en-US" sz="1050" dirty="0"/>
              <a:t>정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88913" y="5060458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6570567" y="5553816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456640" y="5463265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서버 설정</a:t>
            </a:r>
            <a:endParaRPr lang="en-US" altLang="ko-KR" sz="1050" dirty="0" smtClean="0"/>
          </a:p>
          <a:p>
            <a:r>
              <a:rPr lang="ko-KR" altLang="en-US" sz="1050" dirty="0" smtClean="0"/>
              <a:t>시작 설정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6426550" y="4726304"/>
            <a:ext cx="2105889" cy="12229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71511" y="4365104"/>
            <a:ext cx="7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범례</a:t>
            </a: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748736" y="2501280"/>
            <a:ext cx="936104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/>
          <p:cNvCxnSpPr>
            <a:stCxn id="18" idx="2"/>
            <a:endCxn id="19" idx="0"/>
          </p:cNvCxnSpPr>
          <p:nvPr/>
        </p:nvCxnSpPr>
        <p:spPr>
          <a:xfrm>
            <a:off x="4516946" y="3772835"/>
            <a:ext cx="0" cy="18918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 </a:t>
            </a:r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: DNS(Domain Name System) : TCP/IP </a:t>
            </a:r>
            <a:r>
              <a:rPr lang="ko-KR" altLang="en-US" dirty="0" smtClean="0"/>
              <a:t>네트워크에서 </a:t>
            </a:r>
            <a:r>
              <a:rPr lang="ko-KR" altLang="en-US" dirty="0" smtClean="0">
                <a:solidFill>
                  <a:srgbClr val="FF0000"/>
                </a:solidFill>
              </a:rPr>
              <a:t>이름 해석</a:t>
            </a:r>
            <a:r>
              <a:rPr lang="ko-KR" altLang="en-US" dirty="0" smtClean="0"/>
              <a:t> 서비스를 제공하는 서버 어플리케이션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28184" y="116632"/>
            <a:ext cx="2520280" cy="432048"/>
          </a:xfrm>
          <a:prstGeom prst="wedgeRoundRectCallout">
            <a:avLst>
              <a:gd name="adj1" fmla="val -51638"/>
              <a:gd name="adj2" fmla="val 1303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호스트 이름과 도메인 이름을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IP </a:t>
            </a:r>
            <a:r>
              <a:rPr lang="ko-KR" altLang="en-US" sz="1100" dirty="0" smtClean="0">
                <a:solidFill>
                  <a:schemeClr val="tx1"/>
                </a:solidFill>
              </a:rPr>
              <a:t>주소로 변환하는 작업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 </a:t>
            </a:r>
            <a:r>
              <a:rPr lang="ko-KR" altLang="en-US" dirty="0" smtClean="0"/>
              <a:t>서버가 하는 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호스트 이름과 도메인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변환하는 작업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Ip</a:t>
            </a:r>
            <a:r>
              <a:rPr lang="ko-KR" altLang="en-US" dirty="0" smtClean="0"/>
              <a:t>주소에서 호스트 이름이나 도메인 이름으로 변환하는 작업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자신의 도메인 정보를 관리하고 외부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서버의 문의에 대응하는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29969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애플리케이션과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모듈의 송수신 방법과</a:t>
            </a:r>
            <a:r>
              <a:rPr lang="en-US" altLang="ko-KR" dirty="0"/>
              <a:t> </a:t>
            </a:r>
            <a:r>
              <a:rPr lang="en-US" altLang="ko-KR" dirty="0" smtClean="0"/>
              <a:t>DNS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3789040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1880" y="3366284"/>
            <a:ext cx="2016224" cy="33030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28184" y="3772835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3941440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www.example.com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5877272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192.168.0.18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0990" y="3565195"/>
            <a:ext cx="931912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</a:t>
            </a:r>
            <a:r>
              <a:rPr lang="ko-KR" altLang="en-US" sz="1400" dirty="0">
                <a:solidFill>
                  <a:schemeClr val="tx1"/>
                </a:solidFill>
              </a:rPr>
              <a:t>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50990" y="5664714"/>
            <a:ext cx="931912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Ip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0990" y="4614954"/>
            <a:ext cx="931912" cy="20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40388" y="3921177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애플리케이션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40388" y="5872354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IP </a:t>
            </a:r>
            <a:r>
              <a:rPr lang="ko-KR" altLang="en-US" sz="1100" dirty="0" smtClean="0">
                <a:solidFill>
                  <a:schemeClr val="tx1"/>
                </a:solidFill>
              </a:rPr>
              <a:t>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1"/>
            <a:endCxn id="16" idx="3"/>
          </p:cNvCxnSpPr>
          <p:nvPr/>
        </p:nvCxnSpPr>
        <p:spPr>
          <a:xfrm flipH="1">
            <a:off x="2547392" y="4024997"/>
            <a:ext cx="3792996" cy="202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4504623" y="4244741"/>
            <a:ext cx="827791" cy="972152"/>
          </a:xfrm>
          <a:custGeom>
            <a:avLst/>
            <a:gdLst>
              <a:gd name="connsiteX0" fmla="*/ 19251 w 827791"/>
              <a:gd name="connsiteY0" fmla="*/ 0 h 972152"/>
              <a:gd name="connsiteX1" fmla="*/ 827773 w 827791"/>
              <a:gd name="connsiteY1" fmla="*/ 490888 h 972152"/>
              <a:gd name="connsiteX2" fmla="*/ 0 w 827791"/>
              <a:gd name="connsiteY2" fmla="*/ 972152 h 97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91" h="972152">
                <a:moveTo>
                  <a:pt x="19251" y="0"/>
                </a:moveTo>
                <a:cubicBezTo>
                  <a:pt x="425116" y="164431"/>
                  <a:pt x="830982" y="328863"/>
                  <a:pt x="827773" y="490888"/>
                </a:cubicBezTo>
                <a:cubicBezTo>
                  <a:pt x="824565" y="652913"/>
                  <a:pt x="137962" y="798897"/>
                  <a:pt x="0" y="972152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1" idx="2"/>
            <a:endCxn id="22" idx="0"/>
          </p:cNvCxnSpPr>
          <p:nvPr/>
        </p:nvCxnSpPr>
        <p:spPr>
          <a:xfrm>
            <a:off x="7200292" y="4128817"/>
            <a:ext cx="0" cy="17435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0"/>
            <a:endCxn id="29" idx="1"/>
          </p:cNvCxnSpPr>
          <p:nvPr/>
        </p:nvCxnSpPr>
        <p:spPr>
          <a:xfrm flipH="1" flipV="1">
            <a:off x="5332396" y="4735629"/>
            <a:ext cx="1867896" cy="11367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2" idx="1"/>
            <a:endCxn id="29" idx="1"/>
          </p:cNvCxnSpPr>
          <p:nvPr/>
        </p:nvCxnSpPr>
        <p:spPr>
          <a:xfrm flipH="1" flipV="1">
            <a:off x="5332396" y="4735629"/>
            <a:ext cx="1007992" cy="12405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2" idx="1"/>
            <a:endCxn id="17" idx="3"/>
          </p:cNvCxnSpPr>
          <p:nvPr/>
        </p:nvCxnSpPr>
        <p:spPr>
          <a:xfrm flipH="1">
            <a:off x="2547392" y="5976174"/>
            <a:ext cx="3792996" cy="49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2083</TotalTime>
  <Words>2435</Words>
  <Application>Microsoft Office PowerPoint</Application>
  <PresentationFormat>화면 슬라이드 쇼(4:3)</PresentationFormat>
  <Paragraphs>530</Paragraphs>
  <Slides>40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  <vt:lpstr>유닉스 쉘 커맨드 연습</vt:lpstr>
      <vt:lpstr>Vi 기본 조작</vt:lpstr>
      <vt:lpstr>Vi 기본 조작</vt:lpstr>
      <vt:lpstr>Vi 기본 조작</vt:lpstr>
      <vt:lpstr>파일을 전송하는 ftp 커맨드</vt:lpstr>
      <vt:lpstr>파일을 전송하는 ftp 커맨드</vt:lpstr>
      <vt:lpstr>파일을 전송하는 ftp 커맨드</vt:lpstr>
      <vt:lpstr>파일을 비교하는 diff 커맨드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bit-user</cp:lastModifiedBy>
  <cp:revision>46</cp:revision>
  <dcterms:created xsi:type="dcterms:W3CDTF">2017-05-10T11:09:53Z</dcterms:created>
  <dcterms:modified xsi:type="dcterms:W3CDTF">2017-06-13T11:15:12Z</dcterms:modified>
</cp:coreProperties>
</file>