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 horzBarState="maximized">
    <p:restoredLeft sz="5570"/>
    <p:restoredTop sz="94660"/>
  </p:normalViewPr>
  <p:slideViewPr>
    <p:cSldViewPr snapToGrid="0">
      <p:cViewPr>
        <p:scale>
          <a:sx n="80" d="100"/>
          <a:sy n="80" d="100"/>
        </p:scale>
        <p:origin x="246" y="10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12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3.xml"  /><Relationship Id="rId40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5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71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22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hyperlink" Target="http://bistros.tistory.com/entry/%EC%8A%A4%ED%94%84%EB%A7%81MVC%EC%97%90%EC%84%9C-return-type%EC%9D%B4-String-%EC%9D%BC%EA%B2%BD%EC%9A%B0" TargetMode="External" /><Relationship Id="rId4" Type="http://schemas.openxmlformats.org/officeDocument/2006/relationships/hyperlink" Target="http://blog.naver.com/PostView.nhn?blogId=sks6624&amp;logNo=220794528484&amp;parentCategoryNo=&amp;categoryNo=13&amp;viewDate=&amp;isShowPopularPosts=true&amp;from=search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ycup.tistory.com/154" TargetMode="External" /><Relationship Id="rId3" Type="http://schemas.openxmlformats.org/officeDocument/2006/relationships/hyperlink" Target="http://springsource.tistory.com/18" TargetMode="External" /><Relationship Id="rId4" Type="http://schemas.openxmlformats.org/officeDocument/2006/relationships/hyperlink" Target="https://blog.outsider.ne.kr/825" TargetMode="External" /><Relationship Id="rId5" Type="http://schemas.openxmlformats.org/officeDocument/2006/relationships/hyperlink" Target="http://www.concretepage.com/spring/spring-mvc/spring-mvc-validator-with-initbinder-webdatabinder-registercustomeditor-example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ommoo.tistory.com/62" TargetMode="External" /><Relationship Id="rId3" Type="http://schemas.openxmlformats.org/officeDocument/2006/relationships/hyperlink" Target="http://syaku.tistory.com/269" TargetMode="External" /><Relationship Id="rId4" Type="http://schemas.openxmlformats.org/officeDocument/2006/relationships/hyperlink" Target="http://jjaeko.tistory.com/28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Relationship Id="rId4" Type="http://schemas.openxmlformats.org/officeDocument/2006/relationships/image" Target="../media/image5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7083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778" y="2150289"/>
            <a:ext cx="4057650" cy="981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14-1. </a:t>
            </a:r>
            <a:r>
              <a:rPr lang="en-US" altLang="ko-KR" sz="1600" b="1">
                <a:latin typeface="+mn-ea"/>
              </a:rPr>
              <a:t>@RequestMapping</a:t>
            </a:r>
            <a:r>
              <a:rPr lang="ko-KR" altLang="en-US" sz="1600" b="1">
                <a:latin typeface="+mn-ea"/>
              </a:rPr>
              <a:t>에서 </a:t>
            </a:r>
            <a:r>
              <a:rPr lang="en-US" altLang="ko-KR" sz="1600" b="1">
                <a:latin typeface="+mn-ea"/>
              </a:rPr>
              <a:t>Get</a:t>
            </a:r>
            <a:r>
              <a:rPr lang="ko-KR" altLang="en-US" sz="1600" b="1">
                <a:latin typeface="+mn-ea"/>
              </a:rPr>
              <a:t>방식과 </a:t>
            </a:r>
            <a:r>
              <a:rPr lang="en-US" altLang="ko-KR" sz="1600" b="1">
                <a:latin typeface="+mn-ea"/>
              </a:rPr>
              <a:t>Post</a:t>
            </a:r>
            <a:r>
              <a:rPr lang="ko-KR" altLang="en-US" sz="1600" b="1">
                <a:latin typeface="+mn-ea"/>
              </a:rPr>
              <a:t>방식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C7ED37-DDEF-4DB7-963E-342CD9877B0B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@RequestMapping</a:t>
            </a:r>
            <a:r>
              <a:rPr lang="ko-KR" altLang="en-US" sz="1100">
                <a:latin typeface="+mn-ea"/>
              </a:rPr>
              <a:t>에서 요청을 방을 때 </a:t>
            </a:r>
            <a:r>
              <a:rPr lang="en-US" altLang="ko-KR" sz="1100">
                <a:latin typeface="+mn-ea"/>
              </a:rPr>
              <a:t>Get</a:t>
            </a:r>
            <a:r>
              <a:rPr lang="ko-KR" altLang="en-US" sz="1100">
                <a:latin typeface="+mn-ea"/>
              </a:rPr>
              <a:t>방식과 </a:t>
            </a:r>
            <a:r>
              <a:rPr lang="en-US" altLang="ko-KR" sz="1100">
                <a:latin typeface="+mn-ea"/>
              </a:rPr>
              <a:t>Post</a:t>
            </a:r>
            <a:r>
              <a:rPr lang="ko-KR" altLang="en-US" sz="1100">
                <a:latin typeface="+mn-ea"/>
              </a:rPr>
              <a:t>방식을 구분 할 수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(spring_14_1_ex1_srpingex)</a:t>
            </a:r>
            <a:endParaRPr lang="en-US" altLang="ko-KR" sz="110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3778" y="3378187"/>
            <a:ext cx="53530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81929" y="2103410"/>
            <a:ext cx="27622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481929" y="3930637"/>
            <a:ext cx="34671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2475503" y="2154376"/>
            <a:ext cx="1200647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46958" y="3419268"/>
            <a:ext cx="1457739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20" idx="0"/>
          </p:cNvCxnSpPr>
          <p:nvPr/>
        </p:nvCxnSpPr>
        <p:spPr>
          <a:xfrm>
            <a:off x="3075827" y="2438636"/>
            <a:ext cx="1" cy="980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8863054" y="3097349"/>
            <a:ext cx="278213" cy="56167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6628" y="5753095"/>
            <a:ext cx="4114800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81929" y="5358263"/>
            <a:ext cx="2809875" cy="12668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3783729" y="5925666"/>
            <a:ext cx="35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14-2. </a:t>
            </a:r>
            <a:r>
              <a:rPr lang="en-US" altLang="ko-KR" sz="1600" b="1">
                <a:latin typeface="+mn-ea"/>
              </a:rPr>
              <a:t>@ModelAttribute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C7ED37-DDEF-4DB7-963E-342CD9877B0B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@ModelAttribute </a:t>
            </a:r>
            <a:r>
              <a:rPr lang="ko-KR" altLang="en-US" sz="1100">
                <a:latin typeface="+mn-ea"/>
              </a:rPr>
              <a:t>어노테이션을 이용하면 커맨드 객체의 이름을 개발자가 변경 할 수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(spring_14_2_ex1_srpingex)</a:t>
            </a:r>
            <a:endParaRPr lang="en-US" altLang="ko-KR" sz="110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5993" y="2225992"/>
            <a:ext cx="45339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5993" y="4412385"/>
            <a:ext cx="65532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5725" y="2225993"/>
            <a:ext cx="36480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05725" y="4412386"/>
            <a:ext cx="31242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488758" y="2393344"/>
            <a:ext cx="2663687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8757" y="4565677"/>
            <a:ext cx="4675368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96575" y="2388354"/>
            <a:ext cx="1542554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96575" y="4487202"/>
            <a:ext cx="1049575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001370" y="3570135"/>
            <a:ext cx="3824578" cy="31010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14-3. </a:t>
            </a:r>
            <a:r>
              <a:rPr lang="ko-KR" altLang="en-US" sz="1600" b="1">
                <a:latin typeface="+mn-ea"/>
              </a:rPr>
              <a:t>리다이렉트</a:t>
            </a:r>
            <a:r>
              <a:rPr lang="en-US" altLang="ko-KR" sz="1600" b="1">
                <a:latin typeface="+mn-ea"/>
              </a:rPr>
              <a:t>(redirect: </a:t>
            </a:r>
            <a:r>
              <a:rPr lang="ko-KR" altLang="en-US" sz="1600" b="1">
                <a:latin typeface="+mn-ea"/>
              </a:rPr>
              <a:t>키워드</a:t>
            </a:r>
            <a:r>
              <a:rPr lang="en-US" altLang="ko-KR" sz="1600" b="1">
                <a:latin typeface="+mn-ea"/>
              </a:rPr>
              <a:t>) 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C7ED37-DDEF-4DB7-963E-342CD9877B0B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다른 페이지로 이동할 때 사용 합니다</a:t>
            </a:r>
            <a:r>
              <a:rPr lang="en-US" altLang="ko-KR" sz="1100">
                <a:latin typeface="+mn-ea"/>
              </a:rPr>
              <a:t>.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(spring_14_3_ex1_srpingex)</a:t>
            </a:r>
            <a:endParaRPr lang="en-US" altLang="ko-KR" sz="110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8262" y="1787769"/>
            <a:ext cx="4778244" cy="12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92240" y="2433265"/>
            <a:ext cx="39624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8262" y="3677106"/>
            <a:ext cx="26670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492240" y="3616448"/>
            <a:ext cx="3424277" cy="51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492240" y="4685308"/>
            <a:ext cx="3440021" cy="5431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3535262" y="3927942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535261" y="4956889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21688" y="2588562"/>
            <a:ext cx="216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8925" y="1839996"/>
            <a:ext cx="4933949" cy="370355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333624" y="872595"/>
            <a:ext cx="3155156" cy="363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Model and view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5893594" y="924874"/>
            <a:ext cx="1433512" cy="3662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>
                <a:hlinkClick r:id="rId3"/>
              </a:rPr>
              <a:t>참조 사이트</a:t>
            </a:r>
            <a:endParaRPr lang="en-US" altLang="ko-KR" b="1"/>
          </a:p>
        </p:txBody>
      </p:sp>
      <p:sp>
        <p:nvSpPr>
          <p:cNvPr id="7" name=""/>
          <p:cNvSpPr txBox="1"/>
          <p:nvPr/>
        </p:nvSpPr>
        <p:spPr>
          <a:xfrm>
            <a:off x="7569993" y="908208"/>
            <a:ext cx="1469231" cy="366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hlinkClick r:id="rId4"/>
              </a:rPr>
              <a:t>스프링 단계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54666" y="609600"/>
            <a:ext cx="8727636" cy="1142206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4200" b="1"/>
              <a:t>폼</a:t>
            </a:r>
            <a:r>
              <a:rPr lang="en-US" altLang="ko-KR" sz="4200" b="1"/>
              <a:t> </a:t>
            </a:r>
            <a:r>
              <a:rPr lang="ko-KR" altLang="en-US" sz="4200" b="1"/>
              <a:t>데이터 유효성 검사 (</a:t>
            </a:r>
            <a:r>
              <a:rPr lang="en-US" altLang="ko-KR" sz="4200" b="1"/>
              <a:t>validator</a:t>
            </a:r>
            <a:r>
              <a:rPr lang="ko-KR" altLang="en-US" sz="4200" b="1"/>
              <a:t>)</a:t>
            </a:r>
            <a:endParaRPr lang="ko-KR" altLang="en-US" sz="4200" b="1"/>
          </a:p>
        </p:txBody>
      </p:sp>
      <p:sp>
        <p:nvSpPr>
          <p:cNvPr id="4" name=""/>
          <p:cNvSpPr txBox="1"/>
          <p:nvPr/>
        </p:nvSpPr>
        <p:spPr>
          <a:xfrm>
            <a:off x="881062" y="2198475"/>
            <a:ext cx="7381876" cy="1230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100" b="1"/>
              <a:t>진행 순서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1. Validator </a:t>
            </a:r>
            <a:r>
              <a:rPr lang="ko-KR" altLang="en-US"/>
              <a:t>인터페이스를 이용한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</a:t>
            </a:r>
            <a:r>
              <a:rPr lang="en-US" altLang="ko-KR"/>
              <a:t> </a:t>
            </a:r>
            <a:r>
              <a:rPr lang="ko-KR" altLang="en-US"/>
              <a:t>@</a:t>
            </a:r>
            <a:r>
              <a:rPr lang="en-US" altLang="ko-KR"/>
              <a:t>Valid </a:t>
            </a:r>
            <a:r>
              <a:rPr lang="ko-KR" altLang="en-US"/>
              <a:t>어노테이션을 이용한 방법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018696" y="4939664"/>
            <a:ext cx="1925480" cy="14592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</a:t>
            </a:r>
            <a:r>
              <a:rPr lang="ko-KR" altLang="en-US">
                <a:hlinkClick r:id="rId2"/>
              </a:rPr>
              <a:t>한국 사이트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</a:t>
            </a:r>
            <a:r>
              <a:rPr lang="ko-KR" altLang="en-US">
                <a:hlinkClick r:id="rId3"/>
              </a:rPr>
              <a:t>한국사이트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</a:t>
            </a:r>
            <a:r>
              <a:rPr lang="ko-KR" altLang="en-US">
                <a:hlinkClick r:id="rId4"/>
              </a:rPr>
              <a:t>한국 사이트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090862" y="4915851"/>
            <a:ext cx="1993106" cy="3638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</a:t>
            </a:r>
            <a:r>
              <a:rPr lang="ko-KR" altLang="en-US">
                <a:hlinkClick r:id="rId5"/>
              </a:rPr>
              <a:t>외국 문서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952500" y="4206345"/>
            <a:ext cx="2262188" cy="411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100" b="1"/>
              <a:t>참조 사이트</a:t>
            </a:r>
            <a:endParaRPr lang="ko-KR" altLang="en-US" sz="2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04810" y="408251"/>
            <a:ext cx="5262565" cy="3613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</a:t>
            </a:r>
            <a:r>
              <a:rPr lang="en-US" altLang="ko-KR"/>
              <a:t>Validator </a:t>
            </a:r>
            <a:r>
              <a:rPr lang="ko-KR" altLang="en-US"/>
              <a:t>인터페이스를 이용한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9" y="1251733"/>
            <a:ext cx="3136106" cy="286544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1930" y="1187400"/>
            <a:ext cx="7065168" cy="417041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137" y="323850"/>
            <a:ext cx="11515725" cy="62103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5850" y="333374"/>
            <a:ext cx="7591425" cy="61912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1942" y="142875"/>
            <a:ext cx="6552678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04810" y="408251"/>
            <a:ext cx="5262565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2. </a:t>
            </a:r>
            <a:r>
              <a:rPr lang="en-US" altLang="ko-KR"/>
              <a:t> </a:t>
            </a:r>
            <a:r>
              <a:rPr lang="ko-KR" altLang="en-US"/>
              <a:t>@</a:t>
            </a:r>
            <a:r>
              <a:rPr lang="en-US" altLang="ko-KR"/>
              <a:t>Valid </a:t>
            </a:r>
            <a:r>
              <a:rPr lang="ko-KR" altLang="en-US"/>
              <a:t>어노테이션을 이용한 방법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750" y="951051"/>
            <a:ext cx="8893968" cy="573073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600" b="1">
                <a:latin typeface="+mn-ea"/>
              </a:rPr>
              <a:t>컨트롤러 클래스 제작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7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1"/>
          <p:cNvSpPr txBox="1"/>
          <p:nvPr/>
        </p:nvSpPr>
        <p:spPr>
          <a:xfrm>
            <a:off x="677008" y="1116906"/>
            <a:ext cx="10676792" cy="595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최초 클라이언트로부터 요청이 들어왔을 때</a:t>
            </a:r>
            <a:r>
              <a:rPr lang="en-US" altLang="ko-KR" sz="1100"/>
              <a:t>, </a:t>
            </a:r>
            <a:r>
              <a:rPr lang="ko-KR" altLang="en-US" sz="1100"/>
              <a:t>컨트롤러로 진입하게 됩니다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ko-KR" altLang="en-US" sz="1100"/>
              <a:t>그리고 컨트롤러는 요청에 대한 작업을 한 후 뷰쪽으로 데이터를 전달합니다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(spring_12_1_ex1_springex)</a:t>
            </a:r>
            <a:endParaRPr lang="en-US" altLang="ko-KR" sz="1100"/>
          </a:p>
        </p:txBody>
      </p:sp>
      <p:sp>
        <p:nvSpPr>
          <p:cNvPr id="9" name="TextBox 22"/>
          <p:cNvSpPr txBox="1"/>
          <p:nvPr/>
        </p:nvSpPr>
        <p:spPr>
          <a:xfrm>
            <a:off x="766654" y="2049236"/>
            <a:ext cx="4916969" cy="263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컨트롤로 클래스 제작 순서</a:t>
            </a:r>
            <a:endParaRPr lang="en-US" altLang="ko-KR" sz="1200" b="1"/>
          </a:p>
        </p:txBody>
      </p:sp>
      <p:cxnSp>
        <p:nvCxnSpPr>
          <p:cNvPr id="10" name="직선 연결선 24"/>
          <p:cNvCxnSpPr/>
          <p:nvPr/>
        </p:nvCxnSpPr>
        <p:spPr>
          <a:xfrm>
            <a:off x="766655" y="2331408"/>
            <a:ext cx="49169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6"/>
          <p:cNvSpPr/>
          <p:nvPr/>
        </p:nvSpPr>
        <p:spPr>
          <a:xfrm>
            <a:off x="1013010" y="2482989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@Controller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이용한 클래스 생성</a:t>
            </a:r>
            <a:endParaRPr lang="ko-KR" altLang="en-US"/>
          </a:p>
        </p:txBody>
      </p:sp>
      <p:sp>
        <p:nvSpPr>
          <p:cNvPr id="12" name="직사각형 27"/>
          <p:cNvSpPr/>
          <p:nvPr/>
        </p:nvSpPr>
        <p:spPr>
          <a:xfrm>
            <a:off x="1013010" y="3494276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@RequestMapping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이용한 요청 경로 지정</a:t>
            </a:r>
            <a:endParaRPr lang="ko-KR" altLang="en-US"/>
          </a:p>
        </p:txBody>
      </p:sp>
      <p:sp>
        <p:nvSpPr>
          <p:cNvPr id="13" name="직사각형 28"/>
          <p:cNvSpPr/>
          <p:nvPr/>
        </p:nvSpPr>
        <p:spPr>
          <a:xfrm>
            <a:off x="1013010" y="4516205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요청 처리 메소드 구현</a:t>
            </a:r>
            <a:endParaRPr lang="ko-KR" altLang="en-US"/>
          </a:p>
        </p:txBody>
      </p:sp>
      <p:sp>
        <p:nvSpPr>
          <p:cNvPr id="14" name="직사각형 30"/>
          <p:cNvSpPr/>
          <p:nvPr/>
        </p:nvSpPr>
        <p:spPr>
          <a:xfrm>
            <a:off x="1013010" y="5538134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 이름 리턴</a:t>
            </a:r>
            <a:endParaRPr lang="ko-KR" altLang="en-US"/>
          </a:p>
        </p:txBody>
      </p:sp>
      <p:cxnSp>
        <p:nvCxnSpPr>
          <p:cNvPr id="15" name="직선 화살표 연결선 9"/>
          <p:cNvCxnSpPr>
            <a:stCxn id="11" idx="2"/>
            <a:endCxn id="12" idx="0"/>
          </p:cNvCxnSpPr>
          <p:nvPr/>
        </p:nvCxnSpPr>
        <p:spPr>
          <a:xfrm>
            <a:off x="3630705" y="3200165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31"/>
          <p:cNvCxnSpPr/>
          <p:nvPr/>
        </p:nvCxnSpPr>
        <p:spPr>
          <a:xfrm>
            <a:off x="3630704" y="4222094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/>
          <p:nvPr/>
        </p:nvCxnSpPr>
        <p:spPr>
          <a:xfrm>
            <a:off x="3630704" y="5244023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79737" y="2482989"/>
            <a:ext cx="2581275" cy="7429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237" y="942974"/>
            <a:ext cx="3914775" cy="18764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7207" y="372533"/>
            <a:ext cx="2095500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pom</a:t>
            </a:r>
            <a:r>
              <a:rPr lang="ko-KR" altLang="en-US"/>
              <a:t> 설정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7687" y="623887"/>
            <a:ext cx="2571750" cy="21336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238625" y="193939"/>
            <a:ext cx="1797844" cy="366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DAO </a:t>
            </a:r>
            <a:r>
              <a:rPr lang="ko-KR" altLang="en-US"/>
              <a:t>부분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0999" y="4560093"/>
            <a:ext cx="6477000" cy="9525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619125" y="3992033"/>
            <a:ext cx="5905501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에러를 커스텀하여 뿌려주기 위한 </a:t>
            </a:r>
            <a:r>
              <a:rPr lang="en-US" altLang="ko-KR"/>
              <a:t>messagesource </a:t>
            </a:r>
            <a:r>
              <a:rPr lang="ko-KR" altLang="en-US"/>
              <a:t>부분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7950" y="909637"/>
            <a:ext cx="5848350" cy="56102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16718" y="289189"/>
            <a:ext cx="1940720" cy="366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컨트롤러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8576" y="315515"/>
            <a:ext cx="7483312" cy="622696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92906" y="324908"/>
            <a:ext cx="2583656" cy="6352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validator </a:t>
            </a:r>
            <a:r>
              <a:rPr lang="ko-KR" altLang="en-US"/>
              <a:t>인터페이스 구현 부분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0"/>
          </p:nvPr>
        </p:nvSpPr>
        <p:spPr>
          <a:xfrm>
            <a:off x="2809696" y="800100"/>
            <a:ext cx="5131949" cy="1142206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200" b="1"/>
              <a:t>Spring transaction</a:t>
            </a:r>
            <a:endParaRPr lang="en-US" altLang="ko-KR" sz="4200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1556" y="2005928"/>
            <a:ext cx="9160668" cy="396862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418420" y="343376"/>
            <a:ext cx="2582706" cy="17597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/>
              <a:t>참조 문헌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1. </a:t>
            </a:r>
            <a:r>
              <a:rPr lang="ko-KR" altLang="en-US">
                <a:hlinkClick r:id="rId2"/>
              </a:rPr>
              <a:t>트랜잭션이란?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2.</a:t>
            </a:r>
            <a:r>
              <a:rPr lang="ko-KR" altLang="en-US">
                <a:hlinkClick r:id="rId3"/>
              </a:rPr>
              <a:t> spring 트랜잭션 방법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</a:t>
            </a:r>
            <a:r>
              <a:rPr lang="en-US" altLang="ko-KR">
                <a:hlinkClick r:id="rId4"/>
              </a:rPr>
              <a:t>aop관련 설명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52462" y="3701411"/>
            <a:ext cx="10387012" cy="20116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선언적인 방식 과 프로그램적인 방식 이란?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스프링에서는 두가지 방식의 트랜잭션을 사용한다.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하나는 선언에 의한 트랜잭션이고 또 하나는 프로그램에 의한 트랜잭션이다.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후자는 우리가 흔히 쓰던 방식이고 전자는 AOP를 사용하여 프로그램 외부에서 선언하는 방식이다.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프로그램에 의한 방식은 중복적인 트랜잭션 소스를 삽입해야 하므로 특별한 경우가 아니면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선언적인 방식을 사용하는 것이 바람직하다.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4488180" y="3248977"/>
            <a:ext cx="251460" cy="6353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464343" y="491595"/>
            <a:ext cx="4107657" cy="392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/>
              <a:t>트랜잭션이란?</a:t>
            </a:r>
            <a:endParaRPr lang="ko-KR" altLang="en-US" sz="2000" b="1"/>
          </a:p>
        </p:txBody>
      </p:sp>
      <p:sp>
        <p:nvSpPr>
          <p:cNvPr id="9" name=""/>
          <p:cNvSpPr txBox="1"/>
          <p:nvPr/>
        </p:nvSpPr>
        <p:spPr>
          <a:xfrm>
            <a:off x="535781" y="1217876"/>
            <a:ext cx="4941094" cy="11805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트랜잭션(Transaction 이하 트랜잭션)이란, 데이터베이스의 상태를 변화시키기 해서 수행하는 작업의 단위를 뜻한다.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502467" y="3248977"/>
            <a:ext cx="256223" cy="6353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2031" y="2541852"/>
            <a:ext cx="9822656" cy="349947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00062" y="265376"/>
            <a:ext cx="6703219" cy="12186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/>
              <a:t>선언적인 방식의 트랜잭션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선언적인 트랜잭션에는 AOP를 이용한 방식과 어노테이션을 선언하는 방식이 있다.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896" y="1938864"/>
            <a:ext cx="5345906" cy="223096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7703" y="704391"/>
            <a:ext cx="5083969" cy="199991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0331" y="3880840"/>
            <a:ext cx="5367337" cy="1932579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92906" y="420156"/>
            <a:ext cx="3286125" cy="6399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정상적으로 데이터가 입력이 되었을때 화면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618" y="280987"/>
            <a:ext cx="7791450" cy="258127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112" y="3024187"/>
            <a:ext cx="3153631" cy="34290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45743" y="3907631"/>
            <a:ext cx="7172325" cy="192405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631406" y="2587092"/>
            <a:ext cx="3071813" cy="6399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category </a:t>
            </a:r>
            <a:r>
              <a:rPr lang="ko-KR" altLang="en-US"/>
              <a:t>부분을 알수 없는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데이터를 삽입한다.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359832"/>
            <a:ext cx="4956618" cy="549671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49" y="182033"/>
            <a:ext cx="2614083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UserService</a:t>
            </a:r>
            <a:r>
              <a:rPr lang="ko-KR" altLang="en-US"/>
              <a:t>.</a:t>
            </a:r>
            <a:r>
              <a:rPr lang="en-US" altLang="ko-KR"/>
              <a:t>java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440530" y="1670314"/>
            <a:ext cx="3131344" cy="9090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우측의 붉은 박스 부분인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category update</a:t>
            </a:r>
            <a:r>
              <a:rPr lang="ko-KR" altLang="en-US"/>
              <a:t>부분에서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에러가 발생한다.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" y="1716845"/>
            <a:ext cx="10310812" cy="342431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76250" y="324908"/>
            <a:ext cx="7048499" cy="9400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/>
              <a:t>오류</a:t>
            </a:r>
            <a:r>
              <a:rPr lang="en-US" altLang="ko-KR" sz="2000" b="1"/>
              <a:t> </a:t>
            </a:r>
            <a:r>
              <a:rPr lang="ko-KR" altLang="en-US" sz="2000" b="1"/>
              <a:t>화면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hoho</a:t>
            </a:r>
            <a:r>
              <a:rPr lang="ko-KR" altLang="en-US"/>
              <a:t>라는 필드를 찾을수 없다는 문구가 뜬다.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941" y="1969994"/>
            <a:ext cx="2743200" cy="144780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1600" b="1">
                <a:latin typeface="+mn-ea"/>
              </a:rPr>
              <a:t>요청 처리 메소드 제작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7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클라이언트의 요청을 처리할 메소드를 제작 합니다</a:t>
            </a:r>
            <a:r>
              <a:rPr lang="en-US" altLang="ko-KR" sz="1100"/>
              <a:t>. (spring_12_1_ex1_springex)</a:t>
            </a:r>
            <a:endParaRPr lang="en-US" altLang="ko-KR" sz="1100"/>
          </a:p>
        </p:txBody>
      </p:sp>
      <p:sp>
        <p:nvSpPr>
          <p:cNvPr id="9" name="직사각형 15"/>
          <p:cNvSpPr/>
          <p:nvPr/>
        </p:nvSpPr>
        <p:spPr>
          <a:xfrm>
            <a:off x="4975412" y="1792704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요청 경로</a:t>
            </a:r>
            <a:r>
              <a:rPr lang="en-US" altLang="ko-KR"/>
              <a:t>(path)</a:t>
            </a:r>
            <a:endParaRPr lang="ko-KR" altLang="en-US"/>
          </a:p>
        </p:txBody>
      </p:sp>
      <p:cxnSp>
        <p:nvCxnSpPr>
          <p:cNvPr id="10" name="직선 화살표 연결선 7"/>
          <p:cNvCxnSpPr/>
          <p:nvPr/>
        </p:nvCxnSpPr>
        <p:spPr>
          <a:xfrm flipH="1">
            <a:off x="3621741" y="2142563"/>
            <a:ext cx="129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8"/>
          <p:cNvSpPr/>
          <p:nvPr/>
        </p:nvSpPr>
        <p:spPr>
          <a:xfrm>
            <a:off x="4975412" y="2791669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뷰페이지 이름</a:t>
            </a:r>
            <a:endParaRPr lang="ko-KR" altLang="en-US"/>
          </a:p>
        </p:txBody>
      </p:sp>
      <p:cxnSp>
        <p:nvCxnSpPr>
          <p:cNvPr id="12" name="직선 화살표 연결선 20"/>
          <p:cNvCxnSpPr/>
          <p:nvPr/>
        </p:nvCxnSpPr>
        <p:spPr>
          <a:xfrm flipH="1">
            <a:off x="2859741" y="2958351"/>
            <a:ext cx="205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8141" y="4837180"/>
            <a:ext cx="5502459" cy="952500"/>
          </a:xfrm>
          <a:prstGeom prst="rect">
            <a:avLst/>
          </a:prstGeom>
        </p:spPr>
      </p:pic>
      <p:sp>
        <p:nvSpPr>
          <p:cNvPr id="14" name="TextBox 23"/>
          <p:cNvSpPr txBox="1"/>
          <p:nvPr/>
        </p:nvSpPr>
        <p:spPr>
          <a:xfrm>
            <a:off x="901125" y="4396706"/>
            <a:ext cx="24964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뷰페이지 이름 생성</a:t>
            </a:r>
            <a:r>
              <a:rPr lang="en-US" altLang="ko-KR" sz="1100" b="1"/>
              <a:t>(</a:t>
            </a:r>
            <a:r>
              <a:rPr lang="ko-KR" altLang="en-US" sz="1100" b="1"/>
              <a:t>조합</a:t>
            </a:r>
            <a:r>
              <a:rPr lang="en-US" altLang="ko-KR" sz="1100" b="1"/>
              <a:t>) </a:t>
            </a:r>
            <a:r>
              <a:rPr lang="ko-KR" altLang="en-US" sz="1100" b="1"/>
              <a:t>방법</a:t>
            </a:r>
            <a:endParaRPr lang="en-US" altLang="ko-KR" sz="1100" b="1"/>
          </a:p>
        </p:txBody>
      </p:sp>
      <p:pic>
        <p:nvPicPr>
          <p:cNvPr id="15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9209" y="2264954"/>
            <a:ext cx="3390900" cy="685800"/>
          </a:xfrm>
          <a:prstGeom prst="rect">
            <a:avLst/>
          </a:prstGeom>
        </p:spPr>
      </p:pic>
      <p:sp>
        <p:nvSpPr>
          <p:cNvPr id="16" name="TextBox 25"/>
          <p:cNvSpPr txBox="1"/>
          <p:nvPr/>
        </p:nvSpPr>
        <p:spPr>
          <a:xfrm>
            <a:off x="7681633" y="1954287"/>
            <a:ext cx="2496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결과 화면</a:t>
            </a:r>
            <a:endParaRPr lang="en-US" altLang="ko-KR" sz="1100" b="1"/>
          </a:p>
        </p:txBody>
      </p:sp>
      <p:cxnSp>
        <p:nvCxnSpPr>
          <p:cNvPr id="17" name="직선 연결선 26"/>
          <p:cNvCxnSpPr/>
          <p:nvPr/>
        </p:nvCxnSpPr>
        <p:spPr>
          <a:xfrm>
            <a:off x="972843" y="4658316"/>
            <a:ext cx="972465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2843" y="4877589"/>
            <a:ext cx="1660971" cy="1519277"/>
          </a:xfrm>
          <a:prstGeom prst="rect">
            <a:avLst/>
          </a:prstGeom>
        </p:spPr>
      </p:pic>
      <p:sp>
        <p:nvSpPr>
          <p:cNvPr id="19" name="직사각형 29"/>
          <p:cNvSpPr/>
          <p:nvPr/>
        </p:nvSpPr>
        <p:spPr>
          <a:xfrm>
            <a:off x="930622" y="4890430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32"/>
          <p:cNvSpPr/>
          <p:nvPr/>
        </p:nvSpPr>
        <p:spPr>
          <a:xfrm>
            <a:off x="1030941" y="5735714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34"/>
          <p:cNvSpPr txBox="1"/>
          <p:nvPr/>
        </p:nvSpPr>
        <p:spPr>
          <a:xfrm>
            <a:off x="2966114" y="4367775"/>
            <a:ext cx="4277139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뷰페이지 이름 </a:t>
            </a:r>
            <a:r>
              <a:rPr lang="en-US" altLang="ko-KR" sz="1100"/>
              <a:t>= prefix + </a:t>
            </a:r>
            <a:r>
              <a:rPr lang="ko-KR" altLang="en-US" sz="1100"/>
              <a:t>요청처리 메소드 반환값 </a:t>
            </a:r>
            <a:r>
              <a:rPr lang="en-US" altLang="ko-KR" sz="1100"/>
              <a:t>+ suffix</a:t>
            </a:r>
            <a:endParaRPr lang="en-US" altLang="ko-KR" sz="1100"/>
          </a:p>
        </p:txBody>
      </p:sp>
      <p:sp>
        <p:nvSpPr>
          <p:cNvPr id="22" name="직사각형 35"/>
          <p:cNvSpPr/>
          <p:nvPr/>
        </p:nvSpPr>
        <p:spPr>
          <a:xfrm>
            <a:off x="3324053" y="5162769"/>
            <a:ext cx="3775574" cy="428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412" y="734043"/>
            <a:ext cx="4710113" cy="170912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2172" y="648848"/>
            <a:ext cx="4533899" cy="155618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4344" y="3103999"/>
            <a:ext cx="9822657" cy="155134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6999" y="776287"/>
            <a:ext cx="4381500" cy="53054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52436" y="312999"/>
            <a:ext cx="5607844" cy="59715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/>
              <a:t>결론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데이터가 잘못 입력이 된경우 </a:t>
            </a:r>
            <a:r>
              <a:rPr lang="en-US" altLang="ko-KR"/>
              <a:t>try catch</a:t>
            </a:r>
            <a:r>
              <a:rPr lang="ko-KR" altLang="en-US"/>
              <a:t>문을 타서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에러 화면으로 가지만 </a:t>
            </a:r>
            <a:r>
              <a:rPr lang="en-US" altLang="ko-KR"/>
              <a:t>DB</a:t>
            </a:r>
            <a:r>
              <a:rPr lang="ko-KR" altLang="en-US"/>
              <a:t>안에는 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Category DB</a:t>
            </a:r>
            <a:r>
              <a:rPr lang="ko-KR" altLang="en-US"/>
              <a:t>를 제외하곤 데이터가  </a:t>
            </a:r>
            <a:r>
              <a:rPr lang="en-US" altLang="ko-KR"/>
              <a:t>rollback </a:t>
            </a:r>
            <a:r>
              <a:rPr lang="ko-KR" altLang="en-US"/>
              <a:t>이 되지 않고 정상적으로 입력이 되는 문제가 발생한다.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 sz="1900" b="1"/>
              <a:t>해결방안</a:t>
            </a:r>
            <a:endParaRPr lang="ko-KR" altLang="en-US" sz="1900" b="1"/>
          </a:p>
          <a:p>
            <a:pPr>
              <a:defRPr lang="ko-KR" altLang="en-US"/>
            </a:pPr>
            <a:endParaRPr lang="ko-KR" altLang="en-US" sz="1900" b="1"/>
          </a:p>
          <a:p>
            <a:pPr>
              <a:defRPr lang="ko-KR" altLang="en-US"/>
            </a:pPr>
            <a:r>
              <a:rPr lang="en-US" altLang="ko-KR"/>
              <a:t>AOP를 이용한 선언적인 방식의 트랜잭션</a:t>
            </a:r>
            <a:r>
              <a:rPr lang="ko-KR" altLang="en-US"/>
              <a:t>으로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데이터 처리를 통하여 문제점 개선</a:t>
            </a:r>
            <a:endParaRPr lang="ko-KR" altLang="en-US"/>
          </a:p>
          <a:p>
            <a:pPr>
              <a:defRPr lang="ko-KR" altLang="en-US"/>
            </a:pPr>
            <a:endParaRPr lang="ko-KR" altLang="en-US" sz="1900"/>
          </a:p>
          <a:p>
            <a:pPr>
              <a:defRPr lang="ko-KR" altLang="en-US"/>
            </a:pPr>
            <a:endParaRPr lang="ko-KR" altLang="en-US" sz="1900"/>
          </a:p>
          <a:p>
            <a:pPr>
              <a:defRPr lang="ko-KR" altLang="en-US"/>
            </a:pPr>
            <a:r>
              <a:rPr lang="ko-KR" altLang="en-US" sz="1900" b="1"/>
              <a:t>작업 순서</a:t>
            </a:r>
            <a:endParaRPr lang="ko-KR" altLang="en-US" sz="1900" b="1"/>
          </a:p>
          <a:p>
            <a:pPr>
              <a:defRPr lang="ko-KR" altLang="en-US"/>
            </a:pPr>
            <a:endParaRPr lang="ko-KR" altLang="en-US" sz="1900" b="1"/>
          </a:p>
          <a:p>
            <a:pPr>
              <a:defRPr lang="ko-KR" altLang="en-US"/>
            </a:pPr>
            <a:r>
              <a:rPr lang="ko-KR" altLang="en-US"/>
              <a:t>1. </a:t>
            </a:r>
            <a:r>
              <a:rPr lang="en-US" altLang="ko-KR"/>
              <a:t>POM.xml</a:t>
            </a:r>
            <a:r>
              <a:rPr lang="ko-KR" altLang="en-US"/>
              <a:t>에 라이브러리 추가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</a:t>
            </a:r>
            <a:r>
              <a:rPr lang="en-US" altLang="ko-KR"/>
              <a:t>server.xml</a:t>
            </a:r>
            <a:r>
              <a:rPr lang="ko-KR" altLang="en-US"/>
              <a:t>에 </a:t>
            </a:r>
            <a:r>
              <a:rPr lang="en-US" altLang="ko-KR"/>
              <a:t>component-scan </a:t>
            </a:r>
            <a:r>
              <a:rPr lang="ko-KR" altLang="en-US"/>
              <a:t>부분을 수정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</a:t>
            </a:r>
            <a:r>
              <a:rPr lang="en-US" altLang="ko-KR"/>
              <a:t>root application.xml</a:t>
            </a:r>
            <a:r>
              <a:rPr lang="ko-KR" altLang="en-US"/>
              <a:t>부분 트랜잭션 부분 추가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268" y="619125"/>
            <a:ext cx="4057650" cy="20955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009648"/>
            <a:ext cx="7362825" cy="6477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7243" y="3563314"/>
            <a:ext cx="11029950" cy="270051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73844" y="134408"/>
            <a:ext cx="3428999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pom.xml</a:t>
            </a:r>
            <a:r>
              <a:rPr lang="ko-KR" altLang="en-US"/>
              <a:t>라이브러리 추가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4572000" y="229658"/>
            <a:ext cx="3214687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servlet</a:t>
            </a:r>
            <a:r>
              <a:rPr lang="ko-KR" altLang="en-US"/>
              <a:t>.</a:t>
            </a:r>
            <a:r>
              <a:rPr lang="en-US" altLang="ko-KR"/>
              <a:t>xml</a:t>
            </a:r>
            <a:r>
              <a:rPr lang="ko-KR" altLang="en-US"/>
              <a:t>수정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3692" y="1373981"/>
            <a:ext cx="6841331" cy="349119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35781" y="432064"/>
            <a:ext cx="3000375" cy="366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root.xml</a:t>
            </a:r>
            <a:r>
              <a:rPr lang="ko-KR" altLang="en-US"/>
              <a:t>수정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1162" y="1159668"/>
            <a:ext cx="7972425" cy="37528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</a:rPr>
              <a:t>뷰에 데이터 전달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6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컨트롤러에서 로직 수행 후 뷰페이지를 반환 합니다</a:t>
            </a:r>
            <a:r>
              <a:rPr lang="en-US" altLang="ko-KR" sz="1100"/>
              <a:t>. </a:t>
            </a:r>
            <a:r>
              <a:rPr lang="ko-KR" altLang="en-US" sz="1100"/>
              <a:t>이때 뷰에서 사용하게 될 데이터를 객체로 전달 할 수 있습니다</a:t>
            </a:r>
            <a:r>
              <a:rPr lang="en-US" altLang="ko-KR" sz="1100"/>
              <a:t>.</a:t>
            </a:r>
            <a:endParaRPr lang="en-US" altLang="ko-KR" sz="1100"/>
          </a:p>
        </p:txBody>
      </p:sp>
      <p:sp>
        <p:nvSpPr>
          <p:cNvPr id="8" name="직사각형 22"/>
          <p:cNvSpPr/>
          <p:nvPr/>
        </p:nvSpPr>
        <p:spPr>
          <a:xfrm>
            <a:off x="5231051" y="1938873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Model </a:t>
            </a:r>
            <a:r>
              <a:rPr lang="ko-KR" altLang="en-US"/>
              <a:t>객체를 파라미터로 받음</a:t>
            </a:r>
            <a:endParaRPr lang="ko-KR" altLang="en-US"/>
          </a:p>
        </p:txBody>
      </p:sp>
      <p:cxnSp>
        <p:nvCxnSpPr>
          <p:cNvPr id="9" name="직선 화살표 연결선 24"/>
          <p:cNvCxnSpPr/>
          <p:nvPr/>
        </p:nvCxnSpPr>
        <p:spPr>
          <a:xfrm flipH="1">
            <a:off x="3877380" y="2180580"/>
            <a:ext cx="129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7980" y="1802376"/>
            <a:ext cx="2819400" cy="1562100"/>
          </a:xfrm>
          <a:prstGeom prst="rect">
            <a:avLst/>
          </a:prstGeom>
        </p:spPr>
      </p:pic>
      <p:sp>
        <p:nvSpPr>
          <p:cNvPr id="11" name="직사각형 27"/>
          <p:cNvSpPr/>
          <p:nvPr/>
        </p:nvSpPr>
        <p:spPr>
          <a:xfrm>
            <a:off x="5231051" y="2509545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Model </a:t>
            </a:r>
            <a:r>
              <a:rPr lang="ko-KR" altLang="en-US"/>
              <a:t>객체에 데이터를 담음</a:t>
            </a:r>
            <a:endParaRPr lang="ko-KR" altLang="en-US"/>
          </a:p>
        </p:txBody>
      </p:sp>
      <p:cxnSp>
        <p:nvCxnSpPr>
          <p:cNvPr id="12" name="직선 화살표 연결선 28"/>
          <p:cNvCxnSpPr/>
          <p:nvPr/>
        </p:nvCxnSpPr>
        <p:spPr>
          <a:xfrm flipH="1" flipV="1">
            <a:off x="3460955" y="2630992"/>
            <a:ext cx="1707343" cy="12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6567" y="3642486"/>
            <a:ext cx="2562225" cy="1200150"/>
          </a:xfrm>
          <a:prstGeom prst="rect">
            <a:avLst/>
          </a:prstGeom>
        </p:spPr>
      </p:pic>
      <p:sp>
        <p:nvSpPr>
          <p:cNvPr id="14" name="직사각형 33"/>
          <p:cNvSpPr/>
          <p:nvPr/>
        </p:nvSpPr>
        <p:spPr>
          <a:xfrm>
            <a:off x="5231051" y="3807557"/>
            <a:ext cx="3499994" cy="95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컨트롤러에서 전달 받은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Model</a:t>
            </a:r>
            <a:r>
              <a:rPr lang="ko-KR" altLang="en-US"/>
              <a:t>객체의 속성을 이용함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화살표 연결선 36"/>
          <p:cNvCxnSpPr/>
          <p:nvPr/>
        </p:nvCxnSpPr>
        <p:spPr>
          <a:xfrm flipH="1">
            <a:off x="2202426" y="4287147"/>
            <a:ext cx="296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6"/>
          <p:cNvSpPr/>
          <p:nvPr/>
        </p:nvSpPr>
        <p:spPr>
          <a:xfrm>
            <a:off x="4119716" y="3221107"/>
            <a:ext cx="1445342" cy="4326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00503" y="5635153"/>
            <a:ext cx="3257550" cy="847725"/>
          </a:xfrm>
          <a:prstGeom prst="rect">
            <a:avLst/>
          </a:prstGeom>
        </p:spPr>
      </p:pic>
      <p:sp>
        <p:nvSpPr>
          <p:cNvPr id="18" name="아래쪽 화살표 37"/>
          <p:cNvSpPr/>
          <p:nvPr/>
        </p:nvSpPr>
        <p:spPr>
          <a:xfrm>
            <a:off x="4119716" y="5077100"/>
            <a:ext cx="1445342" cy="4326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38"/>
          <p:cNvSpPr txBox="1"/>
          <p:nvPr/>
        </p:nvSpPr>
        <p:spPr>
          <a:xfrm>
            <a:off x="677008" y="1508625"/>
            <a:ext cx="3629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/>
              <a:t>Model </a:t>
            </a:r>
            <a:r>
              <a:rPr lang="ko-KR" altLang="en-US" sz="1200" b="1"/>
              <a:t>클래스를 이용한 데이터 전달</a:t>
            </a:r>
            <a:endParaRPr lang="en-US" altLang="ko-KR" sz="1200" b="1"/>
          </a:p>
        </p:txBody>
      </p:sp>
      <p:cxnSp>
        <p:nvCxnSpPr>
          <p:cNvPr id="20" name="직선 연결선 39"/>
          <p:cNvCxnSpPr/>
          <p:nvPr/>
        </p:nvCxnSpPr>
        <p:spPr>
          <a:xfrm>
            <a:off x="677008" y="1767663"/>
            <a:ext cx="825068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392" y="2095406"/>
            <a:ext cx="2847975" cy="809625"/>
          </a:xfrm>
          <a:prstGeom prst="rect">
            <a:avLst/>
          </a:prstGeom>
        </p:spPr>
      </p:pic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fld id="{CFC7ED37-DDEF-4DB7-963E-342CD9877B0B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  <p:cxnSp>
        <p:nvCxnSpPr>
          <p:cNvPr id="19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22"/>
          <p:cNvSpPr/>
          <p:nvPr/>
        </p:nvSpPr>
        <p:spPr>
          <a:xfrm>
            <a:off x="5252164" y="1959781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클래스에 </a:t>
            </a:r>
            <a:r>
              <a:rPr lang="en-US" altLang="ko-KR"/>
              <a:t>@RequestMapping </a:t>
            </a:r>
            <a:r>
              <a:rPr lang="ko-KR" altLang="en-US"/>
              <a:t>적용</a:t>
            </a:r>
            <a:endParaRPr lang="ko-KR" altLang="en-US"/>
          </a:p>
        </p:txBody>
      </p:sp>
      <p:cxnSp>
        <p:nvCxnSpPr>
          <p:cNvPr id="21" name="직선 화살표 연결선 24"/>
          <p:cNvCxnSpPr/>
          <p:nvPr/>
        </p:nvCxnSpPr>
        <p:spPr>
          <a:xfrm flipH="1">
            <a:off x="3376246" y="2212601"/>
            <a:ext cx="1800845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메서드에 </a:t>
            </a:r>
            <a:r>
              <a:rPr lang="en-US" altLang="ko-KR" sz="1100"/>
              <a:t>@RequestMapping </a:t>
            </a:r>
            <a:r>
              <a:rPr lang="ko-KR" altLang="en-US" sz="1100"/>
              <a:t>어노테이션을 적용하여 요청경로를 얻습니다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@RequestMapping </a:t>
            </a:r>
            <a:r>
              <a:rPr lang="ko-KR" altLang="en-US" sz="1100"/>
              <a:t>어노테이션을 클래스에 적용하여 요청경로를 얻는 방법에 대해서 살펴 봅니다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(spring_12_4_ex1_springex)</a:t>
            </a:r>
            <a:endParaRPr lang="en-US" altLang="ko-KR" sz="1100"/>
          </a:p>
        </p:txBody>
      </p:sp>
      <p:pic>
        <p:nvPicPr>
          <p:cNvPr id="23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4867" y="3835486"/>
            <a:ext cx="2857500" cy="16097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52164" y="3764569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메소드에 </a:t>
            </a:r>
            <a:r>
              <a:rPr lang="en-US" altLang="ko-KR"/>
              <a:t>@RequestMapping </a:t>
            </a:r>
            <a:r>
              <a:rPr lang="ko-KR" altLang="en-US"/>
              <a:t>적용</a:t>
            </a:r>
            <a:endParaRPr lang="ko-KR" altLang="en-US"/>
          </a:p>
        </p:txBody>
      </p:sp>
      <p:cxnSp>
        <p:nvCxnSpPr>
          <p:cNvPr id="25" name="직선 화살표 연결선 26"/>
          <p:cNvCxnSpPr/>
          <p:nvPr/>
        </p:nvCxnSpPr>
        <p:spPr>
          <a:xfrm flipH="1" flipV="1">
            <a:off x="3217985" y="4009293"/>
            <a:ext cx="1959107" cy="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9"/>
          <p:cNvSpPr/>
          <p:nvPr/>
        </p:nvSpPr>
        <p:spPr>
          <a:xfrm>
            <a:off x="5252164" y="5334343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조합된 요청 경로 </a:t>
            </a:r>
            <a:r>
              <a:rPr lang="en-US" altLang="ko-KR"/>
              <a:t>: /board/write</a:t>
            </a:r>
            <a:endParaRPr lang="ko-KR" altLang="en-US"/>
          </a:p>
        </p:txBody>
      </p:sp>
      <p:sp>
        <p:nvSpPr>
          <p:cNvPr id="27" name="덧셈 기호 9"/>
          <p:cNvSpPr/>
          <p:nvPr/>
        </p:nvSpPr>
        <p:spPr>
          <a:xfrm>
            <a:off x="7096970" y="2770478"/>
            <a:ext cx="650631" cy="650631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등호 10"/>
          <p:cNvSpPr/>
          <p:nvPr/>
        </p:nvSpPr>
        <p:spPr>
          <a:xfrm>
            <a:off x="7096970" y="4415192"/>
            <a:ext cx="738554" cy="738554"/>
          </a:xfrm>
          <a:prstGeom prst="mathEqual">
            <a:avLst>
              <a:gd name="adj1" fmla="val 2352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9020908" y="2733307"/>
            <a:ext cx="1676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/board</a:t>
            </a:r>
            <a:endParaRPr lang="en-US" altLang="ko-KR" sz="1100"/>
          </a:p>
        </p:txBody>
      </p:sp>
      <p:sp>
        <p:nvSpPr>
          <p:cNvPr id="30" name="TextBox 31"/>
          <p:cNvSpPr txBox="1"/>
          <p:nvPr/>
        </p:nvSpPr>
        <p:spPr>
          <a:xfrm>
            <a:off x="9020908" y="4544828"/>
            <a:ext cx="1676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/write</a:t>
            </a:r>
            <a:endParaRPr lang="en-US" altLang="ko-KR" sz="1100"/>
          </a:p>
        </p:txBody>
      </p:sp>
      <p:pic>
        <p:nvPicPr>
          <p:cNvPr id="31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22097" y="5839538"/>
            <a:ext cx="3000375" cy="638175"/>
          </a:xfrm>
          <a:prstGeom prst="rect">
            <a:avLst/>
          </a:prstGeom>
        </p:spPr>
      </p:pic>
      <p:sp>
        <p:nvSpPr>
          <p:cNvPr id="3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600" b="1">
                <a:latin typeface="+mn-ea"/>
              </a:rPr>
              <a:t>클래스에 </a:t>
            </a:r>
            <a:r>
              <a:rPr lang="en-US" altLang="ko-KR" sz="1600" b="1">
                <a:latin typeface="+mn-ea"/>
              </a:rPr>
              <a:t>@RequestMapping</a:t>
            </a:r>
            <a:r>
              <a:rPr lang="ko-KR" altLang="en-US" sz="1600" b="1">
                <a:latin typeface="+mn-ea"/>
              </a:rPr>
              <a:t>적용</a:t>
            </a:r>
            <a:endParaRPr lang="ko-KR" altLang="en-US" sz="1600" b="1"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600" b="1">
                <a:latin typeface="+mn-ea"/>
              </a:rPr>
              <a:t>HttpServletRequest </a:t>
            </a:r>
            <a:r>
              <a:rPr lang="ko-KR" altLang="en-US" sz="1600" b="1">
                <a:latin typeface="+mn-ea"/>
              </a:rPr>
              <a:t>클래스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HttpServletRequest</a:t>
            </a:r>
            <a:r>
              <a:rPr lang="ko-KR" altLang="en-US" sz="1100"/>
              <a:t>클래스를 이용해서 데이터를 전송하는 방법에 대해서 살펴 봅니다</a:t>
            </a:r>
            <a:r>
              <a:rPr lang="en-US" altLang="ko-KR" sz="1100"/>
              <a:t>. (spring_13_1_ex1_springex)</a:t>
            </a:r>
            <a:endParaRPr lang="en-US" altLang="ko-KR" sz="1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15404" y="1827663"/>
            <a:ext cx="5455227" cy="1679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008" y="3507527"/>
            <a:ext cx="4419600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15404" y="4570551"/>
            <a:ext cx="1666875" cy="11430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4930588" y="2572871"/>
            <a:ext cx="1192306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33832" y="3483510"/>
            <a:ext cx="3469341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6505" y="3834579"/>
            <a:ext cx="984644" cy="506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691149" y="4340055"/>
            <a:ext cx="4178709" cy="66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3099" y="1830337"/>
            <a:ext cx="7296150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en-US" altLang="ko-KR" sz="1600" b="1">
                <a:latin typeface="+mn-ea"/>
              </a:rPr>
              <a:t>@RequestParam </a:t>
            </a:r>
            <a:r>
              <a:rPr lang="ko-KR" altLang="en-US" sz="1600" b="1">
                <a:latin typeface="+mn-ea"/>
              </a:rPr>
              <a:t>어노테이션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@RequestParam </a:t>
            </a:r>
            <a:r>
              <a:rPr lang="ko-KR" altLang="en-US" sz="1100"/>
              <a:t>어노테이션을 이용해서 데이터를 전송하는 방법에 대해서 살펴 봅니다</a:t>
            </a:r>
            <a:r>
              <a:rPr lang="en-US" altLang="ko-KR" sz="1100"/>
              <a:t>. (spring_13_1_ex1_springex)</a:t>
            </a:r>
            <a:endParaRPr lang="en-US" altLang="ko-KR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316" y="3707683"/>
            <a:ext cx="4524375" cy="81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77220" y="4742681"/>
            <a:ext cx="1876425" cy="128587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5310956" y="2310581"/>
            <a:ext cx="2240218" cy="13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71483" y="3656908"/>
            <a:ext cx="3609208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310956" y="2310581"/>
            <a:ext cx="4422979" cy="13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85161" y="3991897"/>
            <a:ext cx="984644" cy="550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8" name="직선 화살표 연결선 27"/>
          <p:cNvCxnSpPr>
            <a:stCxn id="10" idx="1"/>
          </p:cNvCxnSpPr>
          <p:nvPr/>
        </p:nvCxnSpPr>
        <p:spPr>
          <a:xfrm flipH="1" flipV="1">
            <a:off x="1798650" y="4500742"/>
            <a:ext cx="3978570" cy="88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</a:rPr>
              <a:t>데이터</a:t>
            </a:r>
            <a:r>
              <a:rPr lang="en-US" altLang="ko-KR" sz="1600" b="1">
                <a:latin typeface="+mn-ea"/>
              </a:rPr>
              <a:t>(</a:t>
            </a:r>
            <a:r>
              <a:rPr lang="ko-KR" altLang="en-US" sz="1600" b="1">
                <a:latin typeface="+mn-ea"/>
              </a:rPr>
              <a:t>커맨드</a:t>
            </a:r>
            <a:r>
              <a:rPr lang="en-US" altLang="ko-KR" sz="1600" b="1">
                <a:latin typeface="+mn-ea"/>
              </a:rPr>
              <a:t>) </a:t>
            </a:r>
            <a:r>
              <a:rPr lang="ko-KR" altLang="en-US" sz="1600" b="1">
                <a:latin typeface="+mn-ea"/>
              </a:rPr>
              <a:t>객체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데이터</a:t>
            </a:r>
            <a:r>
              <a:rPr lang="en-US" altLang="ko-KR" sz="1100"/>
              <a:t>(</a:t>
            </a:r>
            <a:r>
              <a:rPr lang="ko-KR" altLang="en-US" sz="1100"/>
              <a:t>커맨드</a:t>
            </a:r>
            <a:r>
              <a:rPr lang="en-US" altLang="ko-KR" sz="1100"/>
              <a:t>) </a:t>
            </a:r>
            <a:r>
              <a:rPr lang="ko-KR" altLang="en-US" sz="1100"/>
              <a:t>객체를 이용하여 데이터 많을 경우 간단하게 사용 할 수 있습니다</a:t>
            </a:r>
            <a:r>
              <a:rPr lang="en-US" altLang="ko-KR" sz="1100"/>
              <a:t>. (spring_13_1_ex1_springex)</a:t>
            </a:r>
            <a:endParaRPr lang="en-US" altLang="ko-KR" sz="1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242" y="1869270"/>
            <a:ext cx="5281330" cy="2254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2543" y="2042259"/>
            <a:ext cx="4951425" cy="10233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4242" y="1623829"/>
            <a:ext cx="106767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기존 방법 </a:t>
            </a:r>
            <a:r>
              <a:rPr lang="en-US" altLang="ko-KR" sz="1200" b="1"/>
              <a:t>: </a:t>
            </a:r>
            <a:r>
              <a:rPr lang="ko-KR" altLang="en-US" sz="1200" b="1"/>
              <a:t>다소 코드양이 많다</a:t>
            </a:r>
            <a:r>
              <a:rPr lang="en-US" altLang="ko-KR" sz="1200" b="1"/>
              <a:t>.</a:t>
            </a:r>
            <a:endParaRPr lang="en-US" altLang="ko-KR" sz="1200" b="1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8262" y="5087012"/>
            <a:ext cx="4951425" cy="10233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4242" y="4609051"/>
            <a:ext cx="10676792" cy="265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개선 방법 </a:t>
            </a:r>
            <a:r>
              <a:rPr lang="en-US" altLang="ko-KR" sz="1200" b="1"/>
              <a:t>: </a:t>
            </a:r>
            <a:r>
              <a:rPr lang="ko-KR" altLang="en-US" sz="1200" b="1"/>
              <a:t>코드양이 적다</a:t>
            </a:r>
            <a:r>
              <a:rPr lang="en-US" altLang="ko-KR" sz="1200" b="1"/>
              <a:t>.</a:t>
            </a:r>
            <a:endParaRPr lang="en-US" altLang="ko-KR" sz="12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242" y="4978315"/>
            <a:ext cx="3409950" cy="120015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06231" y="5188769"/>
            <a:ext cx="1492046" cy="316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en-US" altLang="ko-KR" sz="1600" b="1">
                <a:latin typeface="+mn-ea"/>
              </a:rPr>
              <a:t>@PathVariable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@PathValriable </a:t>
            </a:r>
            <a:r>
              <a:rPr lang="ko-KR" altLang="en-US" sz="1100">
                <a:latin typeface="+mn-ea"/>
              </a:rPr>
              <a:t>어노테이션을 이용하면 경로</a:t>
            </a:r>
            <a:r>
              <a:rPr lang="en-US" altLang="ko-KR" sz="1100">
                <a:latin typeface="+mn-ea"/>
              </a:rPr>
              <a:t>(path)</a:t>
            </a:r>
            <a:r>
              <a:rPr lang="ko-KR" altLang="en-US" sz="1100">
                <a:latin typeface="+mn-ea"/>
              </a:rPr>
              <a:t>에 변수를 넣어 요청메소드에서 파라미터로 이용 할 수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39940" y="5280704"/>
            <a:ext cx="2314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91381" y="1938138"/>
            <a:ext cx="3038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57909" y="3339803"/>
            <a:ext cx="51054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/>
          <p:cNvSpPr/>
          <p:nvPr/>
        </p:nvSpPr>
        <p:spPr>
          <a:xfrm>
            <a:off x="3522429" y="1930187"/>
            <a:ext cx="731520" cy="345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H="1">
            <a:off x="3164619" y="2276068"/>
            <a:ext cx="723570" cy="117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354912" y="3451117"/>
            <a:ext cx="1604837" cy="161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41412" y="3557135"/>
            <a:ext cx="714955" cy="2462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034581" y="5340757"/>
            <a:ext cx="3152775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직선 화살표 연결선 26"/>
          <p:cNvCxnSpPr/>
          <p:nvPr/>
        </p:nvCxnSpPr>
        <p:spPr>
          <a:xfrm>
            <a:off x="4683320" y="3822104"/>
            <a:ext cx="198781" cy="189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147483647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147483647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334</ep:Words>
  <ep:PresentationFormat>와이드스크린</ep:PresentationFormat>
  <ep:Paragraphs>133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패싯</vt:lpstr>
      <vt:lpstr>NanumBarunGothic</vt:lpstr>
      <vt:lpstr>컨트롤러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폼 데이터 유효성 검사 (validator)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Spring transaction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2017-04-20T07:53:24.000</dcterms:created>
  <dc:creator>bit-user</dc:creator>
  <cp:lastModifiedBy>YSG</cp:lastModifiedBy>
  <dcterms:modified xsi:type="dcterms:W3CDTF">2017-06-19T11:15:50.469</dcterms:modified>
  <cp:revision>143</cp:revision>
  <dc:title>Spring FramWork</dc:title>
</cp:coreProperties>
</file>