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6" r:id="rId9"/>
    <p:sldId id="260" r:id="rId10"/>
    <p:sldId id="261" r:id="rId11"/>
    <p:sldId id="267" r:id="rId12"/>
    <p:sldId id="268" r:id="rId13"/>
    <p:sldId id="270" r:id="rId14"/>
    <p:sldId id="269" r:id="rId15"/>
    <p:sldId id="271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0" autoAdjust="0"/>
    <p:restoredTop sz="94660"/>
  </p:normalViewPr>
  <p:slideViewPr>
    <p:cSldViewPr>
      <p:cViewPr>
        <p:scale>
          <a:sx n="80" d="100"/>
          <a:sy n="80" d="100"/>
        </p:scale>
        <p:origin x="-33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C27B4-0D1E-4116-ADC2-524C49B7E9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FA66-56D5-4B11-BB99-62519AA86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FA66-56D5-4B11-BB99-62519AA861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4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FA66-56D5-4B11-BB99-62519AA861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4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59B912-F8B5-473F-B3DF-8DB1F0FDF6D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review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66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36712"/>
            <a:ext cx="9144000" cy="5616624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-16498"/>
            <a:ext cx="4618856" cy="44732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Servlet-context.xml</a:t>
            </a:r>
            <a:endParaRPr lang="ko-KR" altLang="en-US" dirty="0"/>
          </a:p>
        </p:txBody>
      </p:sp>
      <p:sp>
        <p:nvSpPr>
          <p:cNvPr id="5" name="TextBox 22"/>
          <p:cNvSpPr txBox="1"/>
          <p:nvPr/>
        </p:nvSpPr>
        <p:spPr>
          <a:xfrm>
            <a:off x="0" y="439481"/>
            <a:ext cx="22949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/>
              <a:t>스프링 컨테이너 설정 파일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20222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Method </a:t>
            </a:r>
            <a:r>
              <a:rPr lang="ko-KR" altLang="en-US" dirty="0" smtClean="0"/>
              <a:t>단독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28800"/>
            <a:ext cx="543172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Type+method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48" y="479935"/>
            <a:ext cx="6890318" cy="63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Type+method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124744"/>
            <a:ext cx="7344816" cy="2724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4077072"/>
            <a:ext cx="6768752" cy="24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9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908720"/>
            <a:ext cx="5904656" cy="409222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단독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5236" y="3113348"/>
            <a:ext cx="11444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139952" y="3329372"/>
            <a:ext cx="4667888" cy="687372"/>
            <a:chOff x="4139952" y="3329372"/>
            <a:chExt cx="4667888" cy="687372"/>
          </a:xfrm>
        </p:grpSpPr>
        <p:sp>
          <p:nvSpPr>
            <p:cNvPr id="2" name="직사각형 1"/>
            <p:cNvSpPr/>
            <p:nvPr/>
          </p:nvSpPr>
          <p:spPr>
            <a:xfrm>
              <a:off x="4139952" y="3329372"/>
              <a:ext cx="4104456" cy="6873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9328" y="3370413"/>
              <a:ext cx="4608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effectLst/>
                </a:rPr>
                <a:t>메소드에</a:t>
              </a:r>
              <a:r>
                <a:rPr lang="ko-KR" altLang="en-US" sz="1200" dirty="0" smtClean="0">
                  <a:effectLst/>
                </a:rPr>
                <a:t> </a:t>
              </a:r>
              <a:r>
                <a:rPr lang="en-US" altLang="ko-KR" sz="1200" dirty="0" smtClean="0">
                  <a:effectLst/>
                </a:rPr>
                <a:t>@</a:t>
              </a:r>
              <a:r>
                <a:rPr lang="en-US" altLang="ko-KR" sz="1200" dirty="0" err="1" smtClean="0">
                  <a:effectLst/>
                </a:rPr>
                <a:t>ResponseBody</a:t>
              </a:r>
              <a:r>
                <a:rPr lang="en-US" altLang="ko-KR" sz="1200" dirty="0" smtClean="0">
                  <a:effectLst/>
                </a:rPr>
                <a:t> </a:t>
              </a:r>
              <a:r>
                <a:rPr lang="ko-KR" altLang="en-US" sz="1200" dirty="0" smtClean="0">
                  <a:effectLst/>
                </a:rPr>
                <a:t>로 </a:t>
              </a:r>
              <a:r>
                <a:rPr lang="ko-KR" altLang="en-US" sz="1200" dirty="0" err="1" smtClean="0">
                  <a:effectLst/>
                </a:rPr>
                <a:t>어노테이션이</a:t>
              </a:r>
              <a:r>
                <a:rPr lang="ko-KR" altLang="en-US" sz="1200" dirty="0" smtClean="0">
                  <a:effectLst/>
                </a:rPr>
                <a:t> 되어 있다면 </a:t>
              </a:r>
              <a:endParaRPr lang="en-US" altLang="ko-KR" sz="1200" dirty="0" smtClean="0">
                <a:effectLst/>
              </a:endParaRPr>
            </a:p>
            <a:p>
              <a:r>
                <a:rPr lang="ko-KR" altLang="en-US" sz="1200" dirty="0" err="1" smtClean="0">
                  <a:effectLst/>
                </a:rPr>
                <a:t>메소드에서</a:t>
              </a:r>
              <a:r>
                <a:rPr lang="ko-KR" altLang="en-US" sz="1200" dirty="0" smtClean="0">
                  <a:effectLst/>
                </a:rPr>
                <a:t> </a:t>
              </a:r>
              <a:r>
                <a:rPr lang="ko-KR" altLang="en-US" sz="1200" dirty="0" err="1" smtClean="0">
                  <a:effectLst/>
                </a:rPr>
                <a:t>리턴되는</a:t>
              </a:r>
              <a:r>
                <a:rPr lang="ko-KR" altLang="en-US" sz="1200" dirty="0" smtClean="0">
                  <a:effectLst/>
                </a:rPr>
                <a:t> 값은 </a:t>
              </a:r>
              <a:r>
                <a:rPr lang="en-US" altLang="ko-KR" sz="1200" dirty="0" smtClean="0">
                  <a:effectLst/>
                </a:rPr>
                <a:t>View </a:t>
              </a:r>
              <a:r>
                <a:rPr lang="ko-KR" altLang="en-US" sz="1200" dirty="0" smtClean="0">
                  <a:effectLst/>
                </a:rPr>
                <a:t>를 통해서 </a:t>
              </a:r>
            </a:p>
            <a:p>
              <a:r>
                <a:rPr lang="ko-KR" altLang="en-US" sz="1200" dirty="0" smtClean="0">
                  <a:effectLst/>
                </a:rPr>
                <a:t>출력되지 않고 </a:t>
              </a:r>
              <a:r>
                <a:rPr lang="en-US" altLang="ko-KR" sz="1200" dirty="0" smtClean="0">
                  <a:effectLst/>
                </a:rPr>
                <a:t>HTTP Response Body </a:t>
              </a:r>
              <a:r>
                <a:rPr lang="ko-KR" altLang="en-US" sz="1200" dirty="0" smtClean="0">
                  <a:effectLst/>
                </a:rPr>
                <a:t>에 직접 쓰여지게 </a:t>
              </a:r>
              <a:r>
                <a:rPr lang="ko-KR" altLang="en-US" sz="1200" dirty="0"/>
                <a:t>됨</a:t>
              </a:r>
              <a:endParaRPr lang="ko-KR" altLang="en-US" sz="1200" dirty="0" smtClean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02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@Annotation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빈에 </a:t>
            </a:r>
            <a:r>
              <a:rPr lang="ko-KR" altLang="en-US" dirty="0"/>
              <a:t>자동으로 등록하기 위해서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/>
              <a:t>Controller - Presentation Layer</a:t>
            </a:r>
            <a:r>
              <a:rPr lang="ko-KR" altLang="en-US" dirty="0"/>
              <a:t>에서 </a:t>
            </a:r>
            <a:r>
              <a:rPr lang="en-US" altLang="ko-KR" dirty="0" err="1"/>
              <a:t>Contoller</a:t>
            </a:r>
            <a:r>
              <a:rPr lang="ko-KR" altLang="en-US" dirty="0"/>
              <a:t>를 명시하기 위해서 사용</a:t>
            </a:r>
            <a:br>
              <a:rPr lang="ko-KR" altLang="en-US" dirty="0"/>
            </a:br>
            <a:r>
              <a:rPr lang="en-US" altLang="ko-KR" dirty="0"/>
              <a:t>@Service - Business Layer</a:t>
            </a:r>
            <a:r>
              <a:rPr lang="ko-KR" altLang="en-US" dirty="0"/>
              <a:t>에서 </a:t>
            </a:r>
            <a:r>
              <a:rPr lang="en-US" altLang="ko-KR" dirty="0"/>
              <a:t>Service</a:t>
            </a:r>
            <a:r>
              <a:rPr lang="ko-KR" altLang="en-US" dirty="0"/>
              <a:t>를 명시하기 위해서 사용</a:t>
            </a:r>
            <a:br>
              <a:rPr lang="ko-KR" altLang="en-US" dirty="0"/>
            </a:br>
            <a:r>
              <a:rPr lang="en-US" altLang="ko-KR" dirty="0"/>
              <a:t>@Repository - Persistence Layer</a:t>
            </a:r>
            <a:r>
              <a:rPr lang="ko-KR" altLang="en-US" dirty="0"/>
              <a:t>에서 </a:t>
            </a:r>
            <a:r>
              <a:rPr lang="en-US" altLang="ko-KR" dirty="0"/>
              <a:t>DAO</a:t>
            </a:r>
            <a:r>
              <a:rPr lang="ko-KR" altLang="en-US" dirty="0"/>
              <a:t>를 명시하기 위해서 사용</a:t>
            </a:r>
            <a:br>
              <a:rPr lang="ko-KR" altLang="en-US" dirty="0"/>
            </a:br>
            <a:r>
              <a:rPr lang="en-US" altLang="ko-KR" dirty="0"/>
              <a:t>@Component - </a:t>
            </a:r>
            <a:r>
              <a:rPr lang="ko-KR" altLang="en-US" dirty="0"/>
              <a:t>그 외에 자동으로 </a:t>
            </a:r>
            <a:r>
              <a:rPr lang="ko-KR" altLang="en-US" dirty="0" err="1"/>
              <a:t>스캔해서</a:t>
            </a:r>
            <a:r>
              <a:rPr lang="ko-KR" altLang="en-US" dirty="0"/>
              <a:t> 등록하고 싶은 것들을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스프링 </a:t>
            </a:r>
            <a:r>
              <a:rPr lang="en-US" altLang="ko-KR" dirty="0" err="1"/>
              <a:t>mvc</a:t>
            </a:r>
            <a:r>
              <a:rPr lang="ko-KR" altLang="en-US" dirty="0"/>
              <a:t>가 제공하는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이용해서 </a:t>
            </a:r>
            <a:r>
              <a:rPr lang="ko-KR" altLang="en-US" dirty="0" err="1" smtClean="0"/>
              <a:t>파라미터</a:t>
            </a:r>
            <a:r>
              <a:rPr lang="en-US" altLang="ko-KR" dirty="0"/>
              <a:t>,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쿠키</a:t>
            </a:r>
            <a:r>
              <a:rPr lang="en-US" altLang="ko-KR" dirty="0"/>
              <a:t>, </a:t>
            </a:r>
            <a:r>
              <a:rPr lang="ko-KR" altLang="en-US" dirty="0"/>
              <a:t>세션 정보에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</a:t>
            </a:r>
            <a:r>
              <a:rPr lang="en-US" altLang="ko-KR" dirty="0" err="1"/>
              <a:t>url</a:t>
            </a:r>
            <a:r>
              <a:rPr lang="en-US" altLang="ko-KR" dirty="0"/>
              <a:t>", method=</a:t>
            </a:r>
            <a:r>
              <a:rPr lang="en-US" altLang="ko-KR" dirty="0" err="1"/>
              <a:t>RequestMethod.GET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</a:t>
            </a:r>
            <a:r>
              <a:rPr lang="en-US" altLang="ko-KR" dirty="0" err="1"/>
              <a:t>url</a:t>
            </a:r>
            <a:r>
              <a:rPr lang="en-US" altLang="ko-KR" dirty="0"/>
              <a:t>", method=</a:t>
            </a:r>
            <a:r>
              <a:rPr lang="en-US" altLang="ko-KR" dirty="0" err="1"/>
              <a:t>RequestMethod.POST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파라미터를</a:t>
            </a:r>
            <a:r>
              <a:rPr lang="ko-KR" altLang="en-US" dirty="0" smtClean="0"/>
              <a:t> 가져옴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예외발생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en-US" altLang="ko-KR" dirty="0"/>
              <a:t>(value="p", </a:t>
            </a:r>
            <a:r>
              <a:rPr lang="en-US" altLang="ko-KR" dirty="0" err="1"/>
              <a:t>defaultValue</a:t>
            </a:r>
            <a:r>
              <a:rPr lang="en-US" altLang="ko-KR" dirty="0"/>
              <a:t>="1")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pageNumber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59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예외처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예외 복구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예외상황을 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문제를 해결</a:t>
            </a:r>
            <a:r>
              <a:rPr lang="en-US" altLang="ko-KR" dirty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정상 상태로 돌려놓는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복구가능성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예외 처리 회피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throws</a:t>
            </a:r>
            <a:r>
              <a:rPr lang="ko-KR" altLang="en-US" dirty="0" smtClean="0"/>
              <a:t>문 선언으로 외부로 던짐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문으로 예외를 잡아 로그를 남기고 다시 예외를 던짐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예</a:t>
            </a:r>
            <a:r>
              <a:rPr lang="ko-KR" altLang="en-US" b="1" dirty="0" smtClean="0"/>
              <a:t>외 전환</a:t>
            </a:r>
            <a:r>
              <a:rPr lang="en-US" altLang="ko-KR" b="1" dirty="0" smtClean="0"/>
              <a:t>(Spring </a:t>
            </a:r>
            <a:r>
              <a:rPr lang="ko-KR" altLang="en-US" b="1" dirty="0" smtClean="0"/>
              <a:t>에서의 예외 처리 방법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smtClean="0"/>
              <a:t>복구 불가능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밖으로 던짐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ko-KR" altLang="en-US" dirty="0" smtClean="0"/>
              <a:t>예외 처리 회피 처럼 그대로 넘기는 것이 아닌 적절한 예외로 전환</a:t>
            </a:r>
            <a:endParaRPr lang="ko-KR" altLang="en-US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528588" y="4075807"/>
            <a:ext cx="1740360" cy="25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HY견고딕" pitchFamily="18" charset="-127"/>
              </a:rPr>
              <a:t>Exception</a:t>
            </a:r>
            <a:endParaRPr lang="ko-KR" altLang="en-US" sz="2400" b="1" dirty="0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sp>
        <p:nvSpPr>
          <p:cNvPr id="7" name="이등변 삼각형 14"/>
          <p:cNvSpPr>
            <a:spLocks noChangeArrowheads="1"/>
          </p:cNvSpPr>
          <p:nvPr/>
        </p:nvSpPr>
        <p:spPr bwMode="auto">
          <a:xfrm>
            <a:off x="4294901" y="4579825"/>
            <a:ext cx="475036" cy="23649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endParaRPr lang="ko-KR" altLang="en-US" sz="1600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sp>
        <p:nvSpPr>
          <p:cNvPr id="8" name="직사각형 18"/>
          <p:cNvSpPr>
            <a:spLocks noChangeArrowheads="1"/>
          </p:cNvSpPr>
          <p:nvPr/>
        </p:nvSpPr>
        <p:spPr bwMode="auto">
          <a:xfrm>
            <a:off x="5965766" y="5644937"/>
            <a:ext cx="2854706" cy="51299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endParaRPr lang="ko-KR" altLang="en-US" sz="1600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6261650" y="5673958"/>
            <a:ext cx="2262378" cy="25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2400" b="1">
                <a:solidFill>
                  <a:srgbClr val="000000"/>
                </a:solidFill>
                <a:latin typeface="Courier New" pitchFamily="49" charset="0"/>
                <a:ea typeface="HY견고딕" pitchFamily="18" charset="-127"/>
              </a:rPr>
              <a:t>...Exception</a:t>
            </a:r>
            <a:endParaRPr lang="ko-KR" altLang="en-US" sz="2400" b="1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cxnSp>
        <p:nvCxnSpPr>
          <p:cNvPr id="11" name="직선 연결선 28"/>
          <p:cNvCxnSpPr>
            <a:cxnSpLocks noChangeShapeType="1"/>
          </p:cNvCxnSpPr>
          <p:nvPr/>
        </p:nvCxnSpPr>
        <p:spPr bwMode="auto">
          <a:xfrm flipV="1">
            <a:off x="4534666" y="4816323"/>
            <a:ext cx="0" cy="119119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직사각형 32"/>
          <p:cNvSpPr>
            <a:spLocks noChangeArrowheads="1"/>
          </p:cNvSpPr>
          <p:nvPr/>
        </p:nvSpPr>
        <p:spPr bwMode="auto">
          <a:xfrm>
            <a:off x="939357" y="5132813"/>
            <a:ext cx="2854421" cy="51299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endParaRPr lang="ko-KR" altLang="en-US" sz="1600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905951" y="5163691"/>
            <a:ext cx="2958105" cy="25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2400" b="1" dirty="0" err="1">
                <a:solidFill>
                  <a:srgbClr val="000000"/>
                </a:solidFill>
                <a:latin typeface="Courier New" pitchFamily="49" charset="0"/>
                <a:ea typeface="HY견고딕" pitchFamily="18" charset="-127"/>
              </a:rPr>
              <a:t>RunTimeException</a:t>
            </a:r>
            <a:endParaRPr lang="ko-KR" altLang="en-US" sz="2400" b="1" dirty="0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cxnSp>
        <p:nvCxnSpPr>
          <p:cNvPr id="15" name="직선 연결선 23"/>
          <p:cNvCxnSpPr>
            <a:cxnSpLocks noChangeShapeType="1"/>
          </p:cNvCxnSpPr>
          <p:nvPr/>
        </p:nvCxnSpPr>
        <p:spPr bwMode="auto">
          <a:xfrm>
            <a:off x="2358795" y="4935442"/>
            <a:ext cx="5021586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5"/>
          <p:cNvCxnSpPr>
            <a:cxnSpLocks noChangeShapeType="1"/>
          </p:cNvCxnSpPr>
          <p:nvPr/>
        </p:nvCxnSpPr>
        <p:spPr bwMode="auto">
          <a:xfrm>
            <a:off x="7389373" y="4935442"/>
            <a:ext cx="0" cy="70949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이등변 삼각형 39"/>
          <p:cNvSpPr>
            <a:spLocks noChangeArrowheads="1"/>
          </p:cNvSpPr>
          <p:nvPr/>
        </p:nvSpPr>
        <p:spPr bwMode="auto">
          <a:xfrm>
            <a:off x="2087561" y="5644937"/>
            <a:ext cx="475035" cy="23649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endParaRPr lang="ko-KR" altLang="en-US" sz="1600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sp>
        <p:nvSpPr>
          <p:cNvPr id="18" name="직사각형 44"/>
          <p:cNvSpPr>
            <a:spLocks noChangeArrowheads="1"/>
          </p:cNvSpPr>
          <p:nvPr/>
        </p:nvSpPr>
        <p:spPr bwMode="auto">
          <a:xfrm>
            <a:off x="932191" y="5999684"/>
            <a:ext cx="2854707" cy="51299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endParaRPr lang="ko-KR" altLang="en-US" sz="1600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sp>
        <p:nvSpPr>
          <p:cNvPr id="20" name="TextBox 43"/>
          <p:cNvSpPr txBox="1">
            <a:spLocks noChangeArrowheads="1"/>
          </p:cNvSpPr>
          <p:nvPr/>
        </p:nvSpPr>
        <p:spPr bwMode="auto">
          <a:xfrm>
            <a:off x="1228075" y="6028705"/>
            <a:ext cx="2262379" cy="25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2400" b="1">
                <a:solidFill>
                  <a:srgbClr val="000000"/>
                </a:solidFill>
                <a:latin typeface="Courier New" pitchFamily="49" charset="0"/>
                <a:ea typeface="HY견고딕" pitchFamily="18" charset="-127"/>
              </a:rPr>
              <a:t>...Exception</a:t>
            </a:r>
            <a:endParaRPr lang="ko-KR" altLang="en-US" sz="2400" b="1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sp>
        <p:nvSpPr>
          <p:cNvPr id="21" name="모서리가 둥근 직사각형 47"/>
          <p:cNvSpPr>
            <a:spLocks noChangeArrowheads="1"/>
          </p:cNvSpPr>
          <p:nvPr/>
        </p:nvSpPr>
        <p:spPr bwMode="auto">
          <a:xfrm>
            <a:off x="524590" y="5013695"/>
            <a:ext cx="3941143" cy="1656357"/>
          </a:xfrm>
          <a:prstGeom prst="roundRect">
            <a:avLst>
              <a:gd name="adj" fmla="val 16667"/>
            </a:avLst>
          </a:prstGeom>
          <a:noFill/>
          <a:ln w="508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endParaRPr lang="ko-KR" altLang="en-US" sz="1600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  <p:cxnSp>
        <p:nvCxnSpPr>
          <p:cNvPr id="22" name="직선 연결선 28"/>
          <p:cNvCxnSpPr>
            <a:cxnSpLocks noChangeShapeType="1"/>
            <a:endCxn id="17" idx="3"/>
          </p:cNvCxnSpPr>
          <p:nvPr/>
        </p:nvCxnSpPr>
        <p:spPr bwMode="auto">
          <a:xfrm flipV="1">
            <a:off x="2325078" y="5881435"/>
            <a:ext cx="1" cy="1542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35"/>
          <p:cNvCxnSpPr>
            <a:cxnSpLocks noChangeShapeType="1"/>
          </p:cNvCxnSpPr>
          <p:nvPr/>
        </p:nvCxnSpPr>
        <p:spPr bwMode="auto">
          <a:xfrm>
            <a:off x="2366567" y="4935442"/>
            <a:ext cx="0" cy="17991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49"/>
          <p:cNvSpPr txBox="1">
            <a:spLocks noChangeArrowheads="1"/>
          </p:cNvSpPr>
          <p:nvPr/>
        </p:nvSpPr>
        <p:spPr bwMode="auto">
          <a:xfrm>
            <a:off x="532071" y="4468249"/>
            <a:ext cx="2528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HY견고딕" pitchFamily="18" charset="-127"/>
              </a:rPr>
              <a:t>Unchecked Exception</a:t>
            </a:r>
            <a:endParaRPr lang="ko-KR" altLang="en-US" sz="1600" b="1" dirty="0">
              <a:solidFill>
                <a:srgbClr val="000000"/>
              </a:solidFill>
              <a:latin typeface="Courier New" pitchFamily="49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5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예외처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런타임 예외의 보편화</a:t>
            </a:r>
            <a:endParaRPr lang="en-US" altLang="ko-KR" dirty="0" smtClean="0"/>
          </a:p>
          <a:p>
            <a:r>
              <a:rPr lang="ko-KR" altLang="en-US" dirty="0" smtClean="0"/>
              <a:t>복구 불가능한 예외는 </a:t>
            </a:r>
            <a:r>
              <a:rPr lang="ko-KR" altLang="en-US" dirty="0" err="1" smtClean="0"/>
              <a:t>언체크</a:t>
            </a:r>
            <a:r>
              <a:rPr lang="ko-KR" altLang="en-US" dirty="0" smtClean="0"/>
              <a:t> 예외로 만든다</a:t>
            </a:r>
            <a:endParaRPr lang="en-US" altLang="ko-KR" dirty="0"/>
          </a:p>
          <a:p>
            <a:r>
              <a:rPr lang="ko-KR" altLang="en-US" dirty="0" smtClean="0"/>
              <a:t>런타임 예외를 사용해서 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Controller</a:t>
            </a:r>
            <a:r>
              <a:rPr lang="ko-KR" altLang="en-US" dirty="0" smtClean="0"/>
              <a:t>에서의 예외처리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예외와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개별적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어드바이징</a:t>
            </a:r>
            <a:r>
              <a:rPr lang="ko-KR" altLang="en-US" dirty="0" smtClean="0"/>
              <a:t> 컨트롤러에서의 예외처리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같은 종류의 예외를 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269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예외처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런타임 예외의 보편화</a:t>
            </a:r>
            <a:endParaRPr lang="en-US" altLang="ko-KR" dirty="0" smtClean="0"/>
          </a:p>
          <a:p>
            <a:r>
              <a:rPr lang="ko-KR" altLang="en-US" dirty="0" smtClean="0"/>
              <a:t>복구 불가능한 예외는 </a:t>
            </a:r>
            <a:r>
              <a:rPr lang="ko-KR" altLang="en-US" dirty="0" err="1" smtClean="0"/>
              <a:t>언체크</a:t>
            </a:r>
            <a:r>
              <a:rPr lang="ko-KR" altLang="en-US" dirty="0" smtClean="0"/>
              <a:t> 예외로 만든다</a:t>
            </a:r>
            <a:endParaRPr lang="en-US" altLang="ko-KR" dirty="0"/>
          </a:p>
          <a:p>
            <a:r>
              <a:rPr lang="ko-KR" altLang="en-US" dirty="0" smtClean="0"/>
              <a:t>런타임 예외를 사용해서 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포장</a:t>
            </a:r>
            <a:endParaRPr lang="en-US" altLang="ko-KR" dirty="0" smtClean="0"/>
          </a:p>
        </p:txBody>
      </p:sp>
      <p:pic>
        <p:nvPicPr>
          <p:cNvPr id="1026" name="Picture 2" descr="C:\Users\bit-user\Desktop\exce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44824"/>
            <a:ext cx="543863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-user\Desktop\에러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570" y="1920225"/>
            <a:ext cx="47339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192" y="187089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&lt;web.xml&gt;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97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6372200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(Connection Pool)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JDBC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사용하려면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타입의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연결 객체 필요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 요청마다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새롭게 만들고 종료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매번 새롭게 만드는 것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비효율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성능저하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r>
              <a:rPr lang="en-US" altLang="ko-KR" dirty="0" smtClean="0"/>
              <a:t>&lt;Pooling&gt;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풀링</a:t>
            </a:r>
            <a:r>
              <a:rPr lang="ko-KR" altLang="en-US" dirty="0" smtClean="0"/>
              <a:t> 기법을 이용해 정해진 개수의 </a:t>
            </a:r>
            <a:r>
              <a:rPr lang="en-US" altLang="ko-KR" dirty="0" smtClean="0"/>
              <a:t>DB Connection Pool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애플리케이션 </a:t>
            </a:r>
            <a:r>
              <a:rPr lang="ko-KR" altLang="en-US" dirty="0" err="1" smtClean="0"/>
              <a:t>요청때</a:t>
            </a:r>
            <a:r>
              <a:rPr lang="ko-KR" altLang="en-US" dirty="0" smtClean="0"/>
              <a:t> 마다 꺼내서 할당 하고 돌려받음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89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HY헤드라인M" pitchFamily="18" charset="-127"/>
                <a:ea typeface="HY헤드라인M" pitchFamily="18" charset="-127"/>
              </a:rPr>
              <a:t>DispatcherServlet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MVC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사용자의 요청을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</a:t>
            </a:r>
            <a:r>
              <a:rPr lang="ko-KR" altLang="en-US" dirty="0" smtClean="0"/>
              <a:t>받는다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요청을 처리해야 하는 컨트롤을  찾기 위해 </a:t>
            </a:r>
            <a:r>
              <a:rPr lang="en-US" altLang="ko-KR" b="1" dirty="0" err="1"/>
              <a:t>HandlerMapping</a:t>
            </a:r>
            <a:r>
              <a:rPr lang="ko-KR" altLang="en-US" dirty="0"/>
              <a:t>에게 질의를 하고 </a:t>
            </a:r>
            <a:r>
              <a:rPr lang="en-US" altLang="ko-KR" b="1" dirty="0" err="1"/>
              <a:t>HandlerMapping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ko-KR" altLang="en-US" dirty="0" smtClean="0"/>
              <a:t>객체에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매핑되어</a:t>
            </a:r>
            <a:r>
              <a:rPr lang="ko-KR" altLang="en-US" dirty="0" smtClean="0"/>
              <a:t> </a:t>
            </a:r>
            <a:r>
              <a:rPr lang="ko-KR" altLang="en-US" dirty="0"/>
              <a:t>있는 </a:t>
            </a:r>
            <a:r>
              <a:rPr lang="en-US" altLang="ko-KR" dirty="0"/>
              <a:t>URL</a:t>
            </a:r>
            <a:r>
              <a:rPr lang="ko-KR" altLang="en-US" dirty="0"/>
              <a:t>를 찾아낸다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3. </a:t>
            </a:r>
            <a:r>
              <a:rPr lang="en-US" altLang="ko-KR" b="1" dirty="0" err="1"/>
              <a:t>DispatcherServlet</a:t>
            </a:r>
            <a:r>
              <a:rPr lang="ko-KR" altLang="en-US" dirty="0"/>
              <a:t>은 찾은 컨트롤에게 요청을 전달하고 </a:t>
            </a:r>
            <a:r>
              <a:rPr lang="en-US" altLang="ko-KR" dirty="0"/>
              <a:t>Controller</a:t>
            </a:r>
            <a:r>
              <a:rPr lang="ko-KR" altLang="en-US" dirty="0"/>
              <a:t>는 서비스 계층의 인터페이스를</a:t>
            </a:r>
            <a:r>
              <a:rPr lang="en-US" altLang="ko-KR" dirty="0"/>
              <a:t> </a:t>
            </a:r>
            <a:r>
              <a:rPr lang="ko-KR" altLang="en-US" dirty="0"/>
              <a:t>호출하여 적절한 </a:t>
            </a:r>
            <a:r>
              <a:rPr lang="ko-KR" altLang="en-US" dirty="0" err="1" smtClean="0"/>
              <a:t>비지니스를</a:t>
            </a:r>
            <a:r>
              <a:rPr lang="ko-KR" altLang="en-US" dirty="0" smtClean="0"/>
              <a:t> </a:t>
            </a:r>
            <a:r>
              <a:rPr lang="ko-KR" altLang="en-US" dirty="0"/>
              <a:t>수행한다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4. </a:t>
            </a:r>
            <a:r>
              <a:rPr lang="ko-KR" altLang="en-US" dirty="0"/>
              <a:t>컨트롤러는 </a:t>
            </a:r>
            <a:r>
              <a:rPr lang="ko-KR" altLang="en-US" dirty="0" err="1"/>
              <a:t>비지니스</a:t>
            </a:r>
            <a:r>
              <a:rPr lang="ko-KR" altLang="en-US" dirty="0"/>
              <a:t> </a:t>
            </a:r>
            <a:r>
              <a:rPr lang="ko-KR" altLang="en-US" dirty="0" err="1"/>
              <a:t>로직의</a:t>
            </a:r>
            <a:r>
              <a:rPr lang="ko-KR" altLang="en-US" dirty="0"/>
              <a:t> 수행결과로 받아낸 도메인 모델 객체와 함께 </a:t>
            </a:r>
            <a:r>
              <a:rPr lang="ko-KR" altLang="en-US" dirty="0" err="1"/>
              <a:t>뷰이름을</a:t>
            </a:r>
            <a:r>
              <a:rPr lang="ko-KR" altLang="en-US" dirty="0"/>
              <a:t> </a:t>
            </a:r>
            <a:r>
              <a:rPr lang="en-US" altLang="ko-KR" b="1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객체에 저장하여 </a:t>
            </a:r>
            <a:r>
              <a:rPr lang="ko-KR" altLang="en-US" dirty="0" smtClean="0"/>
              <a:t>반환한다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5. </a:t>
            </a:r>
            <a:r>
              <a:rPr lang="en-US" altLang="ko-KR" b="1" dirty="0" err="1"/>
              <a:t>DispatcherServlet</a:t>
            </a:r>
            <a:r>
              <a:rPr lang="ko-KR" altLang="en-US" dirty="0"/>
              <a:t>은 응답할 </a:t>
            </a:r>
            <a:r>
              <a:rPr lang="en-US" altLang="ko-KR" b="1" dirty="0"/>
              <a:t>View</a:t>
            </a:r>
            <a:r>
              <a:rPr lang="ko-KR" altLang="en-US" dirty="0"/>
              <a:t>를 찾기 위해 </a:t>
            </a:r>
            <a:r>
              <a:rPr lang="en-US" altLang="ko-KR" b="1" dirty="0" err="1"/>
              <a:t>ViewResolver</a:t>
            </a:r>
            <a:r>
              <a:rPr lang="ko-KR" altLang="en-US" dirty="0"/>
              <a:t>에게 질의를 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6. </a:t>
            </a:r>
            <a:r>
              <a:rPr lang="en-US" altLang="ko-KR" b="1" dirty="0" err="1"/>
              <a:t>DispatcherServlet</a:t>
            </a:r>
            <a:r>
              <a:rPr lang="ko-KR" altLang="en-US" dirty="0"/>
              <a:t>은 찾아낸 </a:t>
            </a:r>
            <a:r>
              <a:rPr lang="en-US" altLang="ko-KR" b="1" dirty="0"/>
              <a:t>View</a:t>
            </a:r>
            <a:r>
              <a:rPr lang="en-US" altLang="ko-KR" dirty="0"/>
              <a:t> </a:t>
            </a:r>
            <a:r>
              <a:rPr lang="ko-KR" altLang="en-US" dirty="0"/>
              <a:t>객체에게 요청을 전달한다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87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8388424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(Connection Pool),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pic>
        <p:nvPicPr>
          <p:cNvPr id="2050" name="Picture 2" descr="C:\Users\bit-user\Desktop\ㅇ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" y="692696"/>
            <a:ext cx="7656547" cy="21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-user\Desktop\ㅇ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9" y="2996952"/>
            <a:ext cx="889498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229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8448800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(Connection Pool) ,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pic>
        <p:nvPicPr>
          <p:cNvPr id="3074" name="Picture 2" descr="C:\Users\bit-user\Desktop\ㅇ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26928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it-user\Desktop\ㅍㅍ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4188"/>
            <a:ext cx="26670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827584" y="3429000"/>
            <a:ext cx="0" cy="720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1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8448800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(Connection Pool) ,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926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파일</a:t>
            </a:r>
            <a:r>
              <a:rPr lang="en-US" altLang="ko-KR" dirty="0"/>
              <a:t>( configuration.xml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988" y="32849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 .xml)</a:t>
            </a:r>
            <a:endParaRPr lang="en-US" altLang="ko-KR" dirty="0"/>
          </a:p>
        </p:txBody>
      </p:sp>
      <p:pic>
        <p:nvPicPr>
          <p:cNvPr id="4098" name="Picture 2" descr="C:\Users\bit-user\Desktop\ㅍ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43013"/>
            <a:ext cx="6417915" cy="17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it-user\Desktop\ㅇ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964717"/>
            <a:ext cx="6057875" cy="167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8448800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(Connection Pool) ,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926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dirty="0" smtClean="0"/>
              <a:t>Dao -insert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31247" y="38610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 .xml)</a:t>
            </a:r>
            <a:endParaRPr lang="en-US" altLang="ko-KR" dirty="0"/>
          </a:p>
        </p:txBody>
      </p:sp>
      <p:pic>
        <p:nvPicPr>
          <p:cNvPr id="5122" name="Picture 2" descr="C:\Users\bit-user\Desktop\ㅍ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46" y="1121501"/>
            <a:ext cx="4240753" cy="24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it-user\Desktop\ㅇ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1" y="4509120"/>
            <a:ext cx="819135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9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8448800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(SQL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926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dirty="0" smtClean="0"/>
              <a:t>객체이용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바인딩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21297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하나 바인딩</a:t>
            </a:r>
            <a:endParaRPr lang="en-US" altLang="ko-KR" dirty="0"/>
          </a:p>
        </p:txBody>
      </p:sp>
      <p:pic>
        <p:nvPicPr>
          <p:cNvPr id="8" name="Picture 3" descr="C:\Users\bit-user\Desktop\ㅇ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19135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bit-user\Desktop\ㅇ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833813"/>
            <a:ext cx="6552729" cy="152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6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8448800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(SQL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926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dirty="0" smtClean="0"/>
              <a:t>여러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바인딩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440575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dirty="0" smtClean="0"/>
              <a:t>Insert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새로들어간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PK</a:t>
            </a:r>
            <a:r>
              <a:rPr lang="ko-KR" altLang="en-US" dirty="0" smtClean="0"/>
              <a:t>를 받아야 하는 경우</a:t>
            </a:r>
            <a:endParaRPr lang="en-US" altLang="ko-KR" dirty="0"/>
          </a:p>
        </p:txBody>
      </p:sp>
      <p:pic>
        <p:nvPicPr>
          <p:cNvPr id="7170" name="Picture 2" descr="C:\Users\bit-user\Desktop\ㅍ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3" y="1158637"/>
            <a:ext cx="5676901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it-user\Desktop\ㅇ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3" y="4877753"/>
            <a:ext cx="6573838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bit-user\Desktop\g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3" y="2780928"/>
            <a:ext cx="5629276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7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0317"/>
            <a:ext cx="887781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0050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746" y="1628800"/>
            <a:ext cx="192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요청을 처리해야 하는 </a:t>
            </a:r>
            <a:endParaRPr lang="en-US" altLang="ko-KR" sz="1200" dirty="0" smtClean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컨트롤을  </a:t>
            </a:r>
            <a:r>
              <a:rPr lang="ko-KR" altLang="en-US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찾기위해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질의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63750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찾은 컨트롤에게 요청을 전달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3367714"/>
            <a:ext cx="247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도메인 모델 객체와 </a:t>
            </a:r>
            <a:r>
              <a:rPr lang="ko-KR" altLang="en-US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뷰이름을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ModelAndView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저장 반환</a:t>
            </a:r>
            <a:endParaRPr lang="en-US" altLang="ko-KR" sz="1200" dirty="0" smtClean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4486" y="382819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모든 연결 담당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61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0317"/>
            <a:ext cx="887781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1052736"/>
            <a:ext cx="192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설정용 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xml, </a:t>
            </a:r>
            <a:r>
              <a:rPr lang="ko-KR" altLang="en-US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어노테이션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</a:p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컨트롤러 정보 저장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Servlet </a:t>
            </a:r>
            <a:r>
              <a:rPr lang="en-US" altLang="ko-KR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init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() 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단계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82819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모든 연결 담당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5659" y="890317"/>
            <a:ext cx="247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Dao 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에서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처럼 쓰고 버리는 부분이 아니라 항상 사용하는 것들</a:t>
            </a:r>
            <a:endParaRPr lang="en-US" altLang="ko-KR" sz="1200" dirty="0" smtClean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6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6" y="836712"/>
            <a:ext cx="9138173" cy="4464496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4618856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pom.xml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80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4618856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pom.xml - properties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08627"/>
            <a:ext cx="8820472" cy="1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pom.xml - dependency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90" y="862013"/>
            <a:ext cx="5023666" cy="59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4618856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pom.xml - build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76035"/>
            <a:ext cx="8347682" cy="63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0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2026" y="836712"/>
            <a:ext cx="8926335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0616" y="2326401"/>
            <a:ext cx="8661234" cy="453650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4618856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Web.xml</a:t>
            </a:r>
            <a:endParaRPr lang="ko-KR" alt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0" y="405825"/>
            <a:ext cx="2592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 dirty="0"/>
              <a:t>1) </a:t>
            </a:r>
            <a:r>
              <a:rPr lang="en-US" altLang="ko-KR" sz="1200" b="1" dirty="0" err="1"/>
              <a:t>DispatcherServlet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서블릿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맵핑</a:t>
            </a:r>
            <a:endParaRPr lang="ko-KR" altLang="en-US" sz="1200" b="1" dirty="0"/>
          </a:p>
          <a:p>
            <a:pPr lvl="0">
              <a:defRPr lang="ko-KR" altLang="en-US"/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스프링 설정 파일 위치 정의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616959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17557</TotalTime>
  <Words>329</Words>
  <Application>Microsoft Office PowerPoint</Application>
  <PresentationFormat>화면 슬라이드 쇼(4:3)</PresentationFormat>
  <Paragraphs>110</Paragraphs>
  <Slides>25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투명도</vt:lpstr>
      <vt:lpstr>Spring review</vt:lpstr>
      <vt:lpstr>DispatcherServlet 과 MVC</vt:lpstr>
      <vt:lpstr>PowerPoint 프레젠테이션</vt:lpstr>
      <vt:lpstr>PowerPoint 프레젠테이션</vt:lpstr>
      <vt:lpstr>pom.xml</vt:lpstr>
      <vt:lpstr>pom.xml - properties</vt:lpstr>
      <vt:lpstr>pom.xml - dependency</vt:lpstr>
      <vt:lpstr>pom.xml - build</vt:lpstr>
      <vt:lpstr>Web.xml</vt:lpstr>
      <vt:lpstr>PowerPoint 프레젠테이션</vt:lpstr>
      <vt:lpstr>Method 단독 매핑</vt:lpstr>
      <vt:lpstr>Type+method 매핑</vt:lpstr>
      <vt:lpstr>Type+method 매핑</vt:lpstr>
      <vt:lpstr>Type 단독 매핑</vt:lpstr>
      <vt:lpstr>@Annotation</vt:lpstr>
      <vt:lpstr>예외처리</vt:lpstr>
      <vt:lpstr>예외처리</vt:lpstr>
      <vt:lpstr>예외처리</vt:lpstr>
      <vt:lpstr>Datasource(Connection Pool)</vt:lpstr>
      <vt:lpstr>Datasource(Connection Pool), mybatis</vt:lpstr>
      <vt:lpstr>Datasource(Connection Pool) ,mybatis</vt:lpstr>
      <vt:lpstr>Datasource(Connection Pool) ,mybatis</vt:lpstr>
      <vt:lpstr>Datasource(Connection Pool) ,mybatis</vt:lpstr>
      <vt:lpstr>Mybatis(SQL 작성)</vt:lpstr>
      <vt:lpstr>Mybatis(SQL 작성)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review</dc:title>
  <dc:creator>bit-user</dc:creator>
  <cp:lastModifiedBy>bit-user</cp:lastModifiedBy>
  <cp:revision>28</cp:revision>
  <dcterms:created xsi:type="dcterms:W3CDTF">2017-05-31T10:23:21Z</dcterms:created>
  <dcterms:modified xsi:type="dcterms:W3CDTF">2017-06-19T10:48:19Z</dcterms:modified>
</cp:coreProperties>
</file>