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8" r:id="rId3"/>
    <p:sldId id="260" r:id="rId4"/>
    <p:sldId id="299" r:id="rId5"/>
    <p:sldId id="283" r:id="rId6"/>
    <p:sldId id="262" r:id="rId7"/>
    <p:sldId id="279" r:id="rId8"/>
    <p:sldId id="263" r:id="rId9"/>
    <p:sldId id="264" r:id="rId10"/>
    <p:sldId id="265" r:id="rId11"/>
    <p:sldId id="266" r:id="rId12"/>
    <p:sldId id="267" r:id="rId13"/>
    <p:sldId id="313" r:id="rId14"/>
    <p:sldId id="268" r:id="rId15"/>
    <p:sldId id="281" r:id="rId16"/>
    <p:sldId id="286" r:id="rId17"/>
    <p:sldId id="287" r:id="rId18"/>
    <p:sldId id="288" r:id="rId19"/>
    <p:sldId id="269" r:id="rId20"/>
    <p:sldId id="282" r:id="rId21"/>
    <p:sldId id="289" r:id="rId22"/>
    <p:sldId id="290" r:id="rId23"/>
    <p:sldId id="291" r:id="rId24"/>
    <p:sldId id="292" r:id="rId25"/>
    <p:sldId id="293" r:id="rId26"/>
    <p:sldId id="294" r:id="rId27"/>
    <p:sldId id="270" r:id="rId28"/>
    <p:sldId id="310" r:id="rId29"/>
    <p:sldId id="311" r:id="rId30"/>
    <p:sldId id="296" r:id="rId31"/>
    <p:sldId id="297" r:id="rId32"/>
    <p:sldId id="271" r:id="rId33"/>
    <p:sldId id="284" r:id="rId34"/>
    <p:sldId id="273" r:id="rId35"/>
    <p:sldId id="285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278" r:id="rId44"/>
    <p:sldId id="300" r:id="rId45"/>
    <p:sldId id="301" r:id="rId46"/>
    <p:sldId id="302" r:id="rId47"/>
    <p:sldId id="274" r:id="rId48"/>
    <p:sldId id="312" r:id="rId49"/>
    <p:sldId id="275" r:id="rId5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8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62" y="9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75AA-C55E-4D88-B2A6-E971AB737178}" type="datetimeFigureOut">
              <a:rPr lang="ru-RU" smtClean="0"/>
              <a:pPr/>
              <a:t>13.06.2020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FF18-07E3-4399-B318-F6D7C939D1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7926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75AA-C55E-4D88-B2A6-E971AB737178}" type="datetimeFigureOut">
              <a:rPr lang="ru-RU" smtClean="0"/>
              <a:pPr/>
              <a:t>13.06.2020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FF18-07E3-4399-B318-F6D7C939D1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9327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75AA-C55E-4D88-B2A6-E971AB737178}" type="datetimeFigureOut">
              <a:rPr lang="ru-RU" smtClean="0"/>
              <a:pPr/>
              <a:t>13.06.2020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FF18-07E3-4399-B318-F6D7C939D1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487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75AA-C55E-4D88-B2A6-E971AB737178}" type="datetimeFigureOut">
              <a:rPr lang="ru-RU" smtClean="0"/>
              <a:pPr/>
              <a:t>13.06.2020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FF18-07E3-4399-B318-F6D7C939D1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0484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75AA-C55E-4D88-B2A6-E971AB737178}" type="datetimeFigureOut">
              <a:rPr lang="ru-RU" smtClean="0"/>
              <a:pPr/>
              <a:t>13.06.2020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FF18-07E3-4399-B318-F6D7C939D1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6088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75AA-C55E-4D88-B2A6-E971AB737178}" type="datetimeFigureOut">
              <a:rPr lang="ru-RU" smtClean="0"/>
              <a:pPr/>
              <a:t>13.06.2020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FF18-07E3-4399-B318-F6D7C939D1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2671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75AA-C55E-4D88-B2A6-E971AB737178}" type="datetimeFigureOut">
              <a:rPr lang="ru-RU" smtClean="0"/>
              <a:pPr/>
              <a:t>13.06.2020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FF18-07E3-4399-B318-F6D7C939D1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7100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75AA-C55E-4D88-B2A6-E971AB737178}" type="datetimeFigureOut">
              <a:rPr lang="ru-RU" smtClean="0"/>
              <a:pPr/>
              <a:t>13.06.2020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FF18-07E3-4399-B318-F6D7C939D1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9422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75AA-C55E-4D88-B2A6-E971AB737178}" type="datetimeFigureOut">
              <a:rPr lang="ru-RU" smtClean="0"/>
              <a:pPr/>
              <a:t>13.06.2020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FF18-07E3-4399-B318-F6D7C939D1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3105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75AA-C55E-4D88-B2A6-E971AB737178}" type="datetimeFigureOut">
              <a:rPr lang="ru-RU" smtClean="0"/>
              <a:pPr/>
              <a:t>13.06.2020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FF18-07E3-4399-B318-F6D7C939D1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1356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75AA-C55E-4D88-B2A6-E971AB737178}" type="datetimeFigureOut">
              <a:rPr lang="ru-RU" smtClean="0"/>
              <a:pPr/>
              <a:t>13.06.2020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FF18-07E3-4399-B318-F6D7C939D1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0446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E75AA-C55E-4D88-B2A6-E971AB737178}" type="datetimeFigureOut">
              <a:rPr lang="ru-RU" smtClean="0"/>
              <a:pPr/>
              <a:t>13.06.2020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2FF18-07E3-4399-B318-F6D7C939D1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7911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94368" y="2637842"/>
            <a:ext cx="8144134" cy="1083024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/>
              <a:t>Выражение конъюнкции через конечный набор булевых функций</a:t>
            </a:r>
            <a:endParaRPr lang="ru-RU" sz="3600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6066435" y="5152381"/>
            <a:ext cx="8144134" cy="10830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/>
              <a:t>Бобриков А.В.</a:t>
            </a:r>
          </a:p>
          <a:p>
            <a:r>
              <a:rPr lang="ru-RU" sz="2800" dirty="0" smtClean="0"/>
              <a:t>Богданов К.А.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845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S </a:t>
            </a:r>
            <a:r>
              <a:rPr lang="ru-RU" dirty="0" smtClean="0"/>
              <a:t>- самодвойственность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Функция называется самодвойственной, если на противоположных наборах она принимает противоположные значения, то есть для самодвойственной функции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</a:t>
                </a:r>
                <a:r>
                  <a:rPr lang="ru-RU" dirty="0" smtClean="0"/>
                  <a:t>выполняется тождество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</a:t>
                </a:r>
                <a:r>
                  <a:rPr lang="ru-RU" dirty="0" smtClean="0"/>
                  <a:t>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Т.е. после составления таблицы истинности, мы инвертируем полученные значения функций и записываем эти значения с конца. Если полученные значения совпадают со значениями полученными в таблице истинности, значит функция самодвойственная.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r="-18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654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L </a:t>
            </a:r>
            <a:r>
              <a:rPr lang="ru-RU" dirty="0" smtClean="0"/>
              <a:t>- линейность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Функция называется линейной, когда ее можно представить полиномом первой степени, то есть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0,1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Данный полином имеет название – полином Жегалкина.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Если в полиноме Жегалкина присутствует конъюнкция, то функция не принадлежит данному классу замкнутости, иначе – принадлежит.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Для нахождения полинома применялся метод неопределенных коэффициентов.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3081" r="-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607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М - монотонность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68129" y="2336873"/>
                <a:ext cx="9795516" cy="3599316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Функция называется монотонной:</a:t>
                </a:r>
              </a:p>
              <a:p>
                <a:pPr marL="0" indent="0">
                  <a:buNone/>
                </a:pPr>
                <a:r>
                  <a:rPr lang="ru-RU" b="0" dirty="0" smtClean="0"/>
                  <a:t>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ru-RU" dirty="0" smtClean="0">
                    <a:ea typeface="Cambria Math" panose="02040503050406030204" pitchFamily="18" charset="0"/>
                  </a:rPr>
                  <a:t>Алгоритм принадлежности к данному классу:</a:t>
                </a:r>
              </a:p>
              <a:p>
                <a:pPr marL="0" indent="0">
                  <a:buNone/>
                </a:pPr>
                <a:r>
                  <a:rPr lang="ru-RU" dirty="0" smtClean="0">
                    <a:ea typeface="Cambria Math" panose="02040503050406030204" pitchFamily="18" charset="0"/>
                  </a:rPr>
                  <a:t>Берем значения функции (соответствующие таблице истинности), делим их пополам и сравниваем.</a:t>
                </a:r>
              </a:p>
              <a:p>
                <a:pPr marL="0" indent="0">
                  <a:buNone/>
                </a:pPr>
                <a:r>
                  <a:rPr lang="ru-RU" dirty="0" smtClean="0">
                    <a:ea typeface="Cambria Math" panose="02040503050406030204" pitchFamily="18" charset="0"/>
                  </a:rPr>
                  <a:t>Пример: (0 1 1 1) </a:t>
                </a:r>
                <a:r>
                  <a:rPr lang="en-US" dirty="0" smtClean="0">
                    <a:ea typeface="Cambria Math" panose="02040503050406030204" pitchFamily="18" charset="0"/>
                  </a:rPr>
                  <a:t>| </a:t>
                </a:r>
                <a:r>
                  <a:rPr lang="ru-RU" dirty="0" smtClean="0">
                    <a:ea typeface="Cambria Math" panose="02040503050406030204" pitchFamily="18" charset="0"/>
                  </a:rPr>
                  <a:t>(1 1 0 1). Сравниваем обе части, если правая больше левой – функция монотонна. Продолжаем делить до тех пор, пока не нарушится условие монотонности (значит, функция не монотонна) или пока не дойдем до деления единственного элемента (тогда, функция монотонна).</a:t>
                </a:r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8129" y="2336873"/>
                <a:ext cx="9795516" cy="3599316"/>
              </a:xfrm>
              <a:blipFill rotWithShape="0">
                <a:blip r:embed="rId2"/>
                <a:stretch>
                  <a:fillRect l="-996" t="-3215" r="-311" b="-18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249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9550906"/>
              </p:ext>
            </p:extLst>
          </p:nvPr>
        </p:nvGraphicFramePr>
        <p:xfrm>
          <a:off x="2822864" y="2168525"/>
          <a:ext cx="569768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4420"/>
                <a:gridCol w="1424420"/>
                <a:gridCol w="1424420"/>
                <a:gridCol w="142442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 smtClean="0"/>
              <a:t>Класс М - монотонность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000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Выражение отрицания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При выражении отрицания в тривиальном случае, мы ищем функцию, не принадлежащую классам сохранения 0 и 1. В такую функцию достаточно подставить одну и ту же переменную на место аргументов.</a:t>
            </a:r>
          </a:p>
          <a:p>
            <a:pPr marL="0" indent="0">
              <a:buNone/>
            </a:pPr>
            <a:r>
              <a:rPr lang="ru-RU" dirty="0" smtClean="0"/>
              <a:t>Иначе </a:t>
            </a:r>
            <a:r>
              <a:rPr lang="ru-RU" dirty="0"/>
              <a:t>мы опираемся на не монотонность функции. Необходимо взять два набора, </a:t>
            </a:r>
            <a:r>
              <a:rPr lang="ru-RU" dirty="0" smtClean="0"/>
              <a:t>на которых </a:t>
            </a:r>
            <a:r>
              <a:rPr lang="ru-RU" dirty="0"/>
              <a:t>нарушается монотонность, и если компонента первого набора не совпадает с </a:t>
            </a:r>
            <a:r>
              <a:rPr lang="ru-RU" dirty="0" smtClean="0"/>
              <a:t>соответствующей компонентой </a:t>
            </a:r>
            <a:r>
              <a:rPr lang="ru-RU" dirty="0"/>
              <a:t>второго набора, то на её место ставиться x (или другую переменную, в зависимости от </a:t>
            </a:r>
            <a:r>
              <a:rPr lang="ru-RU" dirty="0" smtClean="0"/>
              <a:t>того, отрицание </a:t>
            </a:r>
            <a:r>
              <a:rPr lang="ru-RU" dirty="0"/>
              <a:t>какой переменой вам необходимо получить), а если они совпадают, то на её место (будет 0 или 1</a:t>
            </a:r>
            <a:r>
              <a:rPr lang="ru-RU" dirty="0" smtClean="0"/>
              <a:t>), необходимо </a:t>
            </a:r>
            <a:r>
              <a:rPr lang="ru-RU" dirty="0"/>
              <a:t>поставить выражение 0 или 1.</a:t>
            </a:r>
          </a:p>
        </p:txBody>
      </p:sp>
    </p:spTree>
    <p:extLst>
      <p:ext uri="{BB962C8B-B14F-4D97-AF65-F5344CB8AC3E}">
        <p14:creationId xmlns:p14="http://schemas.microsoft.com/office/powerpoint/2010/main" val="144720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Минимальное представление отрицания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Чтобы </a:t>
            </a:r>
            <a:r>
              <a:rPr lang="ru-RU" dirty="0"/>
              <a:t>выражение отрицание было записано в кратчайшем виде, необходимо сделать полный перебор всех сравнимых наборов, для того чтобы найти 2 набора</a:t>
            </a:r>
            <a:r>
              <a:rPr lang="ru-RU" dirty="0" smtClean="0"/>
              <a:t>, у которых различие по компонентам максимально.</a:t>
            </a:r>
          </a:p>
          <a:p>
            <a:pPr marL="0" indent="0">
              <a:buNone/>
            </a:pPr>
            <a:r>
              <a:rPr lang="ru-RU" dirty="0" smtClean="0"/>
              <a:t>Заметим, что </a:t>
            </a:r>
            <a:r>
              <a:rPr lang="ru-RU" dirty="0"/>
              <a:t>если значение функции на первом наборе равно 1, а на последнем равно 0, то м</a:t>
            </a:r>
            <a:r>
              <a:rPr lang="ru-RU" dirty="0" smtClean="0"/>
              <a:t>ы </a:t>
            </a:r>
            <a:r>
              <a:rPr lang="ru-RU" dirty="0"/>
              <a:t>сразу </a:t>
            </a:r>
            <a:r>
              <a:rPr lang="ru-RU" dirty="0" smtClean="0"/>
              <a:t>можем </a:t>
            </a:r>
            <a:r>
              <a:rPr lang="ru-RU" dirty="0"/>
              <a:t>сказать, что функция </a:t>
            </a:r>
            <a:r>
              <a:rPr lang="ru-RU" dirty="0" smtClean="0"/>
              <a:t>немонотонная </a:t>
            </a:r>
            <a:r>
              <a:rPr lang="ru-RU" dirty="0"/>
              <a:t>и чему будет равно отрицание. Так как на этих наборах различия по компонентам будет максимальным, следовательно, все компоненты одного из наборов мы заменим на </a:t>
            </a:r>
            <a:r>
              <a:rPr lang="ru-RU" dirty="0" smtClean="0"/>
              <a:t>переменную, тем </a:t>
            </a:r>
            <a:r>
              <a:rPr lang="ru-RU" dirty="0"/>
              <a:t>самым выразив </a:t>
            </a:r>
            <a:r>
              <a:rPr lang="ru-RU" dirty="0" smtClean="0"/>
              <a:t>отрицание.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2938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минимального выражения отрицания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Тривиальный пример:</a:t>
                </a:r>
                <a:br>
                  <a:rPr lang="ru-RU" dirty="0" smtClean="0"/>
                </a:b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(0…0)=1,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(1…1)=0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ru-RU" dirty="0" smtClean="0"/>
                  <a:t>Тогда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)=!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 smtClean="0"/>
                  <a:t/>
                </a:r>
                <a:br>
                  <a:rPr lang="ru-RU" dirty="0" smtClean="0"/>
                </a:br>
                <a:r>
                  <a:rPr lang="ru-RU" dirty="0" smtClean="0"/>
                  <a:t>Из функций такого вида достаточно выбрать с наименьшим количеством аргументов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88" t="-23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минимального выражения отрицания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Нетривиальный пример:</a:t>
            </a:r>
            <a:br>
              <a:rPr lang="ru-RU" dirty="0" smtClean="0"/>
            </a:br>
            <a:r>
              <a:rPr lang="ru-RU" dirty="0" smtClean="0"/>
              <a:t>В случае, если в наборе нет ни одной функции, не сохраняющей 0 и 1, необходима немонотонная функция</a:t>
            </a:r>
            <a:br>
              <a:rPr lang="ru-RU" dirty="0" smtClean="0"/>
            </a:br>
            <a:r>
              <a:rPr lang="ru-RU" dirty="0" smtClean="0"/>
              <a:t>происходит перебор двойным циклом , пусть </a:t>
            </a:r>
            <a:r>
              <a:rPr lang="en-US" dirty="0" smtClean="0"/>
              <a:t>m – </a:t>
            </a:r>
            <a:r>
              <a:rPr lang="ru-RU" dirty="0" smtClean="0"/>
              <a:t>количество различных наборов аргументов функции </a:t>
            </a:r>
            <a:br>
              <a:rPr lang="ru-RU" dirty="0" smtClean="0"/>
            </a:b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&lt;m-1; </a:t>
            </a:r>
            <a:r>
              <a:rPr lang="en-US" dirty="0" err="1" smtClean="0"/>
              <a:t>i</a:t>
            </a:r>
            <a:r>
              <a:rPr lang="en-US" dirty="0" smtClean="0"/>
              <a:t>++)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     </a:t>
            </a: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j=</a:t>
            </a:r>
            <a:r>
              <a:rPr lang="en-US" dirty="0" err="1" smtClean="0"/>
              <a:t>i</a:t>
            </a:r>
            <a:r>
              <a:rPr lang="en-US" dirty="0" smtClean="0"/>
              <a:t>; j&lt;m; j++)</a:t>
            </a:r>
            <a:br>
              <a:rPr lang="en-US" dirty="0" smtClean="0"/>
            </a:br>
            <a:r>
              <a:rPr lang="ru-RU" dirty="0" smtClean="0"/>
              <a:t>от нулевого набора, до конченого</a:t>
            </a:r>
            <a:br>
              <a:rPr lang="ru-RU" dirty="0" smtClean="0"/>
            </a:br>
            <a:r>
              <a:rPr lang="ru-RU" dirty="0" smtClean="0"/>
              <a:t>рассматриваются случай, когда при </a:t>
            </a:r>
            <a:r>
              <a:rPr lang="en-US" dirty="0" err="1" smtClean="0"/>
              <a:t>i</a:t>
            </a:r>
            <a:r>
              <a:rPr lang="ru-RU" dirty="0" smtClean="0"/>
              <a:t>-м наборе значение функции 1, а при </a:t>
            </a:r>
            <a:r>
              <a:rPr lang="en-US" dirty="0" smtClean="0"/>
              <a:t>j</a:t>
            </a:r>
            <a:r>
              <a:rPr lang="ru-RU" dirty="0" smtClean="0"/>
              <a:t>-м наборе значение функции 0, при этом, на местах единиц в </a:t>
            </a:r>
            <a:r>
              <a:rPr lang="en-US" dirty="0" err="1" smtClean="0"/>
              <a:t>i</a:t>
            </a:r>
            <a:r>
              <a:rPr lang="ru-RU" dirty="0" smtClean="0"/>
              <a:t>-м наборе, в </a:t>
            </a:r>
            <a:r>
              <a:rPr lang="en-US" dirty="0" smtClean="0"/>
              <a:t>j</a:t>
            </a:r>
            <a:r>
              <a:rPr lang="ru-RU" dirty="0" smtClean="0"/>
              <a:t>-м так же стоят единицы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минимального выражения отрицания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Например, различие</a:t>
                </a:r>
                <a:br>
                  <a:rPr lang="ru-RU" dirty="0" smtClean="0"/>
                </a:b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ru-RU"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ru-RU"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ru-RU"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ru-RU"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ru-RU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ru-RU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)=1,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(1,1,1,0,1,0)=0</m:t>
                    </m:r>
                  </m:oMath>
                </a14:m>
                <a:r>
                  <a:rPr lang="ru-RU" dirty="0"/>
                  <a:t> </a:t>
                </a:r>
                <a:br>
                  <a:rPr lang="ru-RU" dirty="0"/>
                </a:br>
                <a:r>
                  <a:rPr lang="ru-RU" dirty="0" smtClean="0"/>
                  <a:t>тогда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,0)=!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ru-RU" dirty="0" smtClean="0"/>
                  <a:t>Среди всех немонотонных функций ищется такое выражение отрицания, в представлении которого меньше всего констант</a:t>
                </a:r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Выражение констант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При выражении </a:t>
            </a:r>
            <a:r>
              <a:rPr lang="ru-RU" dirty="0" smtClean="0"/>
              <a:t>констант в тривиальном случае, мы опираемся на сохранение и не сохранение 0 и 1. Если найдется функция, сохраняющая 1 и не сохраняющая 0, то достаточно подставить одну и ту же переменную на место аргументов для получения 1. И наоборот, если найдется функция, сохраняющая 0 и не сохраняющая 1, то достаточно подставить одну и ту же переменную на место аргументов для получения 0. </a:t>
            </a:r>
          </a:p>
          <a:p>
            <a:pPr marL="0" indent="0">
              <a:buNone/>
            </a:pPr>
            <a:r>
              <a:rPr lang="ru-RU" dirty="0" smtClean="0"/>
              <a:t>Иначе </a:t>
            </a:r>
            <a:r>
              <a:rPr lang="ru-RU" dirty="0"/>
              <a:t>мы опираемся </a:t>
            </a:r>
            <a:r>
              <a:rPr lang="ru-RU" dirty="0" smtClean="0"/>
              <a:t>на несамодвойственность </a:t>
            </a:r>
            <a:r>
              <a:rPr lang="ru-RU" dirty="0"/>
              <a:t>функции, которая говорит о том, </a:t>
            </a:r>
            <a:r>
              <a:rPr lang="ru-RU" dirty="0" smtClean="0"/>
              <a:t>что найдутся </a:t>
            </a:r>
            <a:r>
              <a:rPr lang="ru-RU" dirty="0"/>
              <a:t>два инверсных набора, значения </a:t>
            </a:r>
            <a:r>
              <a:rPr lang="ru-RU" dirty="0" smtClean="0"/>
              <a:t>функции, </a:t>
            </a:r>
            <a:r>
              <a:rPr lang="ru-RU" dirty="0"/>
              <a:t>на которых равны. В таких наборах, на место 1 мы ставим </a:t>
            </a:r>
            <a:r>
              <a:rPr lang="ru-RU" i="1" dirty="0" smtClean="0"/>
              <a:t>x</a:t>
            </a:r>
            <a:r>
              <a:rPr lang="ru-RU" dirty="0" smtClean="0"/>
              <a:t> (или </a:t>
            </a:r>
            <a:r>
              <a:rPr lang="ru-RU" dirty="0"/>
              <a:t>любую другую переменную), а на место 0 ставим выражение отрицания.</a:t>
            </a:r>
          </a:p>
        </p:txBody>
      </p:sp>
    </p:spTree>
    <p:extLst>
      <p:ext uri="{BB962C8B-B14F-4D97-AF65-F5344CB8AC3E}">
        <p14:creationId xmlns:p14="http://schemas.microsoft.com/office/powerpoint/2010/main" val="297267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Основные понятия:</a:t>
            </a:r>
          </a:p>
          <a:p>
            <a:r>
              <a:rPr lang="ru-RU" dirty="0" smtClean="0"/>
              <a:t>Определение булевой функции</a:t>
            </a:r>
          </a:p>
          <a:p>
            <a:r>
              <a:rPr lang="ru-RU" dirty="0" smtClean="0"/>
              <a:t>Логические операции</a:t>
            </a:r>
          </a:p>
          <a:p>
            <a:pPr marL="0" indent="0">
              <a:buNone/>
            </a:pPr>
            <a:r>
              <a:rPr lang="ru-RU" dirty="0" smtClean="0"/>
              <a:t>Описание алгоритма решения задачи:</a:t>
            </a:r>
          </a:p>
          <a:p>
            <a:r>
              <a:rPr lang="ru-RU" dirty="0" smtClean="0"/>
              <a:t>Постановка задачи</a:t>
            </a:r>
          </a:p>
          <a:p>
            <a:r>
              <a:rPr lang="ru-RU" dirty="0" smtClean="0"/>
              <a:t>Классы замкнутости. Теорема Поста</a:t>
            </a:r>
          </a:p>
          <a:p>
            <a:r>
              <a:rPr lang="ru-RU" dirty="0" smtClean="0"/>
              <a:t>Выражение отрицания, констант, конъюнкции и их минимальное представление</a:t>
            </a:r>
          </a:p>
          <a:p>
            <a:r>
              <a:rPr lang="ru-RU" dirty="0" smtClean="0"/>
              <a:t>Пример</a:t>
            </a:r>
          </a:p>
          <a:p>
            <a:r>
              <a:rPr lang="ru-RU" dirty="0" smtClean="0"/>
              <a:t>Выражение конъюнкции в случае невыполнения теоремы Поста</a:t>
            </a:r>
          </a:p>
          <a:p>
            <a:r>
              <a:rPr lang="ru-RU" dirty="0" smtClean="0"/>
              <a:t>Генерация </a:t>
            </a:r>
            <a:r>
              <a:rPr lang="ru-RU" dirty="0"/>
              <a:t>наборов и </a:t>
            </a:r>
            <a:r>
              <a:rPr lang="ru-RU" dirty="0" smtClean="0"/>
              <a:t>тестирование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331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Минимальное представление констант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Чтобы </a:t>
            </a:r>
            <a:r>
              <a:rPr lang="ru-RU" dirty="0"/>
              <a:t>выразить константу (0 или 1) в кратчайшем виде, из двух наборов необходимо выбрать тот, где больше единиц. Необходимо найти два инверсных набора </a:t>
            </a:r>
            <a:r>
              <a:rPr lang="ru-RU" dirty="0" smtClean="0"/>
              <a:t>значений функции так, чтобы </a:t>
            </a:r>
            <a:r>
              <a:rPr lang="ru-RU" dirty="0"/>
              <a:t>количество единиц в одном из этих наборов было больше, чем в других наборах. </a:t>
            </a:r>
          </a:p>
        </p:txBody>
      </p:sp>
    </p:spTree>
    <p:extLst>
      <p:ext uri="{BB962C8B-B14F-4D97-AF65-F5344CB8AC3E}">
        <p14:creationId xmlns:p14="http://schemas.microsoft.com/office/powerpoint/2010/main" val="290076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минимального выражения констант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Тривиальный пример:</a:t>
                </a:r>
                <a:br>
                  <a:rPr lang="ru-RU" dirty="0" smtClean="0"/>
                </a:b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(0…0)=1,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(1…1)=1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ru-RU" dirty="0" smtClean="0"/>
                  <a:t>Тогда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)=1</m:t>
                    </m:r>
                  </m:oMath>
                </a14:m>
                <a:r>
                  <a:rPr lang="ru-RU" dirty="0" smtClean="0"/>
                  <a:t/>
                </a:r>
                <a:br>
                  <a:rPr lang="ru-RU" dirty="0" smtClean="0"/>
                </a:br>
                <a:r>
                  <a:rPr lang="ru-RU" dirty="0" smtClean="0"/>
                  <a:t>Или же </a:t>
                </a:r>
                <a:br>
                  <a:rPr lang="ru-RU" dirty="0" smtClean="0"/>
                </a:b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(0…0)=0,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(1…1)=0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ru-RU" dirty="0" smtClean="0"/>
                  <a:t>Тогда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)=0 </m:t>
                    </m:r>
                  </m:oMath>
                </a14:m>
                <a:r>
                  <a:rPr lang="ru-RU" dirty="0" smtClean="0"/>
                  <a:t/>
                </a:r>
                <a:br>
                  <a:rPr lang="ru-RU" dirty="0" smtClean="0"/>
                </a:br>
                <a:r>
                  <a:rPr lang="ru-RU" dirty="0" smtClean="0"/>
                  <a:t>Из функций такого вида достаточно выбрать с наименьшим количеством аргументов</a:t>
                </a:r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88" t="-23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минимального выражения констант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1898507"/>
            <a:ext cx="9613861" cy="3599316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Нетривиальный пример</a:t>
            </a:r>
            <a:br>
              <a:rPr lang="ru-RU" dirty="0" smtClean="0"/>
            </a:br>
            <a:r>
              <a:rPr lang="ru-RU" dirty="0" smtClean="0"/>
              <a:t>Если невозможно выразить константы тривиальным способом, необходима </a:t>
            </a:r>
            <a:r>
              <a:rPr lang="ru-RU" dirty="0" err="1" smtClean="0"/>
              <a:t>несамодвойственная</a:t>
            </a:r>
            <a:r>
              <a:rPr lang="ru-RU" dirty="0" smtClean="0"/>
              <a:t> функция, пусть </a:t>
            </a:r>
            <a:r>
              <a:rPr lang="en-US" dirty="0" smtClean="0"/>
              <a:t>m – </a:t>
            </a:r>
            <a:r>
              <a:rPr lang="ru-RU" dirty="0" smtClean="0"/>
              <a:t>количество различных наборов аргументов функции</a:t>
            </a:r>
            <a:br>
              <a:rPr lang="ru-RU" dirty="0" smtClean="0"/>
            </a:br>
            <a:r>
              <a:rPr lang="ru-RU" dirty="0" smtClean="0"/>
              <a:t>Происходит перебор циклом</a:t>
            </a:r>
            <a:br>
              <a:rPr lang="ru-RU" dirty="0" smtClean="0"/>
            </a:b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&lt;m/2;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  <a:br>
              <a:rPr lang="en-US" dirty="0" smtClean="0"/>
            </a:br>
            <a:r>
              <a:rPr lang="ru-RU" dirty="0" smtClean="0"/>
              <a:t>Мы сравниваем значения при </a:t>
            </a:r>
            <a:r>
              <a:rPr lang="en-US" dirty="0" err="1" smtClean="0"/>
              <a:t>i</a:t>
            </a:r>
            <a:r>
              <a:rPr lang="ru-RU" dirty="0" smtClean="0"/>
              <a:t>м и при (</a:t>
            </a:r>
            <a:r>
              <a:rPr lang="en-US" dirty="0" smtClean="0"/>
              <a:t>m-1-i</a:t>
            </a:r>
            <a:r>
              <a:rPr lang="ru-RU" dirty="0" smtClean="0"/>
              <a:t>)м наборе до первого совпадения</a:t>
            </a:r>
            <a:br>
              <a:rPr lang="ru-RU" dirty="0" smtClean="0"/>
            </a:br>
            <a:r>
              <a:rPr lang="ru-RU" dirty="0" smtClean="0"/>
              <a:t>Если они оба совпали и равны 1, то мы берем (</a:t>
            </a:r>
            <a:r>
              <a:rPr lang="en-US" dirty="0" smtClean="0"/>
              <a:t>m-1-i</a:t>
            </a:r>
            <a:r>
              <a:rPr lang="ru-RU" dirty="0" smtClean="0"/>
              <a:t>)-й набор для выражения 1</a:t>
            </a:r>
            <a:br>
              <a:rPr lang="ru-RU" dirty="0" smtClean="0"/>
            </a:br>
            <a:r>
              <a:rPr lang="ru-RU" dirty="0" smtClean="0"/>
              <a:t>Если они оба совпали и равны 0, то мы берем (</a:t>
            </a:r>
            <a:r>
              <a:rPr lang="en-US" dirty="0" smtClean="0"/>
              <a:t>m-1-i</a:t>
            </a:r>
            <a:r>
              <a:rPr lang="ru-RU" dirty="0" smtClean="0"/>
              <a:t>)-й набор для выражения 0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минимального выражения констант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 smtClean="0"/>
                  <a:t>Например, при проходе мы получили, что из 16 наборов, значения 2го и 13го совпали (13=16-1-2)</a:t>
                </a:r>
                <a:br>
                  <a:rPr lang="ru-RU" dirty="0" smtClean="0"/>
                </a:b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(0,0,1,0)=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(1,1,0,1)=1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ru-RU" dirty="0" smtClean="0"/>
                  <a:t>Тогда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!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)=1</m:t>
                    </m:r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ru-RU" dirty="0" smtClean="0"/>
                  <a:t>Или же </a:t>
                </a:r>
                <a:br>
                  <a:rPr lang="ru-RU" dirty="0" smtClean="0"/>
                </a:b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(0,0,1,0)=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(1,1,0,1)=0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ru-RU" dirty="0" smtClean="0"/>
                  <a:t>Тогда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!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/>
                </a:r>
                <a:br>
                  <a:rPr lang="ru-RU" dirty="0" smtClean="0"/>
                </a:br>
                <a:r>
                  <a:rPr lang="ru-RU" dirty="0" smtClean="0"/>
                  <a:t>Необходимо перебрать все </a:t>
                </a:r>
                <a:r>
                  <a:rPr lang="ru-RU" dirty="0" err="1" smtClean="0"/>
                  <a:t>несамодвойственные</a:t>
                </a:r>
                <a:r>
                  <a:rPr lang="ru-RU" dirty="0" smtClean="0"/>
                  <a:t> функции, найти такой набором, в котором минимально число нулей, для наименьшего </a:t>
                </a:r>
                <a:r>
                  <a:rPr lang="ru-RU" dirty="0" err="1" smtClean="0"/>
                  <a:t>подставления</a:t>
                </a:r>
                <a:r>
                  <a:rPr lang="ru-RU" dirty="0" smtClean="0"/>
                  <a:t> подстановок</a:t>
                </a:r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минимального выражения констант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  Так же, возможен случай, что можно выразить только одну константу. Тогда ненайденную константу мы представляем как отрицание найденной</a:t>
            </a:r>
            <a:br>
              <a:rPr lang="ru-RU" dirty="0" smtClean="0"/>
            </a:br>
            <a:r>
              <a:rPr lang="ru-RU" dirty="0" smtClean="0"/>
              <a:t>1=!0</a:t>
            </a:r>
            <a:br>
              <a:rPr lang="ru-RU" dirty="0" smtClean="0"/>
            </a:br>
            <a:r>
              <a:rPr lang="ru-RU" dirty="0" smtClean="0"/>
              <a:t>0=!1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Замечание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buNone/>
                </a:pPr>
                <a:r>
                  <a:rPr lang="ru-RU" dirty="0" smtClean="0"/>
                  <a:t>   Выразить и отрицание, и обе константы нетривиальным способом невозможно.</a:t>
                </a:r>
                <a:br>
                  <a:rPr lang="ru-RU" dirty="0" smtClean="0"/>
                </a:br>
                <a:r>
                  <a:rPr lang="ru-RU" dirty="0" smtClean="0"/>
                  <a:t>Если выражать отрицание нетривиальным способом, в его представлении будет использоваться хотя бы одна константа.</a:t>
                </a:r>
                <a:br>
                  <a:rPr lang="ru-RU" dirty="0" smtClean="0"/>
                </a:br>
                <a:r>
                  <a:rPr lang="ru-RU" dirty="0" smtClean="0"/>
                  <a:t>Допустим,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(0,0,0,0)=1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но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(1,1,1,1)=1</m:t>
                    </m:r>
                  </m:oMath>
                </a14:m>
                <a:r>
                  <a:rPr lang="ru-RU" dirty="0" smtClean="0"/>
                  <a:t/>
                </a:r>
                <a:br>
                  <a:rPr lang="ru-RU" dirty="0" smtClean="0"/>
                </a:br>
                <a:r>
                  <a:rPr lang="ru-RU" dirty="0" smtClean="0"/>
                  <a:t>Тогда, в лучшем случае,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(1,1,1,0)=0</m:t>
                    </m:r>
                  </m:oMath>
                </a14:m>
                <a:r>
                  <a:rPr lang="ru-RU" dirty="0" smtClean="0"/>
                  <a:t/>
                </a:r>
                <a:br>
                  <a:rPr lang="ru-RU" dirty="0" smtClean="0"/>
                </a:br>
                <a:r>
                  <a:rPr lang="ru-RU" dirty="0" smtClean="0"/>
                  <a:t>Тогда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!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,0), </m:t>
                    </m:r>
                  </m:oMath>
                </a14:m>
                <a:r>
                  <a:rPr lang="ru-RU" dirty="0" smtClean="0"/>
                  <a:t>необходимо выражение нуля без использования отрицания.</a:t>
                </a:r>
                <a:br>
                  <a:rPr lang="ru-RU" dirty="0" smtClean="0"/>
                </a:br>
                <a:r>
                  <a:rPr lang="ru-RU" dirty="0" smtClean="0"/>
                  <a:t>Или же,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(1,1,1,1)=0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но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(0,0,0,0)=0</m:t>
                    </m:r>
                  </m:oMath>
                </a14:m>
                <a:r>
                  <a:rPr lang="ru-RU" dirty="0" smtClean="0"/>
                  <a:t/>
                </a:r>
                <a:br>
                  <a:rPr lang="ru-RU" dirty="0" smtClean="0"/>
                </a:br>
                <a:r>
                  <a:rPr lang="ru-RU" dirty="0" smtClean="0"/>
                  <a:t>Тогда, в лучшем случае,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(0,0,0,1)=1</m:t>
                    </m:r>
                  </m:oMath>
                </a14:m>
                <a:r>
                  <a:rPr lang="ru-RU" dirty="0" smtClean="0"/>
                  <a:t/>
                </a:r>
                <a:br>
                  <a:rPr lang="ru-RU" dirty="0" smtClean="0"/>
                </a:br>
                <a:r>
                  <a:rPr lang="ru-RU" dirty="0" smtClean="0"/>
                  <a:t>Тогда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!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), </m:t>
                    </m:r>
                  </m:oMath>
                </a14:m>
                <a:r>
                  <a:rPr lang="ru-RU" dirty="0" smtClean="0"/>
                  <a:t>необходимо выражение единицы без использования отрицания.</a:t>
                </a:r>
                <a:endParaRPr lang="ru-RU" dirty="0"/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28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Замечание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   В случае нетривиального представления констант все видно из примера: необходимо выражения отрицания без констант.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Выражение конъюнкции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   При выражении конъюнкции мы будем опираться на нелинейность функции. Для каждой функции находится многочлен Жегалкина методом неопределенных коэффициентов.</a:t>
            </a:r>
            <a:br>
              <a:rPr lang="ru-RU" dirty="0" smtClean="0"/>
            </a:br>
            <a:r>
              <a:rPr lang="ru-RU" dirty="0" smtClean="0"/>
              <a:t>Свободный коэффициент равен значению функции при нулевом наборе. Далее происходит проход по всем наборам, при каждом наборе находится значение. Из значени</a:t>
            </a:r>
            <a:r>
              <a:rPr lang="ru-RU" dirty="0"/>
              <a:t>я</a:t>
            </a:r>
            <a:r>
              <a:rPr lang="ru-RU" dirty="0" smtClean="0"/>
              <a:t> вычитается свободный коэффициент и произведения уже найденных коэффициентов на значения при данном наборе.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119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Минимальное Выражение конъюнкции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Содержимое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Мы перебираем все нелинейные функции. В каждой нелинейной функции мы через многочлен Жегалкина фиксируем две переменные, которые умножаются друг на друга</a:t>
                </a:r>
                <a:r>
                  <a:rPr lang="en-US" dirty="0" smtClean="0"/>
                  <a:t>, </a:t>
                </a:r>
                <a:r>
                  <a:rPr lang="ru-RU" dirty="0" smtClean="0"/>
                  <a:t>обозначаем их за </a:t>
                </a:r>
                <a:r>
                  <a:rPr lang="en-US" dirty="0" smtClean="0"/>
                  <a:t>a </a:t>
                </a:r>
                <a:r>
                  <a:rPr lang="ru-RU" dirty="0" smtClean="0"/>
                  <a:t>и </a:t>
                </a:r>
                <a:r>
                  <a:rPr lang="en-US" dirty="0" smtClean="0"/>
                  <a:t>b</a:t>
                </a:r>
                <a:r>
                  <a:rPr lang="ru-RU" dirty="0" smtClean="0"/>
                  <a:t>. Для всех остальных переменных мы делаем подстановки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0, 1, 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!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!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. </a:t>
                </a:r>
                <a:r>
                  <a:rPr lang="ru-RU" dirty="0" smtClean="0"/>
                  <a:t/>
                </a:r>
                <a:br>
                  <a:rPr lang="ru-RU" dirty="0" smtClean="0"/>
                </a:br>
                <a:r>
                  <a:rPr lang="ru-RU" dirty="0" smtClean="0"/>
                  <a:t>То есть в многочлене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мы поочередно фиксируем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и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и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и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и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и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и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 smtClean="0"/>
                  <a:t>.</a:t>
                </a:r>
                <a:r>
                  <a:rPr lang="ru-RU" dirty="0" smtClean="0"/>
                  <a:t> На места оставшихся мы делаем подстановки.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4" name="Содержимое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17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471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Минимальное Выражение конъюнкции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Содержимое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 Утверждение </a:t>
                </a:r>
                <a:br>
                  <a:rPr lang="ru-RU" dirty="0" smtClean="0"/>
                </a:br>
                <a:r>
                  <a:rPr lang="ru-RU" dirty="0" smtClean="0"/>
                  <a:t/>
                </a:r>
                <a:br>
                  <a:rPr lang="ru-RU" dirty="0" smtClean="0"/>
                </a:br>
                <a:r>
                  <a:rPr lang="ru-RU" dirty="0" smtClean="0"/>
                  <a:t>Любую нелинейную функцию путем подстановок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1, 0, 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1+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1+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можно привести к виду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ru-RU" dirty="0" smtClean="0"/>
                  <a:t>Оно справедливо, так как это общий вид многочлена Жегалкина функции от двух переменных, а путем подстановок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1, 0, 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1+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мы как раз получаем функцию от двух переменных</a:t>
                </a:r>
                <a:endParaRPr lang="ru-RU" dirty="0"/>
              </a:p>
            </p:txBody>
          </p:sp>
        </mc:Choice>
        <mc:Fallback xmlns="">
          <p:sp>
            <p:nvSpPr>
              <p:cNvPr id="4" name="Содержимое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428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булева функция?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Булевой функцией называется функция, у которой как переменные, так и сама функция, принимают значения из множества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- булева функция от </a:t>
                </a:r>
                <a:r>
                  <a:rPr lang="en-US" i="1" dirty="0" smtClean="0"/>
                  <a:t>n</a:t>
                </a:r>
                <a:r>
                  <a:rPr lang="ru-RU" dirty="0"/>
                  <a:t> </a:t>
                </a:r>
                <a:r>
                  <a:rPr lang="ru-RU" dirty="0" smtClean="0"/>
                  <a:t>переменных, то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ru-RU" dirty="0" smtClean="0"/>
                  <a:t> отображает множество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во множество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 cstate="print"/>
                <a:stretch>
                  <a:fillRect l="-1015" t="-23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701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Минимальное Выражение конъюнкции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Содержимое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None/>
                </a:pPr>
                <a:r>
                  <a:rPr lang="ru-RU" dirty="0" smtClean="0"/>
                  <a:t>   Общий вид многочлена искомой функции будет </a:t>
                </a:r>
                <a:br>
                  <a:rPr lang="ru-RU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ru-RU" dirty="0" smtClean="0"/>
                  <a:t>В случае, если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мы берем </a:t>
                </a:r>
                <a:r>
                  <a:rPr lang="en-US" i="1" dirty="0" smtClean="0"/>
                  <a:t>b</a:t>
                </a:r>
                <a:r>
                  <a:rPr lang="en-US" dirty="0" smtClean="0"/>
                  <a:t>, </a:t>
                </a:r>
                <a:r>
                  <a:rPr lang="ru-RU" dirty="0" smtClean="0"/>
                  <a:t>иначе </a:t>
                </a:r>
                <a:r>
                  <a:rPr lang="en-US" i="1" dirty="0" smtClean="0"/>
                  <a:t>!b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ru-RU" dirty="0" smtClean="0"/>
                  <a:t>В случае, если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мы берем </a:t>
                </a:r>
                <a:r>
                  <a:rPr lang="en-US" i="1" dirty="0" smtClean="0"/>
                  <a:t>a</a:t>
                </a:r>
                <a:r>
                  <a:rPr lang="en-US" dirty="0" smtClean="0"/>
                  <a:t>, </a:t>
                </a:r>
                <a:r>
                  <a:rPr lang="ru-RU" dirty="0" smtClean="0"/>
                  <a:t>иначе </a:t>
                </a:r>
                <a:r>
                  <a:rPr lang="en-US" i="1" dirty="0" smtClean="0"/>
                  <a:t>!a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ru-RU" dirty="0" smtClean="0"/>
                  <a:t>В случае, если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или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мы берем отрицание функции</a:t>
                </a:r>
                <a:r>
                  <a:rPr lang="en-US" dirty="0" smtClean="0"/>
                  <a:t>, </a:t>
                </a:r>
                <a:r>
                  <a:rPr lang="ru-RU" dirty="0" smtClean="0"/>
                  <a:t>иначе саму функцию</a:t>
                </a:r>
                <a:endParaRPr lang="ru-RU" dirty="0"/>
              </a:p>
            </p:txBody>
          </p:sp>
        </mc:Choice>
        <mc:Fallback xmlns="">
          <p:sp>
            <p:nvSpPr>
              <p:cNvPr id="5" name="Содержимое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23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119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Минимальное Выражение конъюнкции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Содержимое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None/>
                </a:pPr>
                <a:r>
                  <a:rPr lang="ru-RU" dirty="0" smtClean="0"/>
                  <a:t>	</a:t>
                </a:r>
                <a14:m>
                  <m:oMath xmlns:m="http://schemas.openxmlformats.org/officeDocument/2006/math"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+1)∧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=!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+1)∧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!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=1+(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+1)∧(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+1)=!(!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!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=!(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=1+!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=!(!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ru-RU" dirty="0">
                        <a:latin typeface="Cambria Math" panose="02040503050406030204" pitchFamily="18" charset="0"/>
                      </a:rPr>
                      <m:t>7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=1+(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!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)=!(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!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8)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=1+!(!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!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=!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!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 smtClean="0"/>
                  <a:t> 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5" name="Содержимое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119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заданы функции: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ru-RU" dirty="0" smtClean="0"/>
                  <a:t>;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dirty="0" smtClean="0"/>
                  <a:t>;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Необходимо определить удовлетворяет ли данный набор теореме Поста.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 cstate="print"/>
                <a:stretch>
                  <a:fillRect l="-1015" t="-23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697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Принадлежность к классам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121264" y="1748467"/>
                <a:ext cx="4472327" cy="595146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Текс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21264" y="1748467"/>
                <a:ext cx="4472327" cy="595146"/>
              </a:xfrm>
              <a:blipFill rotWithShape="0">
                <a:blip r:embed="rId2"/>
                <a:stretch>
                  <a:fillRect b="-144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Объект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05403127"/>
              </p:ext>
            </p:extLst>
          </p:nvPr>
        </p:nvGraphicFramePr>
        <p:xfrm>
          <a:off x="1121264" y="3746609"/>
          <a:ext cx="469741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482"/>
                <a:gridCol w="939482"/>
                <a:gridCol w="939482"/>
                <a:gridCol w="939482"/>
                <a:gridCol w="939482"/>
              </a:tblGrid>
              <a:tr h="340880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T</a:t>
                      </a:r>
                      <a:r>
                        <a:rPr lang="en-US" sz="1100" i="1" dirty="0" smtClean="0"/>
                        <a:t>0</a:t>
                      </a:r>
                      <a:endParaRPr lang="ru-RU" sz="11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/>
                        <a:t>T</a:t>
                      </a:r>
                      <a:r>
                        <a:rPr lang="en-US" sz="1100" i="1" dirty="0" smtClean="0"/>
                        <a:t>1</a:t>
                      </a:r>
                      <a:endParaRPr lang="ru-RU" sz="1100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S</a:t>
                      </a:r>
                      <a:endParaRPr lang="ru-RU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L</a:t>
                      </a:r>
                      <a:endParaRPr lang="ru-RU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M</a:t>
                      </a:r>
                      <a:endParaRPr lang="ru-RU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-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-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+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+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-</a:t>
                      </a:r>
                      <a:endParaRPr lang="ru-RU" sz="2400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Текст 4"/>
              <p:cNvSpPr>
                <a:spLocks noGrp="1"/>
              </p:cNvSpPr>
              <p:nvPr>
                <p:ph type="body" sz="quarter" idx="3"/>
              </p:nvPr>
            </p:nvSpPr>
            <p:spPr>
              <a:xfrm>
                <a:off x="6331816" y="1751638"/>
                <a:ext cx="4700590" cy="595146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Текс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xfrm>
                <a:off x="6331816" y="1751638"/>
                <a:ext cx="4700590" cy="595146"/>
              </a:xfrm>
              <a:blipFill rotWithShape="0">
                <a:blip r:embed="rId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Объект 6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4113775417"/>
              </p:ext>
            </p:extLst>
          </p:nvPr>
        </p:nvGraphicFramePr>
        <p:xfrm>
          <a:off x="6331816" y="3760696"/>
          <a:ext cx="4700590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0118"/>
                <a:gridCol w="940118"/>
                <a:gridCol w="940118"/>
                <a:gridCol w="940118"/>
                <a:gridCol w="940118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/>
                        <a:t>T</a:t>
                      </a:r>
                      <a:r>
                        <a:rPr lang="en-US" sz="1100" i="1" dirty="0" smtClean="0"/>
                        <a:t>0</a:t>
                      </a:r>
                      <a:endParaRPr lang="ru-RU" sz="1800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T</a:t>
                      </a:r>
                      <a:r>
                        <a:rPr lang="en-US" sz="1100" i="1" dirty="0" smtClean="0"/>
                        <a:t>1</a:t>
                      </a:r>
                      <a:endParaRPr lang="ru-RU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S</a:t>
                      </a:r>
                      <a:endParaRPr lang="ru-RU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L</a:t>
                      </a:r>
                      <a:endParaRPr lang="ru-RU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M</a:t>
                      </a:r>
                      <a:endParaRPr lang="ru-RU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+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+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-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-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+</a:t>
                      </a:r>
                      <a:endParaRPr lang="ru-RU" sz="2400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393266" y="2948448"/>
                <a:ext cx="46974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266" y="2948448"/>
                <a:ext cx="4697410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334996" y="3010180"/>
                <a:ext cx="46974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4996" y="3010180"/>
                <a:ext cx="4697410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Текст 4"/>
          <p:cNvSpPr txBox="1">
            <a:spLocks/>
          </p:cNvSpPr>
          <p:nvPr/>
        </p:nvSpPr>
        <p:spPr>
          <a:xfrm>
            <a:off x="1393266" y="2214457"/>
            <a:ext cx="4700590" cy="595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b="0" dirty="0" smtClean="0"/>
              <a:t>Полином Жегалкина:</a:t>
            </a:r>
            <a:endParaRPr lang="ru-RU" b="0" dirty="0"/>
          </a:p>
        </p:txBody>
      </p:sp>
      <p:sp>
        <p:nvSpPr>
          <p:cNvPr id="14" name="Текст 4"/>
          <p:cNvSpPr txBox="1">
            <a:spLocks/>
          </p:cNvSpPr>
          <p:nvPr/>
        </p:nvSpPr>
        <p:spPr>
          <a:xfrm>
            <a:off x="6179450" y="2256370"/>
            <a:ext cx="4700590" cy="595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b="0" dirty="0" smtClean="0"/>
              <a:t>Полином Жегалкина:</a:t>
            </a:r>
            <a:endParaRPr lang="ru-RU" b="0" dirty="0"/>
          </a:p>
        </p:txBody>
      </p:sp>
    </p:spTree>
    <p:extLst>
      <p:ext uri="{BB962C8B-B14F-4D97-AF65-F5344CB8AC3E}">
        <p14:creationId xmlns:p14="http://schemas.microsoft.com/office/powerpoint/2010/main" val="38477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Выражение конъюнкции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Отрицание: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b="0" dirty="0" smtClean="0"/>
                  <a:t>;</a:t>
                </a:r>
              </a:p>
              <a:p>
                <a:pPr marL="0" indent="0">
                  <a:buNone/>
                </a:pPr>
                <a:r>
                  <a:rPr lang="ru-RU" dirty="0" smtClean="0"/>
                  <a:t>Константы: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;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;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Конъюнкция: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;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228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 cstate="print"/>
          <a:srcRect l="20284" t="28333" r="30454" b="19697"/>
          <a:stretch/>
        </p:blipFill>
        <p:spPr>
          <a:xfrm>
            <a:off x="446112" y="613064"/>
            <a:ext cx="9830496" cy="583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15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Выражение конъюнкции в случае невыполнения Теоремы Поста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   Не всегда для выражения конъюнкции необходимо выполнение Теоремы Поста. Вывод, о том, какие функции необходимы можно сделать лишь после анализа заданных нелинейных функций.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947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Выражение конъюнкции в случае невыполнения Теоремы Поста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Содержимое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buNone/>
                </a:pPr>
                <a:r>
                  <a:rPr lang="ru-RU" dirty="0" smtClean="0"/>
                  <a:t>   Вернемся к утверждению </a:t>
                </a:r>
                <a:br>
                  <a:rPr lang="ru-RU" dirty="0" smtClean="0"/>
                </a:br>
                <a:r>
                  <a:rPr lang="ru-RU" dirty="0" smtClean="0"/>
                  <a:t/>
                </a:r>
                <a:br>
                  <a:rPr lang="ru-RU" dirty="0" smtClean="0"/>
                </a:br>
                <a:r>
                  <a:rPr lang="ru-RU" dirty="0" smtClean="0"/>
                  <a:t>Любую нелинейную функцию путем подстановок </a:t>
                </a:r>
                <a:r>
                  <a:rPr lang="ru-RU" i="1" dirty="0" smtClean="0"/>
                  <a:t>1, 0, </a:t>
                </a:r>
                <a:r>
                  <a:rPr lang="en-US" i="1" dirty="0" smtClean="0"/>
                  <a:t>a, b, 1+a, 1+b</a:t>
                </a:r>
                <a:r>
                  <a:rPr lang="ru-RU" i="1" dirty="0" smtClean="0"/>
                  <a:t> </a:t>
                </a:r>
                <a:r>
                  <a:rPr lang="ru-RU" dirty="0" smtClean="0"/>
                  <a:t>можно привести к виду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ru-RU" dirty="0" smtClean="0"/>
                  <a:t>В случае если Теорема Поста не выполняется, подстановки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1, 0, 1+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1+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не всегда возможны. Но их подстановка и не является обязательным условием для выражения конъюнкции, она может лишь сократить ее выражение. Такой вид так же можно получить только подстановками </a:t>
                </a:r>
                <a:r>
                  <a:rPr lang="en-US" dirty="0" smtClean="0"/>
                  <a:t>a </a:t>
                </a:r>
                <a:r>
                  <a:rPr lang="ru-RU" dirty="0" smtClean="0"/>
                  <a:t>и </a:t>
                </a:r>
                <a:r>
                  <a:rPr lang="en-US" dirty="0" smtClean="0"/>
                  <a:t>b </a:t>
                </a:r>
                <a:r>
                  <a:rPr lang="ru-RU" dirty="0" smtClean="0"/>
                  <a:t>в нелинейную функцию.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5" name="Содержимое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3081" b="-42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082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Выражение конъюнкции в случае невыполнения Теоремы Поста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Содержимое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None/>
                </a:pPr>
                <a:r>
                  <a:rPr lang="ru-RU" dirty="0" smtClean="0"/>
                  <a:t>   Как и в случае выполнения Теоремы Поста интерес представляют функции, в которых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ru-RU" dirty="0" smtClean="0"/>
                  <a:t>(коэффициент при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)</a:t>
                </a:r>
                <a:r>
                  <a:rPr lang="ru-RU" dirty="0" smtClean="0"/>
                  <a:t> равен 1.</a:t>
                </a:r>
                <a:br>
                  <a:rPr lang="ru-RU" dirty="0" smtClean="0"/>
                </a:br>
                <a:r>
                  <a:rPr lang="ru-RU" dirty="0" smtClean="0"/>
                  <a:t>Тривиальный случай, когда коэффициенты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 smtClean="0"/>
                  <a:t> равны 0. В этом случае, многочлен примет вид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 smtClean="0"/>
                  <a:t>, что и есть конъюнкция. </a:t>
                </a:r>
                <a:br>
                  <a:rPr lang="ru-RU" dirty="0" smtClean="0"/>
                </a:br>
                <a:r>
                  <a:rPr lang="ru-RU" dirty="0" smtClean="0"/>
                  <a:t>Если же хотя бы один из коэффициентов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равен единице, для выражения конъюнкции необходимо отрицание. 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5" name="Содержимое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2241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96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Выражение конъюнкции в случае невыполнения Теоремы Поста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Содержимое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None/>
                </a:pPr>
                <a:r>
                  <a:rPr lang="ru-RU" dirty="0" smtClean="0"/>
                  <a:t>   Для простейшего выражения отрицания, как уже было установлено, необходима функция, не сохраняющая ноль и не сохраняющая единицу. Тогда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!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). </m:t>
                    </m:r>
                  </m:oMath>
                </a14:m>
                <a:r>
                  <a:rPr lang="ru-RU" dirty="0" smtClean="0"/>
                  <a:t>Если такой функции нет, </a:t>
                </a:r>
                <a:r>
                  <a:rPr lang="ru-RU" dirty="0"/>
                  <a:t>н</a:t>
                </a:r>
                <a:r>
                  <a:rPr lang="ru-RU" dirty="0" smtClean="0"/>
                  <a:t>еобходима немонотонная функция, но для выражения отрицания из нее, уже необходимы константы. </a:t>
                </a:r>
                <a:br>
                  <a:rPr lang="ru-RU" dirty="0" smtClean="0"/>
                </a:br>
                <a:r>
                  <a:rPr lang="ru-RU" dirty="0" smtClean="0"/>
                  <a:t>Для выражения нуля необходима функция, сохраняющая ноль, </a:t>
                </a:r>
                <a:br>
                  <a:rPr lang="ru-RU" dirty="0" smtClean="0"/>
                </a:br>
                <a:r>
                  <a:rPr lang="ru-RU" dirty="0" smtClean="0"/>
                  <a:t>не сохраняющая единицу. Для выражения единицы необходима функция, сохраняющая единицу, не сохраняющая ноль. 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5" name="Содержимое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605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Логические операции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Объект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97626864"/>
                  </p:ext>
                </p:extLst>
              </p:nvPr>
            </p:nvGraphicFramePr>
            <p:xfrm>
              <a:off x="990949" y="1942536"/>
              <a:ext cx="10276608" cy="38421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934967"/>
                    <a:gridCol w="3772489"/>
                    <a:gridCol w="2569152"/>
                  </a:tblGrid>
                  <a:tr h="1023086"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>
                            <a:lnSpc>
                              <a:spcPct val="150000"/>
                            </a:lnSpc>
                          </a:pPr>
                          <a:r>
                            <a:rPr lang="ru-RU" sz="2800" kern="1200" dirty="0" smtClean="0"/>
                            <a:t>Название операции</a:t>
                          </a:r>
                          <a:endParaRPr lang="ru-RU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>
                            <a:lnSpc>
                              <a:spcPct val="150000"/>
                            </a:lnSpc>
                          </a:pPr>
                          <a:r>
                            <a:rPr lang="ru-RU" sz="2800" kern="1200" dirty="0" smtClean="0"/>
                            <a:t>Обозначение</a:t>
                          </a:r>
                          <a:endParaRPr lang="ru-RU" sz="28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>
                            <a:lnSpc>
                              <a:spcPct val="100000"/>
                            </a:lnSpc>
                          </a:pPr>
                          <a:r>
                            <a:rPr lang="ru-RU" sz="2800" kern="1200" dirty="0" smtClean="0"/>
                            <a:t>Обозначение в программе</a:t>
                          </a:r>
                          <a:endParaRPr lang="ru-RU" sz="28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4698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Отрицание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mtClean="0"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!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4698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Дизъюнкция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mtClean="0"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v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4698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Конъюнкция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mtClean="0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^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4698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Исключающее</a:t>
                          </a:r>
                          <a:r>
                            <a:rPr lang="ru-RU" baseline="0" dirty="0" smtClean="0"/>
                            <a:t> «ИЛИ»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mtClean="0">
                                    <a:latin typeface="Cambria Math" panose="02040503050406030204" pitchFamily="18" charset="0"/>
                                  </a:rPr>
                                  <m:t>⊕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+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4698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Импликация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&gt;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4698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Эквиваленция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mtClean="0">
                                    <a:latin typeface="Cambria Math" panose="02040503050406030204" pitchFamily="18" charset="0"/>
                                  </a:rPr>
                                  <m:t>↔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=</a:t>
                          </a:r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Объект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97626864"/>
                  </p:ext>
                </p:extLst>
              </p:nvPr>
            </p:nvGraphicFramePr>
            <p:xfrm>
              <a:off x="990949" y="1942536"/>
              <a:ext cx="10276608" cy="38421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934967"/>
                    <a:gridCol w="3772489"/>
                    <a:gridCol w="2569152"/>
                  </a:tblGrid>
                  <a:tr h="1023086"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>
                            <a:lnSpc>
                              <a:spcPct val="150000"/>
                            </a:lnSpc>
                          </a:pPr>
                          <a:r>
                            <a:rPr lang="ru-RU" sz="2800" kern="1200" dirty="0" smtClean="0"/>
                            <a:t>Название операции</a:t>
                          </a:r>
                          <a:endParaRPr lang="ru-RU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>
                            <a:lnSpc>
                              <a:spcPct val="150000"/>
                            </a:lnSpc>
                          </a:pPr>
                          <a:r>
                            <a:rPr lang="ru-RU" sz="2800" kern="1200" dirty="0" smtClean="0"/>
                            <a:t>Обозначение</a:t>
                          </a:r>
                          <a:endParaRPr lang="ru-RU" sz="28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>
                            <a:lnSpc>
                              <a:spcPct val="100000"/>
                            </a:lnSpc>
                          </a:pPr>
                          <a:r>
                            <a:rPr lang="ru-RU" sz="2800" kern="1200" dirty="0" smtClean="0"/>
                            <a:t>Обозначение в программе</a:t>
                          </a:r>
                          <a:endParaRPr lang="ru-RU" sz="28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4698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Отрицание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4523" t="-229870" r="-68498" b="-5051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!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4698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Дизъюнкция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4523" t="-329870" r="-68498" b="-4051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v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4698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Конъюнкция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4523" t="-424359" r="-68498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^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4698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Исключающее</a:t>
                          </a:r>
                          <a:r>
                            <a:rPr lang="ru-RU" baseline="0" dirty="0" smtClean="0"/>
                            <a:t> «ИЛИ»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4523" t="-531169" r="-68498" b="-2038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+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4698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Импликация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4523" t="-631169" r="-68498" b="-1038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&gt;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4698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Эквиваленция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4523" t="-731169" r="-68498" b="-38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=</a:t>
                          </a:r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5271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Выражение конъюнкции в случае невыполнения Теоремы Поста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Содержимое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None/>
                </a:pPr>
                <a:r>
                  <a:rPr lang="ru-RU" dirty="0" smtClean="0"/>
                  <a:t>   Таким образом, алгоритм кратчайшего выражения конъюнкции принимает следующий вид:</a:t>
                </a:r>
                <a:br>
                  <a:rPr lang="ru-RU" dirty="0" smtClean="0"/>
                </a:br>
                <a:r>
                  <a:rPr lang="ru-RU" dirty="0" smtClean="0"/>
                  <a:t>1) Попытка выразить отрицание, ноль, единицу через имеющийся набор.</a:t>
                </a:r>
                <a:br>
                  <a:rPr lang="ru-RU" dirty="0" smtClean="0"/>
                </a:br>
                <a:r>
                  <a:rPr lang="ru-RU" dirty="0" smtClean="0"/>
                  <a:t>2) Перебор нелинейных функций. Если нелинейных функций нет, то выразить конъюнкцию невозможно. </a:t>
                </a:r>
                <a:br>
                  <a:rPr lang="ru-RU" dirty="0" smtClean="0"/>
                </a:br>
                <a:r>
                  <a:rPr lang="ru-RU" dirty="0" smtClean="0"/>
                  <a:t>В каждой нелинейной функции фиксируются каждые две переменные, умножающиеся друг на друга. Для каждой пары переменных на место других подставляются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. </a:t>
                </a:r>
                <a:r>
                  <a:rPr lang="ru-RU" dirty="0" smtClean="0"/>
                  <a:t>Если удалось выразить отрицание, подставляются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!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!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. </a:t>
                </a:r>
                <a:r>
                  <a:rPr lang="ru-RU" dirty="0" smtClean="0"/>
                  <a:t>Если удалось выразить ноль и(или) единицу, подставляются 0 и (или) 1</a:t>
                </a:r>
                <a:r>
                  <a:rPr lang="en-US" dirty="0" smtClean="0"/>
                  <a:t>. </a:t>
                </a:r>
              </a:p>
            </p:txBody>
          </p:sp>
        </mc:Choice>
        <mc:Fallback xmlns="">
          <p:sp>
            <p:nvSpPr>
              <p:cNvPr id="5" name="Содержимое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2241" r="-1623" b="-32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093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Выражение конъюнкции в случае невыполнения Теоремы Поста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3) Отбрасываются линейные функции.</a:t>
            </a:r>
          </a:p>
          <a:p>
            <a:pPr>
              <a:buNone/>
            </a:pPr>
            <a:r>
              <a:rPr lang="ru-RU" dirty="0" smtClean="0"/>
              <a:t>4) Если удалось выразить отрицание, где необходимо, подставляется отрицание, иначе, функции в которых необходимо отрицание, отбрасываются.</a:t>
            </a:r>
          </a:p>
          <a:p>
            <a:pPr>
              <a:buNone/>
            </a:pPr>
            <a:r>
              <a:rPr lang="ru-RU" dirty="0" smtClean="0"/>
              <a:t>5) Из всех полученных конъюнкций выбирается кратчайшая.</a:t>
            </a:r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2985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Выражение конъюнкции в случае невыполнения Теоремы Поста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Содержимое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None/>
                </a:pPr>
                <a:r>
                  <a:rPr lang="ru-RU" dirty="0" smtClean="0"/>
                  <a:t>Разберем примеры.</a:t>
                </a:r>
                <a:endParaRPr lang="en-US" dirty="0" smtClean="0"/>
              </a:p>
              <a:p>
                <a:pPr>
                  <a:buNone/>
                </a:pPr>
                <a:r>
                  <a:rPr lang="ru-RU" dirty="0" smtClean="0"/>
                  <a:t>1)Пусть дана функция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ru-RU" dirty="0" smtClean="0"/>
              </a:p>
              <a:p>
                <a:pPr>
                  <a:buNone/>
                </a:pPr>
                <a:r>
                  <a:rPr lang="ru-RU" dirty="0" smtClean="0"/>
                  <a:t>Тогда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>
                  <a:buNone/>
                </a:pPr>
                <a:r>
                  <a:rPr lang="ru-RU" dirty="0" smtClean="0"/>
                  <a:t>2)Пусть дана функция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 smtClean="0"/>
              </a:p>
              <a:p>
                <a:pPr>
                  <a:buNone/>
                </a:pPr>
                <a:r>
                  <a:rPr lang="ru-RU" dirty="0" smtClean="0"/>
                  <a:t>Тогда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>
                  <a:buNone/>
                </a:pPr>
                <a:r>
                  <a:rPr lang="ru-RU" dirty="0" smtClean="0"/>
                  <a:t>3)Пусть дана функция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 smtClean="0"/>
              </a:p>
              <a:p>
                <a:pPr>
                  <a:buNone/>
                </a:pPr>
                <a:r>
                  <a:rPr lang="ru-RU" dirty="0" smtClean="0"/>
                  <a:t>Тогда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1=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и тогда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 smtClean="0"/>
              </a:p>
              <a:p>
                <a:pPr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5" name="Содержимое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548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Генерация наборов и тестирование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Для проверки программы на корректное выполнение функций был написан генератор случайных функций. Данная опция включена под пунктом 4 в меню программы и позволяет добавить случайный набор функций.</a:t>
            </a:r>
          </a:p>
          <a:p>
            <a:pPr marL="0" indent="0">
              <a:buNone/>
            </a:pPr>
            <a:r>
              <a:rPr lang="ru-RU" dirty="0" smtClean="0"/>
              <a:t>Проверка набора производилась вручную, далее сравнивалась с результатами программы и на их основании проводились выводы о корректности используемых алгоритмов.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606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27377" t="11595" r="10282" b="18405"/>
          <a:stretch/>
        </p:blipFill>
        <p:spPr>
          <a:xfrm>
            <a:off x="899682" y="605270"/>
            <a:ext cx="9065201" cy="572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00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7358" t="31667" r="14447" b="25758"/>
          <a:stretch/>
        </p:blipFill>
        <p:spPr>
          <a:xfrm>
            <a:off x="414669" y="612599"/>
            <a:ext cx="9696894" cy="498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05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27373" t="52968" r="30879" b="20455"/>
          <a:stretch/>
        </p:blipFill>
        <p:spPr>
          <a:xfrm>
            <a:off x="530419" y="623454"/>
            <a:ext cx="9053142" cy="396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38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Программа написана на языке С++ и предназначена для улучшения понимания темы «Булевы функции», классы замкнутости (теорема Поста), а также выражении конъюнкции через конечный набор заданных функций.</a:t>
            </a:r>
          </a:p>
        </p:txBody>
      </p:sp>
    </p:spTree>
    <p:extLst>
      <p:ext uri="{BB962C8B-B14F-4D97-AF65-F5344CB8AC3E}">
        <p14:creationId xmlns:p14="http://schemas.microsoft.com/office/powerpoint/2010/main" val="41425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используемых источников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Полные системы функций. Теорема Поста о полной системе </a:t>
            </a:r>
            <a:r>
              <a:rPr lang="ru-RU" dirty="0" smtClean="0"/>
              <a:t>функций – Сайт ИТМО.</a:t>
            </a:r>
          </a:p>
          <a:p>
            <a:pPr marL="0" indent="0">
              <a:buNone/>
            </a:pPr>
            <a:r>
              <a:rPr lang="ru-RU" dirty="0" smtClean="0"/>
              <a:t>Марченков С.С. – Замкнутые классы булевых функций.</a:t>
            </a:r>
          </a:p>
          <a:p>
            <a:pPr marL="0" indent="0">
              <a:buNone/>
            </a:pPr>
            <a:r>
              <a:rPr lang="ru-RU" dirty="0" smtClean="0"/>
              <a:t>Поздняков С.Н. – Классы замкнутости.</a:t>
            </a:r>
          </a:p>
          <a:p>
            <a:pPr marL="0" indent="0">
              <a:buNone/>
            </a:pPr>
            <a:r>
              <a:rPr lang="ru-RU" dirty="0" smtClean="0"/>
              <a:t>Теорема Поста. Алгебра логики. – Математика.</a:t>
            </a:r>
            <a:endParaRPr lang="ru-RU" dirty="0"/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90139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9150" y="1125538"/>
            <a:ext cx="10515600" cy="2852737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 </a:t>
            </a:r>
            <a:r>
              <a:rPr lang="ru-RU" dirty="0" smtClean="0">
                <a:sym typeface="Wingdings" panose="05000000000000000000" pitchFamily="2" charset="2"/>
              </a:rPr>
              <a:t>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584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структуры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Основной структурой данных был контейнер строк – </a:t>
            </a:r>
            <a:r>
              <a:rPr lang="en-US" dirty="0"/>
              <a:t>vector&lt;string&gt;. </a:t>
            </a:r>
            <a:r>
              <a:rPr lang="ru-RU" dirty="0"/>
              <a:t>В него записывались данные, введённые пользователем, а также результаты их обработки. Входные данные проверяются на корректность. Если функция введена неправильно, об этом сообщается пользователю с уточнением проблемы (функция игнорируется и не добавляется в набор).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777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ru-RU" dirty="0" smtClean="0"/>
              <a:t>На вход подаются формулы с использованием логических связей рассмотренных раннее;</a:t>
            </a:r>
          </a:p>
          <a:p>
            <a:pPr>
              <a:lnSpc>
                <a:spcPct val="100000"/>
              </a:lnSpc>
            </a:pPr>
            <a:r>
              <a:rPr lang="ru-RU" dirty="0" smtClean="0"/>
              <a:t>Выражение конъюнкции должно быть минимальным;</a:t>
            </a:r>
          </a:p>
          <a:p>
            <a:pPr>
              <a:lnSpc>
                <a:spcPct val="100000"/>
              </a:lnSpc>
            </a:pPr>
            <a:r>
              <a:rPr lang="ru-RU" dirty="0" smtClean="0"/>
              <a:t>Необходимо выразить конъюнкцию (если это возможно), когда не выполняется условие полного набора</a:t>
            </a:r>
            <a:r>
              <a:rPr lang="ru-RU" dirty="0"/>
              <a:t>;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ru-RU" dirty="0" smtClean="0"/>
              <a:t>Используя генератор случайных</a:t>
            </a:r>
            <a:r>
              <a:rPr lang="en-US" dirty="0" smtClean="0"/>
              <a:t> </a:t>
            </a:r>
            <a:r>
              <a:rPr lang="ru-RU" dirty="0" smtClean="0"/>
              <a:t>выражений проверить корректность работы программы.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240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таблицы истинности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Для построения таблицы истинности была реализована рекурсивная функция, которая принимает параметр - количество переменных в функции. </a:t>
            </a:r>
            <a:r>
              <a:rPr lang="ru-RU" dirty="0"/>
              <a:t>Количество переменных в функции определялось с помощью использования контейнера: помещались все переменные функции (с повторами), сортировались по алфавиту, а затем происходил подсчет всех неодинаковых </a:t>
            </a:r>
            <a:r>
              <a:rPr lang="ru-RU" dirty="0" smtClean="0"/>
              <a:t>букв. Происходил перебор всех значений переменных. Результат помещался в контейнер.</a:t>
            </a:r>
          </a:p>
        </p:txBody>
      </p:sp>
    </p:spTree>
    <p:extLst>
      <p:ext uri="{BB962C8B-B14F-4D97-AF65-F5344CB8AC3E}">
        <p14:creationId xmlns:p14="http://schemas.microsoft.com/office/powerpoint/2010/main" val="1123970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 smtClean="0"/>
                  <a:t>Классы замкнутости</a:t>
                </a:r>
                <a:br>
                  <a:rPr lang="ru-RU" dirty="0" smtClean="0"/>
                </a:br>
                <a:r>
                  <a:rPr lang="ru-RU" dirty="0" smtClean="0"/>
                  <a:t>Класс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Т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/>
                  <a:t>Функция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принадлежит классу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Т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/>
                  <a:t> , если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 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,…, 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r>
                  <a:rPr lang="ru-RU" dirty="0" smtClean="0"/>
                  <a:t> Для этого необходимо составить таблицу истинности, и взять результат функции из первой строчки.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 cstate="print"/>
                <a:stretch>
                  <a:fillRect l="-1015" t="-5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570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Класс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Т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 cstate="print"/>
                <a:stretch>
                  <a:fillRect l="-196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/>
                  <a:t>Функция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принадлежит классу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Т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/>
                  <a:t> , если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,…, 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ru-RU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1. </m:t>
                    </m:r>
                  </m:oMath>
                </a14:m>
                <a:r>
                  <a:rPr lang="ru-RU" dirty="0" smtClean="0"/>
                  <a:t>Для </a:t>
                </a:r>
                <a:r>
                  <a:rPr lang="ru-RU" dirty="0"/>
                  <a:t>этого необходимо составить таблицу истинности, и взять результат функции из </a:t>
                </a:r>
                <a:r>
                  <a:rPr lang="ru-RU" dirty="0" smtClean="0"/>
                  <a:t>последней строчки.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 cstate="print"/>
                <a:stretch>
                  <a:fillRect l="-1015" t="-5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718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1092</TotalTime>
  <Words>1424</Words>
  <Application>Microsoft Office PowerPoint</Application>
  <PresentationFormat>Широкоэкранный</PresentationFormat>
  <Paragraphs>217</Paragraphs>
  <Slides>49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49</vt:i4>
      </vt:variant>
    </vt:vector>
  </HeadingPairs>
  <TitlesOfParts>
    <vt:vector size="55" baseType="lpstr">
      <vt:lpstr>Arial</vt:lpstr>
      <vt:lpstr>Calibri</vt:lpstr>
      <vt:lpstr>Calibri Light</vt:lpstr>
      <vt:lpstr>Cambria Math</vt:lpstr>
      <vt:lpstr>Wingdings</vt:lpstr>
      <vt:lpstr>Тема Office</vt:lpstr>
      <vt:lpstr>Выражение конъюнкции через конечный набор булевых функций</vt:lpstr>
      <vt:lpstr>Содержание</vt:lpstr>
      <vt:lpstr>Что такое булева функция?</vt:lpstr>
      <vt:lpstr>Логические операции</vt:lpstr>
      <vt:lpstr>Используемые структуры данных</vt:lpstr>
      <vt:lpstr>Постановка задачи</vt:lpstr>
      <vt:lpstr>Построение таблицы истинности</vt:lpstr>
      <vt:lpstr>Классы замкнутости Класс Т_0</vt:lpstr>
      <vt:lpstr>Класс Т_1</vt:lpstr>
      <vt:lpstr>Класс S - самодвойственность</vt:lpstr>
      <vt:lpstr>Класс L - линейность</vt:lpstr>
      <vt:lpstr>Класс М - монотонность</vt:lpstr>
      <vt:lpstr>Класс М - монотонность</vt:lpstr>
      <vt:lpstr>Выражение отрицания</vt:lpstr>
      <vt:lpstr>Минимальное представление отрицания</vt:lpstr>
      <vt:lpstr>Пример минимального выражения отрицания</vt:lpstr>
      <vt:lpstr>Пример минимального выражения отрицания</vt:lpstr>
      <vt:lpstr>Пример минимального выражения отрицания</vt:lpstr>
      <vt:lpstr>Выражение констант</vt:lpstr>
      <vt:lpstr>Минимальное представление констант</vt:lpstr>
      <vt:lpstr>Пример минимального выражения констант</vt:lpstr>
      <vt:lpstr>Пример минимального выражения констант</vt:lpstr>
      <vt:lpstr>Пример минимального выражения констант</vt:lpstr>
      <vt:lpstr>Пример минимального выражения констант</vt:lpstr>
      <vt:lpstr>Замечание</vt:lpstr>
      <vt:lpstr>Замечание</vt:lpstr>
      <vt:lpstr>Выражение конъюнкции</vt:lpstr>
      <vt:lpstr>Минимальное Выражение конъюнкции</vt:lpstr>
      <vt:lpstr>Минимальное Выражение конъюнкции</vt:lpstr>
      <vt:lpstr>Минимальное Выражение конъюнкции</vt:lpstr>
      <vt:lpstr>Минимальное Выражение конъюнкции</vt:lpstr>
      <vt:lpstr>Пример</vt:lpstr>
      <vt:lpstr>Принадлежность к классам</vt:lpstr>
      <vt:lpstr>Выражение конъюнкции</vt:lpstr>
      <vt:lpstr>Презентация PowerPoint</vt:lpstr>
      <vt:lpstr>Выражение конъюнкции в случае невыполнения Теоремы Поста</vt:lpstr>
      <vt:lpstr>Выражение конъюнкции в случае невыполнения Теоремы Поста</vt:lpstr>
      <vt:lpstr>Выражение конъюнкции в случае невыполнения Теоремы Поста</vt:lpstr>
      <vt:lpstr>Выражение конъюнкции в случае невыполнения Теоремы Поста</vt:lpstr>
      <vt:lpstr>Выражение конъюнкции в случае невыполнения Теоремы Поста</vt:lpstr>
      <vt:lpstr>Выражение конъюнкции в случае невыполнения Теоремы Поста</vt:lpstr>
      <vt:lpstr>Выражение конъюнкции в случае невыполнения Теоремы Поста</vt:lpstr>
      <vt:lpstr>Генерация наборов и тестирование</vt:lpstr>
      <vt:lpstr>Презентация PowerPoint</vt:lpstr>
      <vt:lpstr>Презентация PowerPoint</vt:lpstr>
      <vt:lpstr>Презентация PowerPoint</vt:lpstr>
      <vt:lpstr>Заключение</vt:lpstr>
      <vt:lpstr>Список используемых источников</vt:lpstr>
      <vt:lpstr>Спасибо за внимание 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Выражение конъюнкции через конечный набор булевых функций</dc:title>
  <dc:creator>Кирилл Богданов</dc:creator>
  <cp:lastModifiedBy>Кирилл Богданов</cp:lastModifiedBy>
  <cp:revision>82</cp:revision>
  <dcterms:created xsi:type="dcterms:W3CDTF">2018-12-28T21:39:52Z</dcterms:created>
  <dcterms:modified xsi:type="dcterms:W3CDTF">2020-06-13T16:27:36Z</dcterms:modified>
</cp:coreProperties>
</file>