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8" r:id="rId3"/>
    <p:sldId id="265" r:id="rId4"/>
    <p:sldId id="261" r:id="rId5"/>
    <p:sldId id="282" r:id="rId6"/>
    <p:sldId id="262" r:id="rId7"/>
    <p:sldId id="281" r:id="rId8"/>
  </p:sldIdLst>
  <p:sldSz cx="9144000" cy="5143500" type="screen16x9"/>
  <p:notesSz cx="6858000" cy="9144000"/>
  <p:embeddedFontLst>
    <p:embeddedFont>
      <p:font typeface="Work Sans" panose="020B060402020202020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Staatliches" panose="020B0604020202020204" charset="0"/>
      <p:regular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95290B-78DF-4C38-9268-2AC2887ECE0F}">
  <a:tblStyle styleId="{BB95290B-78DF-4C38-9268-2AC2887ECE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518" y="-1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600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0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15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6b057bf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6b057bf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9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36b057bf4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36b057bf4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88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30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0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_2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720000" y="1359650"/>
            <a:ext cx="7704000" cy="3243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2583763" y="2885198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2"/>
          </p:nvPr>
        </p:nvSpPr>
        <p:spPr>
          <a:xfrm>
            <a:off x="2583763" y="1909435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3"/>
          </p:nvPr>
        </p:nvSpPr>
        <p:spPr>
          <a:xfrm>
            <a:off x="2583738" y="3832449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4"/>
          </p:nvPr>
        </p:nvSpPr>
        <p:spPr>
          <a:xfrm>
            <a:off x="2583753" y="2466942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5"/>
          </p:nvPr>
        </p:nvSpPr>
        <p:spPr>
          <a:xfrm>
            <a:off x="2583743" y="3414196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6"/>
          </p:nvPr>
        </p:nvSpPr>
        <p:spPr>
          <a:xfrm>
            <a:off x="2583757" y="1491176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4" r:id="rId4"/>
    <p:sldLayoutId id="2147483666" r:id="rId5"/>
    <p:sldLayoutId id="2147483668" r:id="rId6"/>
    <p:sldLayoutId id="2147483672" r:id="rId7"/>
    <p:sldLayoutId id="2147483673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1" dirty="0">
                <a:solidFill>
                  <a:schemeClr val="tx1"/>
                </a:solidFill>
                <a:latin typeface="Work Sans" panose="020B0604020202020204" charset="0"/>
              </a:rPr>
              <a:t>Android –</a:t>
            </a:r>
            <a:r>
              <a:rPr lang="ru-RU" sz="4000" b="1" dirty="0">
                <a:solidFill>
                  <a:schemeClr val="tx1"/>
                </a:solidFill>
                <a:latin typeface="Cambria" pitchFamily="18" charset="0"/>
              </a:rPr>
              <a:t> эволюционирующая операционная система</a:t>
            </a:r>
            <a:endParaRPr sz="4000" dirty="0">
              <a:solidFill>
                <a:schemeClr val="lt1"/>
              </a:solidFill>
              <a:latin typeface="Work Sans" panose="020B0604020202020204" charset="0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endParaRPr dirty="0">
              <a:latin typeface="Work Sans" panose="020B0604020202020204" charset="0"/>
            </a:endParaRPr>
          </a:p>
        </p:txBody>
      </p:sp>
      <p:grpSp>
        <p:nvGrpSpPr>
          <p:cNvPr id="221" name="Google Shape;221;p36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22" name="Google Shape;222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Содержание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1720375" y="1555222"/>
            <a:ext cx="758400" cy="310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6661552" y="1555183"/>
            <a:ext cx="758400" cy="3103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8"/>
          </p:nvPr>
        </p:nvSpPr>
        <p:spPr>
          <a:xfrm>
            <a:off x="1718550" y="3040129"/>
            <a:ext cx="758400" cy="310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4"/>
          </p:nvPr>
        </p:nvSpPr>
        <p:spPr>
          <a:xfrm>
            <a:off x="4189283" y="1555183"/>
            <a:ext cx="758400" cy="310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1"/>
          </p:nvPr>
        </p:nvSpPr>
        <p:spPr>
          <a:xfrm>
            <a:off x="908374" y="2251132"/>
            <a:ext cx="2378713" cy="501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9"/>
          </p:nvPr>
        </p:nvSpPr>
        <p:spPr>
          <a:xfrm>
            <a:off x="904787" y="202783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3"/>
          </p:nvPr>
        </p:nvSpPr>
        <p:spPr>
          <a:xfrm>
            <a:off x="3380900" y="2030737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История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4"/>
          </p:nvPr>
        </p:nvSpPr>
        <p:spPr>
          <a:xfrm>
            <a:off x="5847789" y="2030737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Архитектура</a:t>
            </a:r>
            <a:endParaRPr dirty="0"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5"/>
          </p:nvPr>
        </p:nvSpPr>
        <p:spPr>
          <a:xfrm>
            <a:off x="906550" y="35388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/>
              <a:t>Список </a:t>
            </a:r>
            <a:r>
              <a:rPr lang="ru-RU" dirty="0" smtClean="0"/>
              <a:t>версий</a:t>
            </a:r>
            <a:endParaRPr lang="en-US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 idx="17"/>
          </p:nvPr>
        </p:nvSpPr>
        <p:spPr>
          <a:xfrm>
            <a:off x="4187500" y="3040139"/>
            <a:ext cx="758400" cy="310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19"/>
          </p:nvPr>
        </p:nvSpPr>
        <p:spPr>
          <a:xfrm>
            <a:off x="6659775" y="3040139"/>
            <a:ext cx="758400" cy="310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20"/>
          </p:nvPr>
        </p:nvSpPr>
        <p:spPr>
          <a:xfrm>
            <a:off x="3372028" y="35388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</a:t>
            </a:r>
            <a:endParaRPr dirty="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21"/>
          </p:nvPr>
        </p:nvSpPr>
        <p:spPr>
          <a:xfrm>
            <a:off x="5847789" y="35388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Заключение</a:t>
            </a:r>
            <a:endParaRPr dirty="0"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1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latin typeface="Work Sans" panose="020B0604020202020204" charset="0"/>
              </a:rPr>
              <a:t>Android </a:t>
            </a:r>
            <a:r>
              <a:rPr lang="ru-RU" dirty="0" smtClean="0">
                <a:latin typeface="Work Sans" panose="020B0604020202020204" charset="0"/>
              </a:rPr>
              <a:t>это </a:t>
            </a:r>
            <a:r>
              <a:rPr lang="ru-RU" dirty="0">
                <a:latin typeface="Work Sans" panose="020B0604020202020204" charset="0"/>
              </a:rPr>
              <a:t>полноценная операционная среда, основанная на ядре </a:t>
            </a:r>
            <a:r>
              <a:rPr lang="ru-RU" dirty="0" err="1">
                <a:latin typeface="Work Sans" panose="020B0604020202020204" charset="0"/>
              </a:rPr>
              <a:t>Linux</a:t>
            </a:r>
            <a:r>
              <a:rPr lang="ru-RU" dirty="0">
                <a:latin typeface="Work Sans" panose="020B0604020202020204" charset="0"/>
              </a:rPr>
              <a:t> V2.6, имеющая множество вычислительных сервисов и богатые функциональные возможности, которые позволяют выйти за рамки рынка мобильных телефонов</a:t>
            </a:r>
          </a:p>
          <a:p>
            <a:pPr marL="0" lvl="0" indent="0"/>
            <a:endParaRPr dirty="0">
              <a:latin typeface="Work Sans" panose="020B0604020202020204" charset="0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6041540" y="1799303"/>
            <a:ext cx="1598126" cy="106959"/>
            <a:chOff x="7346700" y="3106700"/>
            <a:chExt cx="579125" cy="114300"/>
          </a:xfrm>
        </p:grpSpPr>
        <p:sp>
          <p:nvSpPr>
            <p:cNvPr id="332" name="Google Shape;332;p45"/>
            <p:cNvSpPr/>
            <p:nvPr/>
          </p:nvSpPr>
          <p:spPr>
            <a:xfrm>
              <a:off x="7346700" y="3106700"/>
              <a:ext cx="404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tps://cdn.fs.teachablecdn.com/ADNupMnWyR7kCWRvm76Laz/resize=width:2500/https:/www.filepicker.io/api/file/cLHaX2IOSlqmQSBspN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74" y="619435"/>
            <a:ext cx="4083496" cy="35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</a:rPr>
              <a:t>История создания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1"/>
          </p:nvPr>
        </p:nvSpPr>
        <p:spPr>
          <a:xfrm>
            <a:off x="949493" y="2784998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Кампания </a:t>
            </a:r>
            <a:r>
              <a:rPr lang="en-US" dirty="0" smtClean="0"/>
              <a:t>Google </a:t>
            </a:r>
            <a:r>
              <a:rPr lang="ru-RU" dirty="0" smtClean="0"/>
              <a:t>купила </a:t>
            </a:r>
            <a:r>
              <a:rPr lang="en-US" dirty="0" smtClean="0"/>
              <a:t>Android Inc.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3"/>
          </p:nvPr>
        </p:nvSpPr>
        <p:spPr>
          <a:xfrm>
            <a:off x="3407701" y="2784998"/>
            <a:ext cx="2275199" cy="859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dirty="0" smtClean="0"/>
              <a:t>Создание 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/>
              <a:t>Handset</a:t>
            </a:r>
            <a:r>
              <a:rPr lang="ru-RU" dirty="0"/>
              <a:t> </a:t>
            </a:r>
            <a:r>
              <a:rPr lang="ru-RU" dirty="0" err="1"/>
              <a:t>Alliance</a:t>
            </a:r>
            <a:r>
              <a:rPr lang="ru-RU" dirty="0"/>
              <a:t>, </a:t>
            </a:r>
            <a:r>
              <a:rPr lang="ru-RU" dirty="0" smtClean="0"/>
              <a:t>цель </a:t>
            </a:r>
            <a:r>
              <a:rPr lang="ru-RU" dirty="0"/>
              <a:t>создание более совершенного мобильного телефона. </a:t>
            </a:r>
          </a:p>
        </p:txBody>
      </p:sp>
      <p:sp>
        <p:nvSpPr>
          <p:cNvPr id="289" name="Google Shape;289;p41"/>
          <p:cNvSpPr txBox="1">
            <a:spLocks noGrp="1"/>
          </p:cNvSpPr>
          <p:nvPr>
            <p:ph type="subTitle" idx="2"/>
          </p:nvPr>
        </p:nvSpPr>
        <p:spPr>
          <a:xfrm>
            <a:off x="5920326" y="2784998"/>
            <a:ext cx="2275049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ru-RU" dirty="0" err="1" smtClean="0"/>
              <a:t>Google</a:t>
            </a:r>
            <a:r>
              <a:rPr lang="en-US" dirty="0" smtClean="0"/>
              <a:t>,</a:t>
            </a:r>
            <a:r>
              <a:rPr lang="ru-RU" dirty="0" smtClean="0"/>
              <a:t>T-</a:t>
            </a:r>
            <a:r>
              <a:rPr lang="ru-RU" dirty="0" err="1" smtClean="0"/>
              <a:t>Mobile</a:t>
            </a:r>
            <a:r>
              <a:rPr lang="ru-RU" dirty="0" smtClean="0"/>
              <a:t> и HTC </a:t>
            </a:r>
            <a:r>
              <a:rPr lang="ru-RU" dirty="0"/>
              <a:t>анонсировали первое устройство на </a:t>
            </a:r>
            <a:r>
              <a:rPr lang="ru-RU" dirty="0" smtClean="0"/>
              <a:t>платформ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smtClean="0"/>
              <a:t>1.0</a:t>
            </a:r>
            <a:endParaRPr lang="ru-RU" dirty="0"/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4"/>
          </p:nvPr>
        </p:nvSpPr>
        <p:spPr>
          <a:xfrm>
            <a:off x="948475" y="2458050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2005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5"/>
          </p:nvPr>
        </p:nvSpPr>
        <p:spPr>
          <a:xfrm>
            <a:off x="3461100" y="2458050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2007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6"/>
          </p:nvPr>
        </p:nvSpPr>
        <p:spPr>
          <a:xfrm>
            <a:off x="5973575" y="2458050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2008</a:t>
            </a:r>
            <a:endParaRPr dirty="0"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94" name="Google Shape;294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Архитектура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3" name="Google Shape;623;p62"/>
          <p:cNvSpPr txBox="1">
            <a:spLocks noGrp="1"/>
          </p:cNvSpPr>
          <p:nvPr>
            <p:ph type="subTitle" idx="1"/>
          </p:nvPr>
        </p:nvSpPr>
        <p:spPr>
          <a:xfrm>
            <a:off x="1837095" y="5258605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62"/>
          <p:cNvSpPr txBox="1">
            <a:spLocks noGrp="1"/>
          </p:cNvSpPr>
          <p:nvPr>
            <p:ph type="subTitle" idx="2"/>
          </p:nvPr>
        </p:nvSpPr>
        <p:spPr>
          <a:xfrm>
            <a:off x="862646" y="1444993"/>
            <a:ext cx="7457304" cy="3074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Если представить компонентную модель </a:t>
            </a:r>
            <a:r>
              <a:rPr lang="ru-RU" dirty="0" err="1"/>
              <a:t>Android</a:t>
            </a:r>
            <a:r>
              <a:rPr lang="ru-RU" dirty="0"/>
              <a:t> в виде иерархии, то в самом низу, в самой основе </a:t>
            </a:r>
            <a:r>
              <a:rPr lang="ru-RU" dirty="0" smtClean="0"/>
              <a:t>будет располагаться ядро операционной системы. Оно обеспечивает функционирование системы и отвечает за безопасность, управление памятью, энергосистемой и процессами, а также предоставляет сетевой стек и модель драйверов. Ядро также действует как уровень абстракции между аппаратным и программным обеспечением. «Выше» ядра, как программное обеспечение промежуточного слоя, лежит набор библиотек (</a:t>
            </a:r>
            <a:r>
              <a:rPr lang="ru-RU" dirty="0" err="1" smtClean="0"/>
              <a:t>Libraries</a:t>
            </a:r>
            <a:r>
              <a:rPr lang="ru-RU" dirty="0" smtClean="0"/>
              <a:t>), предназначенный для решения типовых задач, требующих высокой эффективности. То есть, именно этот уровень отвечает за предоставление реализованных алгоритмов для вышележащих уровней, поддержку файловых форматов, осуществление кодирования и декодирования информации (в пример можно привести мультимедийные кодеки), </a:t>
            </a:r>
            <a:r>
              <a:rPr lang="ru-RU" dirty="0" err="1" smtClean="0"/>
              <a:t>отрисовку</a:t>
            </a:r>
            <a:r>
              <a:rPr lang="ru-RU" dirty="0" smtClean="0"/>
              <a:t> графики и многое другое. Библиотеки реализованы на C/C++ и скомпилированы под конкретное аппаратное обеспечение устройства, вместе с которым они и поставляются производителем в предустановленном виде</a:t>
            </a:r>
            <a:endParaRPr lang="ru-RU" dirty="0"/>
          </a:p>
        </p:txBody>
      </p:sp>
      <p:sp>
        <p:nvSpPr>
          <p:cNvPr id="625" name="Google Shape;625;p62"/>
          <p:cNvSpPr txBox="1">
            <a:spLocks noGrp="1"/>
          </p:cNvSpPr>
          <p:nvPr>
            <p:ph type="subTitle" idx="3"/>
          </p:nvPr>
        </p:nvSpPr>
        <p:spPr>
          <a:xfrm>
            <a:off x="2083779" y="5040471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a beautiful name and is the second planet from the Sun</a:t>
            </a:r>
            <a:endParaRPr dirty="0"/>
          </a:p>
        </p:txBody>
      </p:sp>
      <p:sp>
        <p:nvSpPr>
          <p:cNvPr id="626" name="Google Shape;626;p62"/>
          <p:cNvSpPr txBox="1">
            <a:spLocks noGrp="1"/>
          </p:cNvSpPr>
          <p:nvPr>
            <p:ph type="subTitle" idx="4"/>
          </p:nvPr>
        </p:nvSpPr>
        <p:spPr>
          <a:xfrm>
            <a:off x="926027" y="5398296"/>
            <a:ext cx="684131" cy="1886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27" name="Google Shape;627;p62"/>
          <p:cNvSpPr txBox="1">
            <a:spLocks noGrp="1"/>
          </p:cNvSpPr>
          <p:nvPr>
            <p:ph type="subTitle" idx="5"/>
          </p:nvPr>
        </p:nvSpPr>
        <p:spPr>
          <a:xfrm>
            <a:off x="1899576" y="5189327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8" name="Google Shape;628;p62"/>
          <p:cNvSpPr txBox="1">
            <a:spLocks noGrp="1"/>
          </p:cNvSpPr>
          <p:nvPr>
            <p:ph type="subTitle" idx="6"/>
          </p:nvPr>
        </p:nvSpPr>
        <p:spPr>
          <a:xfrm>
            <a:off x="1774614" y="5233510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29" name="Google Shape;629;p62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30" name="Google Shape;630;p62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</a:t>
            </a:r>
            <a:r>
              <a:rPr lang="en">
                <a:solidFill>
                  <a:schemeClr val="lt1"/>
                </a:solidFill>
              </a:rPr>
              <a:t>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Mercury is the closest planet to the Sun and the smallest one in the Solar System—it’s only a bit larger than the Moon. The planet’s name has nothing to do with the liquid metal, since Mercury was named after the Roman messenger god</a:t>
            </a:r>
            <a:endParaRPr dirty="0"/>
          </a:p>
        </p:txBody>
      </p:sp>
      <p:grpSp>
        <p:nvGrpSpPr>
          <p:cNvPr id="302" name="Google Shape;302;p42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C8F50E1-2E4C-403F-AEFA-DEF4035C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36" y="235540"/>
            <a:ext cx="5815853" cy="4644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"/>
          <p:cNvSpPr txBox="1">
            <a:spLocks noGrp="1"/>
          </p:cNvSpPr>
          <p:nvPr>
            <p:ph type="title"/>
          </p:nvPr>
        </p:nvSpPr>
        <p:spPr>
          <a:xfrm>
            <a:off x="726950" y="507132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Список версий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02" name="Google Shape;602;p61"/>
          <p:cNvSpPr txBox="1"/>
          <p:nvPr/>
        </p:nvSpPr>
        <p:spPr>
          <a:xfrm>
            <a:off x="482627" y="4147104"/>
            <a:ext cx="141114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Apple Pie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608" name="Google Shape;608;p6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09" name="Google Shape;609;p6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61"/>
          <p:cNvSpPr txBox="1"/>
          <p:nvPr/>
        </p:nvSpPr>
        <p:spPr>
          <a:xfrm>
            <a:off x="482604" y="3837521"/>
            <a:ext cx="1411186" cy="3137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1.0</a:t>
            </a:r>
            <a:endParaRPr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6" name="Google Shape;616;p61"/>
          <p:cNvSpPr txBox="1"/>
          <p:nvPr/>
        </p:nvSpPr>
        <p:spPr>
          <a:xfrm>
            <a:off x="2171559" y="3841726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1.1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7" name="Google Shape;616;p61"/>
          <p:cNvSpPr txBox="1"/>
          <p:nvPr/>
        </p:nvSpPr>
        <p:spPr>
          <a:xfrm>
            <a:off x="3855009" y="3841726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1.5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8" name="Google Shape;616;p61"/>
          <p:cNvSpPr txBox="1"/>
          <p:nvPr/>
        </p:nvSpPr>
        <p:spPr>
          <a:xfrm>
            <a:off x="5538459" y="3841726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1.6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9" name="Google Shape;616;p61"/>
          <p:cNvSpPr txBox="1"/>
          <p:nvPr/>
        </p:nvSpPr>
        <p:spPr>
          <a:xfrm>
            <a:off x="7221909" y="3841726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2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.0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0" name="Google Shape;616;p61"/>
          <p:cNvSpPr txBox="1"/>
          <p:nvPr/>
        </p:nvSpPr>
        <p:spPr>
          <a:xfrm>
            <a:off x="7221903" y="2867126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2.2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" name="Google Shape;616;p61"/>
          <p:cNvSpPr txBox="1"/>
          <p:nvPr/>
        </p:nvSpPr>
        <p:spPr>
          <a:xfrm>
            <a:off x="5538456" y="2866893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2.3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2" name="Google Shape;616;p61"/>
          <p:cNvSpPr txBox="1"/>
          <p:nvPr/>
        </p:nvSpPr>
        <p:spPr>
          <a:xfrm>
            <a:off x="3855009" y="2866893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3.0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3" name="Google Shape;616;p61"/>
          <p:cNvSpPr txBox="1"/>
          <p:nvPr/>
        </p:nvSpPr>
        <p:spPr>
          <a:xfrm>
            <a:off x="2169563" y="2866893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4.0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4" name="Google Shape;616;p61"/>
          <p:cNvSpPr txBox="1"/>
          <p:nvPr/>
        </p:nvSpPr>
        <p:spPr>
          <a:xfrm>
            <a:off x="488063" y="2868257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4.1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9" name="Google Shape;616;p61"/>
          <p:cNvSpPr txBox="1"/>
          <p:nvPr/>
        </p:nvSpPr>
        <p:spPr>
          <a:xfrm>
            <a:off x="488063" y="1892761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4.4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0" name="Google Shape;616;p61"/>
          <p:cNvSpPr txBox="1"/>
          <p:nvPr/>
        </p:nvSpPr>
        <p:spPr>
          <a:xfrm>
            <a:off x="2169563" y="1892060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5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.0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1" name="Google Shape;616;p61"/>
          <p:cNvSpPr txBox="1"/>
          <p:nvPr/>
        </p:nvSpPr>
        <p:spPr>
          <a:xfrm>
            <a:off x="3849321" y="1892060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7.0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" name="Google Shape;616;p61"/>
          <p:cNvSpPr txBox="1"/>
          <p:nvPr/>
        </p:nvSpPr>
        <p:spPr>
          <a:xfrm>
            <a:off x="5538456" y="1892060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</a:t>
            </a:r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8.0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3" name="Google Shape;616;p61"/>
          <p:cNvSpPr txBox="1"/>
          <p:nvPr/>
        </p:nvSpPr>
        <p:spPr>
          <a:xfrm>
            <a:off x="7221903" y="1892060"/>
            <a:ext cx="1405681" cy="305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Android 9</a:t>
            </a:r>
            <a:endParaRPr lang="en-US" sz="2000"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2" name="Google Shape;602;p61"/>
          <p:cNvSpPr txBox="1"/>
          <p:nvPr/>
        </p:nvSpPr>
        <p:spPr>
          <a:xfrm>
            <a:off x="2169562" y="4145756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Banana Bread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" name="Google Shape;602;p61"/>
          <p:cNvSpPr txBox="1"/>
          <p:nvPr/>
        </p:nvSpPr>
        <p:spPr>
          <a:xfrm>
            <a:off x="3855679" y="4145756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Cupcake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0" name="Google Shape;602;p61"/>
          <p:cNvSpPr txBox="1"/>
          <p:nvPr/>
        </p:nvSpPr>
        <p:spPr>
          <a:xfrm>
            <a:off x="5537758" y="4150412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Donut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1" name="Google Shape;602;p61"/>
          <p:cNvSpPr txBox="1"/>
          <p:nvPr/>
        </p:nvSpPr>
        <p:spPr>
          <a:xfrm>
            <a:off x="7222602" y="4145756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Éclair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2" name="Google Shape;602;p61"/>
          <p:cNvSpPr txBox="1"/>
          <p:nvPr/>
        </p:nvSpPr>
        <p:spPr>
          <a:xfrm>
            <a:off x="7220509" y="3173620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err="1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Froyo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3" name="Google Shape;602;p61"/>
          <p:cNvSpPr txBox="1"/>
          <p:nvPr/>
        </p:nvSpPr>
        <p:spPr>
          <a:xfrm>
            <a:off x="5537757" y="3173620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Gingerbread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" name="Google Shape;602;p61"/>
          <p:cNvSpPr txBox="1"/>
          <p:nvPr/>
        </p:nvSpPr>
        <p:spPr>
          <a:xfrm>
            <a:off x="3855679" y="3173620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Honeycomb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5" name="Google Shape;602;p61"/>
          <p:cNvSpPr txBox="1"/>
          <p:nvPr/>
        </p:nvSpPr>
        <p:spPr>
          <a:xfrm>
            <a:off x="2167499" y="3170923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Ice Cream Sandwich</a:t>
            </a:r>
            <a:endParaRPr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" name="Google Shape;602;p61"/>
          <p:cNvSpPr txBox="1"/>
          <p:nvPr/>
        </p:nvSpPr>
        <p:spPr>
          <a:xfrm>
            <a:off x="486116" y="3170923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Jelly Bean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" name="Google Shape;602;p61"/>
          <p:cNvSpPr txBox="1"/>
          <p:nvPr/>
        </p:nvSpPr>
        <p:spPr>
          <a:xfrm>
            <a:off x="2167498" y="2196764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Lollipop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8" name="Google Shape;602;p61"/>
          <p:cNvSpPr txBox="1"/>
          <p:nvPr/>
        </p:nvSpPr>
        <p:spPr>
          <a:xfrm>
            <a:off x="484722" y="2196764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kitkat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9" name="Google Shape;602;p61"/>
          <p:cNvSpPr txBox="1"/>
          <p:nvPr/>
        </p:nvSpPr>
        <p:spPr>
          <a:xfrm>
            <a:off x="3847927" y="2193893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Nougat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0" name="Google Shape;602;p61"/>
          <p:cNvSpPr txBox="1"/>
          <p:nvPr/>
        </p:nvSpPr>
        <p:spPr>
          <a:xfrm>
            <a:off x="5537757" y="2193893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err="1" smtClean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oreo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1" name="Google Shape;602;p61"/>
          <p:cNvSpPr txBox="1"/>
          <p:nvPr/>
        </p:nvSpPr>
        <p:spPr>
          <a:xfrm>
            <a:off x="7220509" y="2191435"/>
            <a:ext cx="1407075" cy="430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Pie</a:t>
            </a:r>
            <a:endParaRPr sz="24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68" name="Прямая соединительная линия 67"/>
          <p:cNvCxnSpPr>
            <a:stCxn id="602" idx="3"/>
            <a:endCxn id="72" idx="1"/>
          </p:cNvCxnSpPr>
          <p:nvPr/>
        </p:nvCxnSpPr>
        <p:spPr>
          <a:xfrm flipV="1">
            <a:off x="1893767" y="4360756"/>
            <a:ext cx="275795" cy="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72" idx="3"/>
            <a:endCxn id="79" idx="1"/>
          </p:cNvCxnSpPr>
          <p:nvPr/>
        </p:nvCxnSpPr>
        <p:spPr>
          <a:xfrm>
            <a:off x="3576637" y="4360756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5262754" y="4360756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6944137" y="4360756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82" idx="2"/>
            <a:endCxn id="39" idx="0"/>
          </p:cNvCxnSpPr>
          <p:nvPr/>
        </p:nvCxnSpPr>
        <p:spPr>
          <a:xfrm>
            <a:off x="7924047" y="3603620"/>
            <a:ext cx="703" cy="2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6944137" y="3385923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85" idx="3"/>
            <a:endCxn id="84" idx="1"/>
          </p:cNvCxnSpPr>
          <p:nvPr/>
        </p:nvCxnSpPr>
        <p:spPr>
          <a:xfrm>
            <a:off x="3574574" y="3385923"/>
            <a:ext cx="281105" cy="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262754" y="3374224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stCxn id="86" idx="3"/>
            <a:endCxn id="85" idx="1"/>
          </p:cNvCxnSpPr>
          <p:nvPr/>
        </p:nvCxnSpPr>
        <p:spPr>
          <a:xfrm>
            <a:off x="1893191" y="3385923"/>
            <a:ext cx="274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88" idx="2"/>
            <a:endCxn id="44" idx="0"/>
          </p:cNvCxnSpPr>
          <p:nvPr/>
        </p:nvCxnSpPr>
        <p:spPr>
          <a:xfrm>
            <a:off x="1188260" y="2626764"/>
            <a:ext cx="2644" cy="241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>
            <a:off x="1888456" y="2399398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 flipV="1">
            <a:off x="3572250" y="2392062"/>
            <a:ext cx="275301" cy="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>
            <a:off x="5258715" y="2399398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>
            <a:off x="6944137" y="2378753"/>
            <a:ext cx="279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346</Words>
  <Application>Microsoft Office PowerPoint</Application>
  <PresentationFormat>Экран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Work Sans</vt:lpstr>
      <vt:lpstr>Anton</vt:lpstr>
      <vt:lpstr>Cambria</vt:lpstr>
      <vt:lpstr>Staatliches</vt:lpstr>
      <vt:lpstr>Roboto</vt:lpstr>
      <vt:lpstr>Hackathon Project Proposal by Slidesgo</vt:lpstr>
      <vt:lpstr>Android – эволюционирующая операционная система</vt:lpstr>
      <vt:lpstr>Содержание</vt:lpstr>
      <vt:lpstr>Введение</vt:lpstr>
      <vt:lpstr>История создания</vt:lpstr>
      <vt:lpstr>Архитектура</vt:lpstr>
      <vt:lpstr>About the project</vt:lpstr>
      <vt:lpstr>Список версий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эволюционирующая операционная система</dc:title>
  <cp:lastModifiedBy>Golomrazniy Golomraz</cp:lastModifiedBy>
  <cp:revision>16</cp:revision>
  <dcterms:modified xsi:type="dcterms:W3CDTF">2022-10-06T06:59:06Z</dcterms:modified>
</cp:coreProperties>
</file>