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95" r:id="rId6"/>
    <p:sldId id="296" r:id="rId7"/>
    <p:sldId id="297" r:id="rId8"/>
    <p:sldId id="298" r:id="rId9"/>
    <p:sldId id="330" r:id="rId10"/>
    <p:sldId id="339" r:id="rId11"/>
    <p:sldId id="324" r:id="rId12"/>
    <p:sldId id="325" r:id="rId13"/>
    <p:sldId id="326" r:id="rId14"/>
    <p:sldId id="327" r:id="rId15"/>
    <p:sldId id="328" r:id="rId16"/>
    <p:sldId id="329" r:id="rId17"/>
    <p:sldId id="331" r:id="rId18"/>
    <p:sldId id="332" r:id="rId19"/>
    <p:sldId id="333" r:id="rId20"/>
    <p:sldId id="334" r:id="rId21"/>
    <p:sldId id="335" r:id="rId22"/>
    <p:sldId id="338" r:id="rId23"/>
    <p:sldId id="340" r:id="rId24"/>
    <p:sldId id="347" r:id="rId25"/>
    <p:sldId id="337" r:id="rId26"/>
    <p:sldId id="341" r:id="rId27"/>
    <p:sldId id="342" r:id="rId28"/>
    <p:sldId id="343" r:id="rId29"/>
    <p:sldId id="345" r:id="rId30"/>
    <p:sldId id="346" r:id="rId31"/>
    <p:sldId id="290"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EBEB"/>
    <a:srgbClr val="FBBD06"/>
    <a:srgbClr val="4384F1"/>
    <a:srgbClr val="33A952"/>
    <a:srgbClr val="E94236"/>
    <a:srgbClr val="E6E6E6"/>
    <a:srgbClr val="F0F0F0"/>
    <a:srgbClr val="FFFFFF"/>
    <a:srgbClr val="EEF1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33" autoAdjust="0"/>
    <p:restoredTop sz="95317" autoAdjust="0"/>
  </p:normalViewPr>
  <p:slideViewPr>
    <p:cSldViewPr snapToGrid="0" showGuides="1">
      <p:cViewPr varScale="1">
        <p:scale>
          <a:sx n="84" d="100"/>
          <a:sy n="84" d="100"/>
        </p:scale>
        <p:origin x="282" y="12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2B85DD-D063-4B01-A714-60316038D75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0566DE-B94F-48C8-B499-9EED89F4BDC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srcRect/>
          <a:stretch>
            <a:fillRect/>
          </a:stretch>
        </a:blipFill>
        <a:effectLst/>
      </p:bgPr>
    </p:bg>
    <p:spTree>
      <p:nvGrpSpPr>
        <p:cNvPr id="1" name=""/>
        <p:cNvGrpSpPr/>
        <p:nvPr/>
      </p:nvGrpSpPr>
      <p:grpSpPr>
        <a:xfrm>
          <a:off x="0" y="0"/>
          <a:ext cx="0" cy="0"/>
          <a:chOff x="0" y="0"/>
          <a:chExt cx="0" cy="0"/>
        </a:xfrm>
      </p:grpSpPr>
      <p:pic>
        <p:nvPicPr>
          <p:cNvPr id="2" name="图片 1" descr="xiyoulinux"/>
          <p:cNvPicPr>
            <a:picLocks noChangeAspect="1"/>
          </p:cNvPicPr>
          <p:nvPr userDrawn="1"/>
        </p:nvPicPr>
        <p:blipFill>
          <a:blip r:embed="rId13"/>
          <a:stretch>
            <a:fillRect/>
          </a:stretch>
        </p:blipFill>
        <p:spPr>
          <a:xfrm>
            <a:off x="10587990" y="309880"/>
            <a:ext cx="1196340" cy="119634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8.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8.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8.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tags" Target="../tags/tag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hidden="1"/>
          <p:cNvPicPr>
            <a:picLocks noChangeAspect="1"/>
          </p:cNvPicPr>
          <p:nvPr/>
        </p:nvPicPr>
        <p:blipFill>
          <a:blip/>
          <a:stretch>
            <a:fillRect/>
          </a:stretch>
        </p:blipFill>
        <p:spPr>
          <a:xfrm>
            <a:off x="450" y="1"/>
            <a:ext cx="12138054" cy="6858000"/>
          </a:xfrm>
          <a:prstGeom prst="rect">
            <a:avLst/>
          </a:prstGeom>
        </p:spPr>
      </p:pic>
      <p:sp>
        <p:nvSpPr>
          <p:cNvPr id="10" name="文本框 9"/>
          <p:cNvSpPr txBox="1"/>
          <p:nvPr/>
        </p:nvSpPr>
        <p:spPr>
          <a:xfrm>
            <a:off x="2080260" y="2189480"/>
            <a:ext cx="8032115" cy="2646045"/>
          </a:xfrm>
          <a:prstGeom prst="rect">
            <a:avLst/>
          </a:prstGeom>
          <a:noFill/>
          <a:effectLst/>
        </p:spPr>
        <p:txBody>
          <a:bodyPr wrap="square" rtlCol="0">
            <a:spAutoFit/>
          </a:bodyPr>
          <a:lstStyle/>
          <a:p>
            <a:pPr algn="ctr"/>
            <a:r>
              <a:rPr lang="en-US" altLang="zh-CN" sz="8300" dirty="0">
                <a:solidFill>
                  <a:schemeClr val="accent1">
                    <a:lumMod val="50000"/>
                  </a:schemeClr>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rPr>
              <a:t>MySQL</a:t>
            </a:r>
            <a:endParaRPr lang="en-US" altLang="zh-CN" sz="8300" dirty="0">
              <a:solidFill>
                <a:schemeClr val="accent1">
                  <a:lumMod val="50000"/>
                </a:schemeClr>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endParaRPr>
          </a:p>
          <a:p>
            <a:pPr algn="ctr"/>
            <a:r>
              <a:rPr lang="zh-CN" altLang="en-US" sz="8300" dirty="0">
                <a:solidFill>
                  <a:schemeClr val="accent1">
                    <a:lumMod val="50000"/>
                  </a:schemeClr>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rPr>
              <a:t>快速上手</a:t>
            </a:r>
            <a:endParaRPr lang="zh-CN" altLang="en-US" sz="8300" dirty="0">
              <a:solidFill>
                <a:schemeClr val="accent1">
                  <a:lumMod val="50000"/>
                </a:schemeClr>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endParaRPr>
          </a:p>
        </p:txBody>
      </p:sp>
      <p:cxnSp>
        <p:nvCxnSpPr>
          <p:cNvPr id="36" name="直接连接符 35"/>
          <p:cNvCxnSpPr/>
          <p:nvPr/>
        </p:nvCxnSpPr>
        <p:spPr>
          <a:xfrm flipH="1">
            <a:off x="8352282" y="279315"/>
            <a:ext cx="1432318" cy="1488982"/>
          </a:xfrm>
          <a:prstGeom prst="line">
            <a:avLst/>
          </a:prstGeom>
          <a:ln w="9525">
            <a:solidFill>
              <a:srgbClr val="E94236"/>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8051036" y="1453230"/>
            <a:ext cx="402115" cy="432997"/>
          </a:xfrm>
          <a:prstGeom prst="line">
            <a:avLst/>
          </a:prstGeom>
          <a:ln w="9525">
            <a:solidFill>
              <a:srgbClr val="4384F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2984861" y="5567038"/>
            <a:ext cx="992803" cy="1047163"/>
          </a:xfrm>
          <a:prstGeom prst="line">
            <a:avLst/>
          </a:prstGeom>
          <a:ln w="9525">
            <a:solidFill>
              <a:srgbClr val="33A952"/>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3847238" y="5127027"/>
            <a:ext cx="816713" cy="853366"/>
          </a:xfrm>
          <a:prstGeom prst="line">
            <a:avLst/>
          </a:prstGeom>
          <a:ln w="9525">
            <a:solidFill>
              <a:srgbClr val="FBBD06"/>
            </a:solidFill>
          </a:ln>
        </p:spPr>
        <p:style>
          <a:lnRef idx="1">
            <a:schemeClr val="accent1"/>
          </a:lnRef>
          <a:fillRef idx="0">
            <a:schemeClr val="accent1"/>
          </a:fillRef>
          <a:effectRef idx="0">
            <a:schemeClr val="accent1"/>
          </a:effectRef>
          <a:fontRef idx="minor">
            <a:schemeClr val="tx1"/>
          </a:fontRef>
        </p:style>
      </p:cxnSp>
      <p:sp>
        <p:nvSpPr>
          <p:cNvPr id="47" name="椭圆 46"/>
          <p:cNvSpPr/>
          <p:nvPr/>
        </p:nvSpPr>
        <p:spPr>
          <a:xfrm rot="13620000" flipH="1" flipV="1">
            <a:off x="4906904" y="5385707"/>
            <a:ext cx="158611" cy="392578"/>
          </a:xfrm>
          <a:prstGeom prst="ellipse">
            <a:avLst/>
          </a:pr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8" name="椭圆 47"/>
          <p:cNvSpPr/>
          <p:nvPr/>
        </p:nvSpPr>
        <p:spPr>
          <a:xfrm rot="13620000" flipH="1" flipV="1">
            <a:off x="2334960" y="5695057"/>
            <a:ext cx="231354" cy="503486"/>
          </a:xfrm>
          <a:prstGeom prst="ellipse">
            <a:avLst/>
          </a:pr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9" name="椭圆 48"/>
          <p:cNvSpPr/>
          <p:nvPr/>
        </p:nvSpPr>
        <p:spPr>
          <a:xfrm rot="13620000" flipH="1" flipV="1">
            <a:off x="10018014" y="946486"/>
            <a:ext cx="100646" cy="286001"/>
          </a:xfrm>
          <a:prstGeom prst="ellipse">
            <a:avLst/>
          </a:pr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1" name="椭圆 50"/>
          <p:cNvSpPr/>
          <p:nvPr/>
        </p:nvSpPr>
        <p:spPr>
          <a:xfrm rot="13620000" flipH="1" flipV="1">
            <a:off x="7981561" y="1033459"/>
            <a:ext cx="100646" cy="286001"/>
          </a:xfrm>
          <a:prstGeom prst="ellipse">
            <a:avLst/>
          </a:pr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 name="矩形 6"/>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a:spLocks noChangeAspect="1"/>
          </p:cNvSpPr>
          <p:nvPr>
            <p:custDataLst>
              <p:tags r:id="rId2"/>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9020810" y="5937250"/>
            <a:ext cx="2087880" cy="306705"/>
          </a:xfrm>
          <a:prstGeom prst="rect">
            <a:avLst/>
          </a:prstGeom>
          <a:noFill/>
        </p:spPr>
        <p:txBody>
          <a:bodyPr wrap="square" rtlCol="0">
            <a:spAutoFit/>
          </a:bodyPr>
          <a:p>
            <a:r>
              <a:rPr lang="zh-CN" altLang="en-US" sz="1400"/>
              <a:t>小组</a:t>
            </a:r>
            <a:r>
              <a:rPr lang="en-US" altLang="zh-CN" sz="1400"/>
              <a:t>16</a:t>
            </a:r>
            <a:r>
              <a:rPr lang="zh-CN" altLang="en-US" sz="1400"/>
              <a:t>级成员   刘付杰</a:t>
            </a:r>
            <a:endParaRPr lang="zh-CN" altLang="en-US" sz="1400"/>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nodeType="after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up)">
                                      <p:cBhvr>
                                        <p:cTn id="13" dur="500"/>
                                        <p:tgtEl>
                                          <p:spTgt spid="36"/>
                                        </p:tgtEl>
                                      </p:cBhvr>
                                    </p:animEffect>
                                  </p:childTnLst>
                                </p:cTn>
                              </p:par>
                              <p:par>
                                <p:cTn id="14" presetID="22" presetClass="entr" presetSubtype="1" fill="hold"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wipe(up)">
                                      <p:cBhvr>
                                        <p:cTn id="16" dur="500"/>
                                        <p:tgtEl>
                                          <p:spTgt spid="41"/>
                                        </p:tgtEl>
                                      </p:cBhvr>
                                    </p:animEffect>
                                  </p:childTnLst>
                                </p:cTn>
                              </p:par>
                              <p:par>
                                <p:cTn id="17" presetID="22" presetClass="entr" presetSubtype="4" fill="hold" nodeType="with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wipe(down)">
                                      <p:cBhvr>
                                        <p:cTn id="19" dur="500"/>
                                        <p:tgtEl>
                                          <p:spTgt spid="42"/>
                                        </p:tgtEl>
                                      </p:cBhvr>
                                    </p:animEffect>
                                  </p:childTnLst>
                                </p:cTn>
                              </p:par>
                              <p:par>
                                <p:cTn id="20" presetID="22" presetClass="entr" presetSubtype="4" fill="hold"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wipe(down)">
                                      <p:cBhvr>
                                        <p:cTn id="22" dur="500"/>
                                        <p:tgtEl>
                                          <p:spTgt spid="43"/>
                                        </p:tgtEl>
                                      </p:cBhvr>
                                    </p:animEffect>
                                  </p:childTnLst>
                                </p:cTn>
                              </p:par>
                            </p:childTnLst>
                          </p:cTn>
                        </p:par>
                        <p:par>
                          <p:cTn id="23" fill="hold">
                            <p:stCondLst>
                              <p:cond delay="1500"/>
                            </p:stCondLst>
                            <p:childTnLst>
                              <p:par>
                                <p:cTn id="24" presetID="10" presetClass="entr" presetSubtype="0" fill="hold" grpId="0" nodeType="afterEffect">
                                  <p:stCondLst>
                                    <p:cond delay="0"/>
                                  </p:stCondLst>
                                  <p:childTnLst>
                                    <p:set>
                                      <p:cBhvr>
                                        <p:cTn id="25" dur="1" fill="hold">
                                          <p:stCondLst>
                                            <p:cond delay="0"/>
                                          </p:stCondLst>
                                        </p:cTn>
                                        <p:tgtEl>
                                          <p:spTgt spid="51"/>
                                        </p:tgtEl>
                                        <p:attrNameLst>
                                          <p:attrName>style.visibility</p:attrName>
                                        </p:attrNameLst>
                                      </p:cBhvr>
                                      <p:to>
                                        <p:strVal val="visible"/>
                                      </p:to>
                                    </p:set>
                                    <p:animEffect transition="in" filter="fade">
                                      <p:cBhvr>
                                        <p:cTn id="26" dur="500"/>
                                        <p:tgtEl>
                                          <p:spTgt spid="51"/>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47"/>
                                        </p:tgtEl>
                                        <p:attrNameLst>
                                          <p:attrName>style.visibility</p:attrName>
                                        </p:attrNameLst>
                                      </p:cBhvr>
                                      <p:to>
                                        <p:strVal val="visible"/>
                                      </p:to>
                                    </p:set>
                                    <p:animEffect transition="in" filter="fade">
                                      <p:cBhvr>
                                        <p:cTn id="29" dur="500"/>
                                        <p:tgtEl>
                                          <p:spTgt spid="47"/>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49"/>
                                        </p:tgtEl>
                                        <p:attrNameLst>
                                          <p:attrName>style.visibility</p:attrName>
                                        </p:attrNameLst>
                                      </p:cBhvr>
                                      <p:to>
                                        <p:strVal val="visible"/>
                                      </p:to>
                                    </p:set>
                                    <p:animEffect transition="in" filter="fade">
                                      <p:cBhvr>
                                        <p:cTn id="32" dur="500"/>
                                        <p:tgtEl>
                                          <p:spTgt spid="49"/>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48"/>
                                        </p:tgtEl>
                                        <p:attrNameLst>
                                          <p:attrName>style.visibility</p:attrName>
                                        </p:attrNameLst>
                                      </p:cBhvr>
                                      <p:to>
                                        <p:strVal val="visible"/>
                                      </p:to>
                                    </p:set>
                                    <p:animEffect transition="in" filter="fade">
                                      <p:cBhvr>
                                        <p:cTn id="35" dur="500"/>
                                        <p:tgtEl>
                                          <p:spTgt spid="48"/>
                                        </p:tgtEl>
                                      </p:cBhvr>
                                    </p:animEffect>
                                  </p:childTnLst>
                                </p:cTn>
                              </p:par>
                            </p:childTnLst>
                          </p:cTn>
                        </p:par>
                        <p:par>
                          <p:cTn id="36" fill="hold">
                            <p:stCondLst>
                              <p:cond delay="2000"/>
                            </p:stCondLst>
                            <p:childTnLst>
                              <p:par>
                                <p:cTn id="37" presetID="10" presetClass="entr" presetSubtype="0" fill="hold" grpId="0"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47" grpId="0" animBg="1"/>
      <p:bldP spid="48" grpId="0" animBg="1"/>
      <p:bldP spid="49" grpId="0" animBg="1"/>
      <p:bldP spid="51" grpId="0" animBg="1"/>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使用</a:t>
            </a:r>
            <a:r>
              <a:rPr lang="en-US" altLang="zh-CN"/>
              <a:t>mysql-client</a:t>
            </a:r>
            <a:r>
              <a:rPr lang="zh-CN" altLang="en-US"/>
              <a:t>管理数据库</a:t>
            </a:r>
            <a:endParaRPr lang="zh-CN" altLang="en-US"/>
          </a:p>
        </p:txBody>
      </p:sp>
      <p:sp>
        <p:nvSpPr>
          <p:cNvPr id="3" name="内容占位符 2"/>
          <p:cNvSpPr>
            <a:spLocks noGrp="1"/>
          </p:cNvSpPr>
          <p:nvPr>
            <p:ph idx="1"/>
          </p:nvPr>
        </p:nvSpPr>
        <p:spPr>
          <a:xfrm>
            <a:off x="838200" y="1332230"/>
            <a:ext cx="11414125" cy="5269230"/>
          </a:xfrm>
        </p:spPr>
        <p:txBody>
          <a:bodyPr/>
          <a:p>
            <a:r>
              <a:rPr lang="zh-CN" altLang="en-US" sz="2400"/>
              <a:t>连接</a:t>
            </a:r>
            <a:endParaRPr lang="zh-CN" altLang="en-US" sz="2055"/>
          </a:p>
          <a:p>
            <a:pPr marL="457200" lvl="1" indent="0">
              <a:buNone/>
            </a:pPr>
            <a:r>
              <a:rPr lang="en-US" altLang="zh-CN" sz="2000"/>
              <a:t>mysql -u username -p </a:t>
            </a:r>
            <a:endParaRPr lang="en-US" altLang="zh-CN" sz="2000"/>
          </a:p>
          <a:p>
            <a:pPr marL="457200" lvl="1" indent="0">
              <a:buNone/>
            </a:pPr>
            <a:r>
              <a:rPr lang="en-US" altLang="zh-CN" sz="20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zh-CN" altLang="en-US" sz="20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连接默认主机</a:t>
            </a:r>
            <a:r>
              <a:rPr lang="en-US" altLang="zh-CN" sz="20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(localhost)</a:t>
            </a:r>
            <a:r>
              <a:rPr lang="zh-CN" altLang="en-US" sz="20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的默认端口</a:t>
            </a:r>
            <a:r>
              <a:rPr lang="en-US" altLang="zh-CN" sz="20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(3306)</a:t>
            </a:r>
            <a:r>
              <a:rPr lang="zh-CN" altLang="en-US" sz="20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上的数据库</a:t>
            </a:r>
            <a:endParaRPr lang="zh-CN" altLang="en-US" sz="2000"/>
          </a:p>
          <a:p>
            <a:r>
              <a:rPr lang="zh-CN" altLang="en-US" sz="2400"/>
              <a:t>查看所有数据库</a:t>
            </a:r>
            <a:endParaRPr lang="zh-CN" altLang="en-US" sz="2400"/>
          </a:p>
          <a:p>
            <a:pPr marL="457200" lvl="1" indent="0">
              <a:buNone/>
            </a:pPr>
            <a:r>
              <a:rPr lang="en-US" altLang="zh-CN" sz="2000"/>
              <a:t>show databases;</a:t>
            </a:r>
            <a:endParaRPr lang="zh-CN" altLang="en-US" sz="2000"/>
          </a:p>
          <a:p>
            <a:r>
              <a:rPr lang="zh-CN" altLang="en-US" sz="2400"/>
              <a:t>选择某一个数据库</a:t>
            </a:r>
            <a:endParaRPr lang="zh-CN" altLang="en-US" sz="2400"/>
          </a:p>
          <a:p>
            <a:pPr marL="457200" lvl="1" indent="0">
              <a:buNone/>
            </a:pPr>
            <a:r>
              <a:rPr lang="en-US" altLang="zh-CN" sz="2000"/>
              <a:t>use </a:t>
            </a:r>
            <a:r>
              <a:rPr lang="zh-CN" altLang="en-US" sz="2000"/>
              <a:t>数据库名</a:t>
            </a:r>
            <a:r>
              <a:rPr lang="en-US" altLang="zh-CN" sz="2000"/>
              <a:t>;</a:t>
            </a:r>
            <a:endParaRPr lang="zh-CN" altLang="en-US" sz="2000"/>
          </a:p>
          <a:p>
            <a:r>
              <a:rPr lang="zh-CN" altLang="en-US" sz="2400"/>
              <a:t>创建</a:t>
            </a:r>
            <a:endParaRPr lang="zh-CN" altLang="en-US" sz="2400"/>
          </a:p>
          <a:p>
            <a:pPr lvl="1"/>
            <a:r>
              <a:rPr lang="zh-CN" altLang="en-US" sz="2000">
                <a:sym typeface="+mn-ea"/>
              </a:rPr>
              <a:t>创建数据库  </a:t>
            </a:r>
            <a:r>
              <a:rPr lang="en-US" altLang="zh-CN" sz="2000">
                <a:sym typeface="+mn-ea"/>
              </a:rPr>
              <a:t>CREATE DATABASE </a:t>
            </a:r>
            <a:r>
              <a:rPr lang="en-US" altLang="zh-CN" sz="20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sym typeface="+mn-ea"/>
              </a:rPr>
              <a:t>student_system</a:t>
            </a:r>
            <a:r>
              <a:rPr lang="en-US" altLang="zh-CN" sz="2000">
                <a:sym typeface="+mn-ea"/>
              </a:rPr>
              <a:t>;</a:t>
            </a:r>
            <a:endParaRPr lang="en-US" altLang="zh-CN" sz="2000"/>
          </a:p>
          <a:p>
            <a:pPr lvl="1"/>
            <a:r>
              <a:rPr lang="zh-CN" altLang="en-US" sz="2000">
                <a:sym typeface="+mn-ea"/>
              </a:rPr>
              <a:t>创建数据表  </a:t>
            </a:r>
            <a:r>
              <a:rPr lang="en-US" altLang="zh-CN" sz="2000">
                <a:sym typeface="+mn-ea"/>
              </a:rPr>
              <a:t>CREATE TABLE </a:t>
            </a:r>
            <a:r>
              <a:rPr lang="en-US" altLang="zh-CN" sz="2000">
                <a:ln w="22225">
                  <a:solidFill>
                    <a:schemeClr val="accent2"/>
                  </a:solidFill>
                  <a:prstDash val="solid"/>
                </a:ln>
                <a:solidFill>
                  <a:schemeClr val="accent2">
                    <a:lumMod val="40000"/>
                    <a:lumOff val="60000"/>
                  </a:schemeClr>
                </a:solidFill>
                <a:effectLst/>
                <a:sym typeface="+mn-ea"/>
              </a:rPr>
              <a:t>student</a:t>
            </a:r>
            <a:r>
              <a:rPr lang="en-US" altLang="zh-CN" sz="2000">
                <a:sym typeface="+mn-ea"/>
              </a:rPr>
              <a:t> (</a:t>
            </a:r>
            <a:endParaRPr lang="en-US" altLang="zh-CN" sz="2000">
              <a:sym typeface="+mn-ea"/>
            </a:endParaRPr>
          </a:p>
          <a:p>
            <a:pPr marL="457200" lvl="1" indent="0">
              <a:buNone/>
            </a:pPr>
            <a:r>
              <a:rPr lang="en-US" altLang="zh-CN" sz="2000">
                <a:solidFill>
                  <a:schemeClr val="accent1"/>
                </a:solidFill>
                <a:effectLst>
                  <a:outerShdw blurRad="38100" dist="25400" dir="5400000" algn="ctr" rotWithShape="0">
                    <a:srgbClr val="6E747A">
                      <a:alpha val="43000"/>
                    </a:srgbClr>
                  </a:outerShdw>
                </a:effectLst>
                <a:sym typeface="+mn-ea"/>
              </a:rPr>
              <a:t>	id </a:t>
            </a:r>
            <a:r>
              <a:rPr lang="en-US" altLang="zh-CN" sz="2000">
                <a:sym typeface="+mn-ea"/>
              </a:rPr>
              <a:t>INT </a:t>
            </a:r>
            <a:r>
              <a:rPr lang="en-US" altLang="zh-CN" sz="2000">
                <a:ln w="9525" cmpd="sng">
                  <a:solidFill>
                    <a:schemeClr val="accent1"/>
                  </a:solidFill>
                  <a:prstDash val="solid"/>
                </a:ln>
                <a:solidFill>
                  <a:srgbClr val="70AD47">
                    <a:tint val="1000"/>
                  </a:srgbClr>
                </a:solidFill>
                <a:effectLst>
                  <a:glow rad="38100">
                    <a:schemeClr val="accent1">
                      <a:alpha val="40000"/>
                    </a:schemeClr>
                  </a:glow>
                </a:effectLst>
                <a:sym typeface="+mn-ea"/>
              </a:rPr>
              <a:t>NOT NULL</a:t>
            </a:r>
            <a:r>
              <a:rPr lang="en-US" altLang="zh-CN" sz="2000">
                <a:sym typeface="+mn-ea"/>
              </a:rPr>
              <a:t> </a:t>
            </a:r>
            <a:r>
              <a:rPr lang="en-US" altLang="zh-CN" sz="20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sym typeface="+mn-ea"/>
              </a:rPr>
              <a:t>AUTO_INCREMENT</a:t>
            </a:r>
            <a:r>
              <a:rPr lang="en-US" altLang="zh-CN" sz="2000">
                <a:sym typeface="+mn-ea"/>
              </a:rPr>
              <a:t> , </a:t>
            </a:r>
            <a:endParaRPr lang="en-US" altLang="zh-CN" sz="2000">
              <a:sym typeface="+mn-ea"/>
            </a:endParaRPr>
          </a:p>
          <a:p>
            <a:pPr marL="457200" lvl="1" indent="0">
              <a:buNone/>
            </a:pPr>
            <a:r>
              <a:rPr lang="en-US" altLang="zh-CN" sz="2000">
                <a:sym typeface="+mn-ea"/>
              </a:rPr>
              <a:t>	</a:t>
            </a:r>
            <a:r>
              <a:rPr lang="en-US" altLang="zh-CN" sz="2000">
                <a:solidFill>
                  <a:schemeClr val="accent1"/>
                </a:solidFill>
                <a:effectLst>
                  <a:outerShdw blurRad="38100" dist="25400" dir="5400000" algn="ctr" rotWithShape="0">
                    <a:srgbClr val="6E747A">
                      <a:alpha val="43000"/>
                    </a:srgbClr>
                  </a:outerShdw>
                </a:effectLst>
                <a:sym typeface="+mn-ea"/>
              </a:rPr>
              <a:t>no </a:t>
            </a:r>
            <a:r>
              <a:rPr lang="en-US" altLang="zh-CN" sz="2000">
                <a:sym typeface="+mn-ea"/>
              </a:rPr>
              <a:t>VARCHAR(8),  </a:t>
            </a:r>
            <a:r>
              <a:rPr lang="en-US" altLang="zh-CN" sz="2000">
                <a:solidFill>
                  <a:schemeClr val="accent1"/>
                </a:solidFill>
                <a:effectLst>
                  <a:outerShdw blurRad="38100" dist="25400" dir="5400000" algn="ctr" rotWithShape="0">
                    <a:srgbClr val="6E747A">
                      <a:alpha val="43000"/>
                    </a:srgbClr>
                  </a:outerShdw>
                </a:effectLst>
                <a:sym typeface="+mn-ea"/>
              </a:rPr>
              <a:t>s_name</a:t>
            </a:r>
            <a:r>
              <a:rPr lang="en-US" altLang="zh-CN" sz="2000">
                <a:sym typeface="+mn-ea"/>
              </a:rPr>
              <a:t> VARCHAR(20) , PRIMARY KEY(id));</a:t>
            </a:r>
            <a:endParaRPr lang="zh-CN" altLang="en-US" sz="2400"/>
          </a:p>
          <a:p>
            <a:r>
              <a:rPr lang="zh-CN" altLang="en-US" sz="2400">
                <a:sym typeface="+mn-ea"/>
              </a:rPr>
              <a:t>查看数据表的结构信息</a:t>
            </a:r>
            <a:endParaRPr lang="zh-CN" altLang="en-US" sz="2400"/>
          </a:p>
          <a:p>
            <a:pPr marL="457200" lvl="1" indent="0">
              <a:buNone/>
            </a:pPr>
            <a:r>
              <a:rPr lang="en-US" altLang="zh-CN" sz="2000">
                <a:sym typeface="+mn-ea"/>
              </a:rPr>
              <a:t>DESC </a:t>
            </a:r>
            <a:r>
              <a:rPr lang="en-US" altLang="zh-CN" sz="2000">
                <a:ln w="22225">
                  <a:solidFill>
                    <a:schemeClr val="accent2"/>
                  </a:solidFill>
                  <a:prstDash val="solid"/>
                </a:ln>
                <a:solidFill>
                  <a:schemeClr val="accent2">
                    <a:lumMod val="40000"/>
                    <a:lumOff val="60000"/>
                  </a:schemeClr>
                </a:solidFill>
                <a:effectLst/>
                <a:sym typeface="+mn-ea"/>
              </a:rPr>
              <a:t>student</a:t>
            </a:r>
            <a:r>
              <a:rPr lang="en-US" altLang="zh-CN" sz="2000">
                <a:sym typeface="+mn-ea"/>
              </a:rPr>
              <a:t>; </a:t>
            </a:r>
            <a:r>
              <a:rPr lang="en-US" altLang="zh-CN" sz="20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sym typeface="+mn-ea"/>
              </a:rPr>
              <a:t>// </a:t>
            </a:r>
            <a:r>
              <a:rPr lang="zh-CN" altLang="en-US" sz="20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sym typeface="+mn-ea"/>
              </a:rPr>
              <a:t>后面跟表名</a:t>
            </a:r>
            <a:endParaRPr lang="en-US" altLang="zh-CN"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使用</a:t>
            </a:r>
            <a:r>
              <a:rPr lang="en-US" altLang="zh-CN">
                <a:sym typeface="+mn-ea"/>
              </a:rPr>
              <a:t>mysql-client</a:t>
            </a:r>
            <a:r>
              <a:rPr lang="zh-CN" altLang="en-US">
                <a:sym typeface="+mn-ea"/>
              </a:rPr>
              <a:t>管理数据库</a:t>
            </a:r>
            <a:br>
              <a:rPr lang="zh-CN" altLang="en-US"/>
            </a:br>
            <a:endParaRPr lang="zh-CN" altLang="en-US"/>
          </a:p>
        </p:txBody>
      </p:sp>
      <p:sp>
        <p:nvSpPr>
          <p:cNvPr id="3" name="内容占位符 2"/>
          <p:cNvSpPr>
            <a:spLocks noGrp="1"/>
          </p:cNvSpPr>
          <p:nvPr>
            <p:ph idx="1"/>
          </p:nvPr>
        </p:nvSpPr>
        <p:spPr>
          <a:xfrm>
            <a:off x="838200" y="1388110"/>
            <a:ext cx="10515600" cy="4789170"/>
          </a:xfrm>
        </p:spPr>
        <p:txBody>
          <a:bodyPr/>
          <a:p>
            <a:pPr marL="0" indent="0">
              <a:buNone/>
            </a:pPr>
            <a:endParaRPr lang="zh-CN"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a:p>
            <a:r>
              <a:rPr lang="zh-CN" altLang="en-US"/>
              <a:t>插入数据</a:t>
            </a:r>
            <a:endParaRPr lang="zh-CN" altLang="en-US"/>
          </a:p>
          <a:p>
            <a:pPr marL="457200" lvl="1" indent="0">
              <a:buNone/>
            </a:pPr>
            <a:r>
              <a:rPr lang="en-US" altLang="zh-CN"/>
              <a:t>INSERT INTO </a:t>
            </a:r>
            <a:r>
              <a:rPr lang="en-US" altLang="zh-CN">
                <a:ln w="22225">
                  <a:solidFill>
                    <a:schemeClr val="accent2"/>
                  </a:solidFill>
                  <a:prstDash val="solid"/>
                </a:ln>
                <a:solidFill>
                  <a:schemeClr val="accent2">
                    <a:lumMod val="40000"/>
                    <a:lumOff val="60000"/>
                  </a:schemeClr>
                </a:solidFill>
                <a:effectLst/>
              </a:rPr>
              <a:t>student </a:t>
            </a:r>
            <a:r>
              <a:rPr lang="en-US" altLang="zh-CN">
                <a:solidFill>
                  <a:schemeClr val="tx1"/>
                </a:solidFill>
                <a:effectLst>
                  <a:outerShdw blurRad="38100" dist="19050" dir="2700000" algn="tl" rotWithShape="0">
                    <a:schemeClr val="dk1">
                      <a:alpha val="40000"/>
                    </a:schemeClr>
                  </a:outerShdw>
                </a:effectLst>
              </a:rPr>
              <a:t>(no,s_name) </a:t>
            </a:r>
            <a:r>
              <a:rPr lang="en-US" altLang="zh-CN"/>
              <a:t>VALUES('04163002','fujie');</a:t>
            </a:r>
            <a:endParaRPr lang="en-US" altLang="zh-CN"/>
          </a:p>
          <a:p>
            <a:r>
              <a:rPr lang="zh-CN" altLang="en-US"/>
              <a:t>查询表中的数据</a:t>
            </a:r>
            <a:endParaRPr lang="zh-CN" altLang="en-US"/>
          </a:p>
          <a:p>
            <a:pPr marL="457200" lvl="1" indent="0">
              <a:buNone/>
            </a:pPr>
            <a:r>
              <a:rPr lang="en-US" altLang="zh-CN"/>
              <a:t>SELECT * FROM </a:t>
            </a:r>
            <a:r>
              <a:rPr lang="en-US" altLang="zh-CN">
                <a:ln w="22225">
                  <a:solidFill>
                    <a:schemeClr val="accent2"/>
                  </a:solidFill>
                  <a:prstDash val="solid"/>
                </a:ln>
                <a:solidFill>
                  <a:schemeClr val="accent2">
                    <a:lumMod val="40000"/>
                    <a:lumOff val="60000"/>
                  </a:schemeClr>
                </a:solidFill>
                <a:effectLst/>
              </a:rPr>
              <a:t>student</a:t>
            </a:r>
            <a:r>
              <a:rPr lang="en-US" altLang="zh-CN"/>
              <a:t>;</a:t>
            </a:r>
            <a:endParaRPr lang="en-US" altLang="zh-CN"/>
          </a:p>
          <a:p>
            <a:pPr marL="457200" lvl="1" indent="0">
              <a:buNone/>
            </a:pPr>
            <a:r>
              <a:rPr lang="en-US" altLang="zh-CN"/>
              <a:t>SELECT </a:t>
            </a:r>
            <a:r>
              <a:rPr lang="en-US" altLang="zh-CN">
                <a:solidFill>
                  <a:schemeClr val="accent1"/>
                </a:solidFill>
                <a:effectLst>
                  <a:outerShdw blurRad="38100" dist="25400" dir="5400000" algn="ctr" rotWithShape="0">
                    <a:srgbClr val="6E747A">
                      <a:alpha val="43000"/>
                    </a:srgbClr>
                  </a:outerShdw>
                </a:effectLst>
              </a:rPr>
              <a:t>id</a:t>
            </a:r>
            <a:r>
              <a:rPr lang="en-US" altLang="zh-CN"/>
              <a:t>,</a:t>
            </a:r>
            <a:r>
              <a:rPr lang="en-US" altLang="zh-CN">
                <a:solidFill>
                  <a:schemeClr val="accent1"/>
                </a:solidFill>
                <a:effectLst>
                  <a:outerShdw blurRad="38100" dist="25400" dir="5400000" algn="ctr" rotWithShape="0">
                    <a:srgbClr val="6E747A">
                      <a:alpha val="43000"/>
                    </a:srgbClr>
                  </a:outerShdw>
                </a:effectLst>
              </a:rPr>
              <a:t>no</a:t>
            </a:r>
            <a:r>
              <a:rPr lang="en-US" altLang="zh-CN"/>
              <a:t>,</a:t>
            </a:r>
            <a:r>
              <a:rPr lang="en-US" altLang="zh-CN">
                <a:solidFill>
                  <a:schemeClr val="accent1"/>
                </a:solidFill>
                <a:effectLst>
                  <a:outerShdw blurRad="38100" dist="25400" dir="5400000" algn="ctr" rotWithShape="0">
                    <a:srgbClr val="6E747A">
                      <a:alpha val="43000"/>
                    </a:srgbClr>
                  </a:outerShdw>
                </a:effectLst>
              </a:rPr>
              <a:t>s_name </a:t>
            </a:r>
            <a:r>
              <a:rPr lang="en-US" altLang="zh-CN"/>
              <a:t>FROM </a:t>
            </a:r>
            <a:r>
              <a:rPr lang="en-US" altLang="zh-CN">
                <a:ln w="22225">
                  <a:solidFill>
                    <a:schemeClr val="accent2"/>
                  </a:solidFill>
                  <a:prstDash val="solid"/>
                </a:ln>
                <a:solidFill>
                  <a:schemeClr val="accent2">
                    <a:lumMod val="40000"/>
                    <a:lumOff val="60000"/>
                  </a:schemeClr>
                </a:solidFill>
                <a:effectLst/>
              </a:rPr>
              <a:t>student</a:t>
            </a:r>
            <a:r>
              <a:rPr lang="en-US" altLang="zh-CN"/>
              <a:t>;</a:t>
            </a:r>
            <a:endParaRPr lang="en-US" altLang="zh-CN"/>
          </a:p>
          <a:p>
            <a:r>
              <a:rPr lang="zh-CN" altLang="en-US"/>
              <a:t>修改记录</a:t>
            </a:r>
            <a:endParaRPr lang="zh-CN" altLang="en-US"/>
          </a:p>
          <a:p>
            <a:pPr marL="457200" lvl="1" indent="0">
              <a:buNone/>
            </a:pPr>
            <a:r>
              <a:rPr lang="en-US" altLang="zh-CN"/>
              <a:t>UPDATE </a:t>
            </a:r>
            <a:r>
              <a:rPr lang="en-US" altLang="zh-CN">
                <a:ln w="22225">
                  <a:solidFill>
                    <a:schemeClr val="accent2"/>
                  </a:solidFill>
                  <a:prstDash val="solid"/>
                </a:ln>
                <a:solidFill>
                  <a:schemeClr val="accent2">
                    <a:lumMod val="40000"/>
                    <a:lumOff val="60000"/>
                  </a:schemeClr>
                </a:solidFill>
                <a:effectLst/>
              </a:rPr>
              <a:t>student </a:t>
            </a:r>
            <a:r>
              <a:rPr lang="en-US" altLang="zh-CN"/>
              <a:t>SET </a:t>
            </a:r>
            <a:r>
              <a:rPr lang="en-US" altLang="zh-CN">
                <a:solidFill>
                  <a:schemeClr val="accent1"/>
                </a:solidFill>
                <a:effectLst>
                  <a:outerShdw blurRad="38100" dist="25400" dir="5400000" algn="ctr" rotWithShape="0">
                    <a:srgbClr val="6E747A">
                      <a:alpha val="43000"/>
                    </a:srgbClr>
                  </a:outerShdw>
                </a:effectLst>
              </a:rPr>
              <a:t>s_name</a:t>
            </a:r>
            <a:r>
              <a:rPr lang="en-US" altLang="zh-CN">
                <a:ln w="22225">
                  <a:solidFill>
                    <a:schemeClr val="accent2"/>
                  </a:solidFill>
                  <a:prstDash val="solid"/>
                </a:ln>
                <a:solidFill>
                  <a:schemeClr val="accent2">
                    <a:lumMod val="40000"/>
                    <a:lumOff val="60000"/>
                  </a:schemeClr>
                </a:solidFill>
                <a:effectLst/>
              </a:rPr>
              <a:t> </a:t>
            </a:r>
            <a:r>
              <a:rPr lang="en-US" altLang="zh-CN"/>
              <a:t>= 'eijuf' WHERE </a:t>
            </a:r>
            <a:r>
              <a:rPr lang="en-US" altLang="zh-CN">
                <a:solidFill>
                  <a:schemeClr val="accent1"/>
                </a:solidFill>
                <a:effectLst>
                  <a:outerShdw blurRad="38100" dist="25400" dir="5400000" algn="ctr" rotWithShape="0">
                    <a:srgbClr val="6E747A">
                      <a:alpha val="43000"/>
                    </a:srgbClr>
                  </a:outerShdw>
                </a:effectLst>
              </a:rPr>
              <a:t>s_name</a:t>
            </a:r>
            <a:r>
              <a:rPr lang="en-US" altLang="zh-CN"/>
              <a:t> = 'fujie';</a:t>
            </a:r>
            <a:endParaRPr lang="en-US" altLang="zh-CN"/>
          </a:p>
          <a:p>
            <a:r>
              <a:rPr lang="zh-CN" altLang="en-US"/>
              <a:t>删除记录</a:t>
            </a:r>
            <a:endParaRPr lang="zh-CN" altLang="en-US"/>
          </a:p>
          <a:p>
            <a:pPr marL="457200" lvl="1" indent="0">
              <a:buNone/>
            </a:pPr>
            <a:r>
              <a:rPr lang="en-US" altLang="zh-CN"/>
              <a:t>DELETE FROM </a:t>
            </a:r>
            <a:r>
              <a:rPr lang="en-US" altLang="zh-CN">
                <a:ln w="22225">
                  <a:solidFill>
                    <a:schemeClr val="accent2"/>
                  </a:solidFill>
                  <a:prstDash val="solid"/>
                </a:ln>
                <a:solidFill>
                  <a:schemeClr val="accent2">
                    <a:lumMod val="40000"/>
                    <a:lumOff val="60000"/>
                  </a:schemeClr>
                </a:solidFill>
                <a:effectLst/>
              </a:rPr>
              <a:t>student </a:t>
            </a:r>
            <a:r>
              <a:rPr lang="en-US" altLang="zh-CN"/>
              <a:t>WHERE </a:t>
            </a:r>
            <a:r>
              <a:rPr lang="en-US" altLang="zh-CN">
                <a:solidFill>
                  <a:schemeClr val="accent1"/>
                </a:solidFill>
                <a:effectLst>
                  <a:outerShdw blurRad="38100" dist="25400" dir="5400000" algn="ctr" rotWithShape="0">
                    <a:srgbClr val="6E747A">
                      <a:alpha val="43000"/>
                    </a:srgbClr>
                  </a:outerShdw>
                </a:effectLst>
              </a:rPr>
              <a:t>s_name</a:t>
            </a:r>
            <a:r>
              <a:rPr lang="en-US" altLang="zh-CN"/>
              <a:t> = 'fujie';</a:t>
            </a:r>
            <a:endParaRPr lang="zh-CN" altLang="en-US"/>
          </a:p>
          <a:p>
            <a:pPr marL="457200" lvl="1" indent="0">
              <a:buNone/>
            </a:pPr>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使用</a:t>
            </a:r>
            <a:r>
              <a:rPr lang="en-US" altLang="zh-CN">
                <a:sym typeface="+mn-ea"/>
              </a:rPr>
              <a:t>mysql-client</a:t>
            </a:r>
            <a:r>
              <a:rPr lang="zh-CN" altLang="en-US">
                <a:sym typeface="+mn-ea"/>
              </a:rPr>
              <a:t>管理数据库</a:t>
            </a:r>
            <a:br>
              <a:rPr lang="zh-CN" altLang="en-US">
                <a:sym typeface="+mn-ea"/>
              </a:rPr>
            </a:br>
            <a:br>
              <a:rPr lang="zh-CN" altLang="en-US"/>
            </a:br>
            <a:endParaRPr lang="zh-CN" altLang="en-US"/>
          </a:p>
        </p:txBody>
      </p:sp>
      <p:sp>
        <p:nvSpPr>
          <p:cNvPr id="3" name="内容占位符 2"/>
          <p:cNvSpPr>
            <a:spLocks noGrp="1"/>
          </p:cNvSpPr>
          <p:nvPr>
            <p:ph idx="1"/>
          </p:nvPr>
        </p:nvSpPr>
        <p:spPr>
          <a:xfrm>
            <a:off x="838200" y="1479550"/>
            <a:ext cx="11355070" cy="5319395"/>
          </a:xfrm>
        </p:spPr>
        <p:txBody>
          <a:bodyPr/>
          <a:p>
            <a:r>
              <a:rPr lang="zh-CN" altLang="en-US"/>
              <a:t>修改数据表的结构</a:t>
            </a:r>
            <a:endParaRPr lang="zh-CN" altLang="en-US"/>
          </a:p>
          <a:p>
            <a:pPr marL="457200" lvl="1" indent="0">
              <a:buNone/>
            </a:pPr>
            <a:r>
              <a:rPr lang="en-US" altLang="zh-CN"/>
              <a:t>ALTER TABLE </a:t>
            </a:r>
            <a:r>
              <a:rPr lang="en-US" altLang="zh-CN">
                <a:ln w="22225">
                  <a:solidFill>
                    <a:schemeClr val="accent2"/>
                  </a:solidFill>
                  <a:prstDash val="solid"/>
                </a:ln>
                <a:solidFill>
                  <a:schemeClr val="accent2">
                    <a:lumMod val="40000"/>
                    <a:lumOff val="60000"/>
                  </a:schemeClr>
                </a:solidFill>
                <a:effectLst/>
              </a:rPr>
              <a:t>student </a:t>
            </a:r>
            <a:r>
              <a:rPr lang="en-US" altLang="zh-CN">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t>
            </a:r>
            <a:r>
              <a:rPr lang="zh-CN" altLang="en-US">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操作</a:t>
            </a:r>
            <a:r>
              <a:rPr lang="en-US" altLang="zh-CN">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t>
            </a:r>
            <a:r>
              <a:rPr lang="en-US" altLang="zh-CN">
                <a:ln w="22225">
                  <a:solidFill>
                    <a:schemeClr val="accent2"/>
                  </a:solidFill>
                  <a:prstDash val="solid"/>
                </a:ln>
                <a:solidFill>
                  <a:schemeClr val="accent2">
                    <a:lumMod val="40000"/>
                    <a:lumOff val="60000"/>
                  </a:schemeClr>
                </a:solidFill>
                <a:effectLst/>
              </a:rPr>
              <a:t> </a:t>
            </a:r>
            <a:r>
              <a:rPr lang="en-US" altLang="zh-CN"/>
              <a:t>;</a:t>
            </a:r>
            <a:endParaRPr lang="en-US" altLang="zh-CN"/>
          </a:p>
          <a:p>
            <a:pPr marL="457200" lvl="1" indent="0">
              <a:buNone/>
            </a:pPr>
            <a:r>
              <a:rPr lang="zh-CN" altLang="en-US"/>
              <a:t>例子</a:t>
            </a:r>
            <a:r>
              <a:rPr lang="en-US" altLang="zh-CN"/>
              <a:t>:</a:t>
            </a:r>
            <a:endParaRPr lang="en-US" altLang="zh-CN"/>
          </a:p>
          <a:p>
            <a:pPr marL="457200" lvl="1" indent="0">
              <a:buNone/>
            </a:pPr>
            <a:r>
              <a:rPr lang="en-US" altLang="zh-CN"/>
              <a:t>	</a:t>
            </a:r>
            <a:r>
              <a:rPr lang="en-US" altLang="zh-CN">
                <a:sym typeface="+mn-ea"/>
              </a:rPr>
              <a:t>ALTER TABLE </a:t>
            </a:r>
            <a:r>
              <a:rPr lang="en-US" altLang="zh-CN">
                <a:ln w="22225">
                  <a:solidFill>
                    <a:schemeClr val="accent2"/>
                  </a:solidFill>
                  <a:prstDash val="solid"/>
                </a:ln>
                <a:solidFill>
                  <a:schemeClr val="accent2">
                    <a:lumMod val="40000"/>
                    <a:lumOff val="60000"/>
                  </a:schemeClr>
                </a:solidFill>
                <a:effectLst/>
                <a:sym typeface="+mn-ea"/>
              </a:rPr>
              <a:t>student </a:t>
            </a:r>
            <a:r>
              <a:rPr lang="en-US" altLang="zh-CN">
                <a:sym typeface="+mn-ea"/>
              </a:rPr>
              <a:t>ADD </a:t>
            </a:r>
            <a:r>
              <a:rPr lang="en-US" altLang="zh-CN">
                <a:solidFill>
                  <a:schemeClr val="accent1"/>
                </a:solidFill>
                <a:effectLst>
                  <a:outerShdw blurRad="38100" dist="25400" dir="5400000" algn="ctr" rotWithShape="0">
                    <a:srgbClr val="6E747A">
                      <a:alpha val="43000"/>
                    </a:srgbClr>
                  </a:outerShdw>
                </a:effectLst>
                <a:sym typeface="+mn-ea"/>
              </a:rPr>
              <a:t>s_class </a:t>
            </a:r>
            <a:r>
              <a:rPr lang="en-US" altLang="zh-CN">
                <a:sym typeface="+mn-ea"/>
              </a:rPr>
              <a:t>VARCHAR(20) FRIST;</a:t>
            </a:r>
            <a:r>
              <a:rPr lang="en-US" altLang="zh-CN">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sym typeface="+mn-ea"/>
              </a:rPr>
              <a:t> </a:t>
            </a:r>
            <a:endParaRPr lang="en-US" altLang="zh-CN">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sym typeface="+mn-ea"/>
            </a:endParaRPr>
          </a:p>
          <a:p>
            <a:pPr marL="457200" lvl="1" indent="0">
              <a:buNone/>
            </a:pPr>
            <a:r>
              <a:rPr lang="en-US" altLang="zh-CN">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sym typeface="+mn-ea"/>
              </a:rPr>
              <a:t>	  // </a:t>
            </a:r>
            <a:r>
              <a:rPr lang="zh-CN"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sym typeface="+mn-ea"/>
              </a:rPr>
              <a:t>给学生表增加一个班级列</a:t>
            </a:r>
            <a:endParaRPr lang="zh-CN"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sym typeface="+mn-ea"/>
            </a:endParaRPr>
          </a:p>
          <a:p>
            <a:pPr marL="457200" lvl="1" indent="0">
              <a:buNone/>
            </a:pPr>
            <a:r>
              <a:rPr lang="en-US" altLang="zh-CN">
                <a:sym typeface="+mn-ea"/>
              </a:rPr>
              <a:t>	ALTER TABLE </a:t>
            </a:r>
            <a:r>
              <a:rPr lang="en-US" altLang="zh-CN">
                <a:ln w="22225">
                  <a:solidFill>
                    <a:schemeClr val="accent2"/>
                  </a:solidFill>
                  <a:prstDash val="solid"/>
                </a:ln>
                <a:solidFill>
                  <a:schemeClr val="accent2">
                    <a:lumMod val="40000"/>
                    <a:lumOff val="60000"/>
                  </a:schemeClr>
                </a:solidFill>
                <a:effectLst/>
                <a:sym typeface="+mn-ea"/>
              </a:rPr>
              <a:t>student </a:t>
            </a:r>
            <a:r>
              <a:rPr lang="en-US" altLang="zh-CN">
                <a:sym typeface="+mn-ea"/>
              </a:rPr>
              <a:t>DREP </a:t>
            </a:r>
            <a:r>
              <a:rPr lang="en-US" altLang="zh-CN">
                <a:solidFill>
                  <a:schemeClr val="accent1"/>
                </a:solidFill>
                <a:effectLst>
                  <a:outerShdw blurRad="38100" dist="25400" dir="5400000" algn="ctr" rotWithShape="0">
                    <a:srgbClr val="6E747A">
                      <a:alpha val="43000"/>
                    </a:srgbClr>
                  </a:outerShdw>
                </a:effectLst>
                <a:sym typeface="+mn-ea"/>
              </a:rPr>
              <a:t>s_class;</a:t>
            </a:r>
            <a:r>
              <a:rPr lang="zh-CN"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sym typeface="+mn-ea"/>
              </a:rPr>
              <a:t> // 删除学生表中的班级列</a:t>
            </a:r>
            <a:endParaRPr lang="zh-CN"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sym typeface="+mn-ea"/>
            </a:endParaRPr>
          </a:p>
          <a:p>
            <a:pPr marL="457200" lvl="1" indent="0">
              <a:buNone/>
            </a:pPr>
            <a:r>
              <a:rPr lang="en-US" altLang="zh-CN">
                <a:ln w="12700">
                  <a:solidFill>
                    <a:schemeClr val="tx2">
                      <a:lumMod val="75000"/>
                    </a:schemeClr>
                  </a:solidFill>
                  <a:prstDash val="solid"/>
                </a:ln>
                <a:solidFill>
                  <a:schemeClr val="accent1"/>
                </a:solidFill>
                <a:effectLst>
                  <a:outerShdw blurRad="38100" dist="25400" dir="5400000" algn="ctr" rotWithShape="0">
                    <a:srgbClr val="6E747A">
                      <a:alpha val="43000"/>
                    </a:srgbClr>
                  </a:outerShdw>
                </a:effectLst>
                <a:sym typeface="+mn-ea"/>
              </a:rPr>
              <a:t>	</a:t>
            </a:r>
            <a:r>
              <a:rPr lang="en-US" altLang="zh-CN">
                <a:sym typeface="+mn-ea"/>
              </a:rPr>
              <a:t>ALTER TABLE </a:t>
            </a:r>
            <a:r>
              <a:rPr lang="en-US" altLang="zh-CN">
                <a:ln w="22225">
                  <a:solidFill>
                    <a:schemeClr val="accent2"/>
                  </a:solidFill>
                  <a:prstDash val="solid"/>
                </a:ln>
                <a:solidFill>
                  <a:schemeClr val="accent2">
                    <a:lumMod val="40000"/>
                    <a:lumOff val="60000"/>
                  </a:schemeClr>
                </a:solidFill>
                <a:effectLst/>
                <a:sym typeface="+mn-ea"/>
              </a:rPr>
              <a:t>student </a:t>
            </a:r>
            <a:r>
              <a:rPr lang="en-US" altLang="zh-CN">
                <a:sym typeface="+mn-ea"/>
              </a:rPr>
              <a:t>MODIFY</a:t>
            </a:r>
            <a:r>
              <a:rPr lang="en-US" altLang="zh-CN">
                <a:solidFill>
                  <a:schemeClr val="accent1"/>
                </a:solidFill>
                <a:effectLst>
                  <a:outerShdw blurRad="38100" dist="25400" dir="5400000" algn="ctr" rotWithShape="0">
                    <a:srgbClr val="6E747A">
                      <a:alpha val="43000"/>
                    </a:srgbClr>
                  </a:outerShdw>
                </a:effectLst>
                <a:sym typeface="+mn-ea"/>
              </a:rPr>
              <a:t> s_class</a:t>
            </a:r>
            <a:r>
              <a:rPr lang="en-US" altLang="zh-CN">
                <a:ln w="22225">
                  <a:solidFill>
                    <a:schemeClr val="accent2"/>
                  </a:solidFill>
                  <a:prstDash val="solid"/>
                </a:ln>
                <a:solidFill>
                  <a:schemeClr val="accent2">
                    <a:lumMod val="40000"/>
                    <a:lumOff val="60000"/>
                  </a:schemeClr>
                </a:solidFill>
                <a:effectLst/>
                <a:sym typeface="+mn-ea"/>
              </a:rPr>
              <a:t> </a:t>
            </a:r>
            <a:r>
              <a:rPr lang="en-US" altLang="zh-CN">
                <a:sym typeface="+mn-ea"/>
              </a:rPr>
              <a:t>VARCHAR(15);</a:t>
            </a:r>
            <a:endParaRPr lang="en-US" altLang="zh-CN">
              <a:sym typeface="+mn-ea"/>
            </a:endParaRPr>
          </a:p>
          <a:p>
            <a:pPr marL="457200" lvl="1" indent="0">
              <a:buNone/>
            </a:pPr>
            <a:r>
              <a:rPr lang="en-US" altLang="zh-CN">
                <a:sym typeface="+mn-ea"/>
              </a:rPr>
              <a:t>	</a:t>
            </a:r>
            <a:r>
              <a:rPr lang="en-US" altLang="zh-CN">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sym typeface="+mn-ea"/>
              </a:rPr>
              <a:t>// </a:t>
            </a:r>
            <a:r>
              <a:rPr lang="zh-CN"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sym typeface="+mn-ea"/>
              </a:rPr>
              <a:t>修改</a:t>
            </a:r>
            <a:r>
              <a:rPr lang="en-US" altLang="zh-CN">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sym typeface="+mn-ea"/>
              </a:rPr>
              <a:t>s_class </a:t>
            </a:r>
            <a:r>
              <a:rPr lang="zh-CN"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sym typeface="+mn-ea"/>
              </a:rPr>
              <a:t>字段的类型</a:t>
            </a:r>
            <a:endParaRPr lang="en-US" altLang="zh-CN">
              <a:sym typeface="+mn-ea"/>
            </a:endParaRPr>
          </a:p>
          <a:p>
            <a:pPr marL="457200" lvl="1" indent="0">
              <a:buNone/>
            </a:pPr>
            <a:r>
              <a:rPr lang="en-US" altLang="zh-CN">
                <a:sym typeface="+mn-ea"/>
              </a:rPr>
              <a:t>	ALTER TABLE </a:t>
            </a:r>
            <a:r>
              <a:rPr lang="en-US" altLang="zh-CN">
                <a:ln w="22225">
                  <a:solidFill>
                    <a:schemeClr val="accent2"/>
                  </a:solidFill>
                  <a:prstDash val="solid"/>
                </a:ln>
                <a:solidFill>
                  <a:schemeClr val="accent2">
                    <a:lumMod val="40000"/>
                    <a:lumOff val="60000"/>
                  </a:schemeClr>
                </a:solidFill>
                <a:effectLst/>
                <a:sym typeface="+mn-ea"/>
              </a:rPr>
              <a:t>student CHANGE </a:t>
            </a:r>
            <a:r>
              <a:rPr lang="en-US" altLang="zh-CN">
                <a:solidFill>
                  <a:schemeClr val="accent1"/>
                </a:solidFill>
                <a:effectLst>
                  <a:outerShdw blurRad="38100" dist="25400" dir="5400000" algn="ctr" rotWithShape="0">
                    <a:srgbClr val="6E747A">
                      <a:alpha val="43000"/>
                    </a:srgbClr>
                  </a:outerShdw>
                </a:effectLst>
                <a:sym typeface="+mn-ea"/>
              </a:rPr>
              <a:t>s_class stu_class</a:t>
            </a:r>
            <a:r>
              <a:rPr lang="en-US" altLang="zh-CN">
                <a:ln w="22225">
                  <a:solidFill>
                    <a:schemeClr val="accent2"/>
                  </a:solidFill>
                  <a:prstDash val="solid"/>
                </a:ln>
                <a:solidFill>
                  <a:schemeClr val="accent2">
                    <a:lumMod val="40000"/>
                    <a:lumOff val="60000"/>
                  </a:schemeClr>
                </a:solidFill>
                <a:effectLst/>
                <a:sym typeface="+mn-ea"/>
              </a:rPr>
              <a:t> </a:t>
            </a:r>
            <a:r>
              <a:rPr lang="en-US" altLang="zh-CN">
                <a:sym typeface="+mn-ea"/>
              </a:rPr>
              <a:t>VARCHAR(13);</a:t>
            </a:r>
            <a:endParaRPr lang="en-US" altLang="zh-CN">
              <a:sym typeface="+mn-ea"/>
            </a:endParaRPr>
          </a:p>
          <a:p>
            <a:pPr marL="457200" lvl="1" indent="0">
              <a:buNone/>
            </a:pPr>
            <a:r>
              <a:rPr lang="en-US" altLang="zh-CN">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sym typeface="+mn-ea"/>
              </a:rPr>
              <a:t>	//</a:t>
            </a:r>
            <a:r>
              <a:rPr lang="zh-CN"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sym typeface="+mn-ea"/>
              </a:rPr>
              <a:t>修改</a:t>
            </a:r>
            <a:r>
              <a:rPr lang="en-US" altLang="zh-CN">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sym typeface="+mn-ea"/>
              </a:rPr>
              <a:t>s_class</a:t>
            </a:r>
            <a:r>
              <a:rPr lang="zh-CN"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sym typeface="+mn-ea"/>
              </a:rPr>
              <a:t>字段的名字为</a:t>
            </a:r>
            <a:r>
              <a:rPr lang="en-US" altLang="zh-CN">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sym typeface="+mn-ea"/>
              </a:rPr>
              <a:t>stu_class </a:t>
            </a:r>
            <a:r>
              <a:rPr lang="zh-CN"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sym typeface="+mn-ea"/>
              </a:rPr>
              <a:t>同时修改类型</a:t>
            </a:r>
            <a:endParaRPr lang="zh-CN"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sym typeface="+mn-ea"/>
            </a:endParaRPr>
          </a:p>
          <a:p>
            <a:pPr marL="457200" lvl="1" indent="0">
              <a:buNone/>
            </a:pPr>
            <a:r>
              <a:rPr lang="en-US" altLang="zh-CN">
                <a:sym typeface="+mn-ea"/>
              </a:rPr>
              <a:t>	ALTER TABLE </a:t>
            </a:r>
            <a:r>
              <a:rPr lang="en-US" altLang="zh-CN">
                <a:ln w="22225">
                  <a:solidFill>
                    <a:schemeClr val="accent2"/>
                  </a:solidFill>
                  <a:prstDash val="solid"/>
                </a:ln>
                <a:solidFill>
                  <a:schemeClr val="accent2">
                    <a:lumMod val="40000"/>
                    <a:lumOff val="60000"/>
                  </a:schemeClr>
                </a:solidFill>
                <a:effectLst/>
                <a:sym typeface="+mn-ea"/>
              </a:rPr>
              <a:t>student</a:t>
            </a:r>
            <a:r>
              <a:rPr lang="en-US" altLang="zh-CN">
                <a:sym typeface="+mn-ea"/>
              </a:rPr>
              <a:t> RENAME TO</a:t>
            </a:r>
            <a:r>
              <a:rPr lang="en-US" altLang="zh-CN">
                <a:ln w="22225">
                  <a:solidFill>
                    <a:schemeClr val="accent2"/>
                  </a:solidFill>
                  <a:prstDash val="solid"/>
                </a:ln>
                <a:solidFill>
                  <a:schemeClr val="accent2">
                    <a:lumMod val="40000"/>
                    <a:lumOff val="60000"/>
                  </a:schemeClr>
                </a:solidFill>
                <a:effectLst/>
                <a:sym typeface="+mn-ea"/>
              </a:rPr>
              <a:t> stu</a:t>
            </a:r>
            <a:r>
              <a:rPr lang="en-US" altLang="zh-CN">
                <a:sym typeface="+mn-ea"/>
              </a:rPr>
              <a:t>; </a:t>
            </a:r>
            <a:r>
              <a:rPr lang="zh-CN"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sym typeface="+mn-ea"/>
              </a:rPr>
              <a:t>// 修改表名</a:t>
            </a:r>
            <a:endParaRPr lang="zh-CN"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a:t>
            </a:r>
            <a:r>
              <a:rPr lang="zh-CN" altLang="en-US"/>
              <a:t>语言的</a:t>
            </a:r>
            <a:r>
              <a:rPr lang="en-US" altLang="zh-CN"/>
              <a:t>MySQL</a:t>
            </a:r>
            <a:r>
              <a:rPr lang="zh-CN" altLang="en-US"/>
              <a:t>库</a:t>
            </a:r>
            <a:endParaRPr lang="zh-CN" altLang="en-US"/>
          </a:p>
        </p:txBody>
      </p:sp>
      <p:sp>
        <p:nvSpPr>
          <p:cNvPr id="3" name="内容占位符 2"/>
          <p:cNvSpPr>
            <a:spLocks noGrp="1"/>
          </p:cNvSpPr>
          <p:nvPr>
            <p:ph idx="1"/>
          </p:nvPr>
        </p:nvSpPr>
        <p:spPr/>
        <p:txBody>
          <a:bodyPr/>
          <a:p>
            <a:r>
              <a:rPr lang="zh-CN" altLang="en-US"/>
              <a:t>安装</a:t>
            </a:r>
            <a:endParaRPr lang="zh-CN" altLang="en-US"/>
          </a:p>
          <a:p>
            <a:pPr lvl="1"/>
            <a:r>
              <a:rPr lang="en-US" altLang="zh-CN" sz="2400"/>
              <a:t>RedHet</a:t>
            </a:r>
            <a:r>
              <a:rPr lang="zh-CN" altLang="en-US" sz="2400"/>
              <a:t>系</a:t>
            </a:r>
            <a:endParaRPr lang="zh-CN" altLang="en-US" sz="2400"/>
          </a:p>
          <a:p>
            <a:pPr marL="914400" lvl="2" indent="0">
              <a:buNone/>
            </a:pPr>
            <a:r>
              <a:rPr lang="en-US" altLang="zh-CN"/>
              <a:t>sudo </a:t>
            </a:r>
            <a:r>
              <a:rPr lang="zh-CN" altLang="en-US"/>
              <a:t>yum install mysql-devel</a:t>
            </a:r>
            <a:endParaRPr lang="zh-CN" altLang="en-US"/>
          </a:p>
          <a:p>
            <a:pPr marL="914400" lvl="2" indent="0">
              <a:buNone/>
            </a:pPr>
            <a:endParaRPr lang="zh-CN" altLang="en-US"/>
          </a:p>
          <a:p>
            <a:pPr marL="914400" lvl="2" indent="0">
              <a:buNone/>
            </a:pPr>
            <a:endParaRPr lang="zh-CN" altLang="en-US"/>
          </a:p>
          <a:p>
            <a:pPr lvl="1"/>
            <a:r>
              <a:rPr lang="en-US" altLang="zh-CN"/>
              <a:t>Debian</a:t>
            </a:r>
            <a:r>
              <a:rPr lang="zh-CN" altLang="en-US"/>
              <a:t>系</a:t>
            </a:r>
            <a:endParaRPr lang="zh-CN" altLang="en-US"/>
          </a:p>
          <a:p>
            <a:pPr marL="914400" lvl="2" indent="0">
              <a:buNone/>
            </a:pPr>
            <a:r>
              <a:rPr lang="zh-CN" altLang="en-US"/>
              <a:t>sudo apt-get install libmysqlclien</a:t>
            </a:r>
            <a:r>
              <a:rPr lang="en-US" altLang="zh-CN"/>
              <a:t>t-dev</a:t>
            </a:r>
            <a:endParaRPr lang="en-US" altLang="zh-CN"/>
          </a:p>
          <a:p>
            <a:pPr marL="914400" lvl="2" indent="0">
              <a:buNone/>
            </a:pPr>
            <a:r>
              <a:rPr lang="zh-CN" altLang="en-US"/>
              <a:t>头文件 </a:t>
            </a:r>
            <a:r>
              <a:rPr lang="en-US" altLang="zh-CN">
                <a:solidFill>
                  <a:schemeClr val="accent1"/>
                </a:solidFill>
                <a:effectLst>
                  <a:outerShdw blurRad="38100" dist="25400" dir="5400000" algn="ctr" rotWithShape="0">
                    <a:srgbClr val="6E747A">
                      <a:alpha val="43000"/>
                    </a:srgbClr>
                  </a:outerShdw>
                </a:effectLst>
              </a:rPr>
              <a:t>#include </a:t>
            </a:r>
            <a:r>
              <a:rPr lang="en-US" altLang="zh-CN">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&lt;mysql/mysql.h&gt;</a:t>
            </a:r>
            <a:endParaRPr lang="en-US" altLang="zh-CN">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C</a:t>
            </a:r>
            <a:r>
              <a:rPr lang="zh-CN" altLang="en-US">
                <a:sym typeface="+mn-ea"/>
              </a:rPr>
              <a:t>语言的</a:t>
            </a:r>
            <a:r>
              <a:rPr lang="en-US" altLang="zh-CN">
                <a:sym typeface="+mn-ea"/>
              </a:rPr>
              <a:t>MySQL</a:t>
            </a:r>
            <a:r>
              <a:rPr lang="zh-CN" altLang="en-US">
                <a:sym typeface="+mn-ea"/>
              </a:rPr>
              <a:t>库</a:t>
            </a:r>
            <a:br>
              <a:rPr lang="zh-CN" altLang="en-US"/>
            </a:br>
            <a:endParaRPr lang="zh-CN" altLang="en-US"/>
          </a:p>
        </p:txBody>
      </p:sp>
      <p:sp>
        <p:nvSpPr>
          <p:cNvPr id="3" name="内容占位符 2"/>
          <p:cNvSpPr>
            <a:spLocks noGrp="1"/>
          </p:cNvSpPr>
          <p:nvPr>
            <p:ph idx="1"/>
          </p:nvPr>
        </p:nvSpPr>
        <p:spPr>
          <a:xfrm>
            <a:off x="838200" y="1825625"/>
            <a:ext cx="10515600" cy="4787900"/>
          </a:xfrm>
        </p:spPr>
        <p:txBody>
          <a:bodyPr/>
          <a:p>
            <a:r>
              <a:rPr lang="zh-CN" altLang="en-US"/>
              <a:t>三个数据结构</a:t>
            </a:r>
            <a:endParaRPr lang="zh-CN" altLang="en-US"/>
          </a:p>
          <a:p>
            <a:pPr lvl="1"/>
            <a:r>
              <a:rPr lang="en-US" altLang="zh-CN">
                <a:sym typeface="+mn-ea"/>
              </a:rPr>
              <a:t>MYSQL </a:t>
            </a:r>
            <a:r>
              <a:rPr lang="en-US" altLang="zh-CN">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sym typeface="+mn-ea"/>
              </a:rPr>
              <a:t>//mysql</a:t>
            </a:r>
            <a:r>
              <a:rPr lang="zh-CN"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sym typeface="+mn-ea"/>
              </a:rPr>
              <a:t>句柄  记录连接状况 出错状况</a:t>
            </a:r>
            <a:endParaRPr lang="en-US" altLang="zh-CN">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a:p>
            <a:pPr lvl="1"/>
            <a:r>
              <a:rPr lang="en-US" altLang="zh-CN">
                <a:sym typeface="+mn-ea"/>
              </a:rPr>
              <a:t>MYSQL_RES </a:t>
            </a:r>
            <a:r>
              <a:rPr lang="en-US" altLang="zh-CN">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sym typeface="+mn-ea"/>
              </a:rPr>
              <a:t>//</a:t>
            </a:r>
            <a:r>
              <a:rPr lang="zh-CN"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sym typeface="+mn-ea"/>
              </a:rPr>
              <a:t>结果集  查询语句返回的结果封装在此结构中</a:t>
            </a:r>
            <a:endParaRPr lang="en-US" altLang="zh-CN"/>
          </a:p>
          <a:p>
            <a:pPr lvl="1"/>
            <a:r>
              <a:rPr lang="en-US" altLang="zh-CN">
                <a:sym typeface="+mn-ea"/>
              </a:rPr>
              <a:t>MYSQL_ROW </a:t>
            </a:r>
            <a:r>
              <a:rPr lang="zh-CN"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sym typeface="+mn-ea"/>
              </a:rPr>
              <a:t>//结果中的某一行存储在这一结构中</a:t>
            </a:r>
            <a:endParaRPr lang="zh-CN"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sym typeface="+mn-ea"/>
            </a:endParaRPr>
          </a:p>
          <a:p>
            <a:pPr marL="457200" lvl="1" indent="0">
              <a:buNone/>
            </a:pPr>
            <a:endParaRPr lang="zh-CN"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a:p>
            <a:r>
              <a:rPr lang="zh-CN" altLang="en-US"/>
              <a:t>核心</a:t>
            </a:r>
            <a:r>
              <a:rPr lang="en-US" altLang="zh-CN"/>
              <a:t>API</a:t>
            </a:r>
            <a:r>
              <a:rPr lang="zh-CN" altLang="en-US"/>
              <a:t>介绍</a:t>
            </a:r>
            <a:endParaRPr lang="zh-CN" altLang="en-US"/>
          </a:p>
          <a:p>
            <a:pPr marL="0" indent="0">
              <a:buNone/>
            </a:pPr>
            <a:endParaRPr lang="zh-CN" altLang="en-US"/>
          </a:p>
          <a:p>
            <a:pPr marL="457200" lvl="1" indent="0">
              <a:buNone/>
            </a:pPr>
            <a:r>
              <a:rPr lang="zh-CN" altLang="en-US"/>
              <a:t>MYSQL *mysql_init(MYSQL *mysql) </a:t>
            </a:r>
            <a:r>
              <a:rPr lang="zh-CN" altLang="en-US" sz="2400"/>
              <a:t> </a:t>
            </a:r>
            <a:r>
              <a:rPr lang="zh-CN" altLang="en-US" sz="24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//初始化MYSQL句柄</a:t>
            </a:r>
            <a:endParaRPr lang="zh-CN" altLang="en-US" sz="2400"/>
          </a:p>
          <a:p>
            <a:pPr marL="457200" lvl="1" indent="0">
              <a:buNone/>
            </a:pPr>
            <a:endParaRPr lang="zh-CN" altLang="en-US"/>
          </a:p>
          <a:p>
            <a:pPr marL="457200" lvl="1" indent="0">
              <a:buNone/>
            </a:pPr>
            <a:r>
              <a:rPr lang="zh-CN" altLang="en-US"/>
              <a:t>待续</a:t>
            </a:r>
            <a:r>
              <a:rPr lang="en-US" altLang="zh-CN"/>
              <a:t>.....</a:t>
            </a:r>
            <a:endParaRPr lang="zh-CN" altLang="en-US"/>
          </a:p>
          <a:p>
            <a:pPr marL="0" indent="0">
              <a:buNone/>
            </a:pPr>
            <a:endParaRPr lang="zh-CN" altLang="en-US"/>
          </a:p>
          <a:p>
            <a:pPr lvl="1"/>
            <a:endParaRPr lang="zh-CN"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C</a:t>
            </a:r>
            <a:r>
              <a:rPr lang="zh-CN" altLang="en-US">
                <a:sym typeface="+mn-ea"/>
              </a:rPr>
              <a:t>语言的</a:t>
            </a:r>
            <a:r>
              <a:rPr lang="en-US" altLang="zh-CN">
                <a:sym typeface="+mn-ea"/>
              </a:rPr>
              <a:t>MySQL</a:t>
            </a:r>
            <a:r>
              <a:rPr lang="zh-CN" altLang="en-US">
                <a:sym typeface="+mn-ea"/>
              </a:rPr>
              <a:t>库</a:t>
            </a:r>
            <a:br>
              <a:rPr lang="zh-CN" altLang="en-US">
                <a:sym typeface="+mn-ea"/>
              </a:rPr>
            </a:br>
            <a:endParaRPr lang="zh-CN" altLang="en-US"/>
          </a:p>
        </p:txBody>
      </p:sp>
      <p:sp>
        <p:nvSpPr>
          <p:cNvPr id="3" name="内容占位符 2"/>
          <p:cNvSpPr>
            <a:spLocks noGrp="1"/>
          </p:cNvSpPr>
          <p:nvPr>
            <p:ph idx="1"/>
          </p:nvPr>
        </p:nvSpPr>
        <p:spPr>
          <a:xfrm>
            <a:off x="838200" y="1825625"/>
            <a:ext cx="10515600" cy="4735195"/>
          </a:xfrm>
        </p:spPr>
        <p:txBody>
          <a:bodyPr/>
          <a:p>
            <a:r>
              <a:rPr lang="zh-CN" altLang="en-US"/>
              <a:t>核心</a:t>
            </a:r>
            <a:r>
              <a:rPr lang="en-US" altLang="zh-CN"/>
              <a:t>API</a:t>
            </a:r>
            <a:r>
              <a:rPr lang="zh-CN" altLang="en-US"/>
              <a:t>介绍</a:t>
            </a:r>
            <a:r>
              <a:rPr lang="en-US" altLang="zh-CN"/>
              <a:t>(</a:t>
            </a:r>
            <a:r>
              <a:rPr lang="zh-CN" altLang="en-US"/>
              <a:t>续</a:t>
            </a:r>
            <a:r>
              <a:rPr lang="en-US" altLang="zh-CN"/>
              <a:t>)</a:t>
            </a:r>
            <a:endParaRPr lang="zh-CN" altLang="en-US"/>
          </a:p>
          <a:p>
            <a:pPr marL="457200" lvl="1" indent="0">
              <a:buNone/>
            </a:pPr>
            <a:r>
              <a:rPr lang="zh-CN" altLang="en-US">
                <a:sym typeface="+mn-ea"/>
              </a:rPr>
              <a:t>MYSQL *mysql_real_connect(MYSQL *mysql, const char *host, const char *user, const char *passwd, const char *db, unsigned int port, const char *unix_socket, unsigned long client_flag)</a:t>
            </a:r>
            <a:endParaRPr lang="zh-CN" altLang="en-US">
              <a:sym typeface="+mn-ea"/>
            </a:endParaRPr>
          </a:p>
          <a:p>
            <a:pPr marL="457200" lvl="1" indent="0">
              <a:buNone/>
            </a:pPr>
            <a:endParaRPr lang="zh-CN" altLang="en-US">
              <a:sym typeface="+mn-ea"/>
            </a:endParaRPr>
          </a:p>
          <a:p>
            <a:pPr marL="457200" lvl="1" indent="0">
              <a:buNone/>
            </a:pPr>
            <a:r>
              <a:rPr lang="zh-CN" altLang="en-US"/>
              <a:t>第一个参数</a:t>
            </a:r>
            <a:r>
              <a:rPr lang="en-US" altLang="zh-CN"/>
              <a:t>”</a:t>
            </a:r>
            <a:r>
              <a:rPr lang="zh-CN" altLang="en-US"/>
              <a:t>mysql</a:t>
            </a:r>
            <a:r>
              <a:rPr lang="en-US" altLang="zh-CN"/>
              <a:t>”</a:t>
            </a:r>
            <a:r>
              <a:rPr lang="zh-CN" altLang="en-US"/>
              <a:t>应是已有MYSQL结构的地址。</a:t>
            </a:r>
            <a:endParaRPr lang="zh-CN" altLang="en-US"/>
          </a:p>
          <a:p>
            <a:pPr marL="457200" lvl="1" indent="0">
              <a:buNone/>
            </a:pPr>
            <a:r>
              <a:rPr lang="zh-CN" altLang="en-US"/>
              <a:t>“host”的值必须是主机名或IP地址。如果“host”是NULL或字符串"localhost"，连接将被视为与本地主机的连接。</a:t>
            </a:r>
            <a:endParaRPr lang="zh-CN" altLang="en-US"/>
          </a:p>
          <a:p>
            <a:pPr marL="457200" lvl="1" indent="0">
              <a:buNone/>
            </a:pPr>
            <a:r>
              <a:rPr lang="zh-CN" altLang="en-US"/>
              <a:t>“passwd”参数包含用户的密码。如果“passwd”是NULL，仅会对该用户的（拥有1个空密码字段的）用户表中的条目进行匹配检查。这样，数据库管理员就能按特定的方式设置MySQL权限系统，根据用户是否拥有指定的密码，用户将获得不同的权限。</a:t>
            </a:r>
            <a:endParaRPr lang="zh-CN" altLang="en-US"/>
          </a:p>
          <a:p>
            <a:pPr marL="457200" lvl="1" indent="0">
              <a:buNone/>
            </a:pP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a:t>
            </a:r>
            <a:r>
              <a:rPr lang="zh-CN" altLang="en-US"/>
              <a:t>语言的</a:t>
            </a:r>
            <a:r>
              <a:rPr lang="en-US" altLang="zh-CN"/>
              <a:t>MySQL</a:t>
            </a:r>
            <a:r>
              <a:rPr lang="zh-CN" altLang="en-US"/>
              <a:t>库</a:t>
            </a:r>
            <a:endParaRPr lang="zh-CN" altLang="en-US"/>
          </a:p>
        </p:txBody>
      </p:sp>
      <p:sp>
        <p:nvSpPr>
          <p:cNvPr id="3" name="内容占位符 2"/>
          <p:cNvSpPr>
            <a:spLocks noGrp="1"/>
          </p:cNvSpPr>
          <p:nvPr>
            <p:ph idx="1"/>
          </p:nvPr>
        </p:nvSpPr>
        <p:spPr/>
        <p:txBody>
          <a:bodyPr/>
          <a:p>
            <a:r>
              <a:rPr lang="zh-CN" altLang="en-US"/>
              <a:t>核心</a:t>
            </a:r>
            <a:r>
              <a:rPr lang="en-US" altLang="zh-CN"/>
              <a:t>API</a:t>
            </a:r>
            <a:r>
              <a:rPr lang="zh-CN" altLang="en-US"/>
              <a:t>介绍</a:t>
            </a:r>
            <a:r>
              <a:rPr lang="en-US" altLang="zh-CN"/>
              <a:t>(</a:t>
            </a:r>
            <a:r>
              <a:rPr lang="zh-CN" altLang="en-US"/>
              <a:t>续</a:t>
            </a:r>
            <a:r>
              <a:rPr lang="en-US" altLang="zh-CN"/>
              <a:t>)</a:t>
            </a:r>
            <a:endParaRPr lang="en-US" altLang="zh-CN"/>
          </a:p>
          <a:p>
            <a:pPr marL="457200" lvl="1" indent="0">
              <a:buNone/>
            </a:pPr>
            <a:r>
              <a:rPr lang="zh-CN" altLang="en-US">
                <a:sym typeface="+mn-ea"/>
              </a:rPr>
              <a:t>“db”是数据库名称。如果db为NULL，连接会将默认的数据库设为该值。</a:t>
            </a:r>
            <a:endParaRPr lang="zh-CN" altLang="en-US"/>
          </a:p>
          <a:p>
            <a:pPr marL="457200" lvl="1" indent="0">
              <a:buNone/>
            </a:pPr>
            <a:r>
              <a:rPr lang="zh-CN" altLang="en-US">
                <a:sym typeface="+mn-ea"/>
              </a:rPr>
              <a:t>如果“port”不是0，其值将用作TCP/IP连接的端口号。</a:t>
            </a:r>
            <a:endParaRPr lang="zh-CN" altLang="en-US"/>
          </a:p>
          <a:p>
            <a:pPr marL="457200" lvl="1" indent="0">
              <a:buNone/>
            </a:pPr>
            <a:r>
              <a:rPr lang="zh-CN" altLang="en-US">
                <a:sym typeface="+mn-ea"/>
              </a:rPr>
              <a:t>如果unix_socket不是NULL，该字符串描述了应使用的套接字或命名管道。注意，“host”参数决定了连接的类型。</a:t>
            </a:r>
            <a:endParaRPr lang="zh-CN" altLang="en-US"/>
          </a:p>
          <a:p>
            <a:pPr marL="457200" lvl="1" indent="0">
              <a:buNone/>
            </a:pPr>
            <a:r>
              <a:rPr lang="zh-CN" altLang="en-US">
                <a:sym typeface="+mn-ea"/>
              </a:rPr>
              <a:t>client_flag的值通常为0</a:t>
            </a:r>
            <a:endParaRPr lang="zh-CN" altLang="en-US"/>
          </a:p>
          <a:p>
            <a:pPr marL="457200" lvl="1" indent="0">
              <a:buNone/>
            </a:pPr>
            <a:endParaRPr lang="en-US" altLang="zh-CN"/>
          </a:p>
          <a:p>
            <a:pPr marL="457200" lvl="1" indent="0">
              <a:buNone/>
            </a:pPr>
            <a:r>
              <a:rPr lang="zh-CN" altLang="en-US"/>
              <a:t>例如 </a:t>
            </a:r>
            <a:r>
              <a:rPr lang="en-US" altLang="zh-CN"/>
              <a:t>mysql_real_connect(&amp;mysql,”localhost”,”debian-sys-maint”,”vDVP8KawpauPUpvu”,”student_system”,0,NULL,0);</a:t>
            </a:r>
            <a:endParaRPr lang="en-US" altLang="zh-CN"/>
          </a:p>
          <a:p>
            <a:pPr marL="457200" lvl="1" indent="0">
              <a:buNone/>
            </a:pPr>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a:t>
            </a:r>
            <a:r>
              <a:rPr lang="zh-CN" altLang="en-US"/>
              <a:t>语言的</a:t>
            </a:r>
            <a:r>
              <a:rPr lang="en-US" altLang="zh-CN"/>
              <a:t>MySQL</a:t>
            </a:r>
            <a:r>
              <a:rPr lang="zh-CN" altLang="en-US"/>
              <a:t>库</a:t>
            </a:r>
            <a:endParaRPr lang="zh-CN" altLang="en-US"/>
          </a:p>
        </p:txBody>
      </p:sp>
      <p:sp>
        <p:nvSpPr>
          <p:cNvPr id="3" name="内容占位符 2"/>
          <p:cNvSpPr>
            <a:spLocks noGrp="1"/>
          </p:cNvSpPr>
          <p:nvPr>
            <p:ph idx="1"/>
          </p:nvPr>
        </p:nvSpPr>
        <p:spPr/>
        <p:txBody>
          <a:bodyPr/>
          <a:p>
            <a:r>
              <a:rPr lang="zh-CN" altLang="en-US"/>
              <a:t>核心</a:t>
            </a:r>
            <a:r>
              <a:rPr lang="en-US" altLang="zh-CN"/>
              <a:t>API</a:t>
            </a:r>
            <a:r>
              <a:rPr lang="zh-CN" altLang="en-US"/>
              <a:t>介绍</a:t>
            </a:r>
            <a:r>
              <a:rPr lang="en-US" altLang="zh-CN"/>
              <a:t>(</a:t>
            </a:r>
            <a:r>
              <a:rPr lang="zh-CN" altLang="en-US"/>
              <a:t>续</a:t>
            </a:r>
            <a:r>
              <a:rPr lang="en-US" altLang="zh-CN"/>
              <a:t>)</a:t>
            </a:r>
            <a:endParaRPr lang="en-US" altLang="zh-CN"/>
          </a:p>
          <a:p>
            <a:pPr lvl="1"/>
            <a:r>
              <a:rPr lang="en-US" altLang="zh-CN"/>
              <a:t>int mysql_real_query(MYSQL *mysql, const char *query, unsigned long length)  </a:t>
            </a:r>
            <a:r>
              <a:rPr lang="en-US" altLang="zh-CN">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zh-CN"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执行</a:t>
            </a:r>
            <a:r>
              <a:rPr lang="en-US" altLang="zh-CN">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SQL</a:t>
            </a:r>
            <a:r>
              <a:rPr lang="zh-CN"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语句</a:t>
            </a:r>
            <a:endParaRPr lang="zh-CN"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a:p>
            <a:pPr marL="457200" lvl="1" indent="0">
              <a:buNone/>
            </a:pPr>
            <a:r>
              <a:rPr lang="zh-CN" altLang="en-US">
                <a:solidFill>
                  <a:schemeClr val="accent1"/>
                </a:solidFill>
                <a:effectLst>
                  <a:outerShdw blurRad="38100" dist="25400" dir="5400000" algn="ctr" rotWithShape="0">
                    <a:srgbClr val="6E747A">
                      <a:alpha val="43000"/>
                    </a:srgbClr>
                  </a:outerShdw>
                </a:effectLst>
              </a:rPr>
              <a:t>第二个参数为一条</a:t>
            </a:r>
            <a:r>
              <a:rPr lang="en-US" altLang="zh-CN">
                <a:solidFill>
                  <a:schemeClr val="accent1"/>
                </a:solidFill>
                <a:effectLst>
                  <a:outerShdw blurRad="38100" dist="25400" dir="5400000" algn="ctr" rotWithShape="0">
                    <a:srgbClr val="6E747A">
                      <a:alpha val="43000"/>
                    </a:srgbClr>
                  </a:outerShdw>
                </a:effectLst>
              </a:rPr>
              <a:t>sql</a:t>
            </a:r>
            <a:r>
              <a:rPr lang="zh-CN" altLang="en-US">
                <a:solidFill>
                  <a:schemeClr val="accent1"/>
                </a:solidFill>
                <a:effectLst>
                  <a:outerShdw blurRad="38100" dist="25400" dir="5400000" algn="ctr" rotWithShape="0">
                    <a:srgbClr val="6E747A">
                      <a:alpha val="43000"/>
                    </a:srgbClr>
                  </a:outerShdw>
                </a:effectLst>
              </a:rPr>
              <a:t>语句</a:t>
            </a:r>
            <a:r>
              <a:rPr lang="en-US" altLang="zh-CN">
                <a:solidFill>
                  <a:schemeClr val="accent1"/>
                </a:solidFill>
                <a:effectLst>
                  <a:outerShdw blurRad="38100" dist="25400" dir="5400000" algn="ctr" rotWithShape="0">
                    <a:srgbClr val="6E747A">
                      <a:alpha val="43000"/>
                    </a:srgbClr>
                  </a:outerShdw>
                </a:effectLst>
              </a:rPr>
              <a:t>,</a:t>
            </a:r>
            <a:r>
              <a:rPr lang="zh-CN" altLang="en-US">
                <a:solidFill>
                  <a:schemeClr val="accent1"/>
                </a:solidFill>
                <a:effectLst>
                  <a:outerShdw blurRad="38100" dist="25400" dir="5400000" algn="ctr" rotWithShape="0">
                    <a:srgbClr val="6E747A">
                      <a:alpha val="43000"/>
                    </a:srgbClr>
                  </a:outerShdw>
                </a:effectLst>
              </a:rPr>
              <a:t>第三个参数为这个语句的长度</a:t>
            </a:r>
            <a:r>
              <a:rPr lang="en-US" altLang="zh-CN">
                <a:solidFill>
                  <a:schemeClr val="accent1"/>
                </a:solidFill>
                <a:effectLst>
                  <a:outerShdw blurRad="38100" dist="25400" dir="5400000" algn="ctr" rotWithShape="0">
                    <a:srgbClr val="6E747A">
                      <a:alpha val="43000"/>
                    </a:srgbClr>
                  </a:outerShdw>
                </a:effectLst>
              </a:rPr>
              <a:t>.</a:t>
            </a:r>
            <a:endParaRPr lang="en-US" altLang="zh-CN">
              <a:solidFill>
                <a:schemeClr val="accent1"/>
              </a:solidFill>
              <a:effectLst>
                <a:outerShdw blurRad="38100" dist="25400" dir="5400000" algn="ctr" rotWithShape="0">
                  <a:srgbClr val="6E747A">
                    <a:alpha val="43000"/>
                  </a:srgbClr>
                </a:outerShdw>
              </a:effectLst>
            </a:endParaRPr>
          </a:p>
          <a:p>
            <a:pPr marL="457200" lvl="1" indent="0">
              <a:buNone/>
            </a:pPr>
            <a:endParaRPr lang="zh-CN"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a:p>
            <a:pPr marL="457200" lvl="1" indent="0">
              <a:buNone/>
            </a:pPr>
            <a:r>
              <a:rPr lang="zh-CN" altLang="en-US">
                <a:solidFill>
                  <a:schemeClr val="accent1"/>
                </a:solidFill>
                <a:effectLst>
                  <a:outerShdw blurRad="38100" dist="25400" dir="5400000" algn="ctr" rotWithShape="0">
                    <a:srgbClr val="6E747A">
                      <a:alpha val="43000"/>
                    </a:srgbClr>
                  </a:outerShdw>
                </a:effectLst>
              </a:rPr>
              <a:t>如果执行成功</a:t>
            </a:r>
            <a:r>
              <a:rPr lang="en-US" altLang="zh-CN">
                <a:solidFill>
                  <a:schemeClr val="accent1"/>
                </a:solidFill>
                <a:effectLst>
                  <a:outerShdw blurRad="38100" dist="25400" dir="5400000" algn="ctr" rotWithShape="0">
                    <a:srgbClr val="6E747A">
                      <a:alpha val="43000"/>
                    </a:srgbClr>
                  </a:outerShdw>
                </a:effectLst>
              </a:rPr>
              <a:t>,</a:t>
            </a:r>
            <a:r>
              <a:rPr lang="zh-CN" altLang="en-US">
                <a:solidFill>
                  <a:schemeClr val="accent1"/>
                </a:solidFill>
                <a:effectLst>
                  <a:outerShdw blurRad="38100" dist="25400" dir="5400000" algn="ctr" rotWithShape="0">
                    <a:srgbClr val="6E747A">
                      <a:alpha val="43000"/>
                    </a:srgbClr>
                  </a:outerShdw>
                </a:effectLst>
              </a:rPr>
              <a:t>函数返回</a:t>
            </a:r>
            <a:r>
              <a:rPr lang="en-US" altLang="zh-CN">
                <a:solidFill>
                  <a:schemeClr val="accent1"/>
                </a:solidFill>
                <a:effectLst>
                  <a:outerShdw blurRad="38100" dist="25400" dir="5400000" algn="ctr" rotWithShape="0">
                    <a:srgbClr val="6E747A">
                      <a:alpha val="43000"/>
                    </a:srgbClr>
                  </a:outerShdw>
                </a:effectLst>
              </a:rPr>
              <a:t>0,</a:t>
            </a:r>
            <a:r>
              <a:rPr lang="zh-CN" altLang="en-US">
                <a:solidFill>
                  <a:schemeClr val="accent1"/>
                </a:solidFill>
                <a:effectLst>
                  <a:outerShdw blurRad="38100" dist="25400" dir="5400000" algn="ctr" rotWithShape="0">
                    <a:srgbClr val="6E747A">
                      <a:alpha val="43000"/>
                    </a:srgbClr>
                  </a:outerShdw>
                </a:effectLst>
              </a:rPr>
              <a:t>否则返回非</a:t>
            </a:r>
            <a:r>
              <a:rPr lang="en-US" altLang="zh-CN">
                <a:solidFill>
                  <a:schemeClr val="accent1"/>
                </a:solidFill>
                <a:effectLst>
                  <a:outerShdw blurRad="38100" dist="25400" dir="5400000" algn="ctr" rotWithShape="0">
                    <a:srgbClr val="6E747A">
                      <a:alpha val="43000"/>
                    </a:srgbClr>
                  </a:outerShdw>
                </a:effectLst>
              </a:rPr>
              <a:t>0</a:t>
            </a:r>
            <a:r>
              <a:rPr lang="zh-CN" altLang="en-US">
                <a:solidFill>
                  <a:schemeClr val="accent1"/>
                </a:solidFill>
                <a:effectLst>
                  <a:outerShdw blurRad="38100" dist="25400" dir="5400000" algn="ctr" rotWithShape="0">
                    <a:srgbClr val="6E747A">
                      <a:alpha val="43000"/>
                    </a:srgbClr>
                  </a:outerShdw>
                </a:effectLst>
              </a:rPr>
              <a:t>值</a:t>
            </a:r>
            <a:r>
              <a:rPr lang="en-US" altLang="zh-CN">
                <a:solidFill>
                  <a:schemeClr val="accent1"/>
                </a:solidFill>
                <a:effectLst>
                  <a:outerShdw blurRad="38100" dist="25400" dir="5400000" algn="ctr" rotWithShape="0">
                    <a:srgbClr val="6E747A">
                      <a:alpha val="43000"/>
                    </a:srgbClr>
                  </a:outerShdw>
                </a:effectLst>
              </a:rPr>
              <a:t>,</a:t>
            </a:r>
            <a:r>
              <a:rPr lang="zh-CN" altLang="en-US">
                <a:solidFill>
                  <a:schemeClr val="accent1"/>
                </a:solidFill>
                <a:effectLst>
                  <a:outerShdw blurRad="38100" dist="25400" dir="5400000" algn="ctr" rotWithShape="0">
                    <a:srgbClr val="6E747A">
                      <a:alpha val="43000"/>
                    </a:srgbClr>
                  </a:outerShdw>
                </a:effectLst>
              </a:rPr>
              <a:t>错误原因可以使用</a:t>
            </a:r>
            <a:r>
              <a:rPr lang="en-US" altLang="zh-CN">
                <a:solidFill>
                  <a:schemeClr val="accent1"/>
                </a:solidFill>
                <a:effectLst>
                  <a:outerShdw blurRad="38100" dist="25400" dir="5400000" algn="ctr" rotWithShape="0">
                    <a:srgbClr val="6E747A">
                      <a:alpha val="43000"/>
                    </a:srgbClr>
                  </a:outerShdw>
                </a:effectLst>
              </a:rPr>
              <a:t>mysql_error()</a:t>
            </a:r>
            <a:r>
              <a:rPr lang="zh-CN" altLang="en-US">
                <a:solidFill>
                  <a:schemeClr val="accent1"/>
                </a:solidFill>
                <a:effectLst>
                  <a:outerShdw blurRad="38100" dist="25400" dir="5400000" algn="ctr" rotWithShape="0">
                    <a:srgbClr val="6E747A">
                      <a:alpha val="43000"/>
                    </a:srgbClr>
                  </a:outerShdw>
                </a:effectLst>
              </a:rPr>
              <a:t>获得</a:t>
            </a:r>
            <a:r>
              <a:rPr lang="en-US" altLang="zh-CN">
                <a:solidFill>
                  <a:schemeClr val="accent1"/>
                </a:solidFill>
                <a:effectLst>
                  <a:outerShdw blurRad="38100" dist="25400" dir="5400000" algn="ctr" rotWithShape="0">
                    <a:srgbClr val="6E747A">
                      <a:alpha val="43000"/>
                    </a:srgbClr>
                  </a:outerShdw>
                </a:effectLst>
              </a:rPr>
              <a:t>.</a:t>
            </a:r>
            <a:endParaRPr lang="en-US" altLang="zh-CN">
              <a:solidFill>
                <a:schemeClr val="accent1"/>
              </a:solidFill>
              <a:effectLst>
                <a:outerShdw blurRad="38100" dist="25400" dir="5400000" algn="ctr" rotWithShape="0">
                  <a:srgbClr val="6E747A">
                    <a:alpha val="43000"/>
                  </a:srgbClr>
                </a:outerShdw>
              </a:effectLst>
            </a:endParaRPr>
          </a:p>
          <a:p>
            <a:pPr marL="457200" lvl="1" indent="0">
              <a:buNone/>
            </a:pPr>
            <a:r>
              <a:rPr lang="zh-CN" altLang="en-US">
                <a:solidFill>
                  <a:schemeClr val="accent1"/>
                </a:solidFill>
                <a:effectLst>
                  <a:outerShdw blurRad="38100" dist="25400" dir="5400000" algn="ctr" rotWithShape="0">
                    <a:srgbClr val="6E747A">
                      <a:alpha val="43000"/>
                    </a:srgbClr>
                  </a:outerShdw>
                </a:effectLst>
              </a:rPr>
              <a:t>例子 </a:t>
            </a:r>
            <a:r>
              <a:rPr lang="en-US" altLang="zh-CN">
                <a:solidFill>
                  <a:schemeClr val="accent1"/>
                </a:solidFill>
                <a:effectLst>
                  <a:outerShdw blurRad="38100" dist="25400" dir="5400000" algn="ctr" rotWithShape="0">
                    <a:srgbClr val="6E747A">
                      <a:alpha val="43000"/>
                    </a:srgbClr>
                  </a:outerShdw>
                </a:effectLst>
              </a:rPr>
              <a:t>:</a:t>
            </a:r>
            <a:endParaRPr lang="zh-CN" altLang="en-US">
              <a:solidFill>
                <a:schemeClr val="accent1"/>
              </a:solidFill>
              <a:effectLst>
                <a:outerShdw blurRad="38100" dist="25400" dir="5400000" algn="ctr" rotWithShape="0">
                  <a:srgbClr val="6E747A">
                    <a:alpha val="43000"/>
                  </a:srgbClr>
                </a:outerShdw>
              </a:effectLst>
            </a:endParaRPr>
          </a:p>
          <a:p>
            <a:pPr marL="457200" lvl="1" indent="0">
              <a:buNone/>
            </a:pPr>
            <a:r>
              <a:rPr lang="en-US" altLang="zh-CN">
                <a:solidFill>
                  <a:schemeClr val="accent1"/>
                </a:solidFill>
                <a:effectLst>
                  <a:outerShdw blurRad="38100" dist="25400" dir="5400000" algn="ctr" rotWithShape="0">
                    <a:srgbClr val="6E747A">
                      <a:alpha val="43000"/>
                    </a:srgbClr>
                  </a:outerShdw>
                </a:effectLst>
              </a:rPr>
              <a:t>char *sql = “</a:t>
            </a:r>
            <a:r>
              <a:rPr lang="en-US" altLang="zh-CN">
                <a:sym typeface="+mn-ea"/>
              </a:rPr>
              <a:t>INSERT INTO </a:t>
            </a:r>
            <a:r>
              <a:rPr lang="en-US" altLang="zh-CN">
                <a:ln w="22225">
                  <a:solidFill>
                    <a:schemeClr val="accent2"/>
                  </a:solidFill>
                  <a:prstDash val="solid"/>
                </a:ln>
                <a:solidFill>
                  <a:schemeClr val="accent2">
                    <a:lumMod val="40000"/>
                    <a:lumOff val="60000"/>
                  </a:schemeClr>
                </a:solidFill>
                <a:effectLst/>
                <a:sym typeface="+mn-ea"/>
              </a:rPr>
              <a:t>student </a:t>
            </a:r>
            <a:r>
              <a:rPr lang="en-US" altLang="zh-CN">
                <a:effectLst>
                  <a:outerShdw blurRad="38100" dist="19050" dir="2700000" algn="tl" rotWithShape="0">
                    <a:schemeClr val="dk1">
                      <a:alpha val="40000"/>
                    </a:schemeClr>
                  </a:outerShdw>
                </a:effectLst>
                <a:sym typeface="+mn-ea"/>
              </a:rPr>
              <a:t>(no,s_name) </a:t>
            </a:r>
            <a:r>
              <a:rPr lang="en-US" altLang="zh-CN">
                <a:sym typeface="+mn-ea"/>
              </a:rPr>
              <a:t>VALUES('04163002','fujie')</a:t>
            </a:r>
            <a:r>
              <a:rPr lang="en-US" altLang="zh-CN">
                <a:solidFill>
                  <a:schemeClr val="accent1"/>
                </a:solidFill>
                <a:effectLst>
                  <a:outerShdw blurRad="38100" dist="25400" dir="5400000" algn="ctr" rotWithShape="0">
                    <a:srgbClr val="6E747A">
                      <a:alpha val="43000"/>
                    </a:srgbClr>
                  </a:outerShdw>
                </a:effectLst>
              </a:rPr>
              <a:t>”;</a:t>
            </a:r>
            <a:endParaRPr lang="zh-CN" altLang="en-US">
              <a:solidFill>
                <a:schemeClr val="accent1"/>
              </a:solidFill>
              <a:effectLst>
                <a:outerShdw blurRad="38100" dist="25400" dir="5400000" algn="ctr" rotWithShape="0">
                  <a:srgbClr val="6E747A">
                    <a:alpha val="43000"/>
                  </a:srgbClr>
                </a:outerShdw>
              </a:effectLst>
            </a:endParaRPr>
          </a:p>
          <a:p>
            <a:pPr marL="457200" lvl="1" indent="0">
              <a:buNone/>
            </a:pPr>
            <a:r>
              <a:rPr lang="en-US" altLang="zh-CN">
                <a:solidFill>
                  <a:schemeClr val="tx1"/>
                </a:solidFill>
                <a:effectLst>
                  <a:outerShdw blurRad="38100" dist="19050" dir="2700000" algn="tl" rotWithShape="0">
                    <a:schemeClr val="dk1">
                      <a:alpha val="40000"/>
                    </a:schemeClr>
                  </a:outerShdw>
                </a:effectLst>
              </a:rPr>
              <a:t>mysql_real_query(&amp;mysql,sql,strlen(sql));</a:t>
            </a:r>
            <a:endParaRPr lang="en-US" altLang="zh-C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a:t>
            </a:r>
            <a:r>
              <a:rPr lang="zh-CN" altLang="en-US"/>
              <a:t>语言的</a:t>
            </a:r>
            <a:r>
              <a:rPr lang="en-US" altLang="zh-CN"/>
              <a:t>MySQL</a:t>
            </a:r>
            <a:r>
              <a:rPr lang="zh-CN" altLang="en-US"/>
              <a:t>库</a:t>
            </a:r>
            <a:endParaRPr lang="zh-CN" altLang="en-US"/>
          </a:p>
        </p:txBody>
      </p:sp>
      <p:sp>
        <p:nvSpPr>
          <p:cNvPr id="3" name="内容占位符 2"/>
          <p:cNvSpPr>
            <a:spLocks noGrp="1"/>
          </p:cNvSpPr>
          <p:nvPr>
            <p:ph idx="1"/>
          </p:nvPr>
        </p:nvSpPr>
        <p:spPr>
          <a:xfrm>
            <a:off x="838200" y="1825625"/>
            <a:ext cx="11394440" cy="4351655"/>
          </a:xfrm>
        </p:spPr>
        <p:txBody>
          <a:bodyPr/>
          <a:p>
            <a:r>
              <a:rPr lang="zh-CN" altLang="en-US"/>
              <a:t>核心</a:t>
            </a:r>
            <a:r>
              <a:rPr lang="en-US" altLang="zh-CN"/>
              <a:t>API</a:t>
            </a:r>
            <a:r>
              <a:rPr lang="zh-CN" altLang="en-US"/>
              <a:t>介绍</a:t>
            </a:r>
            <a:r>
              <a:rPr lang="en-US" altLang="zh-CN"/>
              <a:t>(</a:t>
            </a:r>
            <a:r>
              <a:rPr lang="zh-CN" altLang="en-US"/>
              <a:t>续</a:t>
            </a:r>
            <a:r>
              <a:rPr lang="en-US" altLang="zh-CN"/>
              <a:t>)</a:t>
            </a:r>
            <a:endParaRPr lang="en-US" altLang="zh-CN"/>
          </a:p>
          <a:p>
            <a:pPr lvl="1"/>
            <a:r>
              <a:rPr lang="en-US" altLang="zh-CN">
                <a:effectLst>
                  <a:outerShdw blurRad="38100" dist="19050" dir="2700000" algn="tl" rotWithShape="0">
                    <a:schemeClr val="dk1">
                      <a:alpha val="40000"/>
                    </a:schemeClr>
                  </a:outerShdw>
                </a:effectLst>
                <a:sym typeface="+mn-ea"/>
              </a:rPr>
              <a:t>MYSQL_RES *mysql_store_result(MYSQL *mysql) </a:t>
            </a:r>
            <a:r>
              <a:rPr lang="en-US" altLang="zh-CN">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sym typeface="+mn-ea"/>
              </a:rPr>
              <a:t>// </a:t>
            </a:r>
            <a:r>
              <a:rPr lang="zh-CN"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sym typeface="+mn-ea"/>
              </a:rPr>
              <a:t>从执行过的</a:t>
            </a:r>
            <a:r>
              <a:rPr lang="en-US" altLang="zh-CN">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sym typeface="+mn-ea"/>
              </a:rPr>
              <a:t>SQL</a:t>
            </a:r>
            <a:r>
              <a:rPr lang="zh-CN"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sym typeface="+mn-ea"/>
              </a:rPr>
              <a:t>句柄中获得结果集</a:t>
            </a:r>
            <a:r>
              <a:rPr lang="en-US" altLang="zh-CN">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sym typeface="+mn-ea"/>
              </a:rPr>
              <a:t>(</a:t>
            </a:r>
            <a:r>
              <a:rPr lang="zh-CN"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sym typeface="+mn-ea"/>
              </a:rPr>
              <a:t>比如</a:t>
            </a:r>
            <a:r>
              <a:rPr lang="en-US" altLang="zh-CN">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sym typeface="+mn-ea"/>
              </a:rPr>
              <a:t>SELECT</a:t>
            </a:r>
            <a:r>
              <a:rPr lang="zh-CN"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sym typeface="+mn-ea"/>
              </a:rPr>
              <a:t>语句具有有意义的结果集</a:t>
            </a:r>
            <a:r>
              <a:rPr lang="en-US" altLang="zh-CN">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sym typeface="+mn-ea"/>
              </a:rPr>
              <a:t>).</a:t>
            </a:r>
            <a:endParaRPr lang="en-US" altLang="zh-CN"/>
          </a:p>
          <a:p>
            <a:pPr lvl="1"/>
            <a:r>
              <a:rPr lang="en-US" altLang="zh-CN"/>
              <a:t>MYSQL_ROW mysql_fetch_row(MYSQL_RES *result) </a:t>
            </a:r>
            <a:r>
              <a:rPr lang="en-US" altLang="zh-CN">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zh-CN"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遍历结果集</a:t>
            </a:r>
            <a:endParaRPr lang="zh-CN"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a:p>
            <a:pPr marL="457200" lvl="1" indent="0">
              <a:buNone/>
            </a:pPr>
            <a:endParaRPr lang="zh-CN"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a:p>
            <a:pPr marL="457200" lvl="1" indent="0">
              <a:buNone/>
            </a:pPr>
            <a:r>
              <a:rPr lang="en-US" altLang="zh-CN" sz="2000">
                <a:solidFill>
                  <a:schemeClr val="accent1"/>
                </a:solidFill>
                <a:effectLst>
                  <a:outerShdw blurRad="38100" dist="25400" dir="5400000" algn="ctr" rotWithShape="0">
                    <a:srgbClr val="6E747A">
                      <a:alpha val="43000"/>
                    </a:srgbClr>
                  </a:outerShdw>
                </a:effectLst>
                <a:sym typeface="+mn-ea"/>
              </a:rPr>
              <a:t>char *sql = “</a:t>
            </a:r>
            <a:r>
              <a:rPr lang="en-US" altLang="zh-CN" sz="2000">
                <a:sym typeface="+mn-ea"/>
              </a:rPr>
              <a:t>SELECT </a:t>
            </a:r>
            <a:r>
              <a:rPr lang="en-US" altLang="zh-CN" sz="2000">
                <a:solidFill>
                  <a:schemeClr val="accent1"/>
                </a:solidFill>
                <a:effectLst>
                  <a:outerShdw blurRad="38100" dist="25400" dir="5400000" algn="ctr" rotWithShape="0">
                    <a:srgbClr val="6E747A">
                      <a:alpha val="43000"/>
                    </a:srgbClr>
                  </a:outerShdw>
                </a:effectLst>
                <a:sym typeface="+mn-ea"/>
              </a:rPr>
              <a:t>id</a:t>
            </a:r>
            <a:r>
              <a:rPr lang="en-US" altLang="zh-CN" sz="2000">
                <a:sym typeface="+mn-ea"/>
              </a:rPr>
              <a:t>,</a:t>
            </a:r>
            <a:r>
              <a:rPr lang="en-US" altLang="zh-CN" sz="2000">
                <a:solidFill>
                  <a:schemeClr val="accent1"/>
                </a:solidFill>
                <a:effectLst>
                  <a:outerShdw blurRad="38100" dist="25400" dir="5400000" algn="ctr" rotWithShape="0">
                    <a:srgbClr val="6E747A">
                      <a:alpha val="43000"/>
                    </a:srgbClr>
                  </a:outerShdw>
                </a:effectLst>
                <a:sym typeface="+mn-ea"/>
              </a:rPr>
              <a:t>no</a:t>
            </a:r>
            <a:r>
              <a:rPr lang="en-US" altLang="zh-CN" sz="2000">
                <a:sym typeface="+mn-ea"/>
              </a:rPr>
              <a:t>,</a:t>
            </a:r>
            <a:r>
              <a:rPr lang="en-US" altLang="zh-CN" sz="2000">
                <a:solidFill>
                  <a:schemeClr val="accent1"/>
                </a:solidFill>
                <a:effectLst>
                  <a:outerShdw blurRad="38100" dist="25400" dir="5400000" algn="ctr" rotWithShape="0">
                    <a:srgbClr val="6E747A">
                      <a:alpha val="43000"/>
                    </a:srgbClr>
                  </a:outerShdw>
                </a:effectLst>
                <a:sym typeface="+mn-ea"/>
              </a:rPr>
              <a:t>s_name</a:t>
            </a:r>
            <a:r>
              <a:rPr lang="en-US" altLang="zh-CN" sz="2000">
                <a:sym typeface="+mn-ea"/>
              </a:rPr>
              <a:t> FROM </a:t>
            </a:r>
            <a:r>
              <a:rPr lang="en-US" altLang="zh-CN" sz="2000">
                <a:ln w="22225">
                  <a:solidFill>
                    <a:schemeClr val="accent2"/>
                  </a:solidFill>
                  <a:prstDash val="solid"/>
                </a:ln>
                <a:solidFill>
                  <a:schemeClr val="accent2">
                    <a:lumMod val="40000"/>
                    <a:lumOff val="60000"/>
                  </a:schemeClr>
                </a:solidFill>
                <a:effectLst/>
                <a:sym typeface="+mn-ea"/>
              </a:rPr>
              <a:t>student</a:t>
            </a:r>
            <a:r>
              <a:rPr lang="en-US" altLang="zh-CN" sz="2000">
                <a:solidFill>
                  <a:schemeClr val="accent1"/>
                </a:solidFill>
                <a:effectLst>
                  <a:outerShdw blurRad="38100" dist="25400" dir="5400000" algn="ctr" rotWithShape="0">
                    <a:srgbClr val="6E747A">
                      <a:alpha val="43000"/>
                    </a:srgbClr>
                  </a:outerShdw>
                </a:effectLst>
                <a:sym typeface="+mn-ea"/>
              </a:rPr>
              <a:t>”;</a:t>
            </a:r>
            <a:endParaRPr lang="zh-CN" altLang="en-US" sz="2000">
              <a:solidFill>
                <a:schemeClr val="accent1"/>
              </a:solidFill>
              <a:effectLst>
                <a:outerShdw blurRad="38100" dist="25400" dir="5400000" algn="ctr" rotWithShape="0">
                  <a:srgbClr val="6E747A">
                    <a:alpha val="43000"/>
                  </a:srgbClr>
                </a:outerShdw>
              </a:effectLst>
            </a:endParaRPr>
          </a:p>
          <a:p>
            <a:pPr marL="457200" lvl="1" indent="0">
              <a:buNone/>
            </a:pPr>
            <a:r>
              <a:rPr lang="en-US" altLang="zh-CN" sz="2000">
                <a:effectLst>
                  <a:outerShdw blurRad="38100" dist="19050" dir="2700000" algn="tl" rotWithShape="0">
                    <a:schemeClr val="dk1">
                      <a:alpha val="40000"/>
                    </a:schemeClr>
                  </a:outerShdw>
                </a:effectLst>
                <a:sym typeface="+mn-ea"/>
              </a:rPr>
              <a:t>mysql_real_query(&amp;mysql,sql,strlen(sql));</a:t>
            </a:r>
            <a:endParaRPr lang="en-US" altLang="zh-CN" sz="20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a:p>
            <a:pPr marL="457200" lvl="1" indent="0">
              <a:buNone/>
            </a:pPr>
            <a:r>
              <a:rPr lang="en-US" altLang="zh-CN" sz="2000">
                <a:solidFill>
                  <a:schemeClr val="accent1"/>
                </a:solidFill>
                <a:effectLst>
                  <a:outerShdw blurRad="38100" dist="25400" dir="5400000" algn="ctr" rotWithShape="0">
                    <a:srgbClr val="6E747A">
                      <a:alpha val="43000"/>
                    </a:srgbClr>
                  </a:outerShdw>
                </a:effectLst>
              </a:rPr>
              <a:t>MYSQL_RES *res = mysql_store_result(&amp;mysql);</a:t>
            </a:r>
            <a:endParaRPr lang="en-US" altLang="zh-CN" sz="2000">
              <a:solidFill>
                <a:schemeClr val="accent1"/>
              </a:solidFill>
              <a:effectLst>
                <a:outerShdw blurRad="38100" dist="25400" dir="5400000" algn="ctr" rotWithShape="0">
                  <a:srgbClr val="6E747A">
                    <a:alpha val="43000"/>
                  </a:srgbClr>
                </a:outerShdw>
              </a:effectLst>
            </a:endParaRPr>
          </a:p>
          <a:p>
            <a:pPr marL="457200" lvl="1" indent="0">
              <a:buNone/>
            </a:pPr>
            <a:r>
              <a:rPr lang="en-US" altLang="zh-CN" sz="2000">
                <a:solidFill>
                  <a:schemeClr val="accent1"/>
                </a:solidFill>
                <a:effectLst>
                  <a:outerShdw blurRad="38100" dist="25400" dir="5400000" algn="ctr" rotWithShape="0">
                    <a:srgbClr val="6E747A">
                      <a:alpha val="43000"/>
                    </a:srgbClr>
                  </a:outerShdw>
                </a:effectLst>
              </a:rPr>
              <a:t>while ((row = mysql_fetch_row(res))) {</a:t>
            </a:r>
            <a:endParaRPr lang="en-US" altLang="zh-CN" sz="2000">
              <a:solidFill>
                <a:schemeClr val="accent1"/>
              </a:solidFill>
              <a:effectLst>
                <a:outerShdw blurRad="38100" dist="25400" dir="5400000" algn="ctr" rotWithShape="0">
                  <a:srgbClr val="6E747A">
                    <a:alpha val="43000"/>
                  </a:srgbClr>
                </a:outerShdw>
              </a:effectLst>
            </a:endParaRPr>
          </a:p>
          <a:p>
            <a:pPr marL="457200" lvl="1" indent="0">
              <a:buNone/>
            </a:pPr>
            <a:r>
              <a:rPr lang="en-US" altLang="zh-CN" sz="2000">
                <a:solidFill>
                  <a:schemeClr val="accent1"/>
                </a:solidFill>
                <a:effectLst>
                  <a:outerShdw blurRad="38100" dist="25400" dir="5400000" algn="ctr" rotWithShape="0">
                    <a:srgbClr val="6E747A">
                      <a:alpha val="43000"/>
                    </a:srgbClr>
                  </a:outerShdw>
                </a:effectLst>
              </a:rPr>
              <a:t>	printf(“%s %s %s\n”,row[0],row[1],row[2]);</a:t>
            </a:r>
            <a:endParaRPr lang="en-US" altLang="zh-CN" sz="2000">
              <a:solidFill>
                <a:schemeClr val="accent1"/>
              </a:solidFill>
              <a:effectLst>
                <a:outerShdw blurRad="38100" dist="25400" dir="5400000" algn="ctr" rotWithShape="0">
                  <a:srgbClr val="6E747A">
                    <a:alpha val="43000"/>
                  </a:srgbClr>
                </a:outerShdw>
              </a:effectLst>
            </a:endParaRPr>
          </a:p>
          <a:p>
            <a:pPr marL="457200" lvl="1" indent="0">
              <a:buNone/>
            </a:pPr>
            <a:r>
              <a:rPr lang="en-US" altLang="zh-CN" sz="2000">
                <a:solidFill>
                  <a:schemeClr val="accent1"/>
                </a:solidFill>
                <a:effectLst>
                  <a:outerShdw blurRad="38100" dist="25400" dir="5400000" algn="ctr" rotWithShape="0">
                    <a:srgbClr val="6E747A">
                      <a:alpha val="43000"/>
                    </a:srgbClr>
                  </a:outerShdw>
                </a:effectLst>
              </a:rPr>
              <a:t>}</a:t>
            </a:r>
            <a:endParaRPr lang="en-US" altLang="zh-CN" sz="200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a:t>
            </a:r>
            <a:r>
              <a:rPr lang="zh-CN" altLang="en-US"/>
              <a:t>语言的</a:t>
            </a:r>
            <a:r>
              <a:rPr lang="en-US" altLang="zh-CN"/>
              <a:t>MySQL</a:t>
            </a:r>
            <a:r>
              <a:rPr lang="zh-CN" altLang="en-US"/>
              <a:t>库</a:t>
            </a:r>
            <a:endParaRPr lang="zh-CN" altLang="en-US"/>
          </a:p>
        </p:txBody>
      </p:sp>
      <p:sp>
        <p:nvSpPr>
          <p:cNvPr id="3" name="内容占位符 2"/>
          <p:cNvSpPr>
            <a:spLocks noGrp="1"/>
          </p:cNvSpPr>
          <p:nvPr>
            <p:ph idx="1"/>
          </p:nvPr>
        </p:nvSpPr>
        <p:spPr>
          <a:xfrm>
            <a:off x="838200" y="1825625"/>
            <a:ext cx="11394440" cy="4351655"/>
          </a:xfrm>
        </p:spPr>
        <p:txBody>
          <a:bodyPr/>
          <a:p>
            <a:r>
              <a:rPr lang="zh-CN" altLang="en-US"/>
              <a:t>核心</a:t>
            </a:r>
            <a:r>
              <a:rPr lang="en-US" altLang="zh-CN"/>
              <a:t>API</a:t>
            </a:r>
            <a:r>
              <a:rPr lang="zh-CN" altLang="en-US"/>
              <a:t>介绍</a:t>
            </a:r>
            <a:r>
              <a:rPr lang="en-US" altLang="zh-CN"/>
              <a:t>(</a:t>
            </a:r>
            <a:r>
              <a:rPr lang="zh-CN" altLang="en-US"/>
              <a:t>续</a:t>
            </a:r>
            <a:r>
              <a:rPr lang="en-US" altLang="zh-CN"/>
              <a:t>)</a:t>
            </a:r>
            <a:endParaRPr lang="en-US" altLang="zh-CN"/>
          </a:p>
          <a:p>
            <a:pPr lvl="1"/>
            <a:r>
              <a:rPr lang="en-US" altLang="zh-CN"/>
              <a:t>mysql_free_result(MYSQL_RES *res) </a:t>
            </a:r>
            <a:r>
              <a:rPr lang="en-US" altLang="zh-CN">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t>
            </a:r>
            <a:r>
              <a:rPr lang="zh-CN"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释放结果集</a:t>
            </a:r>
            <a:endParaRPr lang="zh-CN" altLang="en-US"/>
          </a:p>
          <a:p>
            <a:pPr lvl="1"/>
            <a:endParaRPr lang="zh-CN" altLang="en-US"/>
          </a:p>
          <a:p>
            <a:pPr marL="457200" lvl="1" indent="0">
              <a:buNone/>
            </a:pPr>
            <a:endParaRPr lang="zh-CN" altLang="en-US"/>
          </a:p>
          <a:p>
            <a:pPr lvl="1"/>
            <a:r>
              <a:rPr lang="en-US" altLang="zh-CN"/>
              <a:t>mysql_close(MYSQL *mysql) </a:t>
            </a:r>
            <a:r>
              <a:rPr lang="en-US" altLang="zh-CN">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t>
            </a:r>
            <a:r>
              <a:rPr lang="zh-CN"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关闭</a:t>
            </a:r>
            <a:r>
              <a:rPr lang="en-US" altLang="zh-CN">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MySQL</a:t>
            </a:r>
            <a:r>
              <a:rPr lang="zh-CN"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连接</a:t>
            </a:r>
            <a:endParaRPr lang="zh-CN"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a:p>
            <a:pPr lvl="1"/>
            <a:endParaRPr lang="zh-CN" altLang="en-US" sz="1075">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a:p>
            <a:pPr lvl="1"/>
            <a:endParaRPr lang="zh-CN" altLang="en-US" sz="2800">
              <a:solidFill>
                <a:schemeClr val="accent1"/>
              </a:solidFill>
              <a:effectLst>
                <a:outerShdw blurRad="38100" dist="25400" dir="5400000" algn="ctr" rotWithShape="0">
                  <a:srgbClr val="6E747A">
                    <a:alpha val="43000"/>
                  </a:srgbClr>
                </a:outerShdw>
              </a:effectLst>
            </a:endParaRPr>
          </a:p>
          <a:p>
            <a:pPr marL="457200" lvl="1" indent="0">
              <a:buNone/>
            </a:pPr>
            <a:r>
              <a:rPr lang="zh-CN" altLang="en-US" sz="2800">
                <a:ln w="22225">
                  <a:solidFill>
                    <a:schemeClr val="accent2"/>
                  </a:solidFill>
                  <a:prstDash val="solid"/>
                </a:ln>
                <a:solidFill>
                  <a:schemeClr val="accent2">
                    <a:lumMod val="40000"/>
                    <a:lumOff val="60000"/>
                  </a:schemeClr>
                </a:solidFill>
                <a:effectLst/>
              </a:rPr>
              <a:t>对结果集的释放和对连接的关闭操作非常重要</a:t>
            </a:r>
            <a:r>
              <a:rPr lang="en-US" altLang="zh-CN" sz="2800">
                <a:ln w="22225">
                  <a:solidFill>
                    <a:schemeClr val="accent2"/>
                  </a:solidFill>
                  <a:prstDash val="solid"/>
                </a:ln>
                <a:solidFill>
                  <a:schemeClr val="accent2">
                    <a:lumMod val="40000"/>
                    <a:lumOff val="60000"/>
                  </a:schemeClr>
                </a:solidFill>
                <a:effectLst/>
              </a:rPr>
              <a:t>,</a:t>
            </a:r>
            <a:r>
              <a:rPr lang="zh-CN" altLang="en-US" sz="2800">
                <a:ln w="22225">
                  <a:solidFill>
                    <a:schemeClr val="accent2"/>
                  </a:solidFill>
                  <a:prstDash val="solid"/>
                </a:ln>
                <a:solidFill>
                  <a:schemeClr val="accent2">
                    <a:lumMod val="40000"/>
                    <a:lumOff val="60000"/>
                  </a:schemeClr>
                </a:solidFill>
                <a:effectLst/>
              </a:rPr>
              <a:t>如果不及时释放结果集以及关闭</a:t>
            </a:r>
            <a:r>
              <a:rPr lang="en-US" altLang="zh-CN" sz="2800">
                <a:ln w="22225">
                  <a:solidFill>
                    <a:schemeClr val="accent2"/>
                  </a:solidFill>
                  <a:prstDash val="solid"/>
                </a:ln>
                <a:solidFill>
                  <a:schemeClr val="accent2">
                    <a:lumMod val="40000"/>
                    <a:lumOff val="60000"/>
                  </a:schemeClr>
                </a:solidFill>
                <a:effectLst/>
              </a:rPr>
              <a:t>MySQL</a:t>
            </a:r>
            <a:r>
              <a:rPr lang="zh-CN" altLang="en-US" sz="2800">
                <a:ln w="22225">
                  <a:solidFill>
                    <a:schemeClr val="accent2"/>
                  </a:solidFill>
                  <a:prstDash val="solid"/>
                </a:ln>
                <a:solidFill>
                  <a:schemeClr val="accent2">
                    <a:lumMod val="40000"/>
                    <a:lumOff val="60000"/>
                  </a:schemeClr>
                </a:solidFill>
                <a:effectLst/>
              </a:rPr>
              <a:t>连接</a:t>
            </a:r>
            <a:r>
              <a:rPr lang="en-US" altLang="zh-CN" sz="2800">
                <a:ln w="22225">
                  <a:solidFill>
                    <a:schemeClr val="accent2"/>
                  </a:solidFill>
                  <a:prstDash val="solid"/>
                </a:ln>
                <a:solidFill>
                  <a:schemeClr val="accent2">
                    <a:lumMod val="40000"/>
                    <a:lumOff val="60000"/>
                  </a:schemeClr>
                </a:solidFill>
                <a:effectLst/>
              </a:rPr>
              <a:t>,</a:t>
            </a:r>
            <a:r>
              <a:rPr lang="zh-CN" altLang="en-US" sz="2800">
                <a:ln w="22225">
                  <a:solidFill>
                    <a:schemeClr val="accent2"/>
                  </a:solidFill>
                  <a:prstDash val="solid"/>
                </a:ln>
                <a:solidFill>
                  <a:schemeClr val="accent2">
                    <a:lumMod val="40000"/>
                    <a:lumOff val="60000"/>
                  </a:schemeClr>
                </a:solidFill>
                <a:effectLst/>
              </a:rPr>
              <a:t>可能造成严重的内存泄露问题或者其他致命错误</a:t>
            </a:r>
            <a:r>
              <a:rPr lang="en-US" altLang="zh-CN" sz="2800">
                <a:ln w="22225">
                  <a:solidFill>
                    <a:schemeClr val="accent2"/>
                  </a:solidFill>
                  <a:prstDash val="solid"/>
                </a:ln>
                <a:solidFill>
                  <a:schemeClr val="accent2">
                    <a:lumMod val="40000"/>
                    <a:lumOff val="60000"/>
                  </a:schemeClr>
                </a:solidFill>
                <a:effectLst/>
              </a:rPr>
              <a:t>.</a:t>
            </a:r>
            <a:endParaRPr lang="en-US" altLang="zh-CN" sz="2800">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圆角矩形 57"/>
          <p:cNvSpPr>
            <a:spLocks noChangeAspect="1"/>
          </p:cNvSpPr>
          <p:nvPr/>
        </p:nvSpPr>
        <p:spPr>
          <a:xfrm rot="2700000">
            <a:off x="1556281" y="1988999"/>
            <a:ext cx="2880000" cy="288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770873" y="1750703"/>
            <a:ext cx="2450817" cy="3364010"/>
            <a:chOff x="1770873" y="1750703"/>
            <a:chExt cx="2450817" cy="3364010"/>
          </a:xfrm>
        </p:grpSpPr>
        <p:sp>
          <p:nvSpPr>
            <p:cNvPr id="9" name="圆角矩形 8"/>
            <p:cNvSpPr>
              <a:spLocks noChangeAspect="1"/>
            </p:cNvSpPr>
            <p:nvPr/>
          </p:nvSpPr>
          <p:spPr>
            <a:xfrm rot="2700000">
              <a:off x="1770873" y="2203591"/>
              <a:ext cx="2450817" cy="2450817"/>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p:cNvGrpSpPr/>
            <p:nvPr/>
          </p:nvGrpSpPr>
          <p:grpSpPr>
            <a:xfrm>
              <a:off x="2544464" y="4408177"/>
              <a:ext cx="721176" cy="706536"/>
              <a:chOff x="3161408" y="4408176"/>
              <a:chExt cx="721176" cy="706536"/>
            </a:xfrm>
          </p:grpSpPr>
          <p:sp>
            <p:nvSpPr>
              <p:cNvPr id="34" name="任意多边形 3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flipH="1" flipV="1">
              <a:off x="2724722" y="1750703"/>
              <a:ext cx="721176" cy="706536"/>
              <a:chOff x="3161408" y="4408176"/>
              <a:chExt cx="721176" cy="706536"/>
            </a:xfrm>
          </p:grpSpPr>
          <p:sp>
            <p:nvSpPr>
              <p:cNvPr id="38" name="任意多边形 3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4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3" name="文本框 42"/>
          <p:cNvSpPr txBox="1"/>
          <p:nvPr/>
        </p:nvSpPr>
        <p:spPr>
          <a:xfrm>
            <a:off x="2123985" y="2890390"/>
            <a:ext cx="1836208" cy="1015663"/>
          </a:xfrm>
          <a:prstGeom prst="rect">
            <a:avLst/>
          </a:prstGeom>
          <a:noFill/>
        </p:spPr>
        <p:txBody>
          <a:bodyPr wrap="none" rtlCol="0">
            <a:spAutoFit/>
          </a:bodyPr>
          <a:lstStyle/>
          <a:p>
            <a:pPr algn="ctr"/>
            <a:r>
              <a:rPr lang="zh-CN" altLang="en-US" sz="3600" b="1" dirty="0">
                <a:solidFill>
                  <a:schemeClr val="tx1">
                    <a:lumMod val="65000"/>
                    <a:lumOff val="35000"/>
                  </a:schemeClr>
                </a:solidFill>
                <a:latin typeface="+mj-ea"/>
                <a:ea typeface="+mj-ea"/>
              </a:rPr>
              <a:t>目 录</a:t>
            </a:r>
            <a:endParaRPr lang="en-US" altLang="zh-CN" sz="3600" b="1" dirty="0">
              <a:solidFill>
                <a:schemeClr val="tx1">
                  <a:lumMod val="65000"/>
                  <a:lumOff val="35000"/>
                </a:schemeClr>
              </a:solidFill>
              <a:latin typeface="+mj-ea"/>
              <a:ea typeface="+mj-ea"/>
            </a:endParaRPr>
          </a:p>
          <a:p>
            <a:pPr algn="ctr"/>
            <a:r>
              <a:rPr lang="en-US" altLang="zh-CN" sz="2400" dirty="0">
                <a:solidFill>
                  <a:schemeClr val="tx1">
                    <a:lumMod val="65000"/>
                    <a:lumOff val="35000"/>
                  </a:schemeClr>
                </a:solidFill>
                <a:latin typeface="+mj-ea"/>
                <a:ea typeface="+mj-ea"/>
              </a:rPr>
              <a:t>CONTENTS</a:t>
            </a:r>
            <a:endParaRPr lang="en-US" altLang="zh-CN" sz="2400" dirty="0">
              <a:solidFill>
                <a:schemeClr val="tx1">
                  <a:lumMod val="65000"/>
                  <a:lumOff val="35000"/>
                </a:schemeClr>
              </a:solidFill>
              <a:latin typeface="+mj-ea"/>
              <a:ea typeface="+mj-ea"/>
            </a:endParaRPr>
          </a:p>
        </p:txBody>
      </p:sp>
      <p:sp>
        <p:nvSpPr>
          <p:cNvPr id="50" name="矩形 49"/>
          <p:cNvSpPr/>
          <p:nvPr/>
        </p:nvSpPr>
        <p:spPr>
          <a:xfrm>
            <a:off x="6829304" y="1021634"/>
            <a:ext cx="4220614" cy="460375"/>
          </a:xfrm>
          <a:prstGeom prst="rect">
            <a:avLst/>
          </a:prstGeom>
        </p:spPr>
        <p:txBody>
          <a:bodyPr wrap="square">
            <a:spAutoFit/>
          </a:bodyPr>
          <a:lstStyle/>
          <a:p>
            <a:r>
              <a:rPr lang="zh-CN" altLang="en-US" sz="2400" dirty="0">
                <a:solidFill>
                  <a:srgbClr val="4384F1"/>
                </a:solidFill>
                <a:latin typeface="+mj-ea"/>
                <a:ea typeface="+mj-ea"/>
              </a:rPr>
              <a:t>数据库简介</a:t>
            </a:r>
            <a:endParaRPr lang="zh-CN" altLang="en-US" sz="2400" dirty="0">
              <a:solidFill>
                <a:srgbClr val="4384F1"/>
              </a:solidFill>
              <a:latin typeface="+mj-ea"/>
              <a:ea typeface="+mj-ea"/>
            </a:endParaRPr>
          </a:p>
        </p:txBody>
      </p:sp>
      <p:sp>
        <p:nvSpPr>
          <p:cNvPr id="51" name="矩形 50"/>
          <p:cNvSpPr/>
          <p:nvPr/>
        </p:nvSpPr>
        <p:spPr>
          <a:xfrm>
            <a:off x="6829304" y="2474401"/>
            <a:ext cx="4220614" cy="460375"/>
          </a:xfrm>
          <a:prstGeom prst="rect">
            <a:avLst/>
          </a:prstGeom>
        </p:spPr>
        <p:txBody>
          <a:bodyPr wrap="square">
            <a:spAutoFit/>
          </a:bodyPr>
          <a:lstStyle/>
          <a:p>
            <a:r>
              <a:rPr lang="en-US" altLang="zh-CN" sz="2400" dirty="0">
                <a:solidFill>
                  <a:srgbClr val="E94236"/>
                </a:solidFill>
                <a:latin typeface="+mj-ea"/>
                <a:ea typeface="+mj-ea"/>
              </a:rPr>
              <a:t>MySQL</a:t>
            </a:r>
            <a:r>
              <a:rPr lang="zh-CN" altLang="en-US" sz="2400" dirty="0">
                <a:solidFill>
                  <a:srgbClr val="E94236"/>
                </a:solidFill>
                <a:latin typeface="+mj-ea"/>
                <a:ea typeface="+mj-ea"/>
              </a:rPr>
              <a:t>安装与使用</a:t>
            </a:r>
            <a:endParaRPr lang="zh-CN" altLang="en-US" sz="2400" dirty="0">
              <a:solidFill>
                <a:srgbClr val="E94236"/>
              </a:solidFill>
              <a:latin typeface="+mj-ea"/>
              <a:ea typeface="+mj-ea"/>
            </a:endParaRPr>
          </a:p>
        </p:txBody>
      </p:sp>
      <p:sp>
        <p:nvSpPr>
          <p:cNvPr id="52" name="矩形 51"/>
          <p:cNvSpPr/>
          <p:nvPr/>
        </p:nvSpPr>
        <p:spPr>
          <a:xfrm>
            <a:off x="6829304" y="3926533"/>
            <a:ext cx="4220614" cy="460375"/>
          </a:xfrm>
          <a:prstGeom prst="rect">
            <a:avLst/>
          </a:prstGeom>
        </p:spPr>
        <p:txBody>
          <a:bodyPr wrap="square">
            <a:spAutoFit/>
          </a:bodyPr>
          <a:lstStyle/>
          <a:p>
            <a:r>
              <a:rPr lang="en-US" altLang="zh-CN" sz="2400" dirty="0">
                <a:solidFill>
                  <a:srgbClr val="FBBD06"/>
                </a:solidFill>
                <a:latin typeface="+mj-ea"/>
                <a:ea typeface="+mj-ea"/>
              </a:rPr>
              <a:t>C</a:t>
            </a:r>
            <a:r>
              <a:rPr lang="zh-CN" altLang="en-US" sz="2400" dirty="0">
                <a:solidFill>
                  <a:srgbClr val="FBBD06"/>
                </a:solidFill>
                <a:latin typeface="+mj-ea"/>
                <a:ea typeface="+mj-ea"/>
              </a:rPr>
              <a:t>语言</a:t>
            </a:r>
            <a:r>
              <a:rPr lang="en-US" altLang="zh-CN" sz="2400" dirty="0">
                <a:solidFill>
                  <a:srgbClr val="FBBD06"/>
                </a:solidFill>
                <a:latin typeface="+mj-ea"/>
                <a:ea typeface="+mj-ea"/>
              </a:rPr>
              <a:t>MySQL</a:t>
            </a:r>
            <a:r>
              <a:rPr lang="zh-CN" altLang="en-US" sz="2400" dirty="0">
                <a:solidFill>
                  <a:srgbClr val="FBBD06"/>
                </a:solidFill>
                <a:latin typeface="+mj-ea"/>
                <a:ea typeface="+mj-ea"/>
              </a:rPr>
              <a:t>库</a:t>
            </a:r>
            <a:endParaRPr lang="zh-CN" altLang="en-US" sz="2400" dirty="0">
              <a:solidFill>
                <a:srgbClr val="FBBD06"/>
              </a:solidFill>
              <a:latin typeface="+mj-ea"/>
              <a:ea typeface="+mj-ea"/>
            </a:endParaRPr>
          </a:p>
        </p:txBody>
      </p:sp>
      <p:sp>
        <p:nvSpPr>
          <p:cNvPr id="53" name="矩形 52"/>
          <p:cNvSpPr/>
          <p:nvPr/>
        </p:nvSpPr>
        <p:spPr>
          <a:xfrm>
            <a:off x="6928364" y="5379936"/>
            <a:ext cx="4220614" cy="460375"/>
          </a:xfrm>
          <a:prstGeom prst="rect">
            <a:avLst/>
          </a:prstGeom>
        </p:spPr>
        <p:txBody>
          <a:bodyPr wrap="square">
            <a:spAutoFit/>
          </a:bodyPr>
          <a:lstStyle/>
          <a:p>
            <a:r>
              <a:rPr lang="zh-CN" altLang="en-US" sz="2400" dirty="0">
                <a:solidFill>
                  <a:srgbClr val="33A952"/>
                </a:solidFill>
                <a:latin typeface="+mj-ea"/>
                <a:ea typeface="+mj-ea"/>
              </a:rPr>
              <a:t>补充和提高</a:t>
            </a:r>
            <a:endParaRPr lang="zh-CN" altLang="en-US" sz="2400" dirty="0">
              <a:solidFill>
                <a:srgbClr val="33A952"/>
              </a:solidFill>
              <a:latin typeface="+mj-ea"/>
              <a:ea typeface="+mj-ea"/>
            </a:endParaRPr>
          </a:p>
        </p:txBody>
      </p:sp>
      <p:grpSp>
        <p:nvGrpSpPr>
          <p:cNvPr id="63" name="组合 62"/>
          <p:cNvGrpSpPr/>
          <p:nvPr/>
        </p:nvGrpSpPr>
        <p:grpSpPr>
          <a:xfrm>
            <a:off x="5736000" y="742784"/>
            <a:ext cx="720000" cy="923330"/>
            <a:chOff x="5736000" y="742784"/>
            <a:chExt cx="720000" cy="923330"/>
          </a:xfrm>
        </p:grpSpPr>
        <p:sp>
          <p:nvSpPr>
            <p:cNvPr id="44" name="圆角矩形 43"/>
            <p:cNvSpPr>
              <a:spLocks noChangeAspect="1"/>
            </p:cNvSpPr>
            <p:nvPr/>
          </p:nvSpPr>
          <p:spPr>
            <a:xfrm rot="2700000">
              <a:off x="5736000" y="891901"/>
              <a:ext cx="720000" cy="720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圆角矩形 58"/>
            <p:cNvSpPr>
              <a:spLocks noChangeAspect="1"/>
            </p:cNvSpPr>
            <p:nvPr/>
          </p:nvSpPr>
          <p:spPr>
            <a:xfrm rot="2700000">
              <a:off x="5825169" y="981901"/>
              <a:ext cx="540000" cy="540000"/>
            </a:xfrm>
            <a:prstGeom prst="roundRect">
              <a:avLst/>
            </a:prstGeom>
            <a:solidFill>
              <a:schemeClr val="bg1">
                <a:lumMod val="95000"/>
                <a:alpha val="50000"/>
              </a:schemeClr>
            </a:solidFill>
            <a:ln w="3175">
              <a:solidFill>
                <a:schemeClr val="bg1">
                  <a:lumMod val="75000"/>
                  <a:alpha val="2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5860198" y="742784"/>
              <a:ext cx="471604" cy="923330"/>
            </a:xfrm>
            <a:prstGeom prst="rect">
              <a:avLst/>
            </a:prstGeom>
            <a:noFill/>
          </p:spPr>
          <p:txBody>
            <a:bodyPr wrap="none" rtlCol="0">
              <a:spAutoFit/>
            </a:bodyPr>
            <a:lstStyle/>
            <a:p>
              <a:pPr algn="ctr"/>
              <a:r>
                <a:rPr lang="en-US" altLang="zh-CN" sz="5400" dirty="0">
                  <a:solidFill>
                    <a:srgbClr val="4384F1"/>
                  </a:solidFill>
                  <a:latin typeface="Aharoni" panose="02010803020104030203" pitchFamily="2" charset="-79"/>
                  <a:cs typeface="Aharoni" panose="02010803020104030203" pitchFamily="2" charset="-79"/>
                </a:rPr>
                <a:t>1</a:t>
              </a:r>
              <a:endParaRPr lang="zh-CN" altLang="en-US" sz="5400" dirty="0">
                <a:solidFill>
                  <a:srgbClr val="4384F1"/>
                </a:solidFill>
                <a:latin typeface="Aharoni" panose="02010803020104030203" pitchFamily="2" charset="-79"/>
                <a:cs typeface="Aharoni" panose="02010803020104030203" pitchFamily="2" charset="-79"/>
              </a:endParaRPr>
            </a:p>
          </p:txBody>
        </p:sp>
      </p:grpSp>
      <p:grpSp>
        <p:nvGrpSpPr>
          <p:cNvPr id="64" name="组合 63"/>
          <p:cNvGrpSpPr/>
          <p:nvPr/>
        </p:nvGrpSpPr>
        <p:grpSpPr>
          <a:xfrm>
            <a:off x="5736000" y="2195551"/>
            <a:ext cx="720000" cy="923330"/>
            <a:chOff x="5736000" y="2195551"/>
            <a:chExt cx="720000" cy="923330"/>
          </a:xfrm>
        </p:grpSpPr>
        <p:sp>
          <p:nvSpPr>
            <p:cNvPr id="45" name="圆角矩形 44"/>
            <p:cNvSpPr>
              <a:spLocks noChangeAspect="1"/>
            </p:cNvSpPr>
            <p:nvPr/>
          </p:nvSpPr>
          <p:spPr>
            <a:xfrm rot="2700000">
              <a:off x="5736000" y="2344668"/>
              <a:ext cx="720000" cy="720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圆角矩形 59"/>
            <p:cNvSpPr>
              <a:spLocks noChangeAspect="1"/>
            </p:cNvSpPr>
            <p:nvPr/>
          </p:nvSpPr>
          <p:spPr>
            <a:xfrm rot="2700000">
              <a:off x="5825169" y="2434668"/>
              <a:ext cx="540000" cy="540000"/>
            </a:xfrm>
            <a:prstGeom prst="roundRect">
              <a:avLst/>
            </a:prstGeom>
            <a:solidFill>
              <a:schemeClr val="bg1">
                <a:lumMod val="95000"/>
                <a:alpha val="50000"/>
              </a:schemeClr>
            </a:solidFill>
            <a:ln w="3175">
              <a:solidFill>
                <a:schemeClr val="bg1">
                  <a:lumMod val="75000"/>
                  <a:alpha val="2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nvSpPr>
          <p:spPr>
            <a:xfrm>
              <a:off x="5860198" y="2195551"/>
              <a:ext cx="471604" cy="923330"/>
            </a:xfrm>
            <a:prstGeom prst="rect">
              <a:avLst/>
            </a:prstGeom>
            <a:noFill/>
          </p:spPr>
          <p:txBody>
            <a:bodyPr wrap="none" rtlCol="0">
              <a:spAutoFit/>
            </a:bodyPr>
            <a:lstStyle/>
            <a:p>
              <a:pPr algn="ctr"/>
              <a:r>
                <a:rPr lang="en-US" altLang="zh-CN" sz="5400" dirty="0">
                  <a:solidFill>
                    <a:srgbClr val="E94236"/>
                  </a:solidFill>
                  <a:latin typeface="Aharoni" panose="02010803020104030203" pitchFamily="2" charset="-79"/>
                  <a:cs typeface="Aharoni" panose="02010803020104030203" pitchFamily="2" charset="-79"/>
                </a:rPr>
                <a:t>2</a:t>
              </a:r>
              <a:endParaRPr lang="zh-CN" altLang="en-US" sz="5400" dirty="0">
                <a:solidFill>
                  <a:srgbClr val="E94236"/>
                </a:solidFill>
                <a:latin typeface="Aharoni" panose="02010803020104030203" pitchFamily="2" charset="-79"/>
                <a:cs typeface="Aharoni" panose="02010803020104030203" pitchFamily="2" charset="-79"/>
              </a:endParaRPr>
            </a:p>
          </p:txBody>
        </p:sp>
      </p:grpSp>
      <p:grpSp>
        <p:nvGrpSpPr>
          <p:cNvPr id="65" name="组合 64"/>
          <p:cNvGrpSpPr/>
          <p:nvPr/>
        </p:nvGrpSpPr>
        <p:grpSpPr>
          <a:xfrm>
            <a:off x="5736000" y="3648318"/>
            <a:ext cx="720000" cy="923330"/>
            <a:chOff x="5736000" y="3648318"/>
            <a:chExt cx="720000" cy="923330"/>
          </a:xfrm>
        </p:grpSpPr>
        <p:sp>
          <p:nvSpPr>
            <p:cNvPr id="46" name="圆角矩形 45"/>
            <p:cNvSpPr>
              <a:spLocks noChangeAspect="1"/>
            </p:cNvSpPr>
            <p:nvPr/>
          </p:nvSpPr>
          <p:spPr>
            <a:xfrm rot="2700000">
              <a:off x="5736000" y="3797435"/>
              <a:ext cx="720000" cy="720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圆角矩形 60"/>
            <p:cNvSpPr>
              <a:spLocks noChangeAspect="1"/>
            </p:cNvSpPr>
            <p:nvPr/>
          </p:nvSpPr>
          <p:spPr>
            <a:xfrm rot="2700000">
              <a:off x="5825169" y="3887435"/>
              <a:ext cx="540000" cy="540000"/>
            </a:xfrm>
            <a:prstGeom prst="roundRect">
              <a:avLst/>
            </a:prstGeom>
            <a:solidFill>
              <a:schemeClr val="bg1">
                <a:lumMod val="95000"/>
                <a:alpha val="50000"/>
              </a:schemeClr>
            </a:solidFill>
            <a:ln w="3175">
              <a:solidFill>
                <a:schemeClr val="bg1">
                  <a:lumMod val="75000"/>
                  <a:alpha val="2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p:cNvSpPr txBox="1"/>
            <p:nvPr/>
          </p:nvSpPr>
          <p:spPr>
            <a:xfrm>
              <a:off x="5860198" y="3648318"/>
              <a:ext cx="471604" cy="923330"/>
            </a:xfrm>
            <a:prstGeom prst="rect">
              <a:avLst/>
            </a:prstGeom>
            <a:noFill/>
          </p:spPr>
          <p:txBody>
            <a:bodyPr wrap="none" rtlCol="0">
              <a:spAutoFit/>
            </a:bodyPr>
            <a:lstStyle/>
            <a:p>
              <a:pPr algn="ctr"/>
              <a:r>
                <a:rPr lang="en-US" altLang="zh-CN" sz="5400" dirty="0">
                  <a:solidFill>
                    <a:srgbClr val="FBBD06"/>
                  </a:solidFill>
                  <a:latin typeface="Aharoni" panose="02010803020104030203" pitchFamily="2" charset="-79"/>
                  <a:cs typeface="Aharoni" panose="02010803020104030203" pitchFamily="2" charset="-79"/>
                </a:rPr>
                <a:t>3</a:t>
              </a:r>
              <a:endParaRPr lang="zh-CN" altLang="en-US" sz="5400" dirty="0">
                <a:solidFill>
                  <a:srgbClr val="FBBD06"/>
                </a:solidFill>
                <a:latin typeface="Aharoni" panose="02010803020104030203" pitchFamily="2" charset="-79"/>
                <a:cs typeface="Aharoni" panose="02010803020104030203" pitchFamily="2" charset="-79"/>
              </a:endParaRPr>
            </a:p>
          </p:txBody>
        </p:sp>
      </p:grpSp>
      <p:grpSp>
        <p:nvGrpSpPr>
          <p:cNvPr id="66" name="组合 65"/>
          <p:cNvGrpSpPr/>
          <p:nvPr/>
        </p:nvGrpSpPr>
        <p:grpSpPr>
          <a:xfrm>
            <a:off x="5736000" y="5087838"/>
            <a:ext cx="720000" cy="923330"/>
            <a:chOff x="5736000" y="5087838"/>
            <a:chExt cx="720000" cy="923330"/>
          </a:xfrm>
        </p:grpSpPr>
        <p:sp>
          <p:nvSpPr>
            <p:cNvPr id="47" name="圆角矩形 46"/>
            <p:cNvSpPr>
              <a:spLocks noChangeAspect="1"/>
            </p:cNvSpPr>
            <p:nvPr/>
          </p:nvSpPr>
          <p:spPr>
            <a:xfrm rot="2700000">
              <a:off x="5736000" y="5250203"/>
              <a:ext cx="720000" cy="720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圆角矩形 61"/>
            <p:cNvSpPr>
              <a:spLocks noChangeAspect="1"/>
            </p:cNvSpPr>
            <p:nvPr/>
          </p:nvSpPr>
          <p:spPr>
            <a:xfrm rot="2700000">
              <a:off x="5825169" y="5340203"/>
              <a:ext cx="540000" cy="540000"/>
            </a:xfrm>
            <a:prstGeom prst="roundRect">
              <a:avLst/>
            </a:prstGeom>
            <a:solidFill>
              <a:schemeClr val="bg1">
                <a:lumMod val="95000"/>
                <a:alpha val="50000"/>
              </a:schemeClr>
            </a:solidFill>
            <a:ln w="3175">
              <a:solidFill>
                <a:schemeClr val="bg1">
                  <a:lumMod val="75000"/>
                  <a:alpha val="2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p:cNvSpPr txBox="1"/>
            <p:nvPr/>
          </p:nvSpPr>
          <p:spPr>
            <a:xfrm>
              <a:off x="5860198" y="5087838"/>
              <a:ext cx="471604" cy="923330"/>
            </a:xfrm>
            <a:prstGeom prst="rect">
              <a:avLst/>
            </a:prstGeom>
            <a:noFill/>
          </p:spPr>
          <p:txBody>
            <a:bodyPr wrap="none" rtlCol="0">
              <a:spAutoFit/>
            </a:bodyPr>
            <a:lstStyle/>
            <a:p>
              <a:pPr algn="ctr"/>
              <a:r>
                <a:rPr lang="en-US" altLang="zh-CN" sz="5400" dirty="0">
                  <a:solidFill>
                    <a:srgbClr val="33A952"/>
                  </a:solidFill>
                  <a:latin typeface="Aharoni" panose="02010803020104030203" pitchFamily="2" charset="-79"/>
                  <a:cs typeface="Aharoni" panose="02010803020104030203" pitchFamily="2" charset="-79"/>
                </a:rPr>
                <a:t>4</a:t>
              </a:r>
              <a:endParaRPr lang="zh-CN" altLang="en-US" sz="5400" dirty="0">
                <a:solidFill>
                  <a:srgbClr val="33A952"/>
                </a:solidFill>
                <a:latin typeface="Aharoni" panose="02010803020104030203" pitchFamily="2" charset="-79"/>
                <a:cs typeface="Aharoni" panose="02010803020104030203" pitchFamily="2" charset="-79"/>
              </a:endParaRPr>
            </a:p>
          </p:txBody>
        </p:sp>
      </p:grpSp>
      <p:sp>
        <p:nvSpPr>
          <p:cNvPr id="42" name="矩形 41"/>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63" presetClass="path" presetSubtype="0" decel="50000" fill="hold" nodeType="withEffect">
                                  <p:stCondLst>
                                    <p:cond delay="0"/>
                                  </p:stCondLst>
                                  <p:childTnLst>
                                    <p:animMotion origin="layout" path="M 0.01524 1.48148E-6 L -0.10885 1.48148E-6 " pathEditMode="relative" rAng="0" ptsTypes="AA">
                                      <p:cBhvr>
                                        <p:cTn id="9" dur="750" spd="-100000" fill="hold"/>
                                        <p:tgtEl>
                                          <p:spTgt spid="2"/>
                                        </p:tgtEl>
                                        <p:attrNameLst>
                                          <p:attrName>ppt_x</p:attrName>
                                          <p:attrName>ppt_y</p:attrName>
                                        </p:attrNameLst>
                                      </p:cBhvr>
                                      <p:rCtr x="-6211" y="0"/>
                                    </p:animMotion>
                                  </p:childTnLst>
                                </p:cTn>
                              </p:par>
                              <p:par>
                                <p:cTn id="10" presetID="35" presetClass="path" presetSubtype="0" accel="50000" decel="50000" fill="hold" nodeType="withEffect">
                                  <p:stCondLst>
                                    <p:cond delay="750"/>
                                  </p:stCondLst>
                                  <p:childTnLst>
                                    <p:animMotion origin="layout" path="M 0.01602 1.48148E-6 L -3.75E-6 1.48148E-6 " pathEditMode="relative" rAng="0" ptsTypes="AA">
                                      <p:cBhvr>
                                        <p:cTn id="11" dur="750" fill="hold"/>
                                        <p:tgtEl>
                                          <p:spTgt spid="2"/>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750"/>
                                        <p:tgtEl>
                                          <p:spTgt spid="43"/>
                                        </p:tgtEl>
                                      </p:cBhvr>
                                    </p:animEffect>
                                  </p:childTnLst>
                                </p:cTn>
                              </p:par>
                              <p:par>
                                <p:cTn id="15" presetID="35" presetClass="path" presetSubtype="0" accel="50000" decel="50000" fill="hold" grpId="1" nodeType="withEffect">
                                  <p:stCondLst>
                                    <p:cond delay="750"/>
                                  </p:stCondLst>
                                  <p:childTnLst>
                                    <p:animMotion origin="layout" path="M 0.01602 -2.22222E-6 L -3.75E-6 -2.22222E-6 " pathEditMode="relative" rAng="0" ptsTypes="AA">
                                      <p:cBhvr>
                                        <p:cTn id="16" dur="750" fill="hold"/>
                                        <p:tgtEl>
                                          <p:spTgt spid="43"/>
                                        </p:tgtEl>
                                        <p:attrNameLst>
                                          <p:attrName>ppt_x</p:attrName>
                                          <p:attrName>ppt_y</p:attrName>
                                        </p:attrNameLst>
                                      </p:cBhvr>
                                      <p:rCtr x="-807" y="0"/>
                                    </p:animMotion>
                                  </p:childTnLst>
                                </p:cTn>
                              </p:par>
                              <p:par>
                                <p:cTn id="17" presetID="21" presetClass="entr" presetSubtype="2" fill="hold" grpId="0" nodeType="withEffect">
                                  <p:stCondLst>
                                    <p:cond delay="1250"/>
                                  </p:stCondLst>
                                  <p:childTnLst>
                                    <p:set>
                                      <p:cBhvr>
                                        <p:cTn id="18" dur="1" fill="hold">
                                          <p:stCondLst>
                                            <p:cond delay="0"/>
                                          </p:stCondLst>
                                        </p:cTn>
                                        <p:tgtEl>
                                          <p:spTgt spid="58"/>
                                        </p:tgtEl>
                                        <p:attrNameLst>
                                          <p:attrName>style.visibility</p:attrName>
                                        </p:attrNameLst>
                                      </p:cBhvr>
                                      <p:to>
                                        <p:strVal val="visible"/>
                                      </p:to>
                                    </p:set>
                                    <p:animEffect transition="in" filter="wheel(2)">
                                      <p:cBhvr>
                                        <p:cTn id="19" dur="750"/>
                                        <p:tgtEl>
                                          <p:spTgt spid="58"/>
                                        </p:tgtEl>
                                      </p:cBhvr>
                                    </p:animEffect>
                                  </p:childTnLst>
                                </p:cTn>
                              </p:par>
                            </p:childTnLst>
                          </p:cTn>
                        </p:par>
                        <p:par>
                          <p:cTn id="20" fill="hold">
                            <p:stCondLst>
                              <p:cond delay="1000"/>
                            </p:stCondLst>
                            <p:childTnLst>
                              <p:par>
                                <p:cTn id="21" presetID="42" presetClass="entr" presetSubtype="0" fill="hold" nodeType="afterEffect">
                                  <p:stCondLst>
                                    <p:cond delay="0"/>
                                  </p:stCondLst>
                                  <p:childTnLst>
                                    <p:set>
                                      <p:cBhvr>
                                        <p:cTn id="22" dur="1" fill="hold">
                                          <p:stCondLst>
                                            <p:cond delay="0"/>
                                          </p:stCondLst>
                                        </p:cTn>
                                        <p:tgtEl>
                                          <p:spTgt spid="63"/>
                                        </p:tgtEl>
                                        <p:attrNameLst>
                                          <p:attrName>style.visibility</p:attrName>
                                        </p:attrNameLst>
                                      </p:cBhvr>
                                      <p:to>
                                        <p:strVal val="visible"/>
                                      </p:to>
                                    </p:set>
                                    <p:animEffect transition="in" filter="fade">
                                      <p:cBhvr>
                                        <p:cTn id="23" dur="750"/>
                                        <p:tgtEl>
                                          <p:spTgt spid="63"/>
                                        </p:tgtEl>
                                      </p:cBhvr>
                                    </p:animEffect>
                                    <p:anim calcmode="lin" valueType="num">
                                      <p:cBhvr>
                                        <p:cTn id="24" dur="750" fill="hold"/>
                                        <p:tgtEl>
                                          <p:spTgt spid="63"/>
                                        </p:tgtEl>
                                        <p:attrNameLst>
                                          <p:attrName>ppt_x</p:attrName>
                                        </p:attrNameLst>
                                      </p:cBhvr>
                                      <p:tavLst>
                                        <p:tav tm="0">
                                          <p:val>
                                            <p:strVal val="#ppt_x"/>
                                          </p:val>
                                        </p:tav>
                                        <p:tav tm="100000">
                                          <p:val>
                                            <p:strVal val="#ppt_x"/>
                                          </p:val>
                                        </p:tav>
                                      </p:tavLst>
                                    </p:anim>
                                    <p:anim calcmode="lin" valueType="num">
                                      <p:cBhvr>
                                        <p:cTn id="25" dur="750" fill="hold"/>
                                        <p:tgtEl>
                                          <p:spTgt spid="63"/>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wipe(left)">
                                      <p:cBhvr>
                                        <p:cTn id="29" dur="500"/>
                                        <p:tgtEl>
                                          <p:spTgt spid="50"/>
                                        </p:tgtEl>
                                      </p:cBhvr>
                                    </p:animEffect>
                                  </p:childTnLst>
                                </p:cTn>
                              </p:par>
                            </p:childTnLst>
                          </p:cTn>
                        </p:par>
                        <p:par>
                          <p:cTn id="30" fill="hold">
                            <p:stCondLst>
                              <p:cond delay="2500"/>
                            </p:stCondLst>
                            <p:childTnLst>
                              <p:par>
                                <p:cTn id="31" presetID="42" presetClass="entr" presetSubtype="0" fill="hold" nodeType="afterEffect">
                                  <p:stCondLst>
                                    <p:cond delay="0"/>
                                  </p:stCondLst>
                                  <p:childTnLst>
                                    <p:set>
                                      <p:cBhvr>
                                        <p:cTn id="32" dur="1" fill="hold">
                                          <p:stCondLst>
                                            <p:cond delay="0"/>
                                          </p:stCondLst>
                                        </p:cTn>
                                        <p:tgtEl>
                                          <p:spTgt spid="64"/>
                                        </p:tgtEl>
                                        <p:attrNameLst>
                                          <p:attrName>style.visibility</p:attrName>
                                        </p:attrNameLst>
                                      </p:cBhvr>
                                      <p:to>
                                        <p:strVal val="visible"/>
                                      </p:to>
                                    </p:set>
                                    <p:animEffect transition="in" filter="fade">
                                      <p:cBhvr>
                                        <p:cTn id="33" dur="750"/>
                                        <p:tgtEl>
                                          <p:spTgt spid="64"/>
                                        </p:tgtEl>
                                      </p:cBhvr>
                                    </p:animEffect>
                                    <p:anim calcmode="lin" valueType="num">
                                      <p:cBhvr>
                                        <p:cTn id="34" dur="750" fill="hold"/>
                                        <p:tgtEl>
                                          <p:spTgt spid="64"/>
                                        </p:tgtEl>
                                        <p:attrNameLst>
                                          <p:attrName>ppt_x</p:attrName>
                                        </p:attrNameLst>
                                      </p:cBhvr>
                                      <p:tavLst>
                                        <p:tav tm="0">
                                          <p:val>
                                            <p:strVal val="#ppt_x"/>
                                          </p:val>
                                        </p:tav>
                                        <p:tav tm="100000">
                                          <p:val>
                                            <p:strVal val="#ppt_x"/>
                                          </p:val>
                                        </p:tav>
                                      </p:tavLst>
                                    </p:anim>
                                    <p:anim calcmode="lin" valueType="num">
                                      <p:cBhvr>
                                        <p:cTn id="35" dur="750" fill="hold"/>
                                        <p:tgtEl>
                                          <p:spTgt spid="64"/>
                                        </p:tgtEl>
                                        <p:attrNameLst>
                                          <p:attrName>ppt_y</p:attrName>
                                        </p:attrNameLst>
                                      </p:cBhvr>
                                      <p:tavLst>
                                        <p:tav tm="0">
                                          <p:val>
                                            <p:strVal val="#ppt_y+.1"/>
                                          </p:val>
                                        </p:tav>
                                        <p:tav tm="100000">
                                          <p:val>
                                            <p:strVal val="#ppt_y"/>
                                          </p:val>
                                        </p:tav>
                                      </p:tavLst>
                                    </p:anim>
                                  </p:childTnLst>
                                </p:cTn>
                              </p:par>
                            </p:childTnLst>
                          </p:cTn>
                        </p:par>
                        <p:par>
                          <p:cTn id="36" fill="hold">
                            <p:stCondLst>
                              <p:cond delay="3500"/>
                            </p:stCondLst>
                            <p:childTnLst>
                              <p:par>
                                <p:cTn id="37" presetID="22" presetClass="entr" presetSubtype="8" fill="hold" grpId="0" nodeType="after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wipe(left)">
                                      <p:cBhvr>
                                        <p:cTn id="39" dur="500"/>
                                        <p:tgtEl>
                                          <p:spTgt spid="51"/>
                                        </p:tgtEl>
                                      </p:cBhvr>
                                    </p:animEffect>
                                  </p:childTnLst>
                                </p:cTn>
                              </p:par>
                            </p:childTnLst>
                          </p:cTn>
                        </p:par>
                        <p:par>
                          <p:cTn id="40" fill="hold">
                            <p:stCondLst>
                              <p:cond delay="4000"/>
                            </p:stCondLst>
                            <p:childTnLst>
                              <p:par>
                                <p:cTn id="41" presetID="42" presetClass="entr" presetSubtype="0" fill="hold" nodeType="afterEffect">
                                  <p:stCondLst>
                                    <p:cond delay="0"/>
                                  </p:stCondLst>
                                  <p:childTnLst>
                                    <p:set>
                                      <p:cBhvr>
                                        <p:cTn id="42" dur="1" fill="hold">
                                          <p:stCondLst>
                                            <p:cond delay="0"/>
                                          </p:stCondLst>
                                        </p:cTn>
                                        <p:tgtEl>
                                          <p:spTgt spid="65"/>
                                        </p:tgtEl>
                                        <p:attrNameLst>
                                          <p:attrName>style.visibility</p:attrName>
                                        </p:attrNameLst>
                                      </p:cBhvr>
                                      <p:to>
                                        <p:strVal val="visible"/>
                                      </p:to>
                                    </p:set>
                                    <p:animEffect transition="in" filter="fade">
                                      <p:cBhvr>
                                        <p:cTn id="43" dur="750"/>
                                        <p:tgtEl>
                                          <p:spTgt spid="65"/>
                                        </p:tgtEl>
                                      </p:cBhvr>
                                    </p:animEffect>
                                    <p:anim calcmode="lin" valueType="num">
                                      <p:cBhvr>
                                        <p:cTn id="44" dur="750" fill="hold"/>
                                        <p:tgtEl>
                                          <p:spTgt spid="65"/>
                                        </p:tgtEl>
                                        <p:attrNameLst>
                                          <p:attrName>ppt_x</p:attrName>
                                        </p:attrNameLst>
                                      </p:cBhvr>
                                      <p:tavLst>
                                        <p:tav tm="0">
                                          <p:val>
                                            <p:strVal val="#ppt_x"/>
                                          </p:val>
                                        </p:tav>
                                        <p:tav tm="100000">
                                          <p:val>
                                            <p:strVal val="#ppt_x"/>
                                          </p:val>
                                        </p:tav>
                                      </p:tavLst>
                                    </p:anim>
                                    <p:anim calcmode="lin" valueType="num">
                                      <p:cBhvr>
                                        <p:cTn id="45" dur="750" fill="hold"/>
                                        <p:tgtEl>
                                          <p:spTgt spid="65"/>
                                        </p:tgtEl>
                                        <p:attrNameLst>
                                          <p:attrName>ppt_y</p:attrName>
                                        </p:attrNameLst>
                                      </p:cBhvr>
                                      <p:tavLst>
                                        <p:tav tm="0">
                                          <p:val>
                                            <p:strVal val="#ppt_y+.1"/>
                                          </p:val>
                                        </p:tav>
                                        <p:tav tm="100000">
                                          <p:val>
                                            <p:strVal val="#ppt_y"/>
                                          </p:val>
                                        </p:tav>
                                      </p:tavLst>
                                    </p:anim>
                                  </p:childTnLst>
                                </p:cTn>
                              </p:par>
                            </p:childTnLst>
                          </p:cTn>
                        </p:par>
                        <p:par>
                          <p:cTn id="46" fill="hold">
                            <p:stCondLst>
                              <p:cond delay="5000"/>
                            </p:stCondLst>
                            <p:childTnLst>
                              <p:par>
                                <p:cTn id="47" presetID="22" presetClass="entr" presetSubtype="8" fill="hold" grpId="0" nodeType="after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wipe(left)">
                                      <p:cBhvr>
                                        <p:cTn id="49" dur="500"/>
                                        <p:tgtEl>
                                          <p:spTgt spid="52"/>
                                        </p:tgtEl>
                                      </p:cBhvr>
                                    </p:animEffect>
                                  </p:childTnLst>
                                </p:cTn>
                              </p:par>
                            </p:childTnLst>
                          </p:cTn>
                        </p:par>
                        <p:par>
                          <p:cTn id="50" fill="hold">
                            <p:stCondLst>
                              <p:cond delay="5500"/>
                            </p:stCondLst>
                            <p:childTnLst>
                              <p:par>
                                <p:cTn id="51" presetID="42" presetClass="entr" presetSubtype="0" fill="hold" nodeType="afterEffect">
                                  <p:stCondLst>
                                    <p:cond delay="0"/>
                                  </p:stCondLst>
                                  <p:childTnLst>
                                    <p:set>
                                      <p:cBhvr>
                                        <p:cTn id="52" dur="1" fill="hold">
                                          <p:stCondLst>
                                            <p:cond delay="0"/>
                                          </p:stCondLst>
                                        </p:cTn>
                                        <p:tgtEl>
                                          <p:spTgt spid="66"/>
                                        </p:tgtEl>
                                        <p:attrNameLst>
                                          <p:attrName>style.visibility</p:attrName>
                                        </p:attrNameLst>
                                      </p:cBhvr>
                                      <p:to>
                                        <p:strVal val="visible"/>
                                      </p:to>
                                    </p:set>
                                    <p:animEffect transition="in" filter="fade">
                                      <p:cBhvr>
                                        <p:cTn id="53" dur="750"/>
                                        <p:tgtEl>
                                          <p:spTgt spid="66"/>
                                        </p:tgtEl>
                                      </p:cBhvr>
                                    </p:animEffect>
                                    <p:anim calcmode="lin" valueType="num">
                                      <p:cBhvr>
                                        <p:cTn id="54" dur="750" fill="hold"/>
                                        <p:tgtEl>
                                          <p:spTgt spid="66"/>
                                        </p:tgtEl>
                                        <p:attrNameLst>
                                          <p:attrName>ppt_x</p:attrName>
                                        </p:attrNameLst>
                                      </p:cBhvr>
                                      <p:tavLst>
                                        <p:tav tm="0">
                                          <p:val>
                                            <p:strVal val="#ppt_x"/>
                                          </p:val>
                                        </p:tav>
                                        <p:tav tm="100000">
                                          <p:val>
                                            <p:strVal val="#ppt_x"/>
                                          </p:val>
                                        </p:tav>
                                      </p:tavLst>
                                    </p:anim>
                                    <p:anim calcmode="lin" valueType="num">
                                      <p:cBhvr>
                                        <p:cTn id="55" dur="750" fill="hold"/>
                                        <p:tgtEl>
                                          <p:spTgt spid="66"/>
                                        </p:tgtEl>
                                        <p:attrNameLst>
                                          <p:attrName>ppt_y</p:attrName>
                                        </p:attrNameLst>
                                      </p:cBhvr>
                                      <p:tavLst>
                                        <p:tav tm="0">
                                          <p:val>
                                            <p:strVal val="#ppt_y+.1"/>
                                          </p:val>
                                        </p:tav>
                                        <p:tav tm="100000">
                                          <p:val>
                                            <p:strVal val="#ppt_y"/>
                                          </p:val>
                                        </p:tav>
                                      </p:tavLst>
                                    </p:anim>
                                  </p:childTnLst>
                                </p:cTn>
                              </p:par>
                            </p:childTnLst>
                          </p:cTn>
                        </p:par>
                        <p:par>
                          <p:cTn id="56" fill="hold">
                            <p:stCondLst>
                              <p:cond delay="6500"/>
                            </p:stCondLst>
                            <p:childTnLst>
                              <p:par>
                                <p:cTn id="57" presetID="22" presetClass="entr" presetSubtype="8" fill="hold" grpId="0" nodeType="afterEffect">
                                  <p:stCondLst>
                                    <p:cond delay="0"/>
                                  </p:stCondLst>
                                  <p:childTnLst>
                                    <p:set>
                                      <p:cBhvr>
                                        <p:cTn id="58" dur="1" fill="hold">
                                          <p:stCondLst>
                                            <p:cond delay="0"/>
                                          </p:stCondLst>
                                        </p:cTn>
                                        <p:tgtEl>
                                          <p:spTgt spid="53"/>
                                        </p:tgtEl>
                                        <p:attrNameLst>
                                          <p:attrName>style.visibility</p:attrName>
                                        </p:attrNameLst>
                                      </p:cBhvr>
                                      <p:to>
                                        <p:strVal val="visible"/>
                                      </p:to>
                                    </p:set>
                                    <p:animEffect transition="in" filter="wipe(left)">
                                      <p:cBhvr>
                                        <p:cTn id="59" dur="500"/>
                                        <p:tgtEl>
                                          <p:spTgt spid="53"/>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fade">
                                      <p:cBhvr>
                                        <p:cTn id="63" dur="7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43" grpId="0"/>
      <p:bldP spid="43" grpId="1"/>
      <p:bldP spid="50" grpId="0"/>
      <p:bldP spid="51" grpId="0"/>
      <p:bldP spid="52" grpId="0"/>
      <p:bldP spid="53" grpId="0"/>
      <p:bldP spid="4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补充与提高</a:t>
            </a:r>
            <a:endParaRPr lang="zh-CN" altLang="en-US"/>
          </a:p>
        </p:txBody>
      </p:sp>
      <p:sp>
        <p:nvSpPr>
          <p:cNvPr id="3" name="内容占位符 2"/>
          <p:cNvSpPr>
            <a:spLocks noGrp="1"/>
          </p:cNvSpPr>
          <p:nvPr>
            <p:ph idx="1"/>
          </p:nvPr>
        </p:nvSpPr>
        <p:spPr/>
        <p:txBody>
          <a:bodyPr/>
          <a:p>
            <a:r>
              <a:rPr lang="zh-CN" altLang="en-US"/>
              <a:t>跨表查询 </a:t>
            </a:r>
            <a:endParaRPr lang="zh-CN" altLang="en-US"/>
          </a:p>
          <a:p>
            <a:pPr marL="457200" lvl="1" indent="0">
              <a:buNone/>
            </a:pPr>
            <a:r>
              <a:rPr lang="zh-CN" altLang="en-US"/>
              <a:t>需求</a:t>
            </a:r>
            <a:r>
              <a:rPr lang="en-US" altLang="zh-CN"/>
              <a:t>: </a:t>
            </a:r>
            <a:r>
              <a:rPr lang="zh-CN" altLang="en-US"/>
              <a:t>查询 姓名</a:t>
            </a:r>
            <a:r>
              <a:rPr lang="en-US" altLang="zh-CN"/>
              <a:t>,</a:t>
            </a:r>
            <a:r>
              <a:rPr lang="zh-CN" altLang="en-US"/>
              <a:t>课程名</a:t>
            </a:r>
            <a:r>
              <a:rPr lang="en-US" altLang="zh-CN"/>
              <a:t>,</a:t>
            </a:r>
            <a:r>
              <a:rPr lang="zh-CN" altLang="en-US"/>
              <a:t>分数 并显示如下结果</a:t>
            </a:r>
            <a:endParaRPr lang="zh-CN" altLang="en-US"/>
          </a:p>
          <a:p>
            <a:pPr marL="457200" lvl="1" indent="0">
              <a:buNone/>
            </a:pPr>
            <a:endParaRPr lang="zh-CN" altLang="en-US"/>
          </a:p>
          <a:p>
            <a:pPr marL="457200" lvl="1" indent="0">
              <a:buNone/>
            </a:pPr>
            <a:endParaRPr lang="zh-CN" altLang="en-US"/>
          </a:p>
          <a:p>
            <a:pPr marL="457200" lvl="1" indent="0">
              <a:buNone/>
            </a:pPr>
            <a:endParaRPr lang="zh-CN" altLang="en-US"/>
          </a:p>
          <a:p>
            <a:pPr marL="457200" lvl="1" indent="0">
              <a:buNone/>
            </a:pPr>
            <a:endParaRPr lang="zh-CN" altLang="en-US"/>
          </a:p>
          <a:p>
            <a:pPr marL="457200" lvl="1" indent="0">
              <a:buNone/>
            </a:pPr>
            <a:endParaRPr lang="zh-CN" altLang="en-US"/>
          </a:p>
          <a:p>
            <a:pPr marL="457200" lvl="1" indent="0">
              <a:buNone/>
            </a:pPr>
            <a:endParaRPr lang="zh-CN" altLang="en-US"/>
          </a:p>
          <a:p>
            <a:pPr marL="0" indent="0">
              <a:buNone/>
            </a:pPr>
            <a:endParaRPr lang="zh-CN" altLang="en-US" sz="1400">
              <a:sym typeface="+mn-ea"/>
              <a:hlinkClick r:id="rId1" action="ppaction://hlinksldjump"/>
            </a:endParaRPr>
          </a:p>
          <a:p>
            <a:pPr marL="0" indent="0">
              <a:buNone/>
            </a:pPr>
            <a:endParaRPr lang="zh-CN" altLang="en-US" sz="1400">
              <a:sym typeface="+mn-ea"/>
              <a:hlinkClick r:id="rId1" action="ppaction://hlinksldjump"/>
            </a:endParaRPr>
          </a:p>
          <a:p>
            <a:pPr marL="0" indent="0">
              <a:buNone/>
            </a:pPr>
            <a:endParaRPr lang="zh-CN" altLang="en-US" sz="1400">
              <a:sym typeface="+mn-ea"/>
              <a:hlinkClick r:id="rId1" action="ppaction://hlinksldjump"/>
            </a:endParaRPr>
          </a:p>
          <a:p>
            <a:pPr marL="0" indent="0">
              <a:buNone/>
            </a:pPr>
            <a:endParaRPr lang="zh-CN" altLang="en-US" sz="1400">
              <a:sym typeface="+mn-ea"/>
              <a:hlinkClick r:id="rId1" action="ppaction://hlinksldjump"/>
            </a:endParaRPr>
          </a:p>
          <a:p>
            <a:pPr marL="0" indent="0">
              <a:buNone/>
            </a:pPr>
            <a:endParaRPr lang="zh-CN" altLang="en-US" sz="1400">
              <a:sym typeface="+mn-ea"/>
              <a:hlinkClick r:id="rId1" action="ppaction://hlinksldjump"/>
            </a:endParaRPr>
          </a:p>
          <a:p>
            <a:pPr marL="0" indent="0">
              <a:buNone/>
            </a:pPr>
            <a:endParaRPr lang="zh-CN" altLang="en-US" sz="1400">
              <a:sym typeface="+mn-ea"/>
              <a:hlinkClick r:id="rId1" action="ppaction://hlinksldjump"/>
            </a:endParaRPr>
          </a:p>
        </p:txBody>
      </p:sp>
      <p:sp>
        <p:nvSpPr>
          <p:cNvPr id="5" name="文本框 4"/>
          <p:cNvSpPr txBox="1"/>
          <p:nvPr/>
        </p:nvSpPr>
        <p:spPr>
          <a:xfrm>
            <a:off x="9583420" y="6135370"/>
            <a:ext cx="2183130" cy="645160"/>
          </a:xfrm>
          <a:prstGeom prst="rect">
            <a:avLst/>
          </a:prstGeom>
          <a:noFill/>
        </p:spPr>
        <p:txBody>
          <a:bodyPr wrap="square" rtlCol="0">
            <a:spAutoFit/>
          </a:bodyPr>
          <a:p>
            <a:r>
              <a:rPr lang="zh-CN" altLang="en-US">
                <a:sym typeface="+mn-ea"/>
                <a:hlinkClick r:id="rId1" action="ppaction://hlinksldjump"/>
              </a:rPr>
              <a:t>主键/外键/关系</a:t>
            </a:r>
            <a:endParaRPr lang="zh-CN" altLang="en-US">
              <a:sym typeface="+mn-ea"/>
              <a:hlinkClick r:id="rId1" action="ppaction://hlinksldjump"/>
            </a:endParaRPr>
          </a:p>
          <a:p>
            <a:endParaRPr lang="zh-CN" altLang="en-US"/>
          </a:p>
        </p:txBody>
      </p:sp>
      <p:graphicFrame>
        <p:nvGraphicFramePr>
          <p:cNvPr id="6" name="表格 5"/>
          <p:cNvGraphicFramePr/>
          <p:nvPr/>
        </p:nvGraphicFramePr>
        <p:xfrm>
          <a:off x="1828800" y="2857500"/>
          <a:ext cx="3802380" cy="1143000"/>
        </p:xfrm>
        <a:graphic>
          <a:graphicData uri="http://schemas.openxmlformats.org/drawingml/2006/table">
            <a:tbl>
              <a:tblPr firstRow="1" bandRow="1">
                <a:tableStyleId>{5C22544A-7EE6-4342-B048-85BDC9FD1C3A}</a:tableStyleId>
              </a:tblPr>
              <a:tblGrid>
                <a:gridCol w="1267460"/>
                <a:gridCol w="1267460"/>
                <a:gridCol w="1267460"/>
              </a:tblGrid>
              <a:tr h="381000">
                <a:tc>
                  <a:txBody>
                    <a:bodyPr/>
                    <a:p>
                      <a:pPr>
                        <a:buNone/>
                      </a:pPr>
                      <a:r>
                        <a:rPr lang="en-US" altLang="zh-CN"/>
                        <a:t>s_name</a:t>
                      </a:r>
                      <a:endParaRPr lang="en-US" altLang="zh-CN"/>
                    </a:p>
                  </a:txBody>
                  <a:tcPr/>
                </a:tc>
                <a:tc>
                  <a:txBody>
                    <a:bodyPr/>
                    <a:p>
                      <a:pPr>
                        <a:buNone/>
                      </a:pPr>
                      <a:r>
                        <a:rPr lang="en-US" altLang="zh-CN"/>
                        <a:t>c_name</a:t>
                      </a:r>
                      <a:endParaRPr lang="en-US" altLang="zh-CN"/>
                    </a:p>
                  </a:txBody>
                  <a:tcPr/>
                </a:tc>
                <a:tc>
                  <a:txBody>
                    <a:bodyPr/>
                    <a:p>
                      <a:pPr>
                        <a:buNone/>
                      </a:pPr>
                      <a:r>
                        <a:rPr lang="en-US" altLang="zh-CN"/>
                        <a:t>score</a:t>
                      </a:r>
                      <a:endParaRPr lang="en-US" altLang="zh-CN"/>
                    </a:p>
                  </a:txBody>
                  <a:tcPr/>
                </a:tc>
              </a:tr>
              <a:tr h="381000">
                <a:tc>
                  <a:txBody>
                    <a:bodyPr/>
                    <a:p>
                      <a:pPr>
                        <a:buNone/>
                      </a:pPr>
                      <a:r>
                        <a:rPr lang="en-US" altLang="zh-CN"/>
                        <a:t>fujie</a:t>
                      </a:r>
                      <a:endParaRPr lang="en-US" altLang="zh-CN"/>
                    </a:p>
                  </a:txBody>
                  <a:tcPr/>
                </a:tc>
                <a:tc>
                  <a:txBody>
                    <a:bodyPr/>
                    <a:p>
                      <a:pPr>
                        <a:buNone/>
                      </a:pPr>
                      <a:r>
                        <a:rPr lang="zh-CN" altLang="en-US"/>
                        <a:t>高数</a:t>
                      </a:r>
                      <a:endParaRPr lang="zh-CN" altLang="en-US"/>
                    </a:p>
                  </a:txBody>
                  <a:tcPr/>
                </a:tc>
                <a:tc>
                  <a:txBody>
                    <a:bodyPr/>
                    <a:p>
                      <a:pPr>
                        <a:buNone/>
                      </a:pPr>
                      <a:r>
                        <a:rPr lang="en-US" altLang="zh-CN"/>
                        <a:t>100</a:t>
                      </a:r>
                      <a:endParaRPr lang="en-US" altLang="zh-CN"/>
                    </a:p>
                  </a:txBody>
                  <a:tcPr/>
                </a:tc>
              </a:tr>
              <a:tr h="381000">
                <a:tc>
                  <a:txBody>
                    <a:bodyPr/>
                    <a:p>
                      <a:pPr>
                        <a:buNone/>
                      </a:pPr>
                      <a:r>
                        <a:rPr lang="en-US" altLang="zh-CN"/>
                        <a:t>fujie</a:t>
                      </a:r>
                      <a:endParaRPr lang="en-US" altLang="zh-CN"/>
                    </a:p>
                  </a:txBody>
                  <a:tcPr/>
                </a:tc>
                <a:tc>
                  <a:txBody>
                    <a:bodyPr/>
                    <a:p>
                      <a:pPr>
                        <a:buNone/>
                      </a:pPr>
                      <a:r>
                        <a:rPr lang="zh-CN" altLang="en-US"/>
                        <a:t>英语</a:t>
                      </a:r>
                      <a:endParaRPr lang="zh-CN" altLang="en-US"/>
                    </a:p>
                  </a:txBody>
                  <a:tcPr/>
                </a:tc>
                <a:tc>
                  <a:txBody>
                    <a:bodyPr/>
                    <a:p>
                      <a:pPr>
                        <a:buNone/>
                      </a:pPr>
                      <a:r>
                        <a:rPr lang="en-US" altLang="zh-CN"/>
                        <a:t>90</a:t>
                      </a:r>
                      <a:endParaRPr lang="en-US" altLang="zh-CN"/>
                    </a:p>
                  </a:txBody>
                  <a:tcPr/>
                </a:tc>
              </a:tr>
            </a:tbl>
          </a:graphicData>
        </a:graphic>
      </p:graphicFrame>
      <p:sp>
        <p:nvSpPr>
          <p:cNvPr id="7" name="文本框 6"/>
          <p:cNvSpPr txBox="1"/>
          <p:nvPr/>
        </p:nvSpPr>
        <p:spPr>
          <a:xfrm>
            <a:off x="1758315" y="4418965"/>
            <a:ext cx="309880" cy="368300"/>
          </a:xfrm>
          <a:prstGeom prst="rect">
            <a:avLst/>
          </a:prstGeom>
          <a:noFill/>
        </p:spPr>
        <p:txBody>
          <a:bodyPr wrap="none" rtlCol="0">
            <a:spAutoFit/>
          </a:bodyPr>
          <a:p>
            <a:endParaRPr lang="zh-CN" altLang="en-US"/>
          </a:p>
        </p:txBody>
      </p:sp>
      <p:sp>
        <p:nvSpPr>
          <p:cNvPr id="9" name="文本框 8"/>
          <p:cNvSpPr txBox="1"/>
          <p:nvPr/>
        </p:nvSpPr>
        <p:spPr>
          <a:xfrm>
            <a:off x="1254760" y="4256405"/>
            <a:ext cx="9964420" cy="1198880"/>
          </a:xfrm>
          <a:prstGeom prst="rect">
            <a:avLst/>
          </a:prstGeom>
          <a:noFill/>
        </p:spPr>
        <p:txBody>
          <a:bodyPr wrap="square" rtlCol="0">
            <a:spAutoFit/>
          </a:bodyPr>
          <a:p>
            <a:pPr algn="l"/>
            <a:r>
              <a:rPr lang="zh-CN" altLang="en-US" sz="2400">
                <a:sym typeface="+mn-ea"/>
              </a:rPr>
              <a:t>SELECT </a:t>
            </a:r>
            <a:r>
              <a:rPr lang="zh-CN" altLang="en-US" sz="2400">
                <a:solidFill>
                  <a:schemeClr val="accent1"/>
                </a:solidFill>
                <a:effectLst>
                  <a:outerShdw blurRad="38100" dist="25400" dir="5400000" algn="ctr" rotWithShape="0">
                    <a:srgbClr val="6E747A">
                      <a:alpha val="43000"/>
                    </a:srgbClr>
                  </a:outerShdw>
                </a:effectLst>
                <a:sym typeface="+mn-ea"/>
              </a:rPr>
              <a:t>student.s_name</a:t>
            </a:r>
            <a:r>
              <a:rPr lang="zh-CN" altLang="en-US" sz="2400">
                <a:sym typeface="+mn-ea"/>
              </a:rPr>
              <a:t>,</a:t>
            </a:r>
            <a:r>
              <a:rPr lang="zh-CN" altLang="en-US" sz="2400">
                <a:solidFill>
                  <a:schemeClr val="accent1"/>
                </a:solidFill>
                <a:effectLst>
                  <a:outerShdw blurRad="38100" dist="25400" dir="5400000" algn="ctr" rotWithShape="0">
                    <a:srgbClr val="6E747A">
                      <a:alpha val="43000"/>
                    </a:srgbClr>
                  </a:outerShdw>
                </a:effectLst>
                <a:sym typeface="+mn-ea"/>
              </a:rPr>
              <a:t>course.c_name</a:t>
            </a:r>
            <a:r>
              <a:rPr lang="zh-CN" altLang="en-US" sz="2400">
                <a:sym typeface="+mn-ea"/>
              </a:rPr>
              <a:t>,</a:t>
            </a:r>
            <a:r>
              <a:rPr lang="zh-CN" altLang="en-US" sz="2400">
                <a:solidFill>
                  <a:schemeClr val="accent1"/>
                </a:solidFill>
                <a:effectLst>
                  <a:outerShdw blurRad="38100" dist="25400" dir="5400000" algn="ctr" rotWithShape="0">
                    <a:srgbClr val="6E747A">
                      <a:alpha val="43000"/>
                    </a:srgbClr>
                  </a:outerShdw>
                </a:effectLst>
                <a:sym typeface="+mn-ea"/>
              </a:rPr>
              <a:t>score.score</a:t>
            </a:r>
            <a:r>
              <a:rPr lang="zh-CN" altLang="en-US" sz="2400">
                <a:sym typeface="+mn-ea"/>
              </a:rPr>
              <a:t> FROM </a:t>
            </a:r>
            <a:r>
              <a:rPr lang="zh-CN" altLang="en-US" sz="2400">
                <a:ln w="22225">
                  <a:solidFill>
                    <a:schemeClr val="accent2"/>
                  </a:solidFill>
                  <a:prstDash val="solid"/>
                </a:ln>
                <a:solidFill>
                  <a:schemeClr val="accent2">
                    <a:lumMod val="40000"/>
                    <a:lumOff val="60000"/>
                  </a:schemeClr>
                </a:solidFill>
                <a:effectLst/>
                <a:sym typeface="+mn-ea"/>
              </a:rPr>
              <a:t>student</a:t>
            </a:r>
            <a:r>
              <a:rPr lang="zh-CN" altLang="en-US" sz="2400">
                <a:sym typeface="+mn-ea"/>
              </a:rPr>
              <a:t> ,</a:t>
            </a:r>
            <a:r>
              <a:rPr lang="zh-CN" altLang="en-US" sz="2400">
                <a:ln w="22225">
                  <a:solidFill>
                    <a:schemeClr val="accent2"/>
                  </a:solidFill>
                  <a:prstDash val="solid"/>
                </a:ln>
                <a:solidFill>
                  <a:schemeClr val="accent2">
                    <a:lumMod val="40000"/>
                    <a:lumOff val="60000"/>
                  </a:schemeClr>
                </a:solidFill>
                <a:effectLst/>
                <a:sym typeface="+mn-ea"/>
              </a:rPr>
              <a:t>course</a:t>
            </a:r>
            <a:r>
              <a:rPr lang="zh-CN" altLang="en-US" sz="2400">
                <a:sym typeface="+mn-ea"/>
              </a:rPr>
              <a:t> ,</a:t>
            </a:r>
            <a:r>
              <a:rPr lang="zh-CN" altLang="en-US" sz="2400">
                <a:ln w="22225">
                  <a:solidFill>
                    <a:schemeClr val="accent2"/>
                  </a:solidFill>
                  <a:prstDash val="solid"/>
                </a:ln>
                <a:solidFill>
                  <a:schemeClr val="accent2">
                    <a:lumMod val="40000"/>
                    <a:lumOff val="60000"/>
                  </a:schemeClr>
                </a:solidFill>
                <a:effectLst/>
                <a:sym typeface="+mn-ea"/>
              </a:rPr>
              <a:t>score</a:t>
            </a:r>
            <a:r>
              <a:rPr lang="zh-CN" altLang="en-US" sz="2400">
                <a:sym typeface="+mn-ea"/>
              </a:rPr>
              <a:t> </a:t>
            </a:r>
            <a:endParaRPr lang="zh-CN" altLang="en-US" sz="2400">
              <a:sym typeface="+mn-ea"/>
            </a:endParaRPr>
          </a:p>
          <a:p>
            <a:pPr algn="l"/>
            <a:r>
              <a:rPr lang="zh-CN" altLang="en-US" sz="2400">
                <a:sym typeface="+mn-ea"/>
              </a:rPr>
              <a:t>WHERE</a:t>
            </a:r>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 score.sid </a:t>
            </a:r>
            <a:r>
              <a:rPr lang="en-US" altLang="zh-CN" sz="24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 </a:t>
            </a:r>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student.sid</a:t>
            </a:r>
            <a:r>
              <a:rPr lang="zh-CN" altLang="en-US" sz="2400">
                <a:sym typeface="+mn-ea"/>
              </a:rPr>
              <a:t> AND </a:t>
            </a:r>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score.cid = course.cid</a:t>
            </a:r>
            <a:endPar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补充与提高</a:t>
            </a:r>
            <a:endParaRPr lang="zh-CN" altLang="en-US"/>
          </a:p>
        </p:txBody>
      </p:sp>
      <p:sp>
        <p:nvSpPr>
          <p:cNvPr id="3" name="内容占位符 2"/>
          <p:cNvSpPr>
            <a:spLocks noGrp="1"/>
          </p:cNvSpPr>
          <p:nvPr>
            <p:ph idx="1"/>
          </p:nvPr>
        </p:nvSpPr>
        <p:spPr/>
        <p:txBody>
          <a:bodyPr/>
          <a:p>
            <a:r>
              <a:rPr lang="zh-CN" altLang="en-US"/>
              <a:t>嵌套</a:t>
            </a:r>
            <a:r>
              <a:rPr lang="en-US" altLang="zh-CN"/>
              <a:t>SQL</a:t>
            </a:r>
            <a:r>
              <a:rPr lang="zh-CN" altLang="en-US"/>
              <a:t>语句 </a:t>
            </a:r>
            <a:endParaRPr lang="zh-CN" altLang="en-US"/>
          </a:p>
          <a:p>
            <a:pPr marL="457200" lvl="1" indent="0">
              <a:buNone/>
            </a:pPr>
            <a:r>
              <a:rPr lang="zh-CN" altLang="en-US"/>
              <a:t>需求</a:t>
            </a:r>
            <a:r>
              <a:rPr lang="en-US" altLang="zh-CN"/>
              <a:t>: </a:t>
            </a:r>
            <a:r>
              <a:rPr lang="zh-CN"/>
              <a:t>查询</a:t>
            </a:r>
            <a:r>
              <a:rPr lang="en-US" altLang="zh-CN"/>
              <a:t>fujie</a:t>
            </a:r>
            <a:r>
              <a:rPr lang="zh-CN" altLang="en-US"/>
              <a:t>的高数成绩</a:t>
            </a:r>
            <a:endParaRPr lang="zh-CN" altLang="en-US" sz="1400">
              <a:sym typeface="+mn-ea"/>
              <a:hlinkClick r:id="rId1" action="ppaction://hlinksldjump"/>
            </a:endParaRPr>
          </a:p>
          <a:p>
            <a:pPr marL="0" indent="0">
              <a:buNone/>
            </a:pPr>
            <a:endParaRPr lang="zh-CN" altLang="en-US" sz="1400">
              <a:sym typeface="+mn-ea"/>
              <a:hlinkClick r:id="rId1" action="ppaction://hlinksldjump"/>
            </a:endParaRPr>
          </a:p>
          <a:p>
            <a:pPr marL="0" indent="0">
              <a:buNone/>
            </a:pPr>
            <a:endParaRPr lang="zh-CN" altLang="en-US" sz="1400">
              <a:sym typeface="+mn-ea"/>
              <a:hlinkClick r:id="rId1" action="ppaction://hlinksldjump"/>
            </a:endParaRPr>
          </a:p>
          <a:p>
            <a:pPr marL="0" indent="0">
              <a:buNone/>
            </a:pPr>
            <a:endParaRPr lang="zh-CN" altLang="en-US" sz="1400">
              <a:sym typeface="+mn-ea"/>
              <a:hlinkClick r:id="rId1" action="ppaction://hlinksldjump"/>
            </a:endParaRPr>
          </a:p>
          <a:p>
            <a:pPr marL="0" indent="0">
              <a:buNone/>
            </a:pPr>
            <a:endParaRPr lang="zh-CN" altLang="en-US" sz="1400">
              <a:sym typeface="+mn-ea"/>
              <a:hlinkClick r:id="rId1" action="ppaction://hlinksldjump"/>
            </a:endParaRPr>
          </a:p>
          <a:p>
            <a:pPr marL="0" indent="0">
              <a:buNone/>
            </a:pPr>
            <a:endParaRPr lang="zh-CN" altLang="en-US" sz="1400">
              <a:sym typeface="+mn-ea"/>
              <a:hlinkClick r:id="rId1" action="ppaction://hlinksldjump"/>
            </a:endParaRPr>
          </a:p>
        </p:txBody>
      </p:sp>
      <p:sp>
        <p:nvSpPr>
          <p:cNvPr id="5" name="文本框 4"/>
          <p:cNvSpPr txBox="1"/>
          <p:nvPr/>
        </p:nvSpPr>
        <p:spPr>
          <a:xfrm>
            <a:off x="9583420" y="6135370"/>
            <a:ext cx="2183130" cy="645160"/>
          </a:xfrm>
          <a:prstGeom prst="rect">
            <a:avLst/>
          </a:prstGeom>
          <a:noFill/>
        </p:spPr>
        <p:txBody>
          <a:bodyPr wrap="square" rtlCol="0">
            <a:spAutoFit/>
          </a:bodyPr>
          <a:p>
            <a:r>
              <a:rPr lang="zh-CN" altLang="en-US">
                <a:sym typeface="+mn-ea"/>
                <a:hlinkClick r:id="rId1" action="ppaction://hlinksldjump"/>
              </a:rPr>
              <a:t>主键/外键/关系</a:t>
            </a:r>
            <a:endParaRPr lang="zh-CN" altLang="en-US">
              <a:sym typeface="+mn-ea"/>
              <a:hlinkClick r:id="rId1" action="ppaction://hlinksldjump"/>
            </a:endParaRPr>
          </a:p>
          <a:p>
            <a:endParaRPr lang="zh-CN" altLang="en-US"/>
          </a:p>
        </p:txBody>
      </p:sp>
      <p:sp>
        <p:nvSpPr>
          <p:cNvPr id="7" name="文本框 6"/>
          <p:cNvSpPr txBox="1"/>
          <p:nvPr/>
        </p:nvSpPr>
        <p:spPr>
          <a:xfrm>
            <a:off x="1758315" y="4418965"/>
            <a:ext cx="309880" cy="368300"/>
          </a:xfrm>
          <a:prstGeom prst="rect">
            <a:avLst/>
          </a:prstGeom>
          <a:noFill/>
        </p:spPr>
        <p:txBody>
          <a:bodyPr wrap="none" rtlCol="0">
            <a:spAutoFit/>
          </a:bodyPr>
          <a:p>
            <a:endParaRPr lang="zh-CN" altLang="en-US"/>
          </a:p>
        </p:txBody>
      </p:sp>
      <p:sp>
        <p:nvSpPr>
          <p:cNvPr id="9" name="文本框 8"/>
          <p:cNvSpPr txBox="1"/>
          <p:nvPr/>
        </p:nvSpPr>
        <p:spPr>
          <a:xfrm>
            <a:off x="995680" y="3535680"/>
            <a:ext cx="9964420" cy="1568450"/>
          </a:xfrm>
          <a:prstGeom prst="rect">
            <a:avLst/>
          </a:prstGeom>
          <a:noFill/>
        </p:spPr>
        <p:txBody>
          <a:bodyPr wrap="square" rtlCol="0">
            <a:spAutoFit/>
          </a:bodyPr>
          <a:p>
            <a:pPr algn="l"/>
            <a:r>
              <a:rPr lang="zh-CN" altLang="en-US" sz="2400">
                <a:sym typeface="+mn-ea"/>
              </a:rPr>
              <a:t>SELECT </a:t>
            </a:r>
            <a:r>
              <a:rPr lang="zh-CN" altLang="en-US" sz="2400">
                <a:solidFill>
                  <a:schemeClr val="accent1"/>
                </a:solidFill>
                <a:effectLst>
                  <a:outerShdw blurRad="38100" dist="25400" dir="5400000" algn="ctr" rotWithShape="0">
                    <a:srgbClr val="6E747A">
                      <a:alpha val="43000"/>
                    </a:srgbClr>
                  </a:outerShdw>
                </a:effectLst>
                <a:sym typeface="+mn-ea"/>
              </a:rPr>
              <a:t>score </a:t>
            </a:r>
            <a:r>
              <a:rPr lang="zh-CN" altLang="en-US" sz="2400">
                <a:sym typeface="+mn-ea"/>
              </a:rPr>
              <a:t>FROM </a:t>
            </a:r>
            <a:r>
              <a:rPr lang="zh-CN" altLang="en-US" sz="2400">
                <a:ln w="22225">
                  <a:solidFill>
                    <a:schemeClr val="accent2"/>
                  </a:solidFill>
                  <a:prstDash val="solid"/>
                </a:ln>
                <a:solidFill>
                  <a:schemeClr val="accent2">
                    <a:lumMod val="40000"/>
                    <a:lumOff val="60000"/>
                  </a:schemeClr>
                </a:solidFill>
                <a:effectLst/>
                <a:sym typeface="+mn-ea"/>
              </a:rPr>
              <a:t>score </a:t>
            </a:r>
            <a:r>
              <a:rPr lang="zh-CN" altLang="en-US" sz="2400">
                <a:sym typeface="+mn-ea"/>
              </a:rPr>
              <a:t>WHERE </a:t>
            </a:r>
            <a:r>
              <a:rPr lang="zh-CN" altLang="en-US" sz="2400">
                <a:solidFill>
                  <a:schemeClr val="accent1"/>
                </a:solidFill>
                <a:effectLst>
                  <a:outerShdw blurRad="38100" dist="25400" dir="5400000" algn="ctr" rotWithShape="0">
                    <a:srgbClr val="6E747A">
                      <a:alpha val="43000"/>
                    </a:srgbClr>
                  </a:outerShdw>
                </a:effectLst>
                <a:sym typeface="+mn-ea"/>
              </a:rPr>
              <a:t>sid </a:t>
            </a:r>
            <a:r>
              <a:rPr lang="zh-CN" altLang="en-US" sz="2400">
                <a:sym typeface="+mn-ea"/>
              </a:rPr>
              <a:t>= </a:t>
            </a:r>
            <a:endParaRPr lang="zh-CN" altLang="en-US" sz="2400">
              <a:sym typeface="+mn-ea"/>
            </a:endParaRPr>
          </a:p>
          <a:p>
            <a:pPr algn="l"/>
            <a:r>
              <a:rPr lang="zh-CN" altLang="en-US" sz="2400">
                <a:sym typeface="+mn-ea"/>
              </a:rPr>
              <a:t>(SELECT </a:t>
            </a:r>
            <a:r>
              <a:rPr lang="zh-CN" altLang="en-US" sz="2400">
                <a:solidFill>
                  <a:schemeClr val="accent1"/>
                </a:solidFill>
                <a:effectLst>
                  <a:outerShdw blurRad="38100" dist="25400" dir="5400000" algn="ctr" rotWithShape="0">
                    <a:srgbClr val="6E747A">
                      <a:alpha val="43000"/>
                    </a:srgbClr>
                  </a:outerShdw>
                </a:effectLst>
                <a:sym typeface="+mn-ea"/>
              </a:rPr>
              <a:t>sid </a:t>
            </a:r>
            <a:r>
              <a:rPr lang="zh-CN" altLang="en-US" sz="2400">
                <a:sym typeface="+mn-ea"/>
              </a:rPr>
              <a:t>FROM </a:t>
            </a:r>
            <a:r>
              <a:rPr lang="zh-CN" altLang="en-US" sz="2400">
                <a:ln w="22225">
                  <a:solidFill>
                    <a:schemeClr val="accent2"/>
                  </a:solidFill>
                  <a:prstDash val="solid"/>
                </a:ln>
                <a:solidFill>
                  <a:schemeClr val="accent2">
                    <a:lumMod val="40000"/>
                    <a:lumOff val="60000"/>
                  </a:schemeClr>
                </a:solidFill>
                <a:effectLst/>
                <a:sym typeface="+mn-ea"/>
              </a:rPr>
              <a:t>student </a:t>
            </a:r>
            <a:r>
              <a:rPr lang="zh-CN" altLang="en-US" sz="2400">
                <a:sym typeface="+mn-ea"/>
              </a:rPr>
              <a:t>WHERE </a:t>
            </a:r>
            <a:r>
              <a:rPr lang="zh-CN" altLang="en-US" sz="2400">
                <a:solidFill>
                  <a:schemeClr val="accent1"/>
                </a:solidFill>
                <a:effectLst>
                  <a:outerShdw blurRad="38100" dist="25400" dir="5400000" algn="ctr" rotWithShape="0">
                    <a:srgbClr val="6E747A">
                      <a:alpha val="43000"/>
                    </a:srgbClr>
                  </a:outerShdw>
                </a:effectLst>
                <a:sym typeface="+mn-ea"/>
              </a:rPr>
              <a:t>s_name</a:t>
            </a:r>
            <a:r>
              <a:rPr lang="zh-CN" altLang="en-US" sz="2400">
                <a:sym typeface="+mn-ea"/>
              </a:rPr>
              <a:t> = 'fujie') </a:t>
            </a:r>
            <a:endParaRPr lang="zh-CN" altLang="en-US" sz="2400">
              <a:sym typeface="+mn-ea"/>
            </a:endParaRPr>
          </a:p>
          <a:p>
            <a:pPr algn="l"/>
            <a:r>
              <a:rPr lang="zh-CN" altLang="en-US" sz="2400">
                <a:sym typeface="+mn-ea"/>
              </a:rPr>
              <a:t>AND </a:t>
            </a:r>
            <a:r>
              <a:rPr lang="zh-CN" altLang="en-US" sz="2400">
                <a:solidFill>
                  <a:schemeClr val="accent1"/>
                </a:solidFill>
                <a:effectLst>
                  <a:outerShdw blurRad="38100" dist="25400" dir="5400000" algn="ctr" rotWithShape="0">
                    <a:srgbClr val="6E747A">
                      <a:alpha val="43000"/>
                    </a:srgbClr>
                  </a:outerShdw>
                </a:effectLst>
                <a:sym typeface="+mn-ea"/>
              </a:rPr>
              <a:t>cid </a:t>
            </a:r>
            <a:r>
              <a:rPr lang="zh-CN" altLang="en-US" sz="2400">
                <a:sym typeface="+mn-ea"/>
              </a:rPr>
              <a:t>= </a:t>
            </a:r>
            <a:endParaRPr lang="zh-CN" altLang="en-US" sz="2400">
              <a:sym typeface="+mn-ea"/>
            </a:endParaRPr>
          </a:p>
          <a:p>
            <a:pPr algn="l"/>
            <a:r>
              <a:rPr lang="zh-CN" altLang="en-US" sz="2400">
                <a:sym typeface="+mn-ea"/>
              </a:rPr>
              <a:t>(SELECT </a:t>
            </a:r>
            <a:r>
              <a:rPr lang="zh-CN" altLang="en-US" sz="2400">
                <a:solidFill>
                  <a:schemeClr val="accent1"/>
                </a:solidFill>
                <a:effectLst>
                  <a:outerShdw blurRad="38100" dist="25400" dir="5400000" algn="ctr" rotWithShape="0">
                    <a:srgbClr val="6E747A">
                      <a:alpha val="43000"/>
                    </a:srgbClr>
                  </a:outerShdw>
                </a:effectLst>
                <a:sym typeface="+mn-ea"/>
              </a:rPr>
              <a:t>cid </a:t>
            </a:r>
            <a:r>
              <a:rPr lang="zh-CN" altLang="en-US" sz="2400">
                <a:sym typeface="+mn-ea"/>
              </a:rPr>
              <a:t>FROM </a:t>
            </a:r>
            <a:r>
              <a:rPr lang="zh-CN" altLang="en-US" sz="2400">
                <a:ln w="22225">
                  <a:solidFill>
                    <a:schemeClr val="accent2"/>
                  </a:solidFill>
                  <a:prstDash val="solid"/>
                </a:ln>
                <a:solidFill>
                  <a:schemeClr val="accent2">
                    <a:lumMod val="40000"/>
                    <a:lumOff val="60000"/>
                  </a:schemeClr>
                </a:solidFill>
                <a:effectLst/>
                <a:sym typeface="+mn-ea"/>
              </a:rPr>
              <a:t>course </a:t>
            </a:r>
            <a:r>
              <a:rPr lang="zh-CN" altLang="en-US" sz="2400">
                <a:sym typeface="+mn-ea"/>
              </a:rPr>
              <a:t>WHERE </a:t>
            </a:r>
            <a:r>
              <a:rPr lang="zh-CN" altLang="en-US" sz="2400">
                <a:solidFill>
                  <a:schemeClr val="accent1"/>
                </a:solidFill>
                <a:effectLst>
                  <a:outerShdw blurRad="38100" dist="25400" dir="5400000" algn="ctr" rotWithShape="0">
                    <a:srgbClr val="6E747A">
                      <a:alpha val="43000"/>
                    </a:srgbClr>
                  </a:outerShdw>
                </a:effectLst>
                <a:sym typeface="+mn-ea"/>
              </a:rPr>
              <a:t>c_name</a:t>
            </a:r>
            <a:r>
              <a:rPr lang="zh-CN" altLang="en-US" sz="2400">
                <a:sym typeface="+mn-ea"/>
              </a:rPr>
              <a:t> = '高数')</a:t>
            </a:r>
            <a:endParaRPr lang="zh-CN" altLang="en-US" sz="2400">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补充与提高</a:t>
            </a:r>
            <a:endParaRPr lang="zh-CN" altLang="en-US"/>
          </a:p>
        </p:txBody>
      </p:sp>
      <p:sp>
        <p:nvSpPr>
          <p:cNvPr id="3" name="内容占位符 2"/>
          <p:cNvSpPr>
            <a:spLocks noGrp="1"/>
          </p:cNvSpPr>
          <p:nvPr>
            <p:ph idx="1"/>
          </p:nvPr>
        </p:nvSpPr>
        <p:spPr>
          <a:xfrm>
            <a:off x="4078605" y="2834005"/>
            <a:ext cx="4035425" cy="1190625"/>
          </a:xfrm>
        </p:spPr>
        <p:txBody>
          <a:bodyPr/>
          <a:p>
            <a:pPr marL="0" indent="0">
              <a:buNone/>
            </a:pPr>
            <a:r>
              <a:rPr lang="zh-CN" altLang="en-US" sz="6600">
                <a:sym typeface="+mn-ea"/>
              </a:rPr>
              <a:t>编码问题</a:t>
            </a:r>
            <a:endParaRPr lang="zh-CN" altLang="en-US" sz="6600">
              <a:sym typeface="+mn-ea"/>
            </a:endParaRPr>
          </a:p>
        </p:txBody>
      </p:sp>
      <p:sp>
        <p:nvSpPr>
          <p:cNvPr id="5" name="文本框 4"/>
          <p:cNvSpPr txBox="1"/>
          <p:nvPr/>
        </p:nvSpPr>
        <p:spPr>
          <a:xfrm>
            <a:off x="9583420" y="6135370"/>
            <a:ext cx="2183130" cy="645160"/>
          </a:xfrm>
          <a:prstGeom prst="rect">
            <a:avLst/>
          </a:prstGeom>
          <a:noFill/>
        </p:spPr>
        <p:txBody>
          <a:bodyPr wrap="square" rtlCol="0">
            <a:spAutoFit/>
          </a:bodyPr>
          <a:p>
            <a:r>
              <a:rPr lang="zh-CN" altLang="en-US">
                <a:sym typeface="+mn-ea"/>
                <a:hlinkClick r:id="rId1" action="ppaction://hlinksldjump"/>
              </a:rPr>
              <a:t>主键/外键/关系</a:t>
            </a:r>
            <a:endParaRPr lang="zh-CN" altLang="en-US">
              <a:sym typeface="+mn-ea"/>
              <a:hlinkClick r:id="rId1" action="ppaction://hlinksldjump"/>
            </a:endParaRPr>
          </a:p>
          <a:p>
            <a:endParaRPr lang="zh-CN" altLang="en-US"/>
          </a:p>
        </p:txBody>
      </p:sp>
      <p:sp>
        <p:nvSpPr>
          <p:cNvPr id="7" name="文本框 6"/>
          <p:cNvSpPr txBox="1"/>
          <p:nvPr/>
        </p:nvSpPr>
        <p:spPr>
          <a:xfrm>
            <a:off x="1758315" y="4418965"/>
            <a:ext cx="309880" cy="368300"/>
          </a:xfrm>
          <a:prstGeom prst="rect">
            <a:avLst/>
          </a:prstGeom>
          <a:noFill/>
        </p:spPr>
        <p:txBody>
          <a:bodyPr wrap="none" rtlCol="0">
            <a:spAutoFit/>
          </a:bodyPr>
          <a:p>
            <a:endParaRPr lang="zh-CN" alt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hidden="1"/>
          <p:cNvPicPr>
            <a:picLocks noChangeAspect="1"/>
          </p:cNvPicPr>
          <p:nvPr/>
        </p:nvPicPr>
        <p:blipFill>
          <a:blip/>
          <a:stretch>
            <a:fillRect/>
          </a:stretch>
        </p:blipFill>
        <p:spPr>
          <a:xfrm>
            <a:off x="450" y="1"/>
            <a:ext cx="12138054" cy="6858000"/>
          </a:xfrm>
          <a:prstGeom prst="rect">
            <a:avLst/>
          </a:prstGeom>
        </p:spPr>
      </p:pic>
      <p:sp>
        <p:nvSpPr>
          <p:cNvPr id="10" name="文本框 9"/>
          <p:cNvSpPr txBox="1"/>
          <p:nvPr/>
        </p:nvSpPr>
        <p:spPr>
          <a:xfrm>
            <a:off x="2080260" y="2189480"/>
            <a:ext cx="8032115" cy="2646045"/>
          </a:xfrm>
          <a:prstGeom prst="rect">
            <a:avLst/>
          </a:prstGeom>
          <a:noFill/>
          <a:effectLst/>
        </p:spPr>
        <p:txBody>
          <a:bodyPr wrap="square" rtlCol="0">
            <a:spAutoFit/>
          </a:bodyPr>
          <a:lstStyle/>
          <a:p>
            <a:pPr algn="ctr"/>
            <a:r>
              <a:rPr lang="en-US" altLang="zh-CN" sz="8300" dirty="0">
                <a:solidFill>
                  <a:schemeClr val="accent1">
                    <a:lumMod val="50000"/>
                  </a:schemeClr>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rPr>
              <a:t>cJSON</a:t>
            </a:r>
            <a:endParaRPr lang="en-US" altLang="zh-CN" sz="8300" dirty="0">
              <a:solidFill>
                <a:schemeClr val="accent1">
                  <a:lumMod val="50000"/>
                </a:schemeClr>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endParaRPr>
          </a:p>
          <a:p>
            <a:pPr algn="ctr"/>
            <a:r>
              <a:rPr lang="zh-CN" altLang="en-US" sz="8300" dirty="0">
                <a:solidFill>
                  <a:schemeClr val="accent1">
                    <a:lumMod val="50000"/>
                  </a:schemeClr>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rPr>
              <a:t>快速上手</a:t>
            </a:r>
            <a:endParaRPr lang="zh-CN" altLang="en-US" sz="8300" dirty="0">
              <a:solidFill>
                <a:schemeClr val="accent1">
                  <a:lumMod val="50000"/>
                </a:schemeClr>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endParaRPr>
          </a:p>
        </p:txBody>
      </p:sp>
      <p:cxnSp>
        <p:nvCxnSpPr>
          <p:cNvPr id="36" name="直接连接符 35"/>
          <p:cNvCxnSpPr/>
          <p:nvPr/>
        </p:nvCxnSpPr>
        <p:spPr>
          <a:xfrm flipH="1">
            <a:off x="8352282" y="279315"/>
            <a:ext cx="1432318" cy="1488982"/>
          </a:xfrm>
          <a:prstGeom prst="line">
            <a:avLst/>
          </a:prstGeom>
          <a:ln w="9525">
            <a:solidFill>
              <a:srgbClr val="E94236"/>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8051036" y="1453230"/>
            <a:ext cx="402115" cy="432997"/>
          </a:xfrm>
          <a:prstGeom prst="line">
            <a:avLst/>
          </a:prstGeom>
          <a:ln w="9525">
            <a:solidFill>
              <a:srgbClr val="4384F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2984861" y="5567038"/>
            <a:ext cx="992803" cy="1047163"/>
          </a:xfrm>
          <a:prstGeom prst="line">
            <a:avLst/>
          </a:prstGeom>
          <a:ln w="9525">
            <a:solidFill>
              <a:srgbClr val="33A952"/>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3847238" y="5127027"/>
            <a:ext cx="816713" cy="853366"/>
          </a:xfrm>
          <a:prstGeom prst="line">
            <a:avLst/>
          </a:prstGeom>
          <a:ln w="9525">
            <a:solidFill>
              <a:srgbClr val="FBBD06"/>
            </a:solidFill>
          </a:ln>
        </p:spPr>
        <p:style>
          <a:lnRef idx="1">
            <a:schemeClr val="accent1"/>
          </a:lnRef>
          <a:fillRef idx="0">
            <a:schemeClr val="accent1"/>
          </a:fillRef>
          <a:effectRef idx="0">
            <a:schemeClr val="accent1"/>
          </a:effectRef>
          <a:fontRef idx="minor">
            <a:schemeClr val="tx1"/>
          </a:fontRef>
        </p:style>
      </p:cxnSp>
      <p:sp>
        <p:nvSpPr>
          <p:cNvPr id="47" name="椭圆 46"/>
          <p:cNvSpPr/>
          <p:nvPr/>
        </p:nvSpPr>
        <p:spPr>
          <a:xfrm rot="13620000" flipH="1" flipV="1">
            <a:off x="4906904" y="5385707"/>
            <a:ext cx="158611" cy="392578"/>
          </a:xfrm>
          <a:prstGeom prst="ellipse">
            <a:avLst/>
          </a:pr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8" name="椭圆 47"/>
          <p:cNvSpPr/>
          <p:nvPr/>
        </p:nvSpPr>
        <p:spPr>
          <a:xfrm rot="13620000" flipH="1" flipV="1">
            <a:off x="2334960" y="5695057"/>
            <a:ext cx="231354" cy="503486"/>
          </a:xfrm>
          <a:prstGeom prst="ellipse">
            <a:avLst/>
          </a:pr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9" name="椭圆 48"/>
          <p:cNvSpPr/>
          <p:nvPr/>
        </p:nvSpPr>
        <p:spPr>
          <a:xfrm rot="13620000" flipH="1" flipV="1">
            <a:off x="10018014" y="946486"/>
            <a:ext cx="100646" cy="286001"/>
          </a:xfrm>
          <a:prstGeom prst="ellipse">
            <a:avLst/>
          </a:pr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1" name="椭圆 50"/>
          <p:cNvSpPr/>
          <p:nvPr/>
        </p:nvSpPr>
        <p:spPr>
          <a:xfrm rot="13620000" flipH="1" flipV="1">
            <a:off x="7981561" y="1033459"/>
            <a:ext cx="100646" cy="286001"/>
          </a:xfrm>
          <a:prstGeom prst="ellipse">
            <a:avLst/>
          </a:pr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 name="矩形 6"/>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a:spLocks noChangeAspect="1"/>
          </p:cNvSpPr>
          <p:nvPr>
            <p:custDataLst>
              <p:tags r:id="rId2"/>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nodeType="after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up)">
                                      <p:cBhvr>
                                        <p:cTn id="13" dur="500"/>
                                        <p:tgtEl>
                                          <p:spTgt spid="36"/>
                                        </p:tgtEl>
                                      </p:cBhvr>
                                    </p:animEffect>
                                  </p:childTnLst>
                                </p:cTn>
                              </p:par>
                              <p:par>
                                <p:cTn id="14" presetID="22" presetClass="entr" presetSubtype="1" fill="hold"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wipe(up)">
                                      <p:cBhvr>
                                        <p:cTn id="16" dur="500"/>
                                        <p:tgtEl>
                                          <p:spTgt spid="41"/>
                                        </p:tgtEl>
                                      </p:cBhvr>
                                    </p:animEffect>
                                  </p:childTnLst>
                                </p:cTn>
                              </p:par>
                              <p:par>
                                <p:cTn id="17" presetID="22" presetClass="entr" presetSubtype="4" fill="hold" nodeType="with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wipe(down)">
                                      <p:cBhvr>
                                        <p:cTn id="19" dur="500"/>
                                        <p:tgtEl>
                                          <p:spTgt spid="42"/>
                                        </p:tgtEl>
                                      </p:cBhvr>
                                    </p:animEffect>
                                  </p:childTnLst>
                                </p:cTn>
                              </p:par>
                              <p:par>
                                <p:cTn id="20" presetID="22" presetClass="entr" presetSubtype="4" fill="hold"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wipe(down)">
                                      <p:cBhvr>
                                        <p:cTn id="22" dur="500"/>
                                        <p:tgtEl>
                                          <p:spTgt spid="43"/>
                                        </p:tgtEl>
                                      </p:cBhvr>
                                    </p:animEffect>
                                  </p:childTnLst>
                                </p:cTn>
                              </p:par>
                            </p:childTnLst>
                          </p:cTn>
                        </p:par>
                        <p:par>
                          <p:cTn id="23" fill="hold">
                            <p:stCondLst>
                              <p:cond delay="1500"/>
                            </p:stCondLst>
                            <p:childTnLst>
                              <p:par>
                                <p:cTn id="24" presetID="10" presetClass="entr" presetSubtype="0" fill="hold" grpId="0" nodeType="afterEffect">
                                  <p:stCondLst>
                                    <p:cond delay="0"/>
                                  </p:stCondLst>
                                  <p:childTnLst>
                                    <p:set>
                                      <p:cBhvr>
                                        <p:cTn id="25" dur="1" fill="hold">
                                          <p:stCondLst>
                                            <p:cond delay="0"/>
                                          </p:stCondLst>
                                        </p:cTn>
                                        <p:tgtEl>
                                          <p:spTgt spid="51"/>
                                        </p:tgtEl>
                                        <p:attrNameLst>
                                          <p:attrName>style.visibility</p:attrName>
                                        </p:attrNameLst>
                                      </p:cBhvr>
                                      <p:to>
                                        <p:strVal val="visible"/>
                                      </p:to>
                                    </p:set>
                                    <p:animEffect transition="in" filter="fade">
                                      <p:cBhvr>
                                        <p:cTn id="26" dur="500"/>
                                        <p:tgtEl>
                                          <p:spTgt spid="51"/>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47"/>
                                        </p:tgtEl>
                                        <p:attrNameLst>
                                          <p:attrName>style.visibility</p:attrName>
                                        </p:attrNameLst>
                                      </p:cBhvr>
                                      <p:to>
                                        <p:strVal val="visible"/>
                                      </p:to>
                                    </p:set>
                                    <p:animEffect transition="in" filter="fade">
                                      <p:cBhvr>
                                        <p:cTn id="29" dur="500"/>
                                        <p:tgtEl>
                                          <p:spTgt spid="47"/>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49"/>
                                        </p:tgtEl>
                                        <p:attrNameLst>
                                          <p:attrName>style.visibility</p:attrName>
                                        </p:attrNameLst>
                                      </p:cBhvr>
                                      <p:to>
                                        <p:strVal val="visible"/>
                                      </p:to>
                                    </p:set>
                                    <p:animEffect transition="in" filter="fade">
                                      <p:cBhvr>
                                        <p:cTn id="32" dur="500"/>
                                        <p:tgtEl>
                                          <p:spTgt spid="49"/>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48"/>
                                        </p:tgtEl>
                                        <p:attrNameLst>
                                          <p:attrName>style.visibility</p:attrName>
                                        </p:attrNameLst>
                                      </p:cBhvr>
                                      <p:to>
                                        <p:strVal val="visible"/>
                                      </p:to>
                                    </p:set>
                                    <p:animEffect transition="in" filter="fade">
                                      <p:cBhvr>
                                        <p:cTn id="35" dur="500"/>
                                        <p:tgtEl>
                                          <p:spTgt spid="48"/>
                                        </p:tgtEl>
                                      </p:cBhvr>
                                    </p:animEffect>
                                  </p:childTnLst>
                                </p:cTn>
                              </p:par>
                            </p:childTnLst>
                          </p:cTn>
                        </p:par>
                        <p:par>
                          <p:cTn id="36" fill="hold">
                            <p:stCondLst>
                              <p:cond delay="2000"/>
                            </p:stCondLst>
                            <p:childTnLst>
                              <p:par>
                                <p:cTn id="37" presetID="10" presetClass="entr" presetSubtype="0" fill="hold" grpId="0"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47" grpId="0" bldLvl="0" animBg="1"/>
      <p:bldP spid="48" grpId="0" bldLvl="0" animBg="1"/>
      <p:bldP spid="49" grpId="0" bldLvl="0" animBg="1"/>
      <p:bldP spid="51" grpId="0" bldLvl="0" animBg="1"/>
      <p:bldP spid="7"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JSON</a:t>
            </a:r>
            <a:r>
              <a:rPr lang="zh-CN" altLang="en-US"/>
              <a:t>简介</a:t>
            </a:r>
            <a:endParaRPr lang="zh-CN" altLang="en-US"/>
          </a:p>
        </p:txBody>
      </p:sp>
      <p:sp>
        <p:nvSpPr>
          <p:cNvPr id="3" name="内容占位符 2"/>
          <p:cNvSpPr>
            <a:spLocks noGrp="1"/>
          </p:cNvSpPr>
          <p:nvPr>
            <p:ph idx="1"/>
          </p:nvPr>
        </p:nvSpPr>
        <p:spPr>
          <a:xfrm>
            <a:off x="838200" y="1494790"/>
            <a:ext cx="10515600" cy="4682490"/>
          </a:xfrm>
        </p:spPr>
        <p:txBody>
          <a:bodyPr/>
          <a:p>
            <a:pPr marL="0" indent="0">
              <a:buNone/>
            </a:pPr>
            <a:r>
              <a:rPr lang="en-US" altLang="zh-CN"/>
              <a:t>	</a:t>
            </a:r>
            <a:r>
              <a:rPr lang="zh-CN" altLang="en-US"/>
              <a:t>JSON(JavaScript Object Notation, JS 对象简谱) 是一种轻量级的数据交换格式。采用</a:t>
            </a:r>
            <a:r>
              <a:rPr lang="zh-CN" altLang="en-US">
                <a:solidFill>
                  <a:schemeClr val="accent1"/>
                </a:solidFill>
                <a:effectLst>
                  <a:outerShdw blurRad="38100" dist="25400" dir="5400000" algn="ctr" rotWithShape="0">
                    <a:srgbClr val="6E747A">
                      <a:alpha val="43000"/>
                    </a:srgbClr>
                  </a:outerShdw>
                </a:effectLst>
              </a:rPr>
              <a:t>完全独立于编程语言</a:t>
            </a:r>
            <a:r>
              <a:rPr lang="zh-CN" altLang="en-US"/>
              <a:t>的</a:t>
            </a:r>
            <a:r>
              <a:rPr lang="zh-CN" altLang="en-US">
                <a:solidFill>
                  <a:schemeClr val="accent1"/>
                </a:solidFill>
                <a:effectLst>
                  <a:outerShdw blurRad="38100" dist="25400" dir="5400000" algn="ctr" rotWithShape="0">
                    <a:srgbClr val="6E747A">
                      <a:alpha val="43000"/>
                    </a:srgbClr>
                  </a:outerShdw>
                </a:effectLst>
              </a:rPr>
              <a:t>文本格式</a:t>
            </a:r>
            <a:r>
              <a:rPr lang="zh-CN" altLang="en-US"/>
              <a:t>来存储和表示数据。简洁和清晰的层次结构使得 JSON 成为理想的数据交换语言。 </a:t>
            </a:r>
            <a:r>
              <a:rPr lang="zh-CN" altLang="en-US">
                <a:solidFill>
                  <a:schemeClr val="accent1"/>
                </a:solidFill>
                <a:effectLst>
                  <a:outerShdw blurRad="38100" dist="25400" dir="5400000" algn="ctr" rotWithShape="0">
                    <a:srgbClr val="6E747A">
                      <a:alpha val="43000"/>
                    </a:srgbClr>
                  </a:outerShdw>
                </a:effectLst>
              </a:rPr>
              <a:t>易于人阅读和编写</a:t>
            </a:r>
            <a:r>
              <a:rPr lang="zh-CN" altLang="en-US"/>
              <a:t>，同时也</a:t>
            </a:r>
            <a:r>
              <a:rPr lang="zh-CN" altLang="en-US">
                <a:solidFill>
                  <a:schemeClr val="accent1"/>
                </a:solidFill>
                <a:effectLst>
                  <a:outerShdw blurRad="38100" dist="25400" dir="5400000" algn="ctr" rotWithShape="0">
                    <a:srgbClr val="6E747A">
                      <a:alpha val="43000"/>
                    </a:srgbClr>
                  </a:outerShdw>
                </a:effectLst>
              </a:rPr>
              <a:t>易于机器解析和生成</a:t>
            </a:r>
            <a:r>
              <a:rPr lang="zh-CN" altLang="en-US"/>
              <a:t>，并有效地提升网络传输效率。</a:t>
            </a:r>
            <a:endParaRPr lang="zh-CN" altLang="en-US"/>
          </a:p>
          <a:p>
            <a:pPr marL="0" indent="0">
              <a:buNone/>
            </a:pPr>
            <a:r>
              <a:rPr>
                <a:sym typeface="+mn-ea"/>
              </a:rPr>
              <a:t>{</a:t>
            </a:r>
            <a:endParaRPr>
              <a:sym typeface="+mn-ea"/>
            </a:endParaRPr>
          </a:p>
          <a:p>
            <a:pPr marL="0" indent="0">
              <a:buNone/>
            </a:pPr>
            <a:r>
              <a:rPr>
                <a:sym typeface="+mn-ea"/>
              </a:rPr>
              <a:t>	"</a:t>
            </a:r>
            <a:r>
              <a:rPr lang="en-US">
                <a:ln w="22225">
                  <a:solidFill>
                    <a:schemeClr val="accent2"/>
                  </a:solidFill>
                  <a:prstDash val="solid"/>
                </a:ln>
                <a:solidFill>
                  <a:schemeClr val="accent2">
                    <a:lumMod val="40000"/>
                    <a:lumOff val="60000"/>
                  </a:schemeClr>
                </a:solidFill>
                <a:effectLst/>
                <a:sym typeface="+mn-ea"/>
              </a:rPr>
              <a:t>sid</a:t>
            </a:r>
            <a:r>
              <a:rPr>
                <a:sym typeface="+mn-ea"/>
              </a:rPr>
              <a:t>":	</a:t>
            </a:r>
            <a:r>
              <a:rPr lang="en-US">
                <a:solidFill>
                  <a:schemeClr val="accent1"/>
                </a:solidFill>
                <a:effectLst>
                  <a:outerShdw blurRad="38100" dist="25400" dir="5400000" algn="ctr" rotWithShape="0">
                    <a:srgbClr val="6E747A">
                      <a:alpha val="43000"/>
                    </a:srgbClr>
                  </a:outerShdw>
                </a:effectLst>
                <a:sym typeface="+mn-ea"/>
              </a:rPr>
              <a:t>1</a:t>
            </a:r>
            <a:r>
              <a:rPr>
                <a:sym typeface="+mn-ea"/>
              </a:rPr>
              <a:t>,</a:t>
            </a:r>
            <a:endParaRPr>
              <a:sym typeface="+mn-ea"/>
            </a:endParaRPr>
          </a:p>
          <a:p>
            <a:pPr marL="0" indent="0">
              <a:buNone/>
            </a:pPr>
            <a:r>
              <a:rPr>
                <a:sym typeface="+mn-ea"/>
              </a:rPr>
              <a:t>	"</a:t>
            </a:r>
            <a:r>
              <a:rPr lang="en-US">
                <a:ln w="22225">
                  <a:solidFill>
                    <a:schemeClr val="accent2"/>
                  </a:solidFill>
                  <a:prstDash val="solid"/>
                </a:ln>
                <a:solidFill>
                  <a:schemeClr val="accent2">
                    <a:lumMod val="40000"/>
                    <a:lumOff val="60000"/>
                  </a:schemeClr>
                </a:solidFill>
                <a:effectLst/>
                <a:sym typeface="+mn-ea"/>
              </a:rPr>
              <a:t>no</a:t>
            </a:r>
            <a:r>
              <a:rPr>
                <a:sym typeface="+mn-ea"/>
              </a:rPr>
              <a:t>":	"</a:t>
            </a:r>
            <a:r>
              <a:rPr lang="en-US">
                <a:solidFill>
                  <a:schemeClr val="accent1"/>
                </a:solidFill>
                <a:effectLst>
                  <a:outerShdw blurRad="38100" dist="25400" dir="5400000" algn="ctr" rotWithShape="0">
                    <a:srgbClr val="6E747A">
                      <a:alpha val="43000"/>
                    </a:srgbClr>
                  </a:outerShdw>
                </a:effectLst>
                <a:sym typeface="+mn-ea"/>
              </a:rPr>
              <a:t>04163002</a:t>
            </a:r>
            <a:r>
              <a:rPr>
                <a:sym typeface="+mn-ea"/>
              </a:rPr>
              <a:t>",</a:t>
            </a:r>
            <a:endParaRPr>
              <a:sym typeface="+mn-ea"/>
            </a:endParaRPr>
          </a:p>
          <a:p>
            <a:pPr marL="0" indent="0">
              <a:buNone/>
            </a:pPr>
            <a:r>
              <a:rPr>
                <a:sym typeface="+mn-ea"/>
              </a:rPr>
              <a:t>	"</a:t>
            </a:r>
            <a:r>
              <a:rPr lang="en-US">
                <a:ln w="22225">
                  <a:solidFill>
                    <a:schemeClr val="accent2"/>
                  </a:solidFill>
                  <a:prstDash val="solid"/>
                </a:ln>
                <a:solidFill>
                  <a:schemeClr val="accent2">
                    <a:lumMod val="40000"/>
                    <a:lumOff val="60000"/>
                  </a:schemeClr>
                </a:solidFill>
                <a:effectLst/>
                <a:sym typeface="+mn-ea"/>
              </a:rPr>
              <a:t>s_name</a:t>
            </a:r>
            <a:r>
              <a:rPr>
                <a:sym typeface="+mn-ea"/>
              </a:rPr>
              <a:t>":	"</a:t>
            </a:r>
            <a:r>
              <a:rPr lang="en-US">
                <a:solidFill>
                  <a:schemeClr val="accent1"/>
                </a:solidFill>
                <a:effectLst>
                  <a:outerShdw blurRad="38100" dist="25400" dir="5400000" algn="ctr" rotWithShape="0">
                    <a:srgbClr val="6E747A">
                      <a:alpha val="43000"/>
                    </a:srgbClr>
                  </a:outerShdw>
                </a:effectLst>
                <a:sym typeface="+mn-ea"/>
              </a:rPr>
              <a:t>fujie</a:t>
            </a:r>
            <a:r>
              <a:rPr>
                <a:sym typeface="+mn-ea"/>
              </a:rPr>
              <a:t>"</a:t>
            </a:r>
            <a:endParaRPr>
              <a:sym typeface="+mn-ea"/>
            </a:endParaRPr>
          </a:p>
          <a:p>
            <a:pPr marL="0" indent="0">
              <a:buNone/>
            </a:pPr>
            <a:r>
              <a:rPr>
                <a:sym typeface="+mn-ea"/>
              </a:rPr>
              <a:t>}</a:t>
            </a:r>
            <a:endParaRPr>
              <a:sym typeface="+mn-ea"/>
            </a:endParaRPr>
          </a:p>
          <a:p>
            <a:pPr marL="0" indent="0">
              <a:buNone/>
            </a:pP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cJSON</a:t>
            </a:r>
            <a:r>
              <a:rPr lang="zh-CN" altLang="en-US"/>
              <a:t>核心</a:t>
            </a:r>
            <a:r>
              <a:rPr lang="en-US" altLang="zh-CN"/>
              <a:t>API</a:t>
            </a:r>
            <a:endParaRPr lang="en-US" altLang="zh-CN"/>
          </a:p>
        </p:txBody>
      </p:sp>
      <p:sp>
        <p:nvSpPr>
          <p:cNvPr id="3" name="内容占位符 2"/>
          <p:cNvSpPr>
            <a:spLocks noGrp="1"/>
          </p:cNvSpPr>
          <p:nvPr>
            <p:ph idx="1"/>
          </p:nvPr>
        </p:nvSpPr>
        <p:spPr>
          <a:xfrm>
            <a:off x="838200" y="1588770"/>
            <a:ext cx="10515600" cy="4588510"/>
          </a:xfrm>
        </p:spPr>
        <p:txBody>
          <a:bodyPr/>
          <a:p>
            <a:pPr marL="0" indent="0">
              <a:buNone/>
            </a:pPr>
            <a:r>
              <a:rPr lang="zh-CN" altLang="en-US"/>
              <a:t>数据结构</a:t>
            </a:r>
            <a:endParaRPr lang="zh-CN" altLang="en-US"/>
          </a:p>
          <a:p>
            <a:pPr marL="0" indent="0">
              <a:buNone/>
            </a:pPr>
            <a:endParaRPr lang="zh-CN" altLang="en-US" sz="2000"/>
          </a:p>
          <a:p>
            <a:pPr marL="0" indent="0">
              <a:buNone/>
            </a:pPr>
            <a:r>
              <a:rPr lang="zh-CN" altLang="en-US" sz="2000">
                <a:solidFill>
                  <a:schemeClr val="accent1"/>
                </a:solidFill>
                <a:effectLst>
                  <a:outerShdw blurRad="38100" dist="25400" dir="5400000" algn="ctr" rotWithShape="0">
                    <a:srgbClr val="6E747A">
                      <a:alpha val="43000"/>
                    </a:srgbClr>
                  </a:outerShdw>
                </a:effectLst>
              </a:rPr>
              <a:t>typedef struct</a:t>
            </a:r>
            <a:r>
              <a:rPr lang="zh-CN" altLang="en-US" sz="2000"/>
              <a:t> cJSON {  </a:t>
            </a:r>
            <a:endParaRPr lang="zh-CN" altLang="en-US" sz="2000"/>
          </a:p>
          <a:p>
            <a:pPr marL="0" indent="0">
              <a:buNone/>
            </a:pPr>
            <a:r>
              <a:rPr lang="zh-CN" altLang="en-US" sz="2000"/>
              <a:t> </a:t>
            </a:r>
            <a:r>
              <a:rPr lang="zh-CN" altLang="en-US" sz="2000">
                <a:solidFill>
                  <a:schemeClr val="accent1"/>
                </a:solidFill>
                <a:effectLst>
                  <a:outerShdw blurRad="38100" dist="25400" dir="5400000" algn="ctr" rotWithShape="0">
                    <a:srgbClr val="6E747A">
                      <a:alpha val="43000"/>
                    </a:srgbClr>
                  </a:outerShdw>
                </a:effectLst>
              </a:rPr>
              <a:t>struct </a:t>
            </a:r>
            <a:r>
              <a:rPr lang="zh-CN" altLang="en-US" sz="2000">
                <a:ln w="22225">
                  <a:solidFill>
                    <a:schemeClr val="accent2"/>
                  </a:solidFill>
                  <a:prstDash val="solid"/>
                </a:ln>
                <a:solidFill>
                  <a:schemeClr val="accent2">
                    <a:lumMod val="40000"/>
                    <a:lumOff val="60000"/>
                  </a:schemeClr>
                </a:solidFill>
                <a:effectLst/>
              </a:rPr>
              <a:t>cJSON</a:t>
            </a:r>
            <a:r>
              <a:rPr lang="zh-CN" altLang="en-US" sz="2000"/>
              <a:t> *</a:t>
            </a:r>
            <a:r>
              <a:rPr lang="zh-CN" altLang="en-US" sz="2000">
                <a:ln w="22225">
                  <a:solidFill>
                    <a:schemeClr val="accent2"/>
                  </a:solidFill>
                  <a:prstDash val="solid"/>
                </a:ln>
                <a:solidFill>
                  <a:schemeClr val="accent2">
                    <a:lumMod val="40000"/>
                    <a:lumOff val="60000"/>
                  </a:schemeClr>
                </a:solidFill>
                <a:effectLst/>
              </a:rPr>
              <a:t>next</a:t>
            </a:r>
            <a:r>
              <a:rPr lang="zh-CN" altLang="en-US" sz="2000"/>
              <a:t>,*</a:t>
            </a:r>
            <a:r>
              <a:rPr lang="zh-CN" altLang="en-US" sz="2000">
                <a:ln w="22225">
                  <a:solidFill>
                    <a:schemeClr val="accent2"/>
                  </a:solidFill>
                  <a:prstDash val="solid"/>
                </a:ln>
                <a:solidFill>
                  <a:schemeClr val="accent2">
                    <a:lumMod val="40000"/>
                    <a:lumOff val="60000"/>
                  </a:schemeClr>
                </a:solidFill>
                <a:effectLst/>
              </a:rPr>
              <a:t>prev</a:t>
            </a:r>
            <a:r>
              <a:rPr lang="zh-CN" altLang="en-US" sz="2000"/>
              <a:t>;   </a:t>
            </a:r>
            <a:endParaRPr lang="zh-CN" altLang="en-US" sz="2000"/>
          </a:p>
          <a:p>
            <a:pPr marL="0" indent="0">
              <a:buNone/>
            </a:pPr>
            <a:r>
              <a:rPr lang="zh-CN" altLang="en-US" sz="2000"/>
              <a:t> </a:t>
            </a:r>
            <a:r>
              <a:rPr lang="zh-CN" altLang="en-US" sz="2000">
                <a:solidFill>
                  <a:schemeClr val="accent1"/>
                </a:solidFill>
                <a:effectLst>
                  <a:outerShdw blurRad="38100" dist="25400" dir="5400000" algn="ctr" rotWithShape="0">
                    <a:srgbClr val="6E747A">
                      <a:alpha val="43000"/>
                    </a:srgbClr>
                  </a:outerShdw>
                </a:effectLst>
              </a:rPr>
              <a:t>struct </a:t>
            </a:r>
            <a:r>
              <a:rPr lang="zh-CN" altLang="en-US" sz="2000">
                <a:ln w="22225">
                  <a:solidFill>
                    <a:schemeClr val="accent2"/>
                  </a:solidFill>
                  <a:prstDash val="solid"/>
                </a:ln>
                <a:solidFill>
                  <a:schemeClr val="accent2">
                    <a:lumMod val="40000"/>
                    <a:lumOff val="60000"/>
                  </a:schemeClr>
                </a:solidFill>
                <a:effectLst/>
              </a:rPr>
              <a:t>cJSON</a:t>
            </a:r>
            <a:r>
              <a:rPr lang="zh-CN" altLang="en-US" sz="2000"/>
              <a:t> *</a:t>
            </a:r>
            <a:r>
              <a:rPr lang="zh-CN" altLang="en-US" sz="2000">
                <a:ln w="22225">
                  <a:solidFill>
                    <a:schemeClr val="accent2"/>
                  </a:solidFill>
                  <a:prstDash val="solid"/>
                </a:ln>
                <a:solidFill>
                  <a:schemeClr val="accent2">
                    <a:lumMod val="40000"/>
                    <a:lumOff val="60000"/>
                  </a:schemeClr>
                </a:solidFill>
                <a:effectLst/>
              </a:rPr>
              <a:t>child</a:t>
            </a:r>
            <a:r>
              <a:rPr lang="zh-CN" altLang="en-US" sz="2000"/>
              <a:t>;   </a:t>
            </a:r>
            <a:endParaRPr lang="zh-CN" altLang="en-US" sz="2000"/>
          </a:p>
          <a:p>
            <a:pPr marL="0" indent="0">
              <a:buNone/>
            </a:pPr>
            <a:r>
              <a:rPr lang="zh-CN" altLang="en-US" sz="2000"/>
              <a:t> </a:t>
            </a:r>
            <a:r>
              <a:rPr lang="zh-CN" altLang="en-US" sz="2000">
                <a:solidFill>
                  <a:schemeClr val="accent1"/>
                </a:solidFill>
                <a:effectLst>
                  <a:outerShdw blurRad="38100" dist="25400" dir="5400000" algn="ctr" rotWithShape="0">
                    <a:srgbClr val="6E747A">
                      <a:alpha val="43000"/>
                    </a:srgbClr>
                  </a:outerShdw>
                </a:effectLst>
              </a:rPr>
              <a:t>int </a:t>
            </a:r>
            <a:r>
              <a:rPr lang="zh-CN" altLang="en-US" sz="2000">
                <a:ln w="22225">
                  <a:solidFill>
                    <a:schemeClr val="accent2"/>
                  </a:solidFill>
                  <a:prstDash val="solid"/>
                </a:ln>
                <a:solidFill>
                  <a:schemeClr val="accent2">
                    <a:lumMod val="40000"/>
                    <a:lumOff val="60000"/>
                  </a:schemeClr>
                </a:solidFill>
                <a:effectLst/>
              </a:rPr>
              <a:t>type</a:t>
            </a:r>
            <a:r>
              <a:rPr lang="zh-CN" altLang="en-US" sz="2000"/>
              <a:t>;   </a:t>
            </a:r>
            <a:endParaRPr lang="zh-CN" altLang="en-US" sz="2000"/>
          </a:p>
          <a:p>
            <a:pPr marL="0" indent="0">
              <a:buNone/>
            </a:pPr>
            <a:r>
              <a:rPr lang="zh-CN" altLang="en-US" sz="2000"/>
              <a:t> </a:t>
            </a:r>
            <a:r>
              <a:rPr lang="zh-CN" altLang="en-US" sz="2000">
                <a:solidFill>
                  <a:schemeClr val="accent1"/>
                </a:solidFill>
                <a:effectLst>
                  <a:outerShdw blurRad="38100" dist="25400" dir="5400000" algn="ctr" rotWithShape="0">
                    <a:srgbClr val="6E747A">
                      <a:alpha val="43000"/>
                    </a:srgbClr>
                  </a:outerShdw>
                </a:effectLst>
              </a:rPr>
              <a:t>char </a:t>
            </a:r>
            <a:r>
              <a:rPr lang="zh-CN" altLang="en-US" sz="2000"/>
              <a:t>*</a:t>
            </a:r>
            <a:r>
              <a:rPr lang="zh-CN" altLang="en-US" sz="2000">
                <a:ln w="22225">
                  <a:solidFill>
                    <a:schemeClr val="accent2"/>
                  </a:solidFill>
                  <a:prstDash val="solid"/>
                </a:ln>
                <a:solidFill>
                  <a:schemeClr val="accent2">
                    <a:lumMod val="40000"/>
                    <a:lumOff val="60000"/>
                  </a:schemeClr>
                </a:solidFill>
                <a:effectLst/>
              </a:rPr>
              <a:t>valuestring</a:t>
            </a:r>
            <a:r>
              <a:rPr lang="zh-CN" altLang="en-US" sz="2000"/>
              <a:t>;   </a:t>
            </a:r>
            <a:endParaRPr lang="zh-CN" altLang="en-US" sz="2000"/>
          </a:p>
          <a:p>
            <a:pPr marL="0" indent="0">
              <a:buNone/>
            </a:pPr>
            <a:r>
              <a:rPr lang="zh-CN" altLang="en-US" sz="2000"/>
              <a:t> </a:t>
            </a:r>
            <a:r>
              <a:rPr lang="zh-CN" altLang="en-US" sz="2000">
                <a:solidFill>
                  <a:schemeClr val="accent1"/>
                </a:solidFill>
                <a:effectLst>
                  <a:outerShdw blurRad="38100" dist="25400" dir="5400000" algn="ctr" rotWithShape="0">
                    <a:srgbClr val="6E747A">
                      <a:alpha val="43000"/>
                    </a:srgbClr>
                  </a:outerShdw>
                </a:effectLst>
              </a:rPr>
              <a:t>int </a:t>
            </a:r>
            <a:r>
              <a:rPr lang="zh-CN" altLang="en-US" sz="2000">
                <a:ln w="22225">
                  <a:solidFill>
                    <a:schemeClr val="accent2"/>
                  </a:solidFill>
                  <a:prstDash val="solid"/>
                </a:ln>
                <a:solidFill>
                  <a:schemeClr val="accent2">
                    <a:lumMod val="40000"/>
                    <a:lumOff val="60000"/>
                  </a:schemeClr>
                </a:solidFill>
                <a:effectLst/>
              </a:rPr>
              <a:t>valueint</a:t>
            </a:r>
            <a:r>
              <a:rPr lang="zh-CN" altLang="en-US" sz="2000"/>
              <a:t>;  </a:t>
            </a:r>
            <a:endParaRPr lang="zh-CN" altLang="en-US" sz="2000"/>
          </a:p>
          <a:p>
            <a:pPr marL="0" indent="0">
              <a:buNone/>
            </a:pPr>
            <a:r>
              <a:rPr lang="zh-CN" altLang="en-US" sz="2000"/>
              <a:t> </a:t>
            </a:r>
            <a:r>
              <a:rPr lang="zh-CN" altLang="en-US" sz="2000">
                <a:solidFill>
                  <a:schemeClr val="accent1"/>
                </a:solidFill>
                <a:effectLst>
                  <a:outerShdw blurRad="38100" dist="25400" dir="5400000" algn="ctr" rotWithShape="0">
                    <a:srgbClr val="6E747A">
                      <a:alpha val="43000"/>
                    </a:srgbClr>
                  </a:outerShdw>
                </a:effectLst>
              </a:rPr>
              <a:t>double </a:t>
            </a:r>
            <a:r>
              <a:rPr lang="zh-CN" altLang="en-US" sz="2000">
                <a:ln w="22225">
                  <a:solidFill>
                    <a:schemeClr val="accent2"/>
                  </a:solidFill>
                  <a:prstDash val="solid"/>
                </a:ln>
                <a:solidFill>
                  <a:schemeClr val="accent2">
                    <a:lumMod val="40000"/>
                    <a:lumOff val="60000"/>
                  </a:schemeClr>
                </a:solidFill>
                <a:effectLst/>
              </a:rPr>
              <a:t>valuedouble</a:t>
            </a:r>
            <a:r>
              <a:rPr lang="zh-CN" altLang="en-US" sz="2000"/>
              <a:t>;   </a:t>
            </a:r>
            <a:endParaRPr lang="zh-CN" altLang="en-US" sz="2000"/>
          </a:p>
          <a:p>
            <a:pPr marL="0" indent="0">
              <a:buNone/>
            </a:pPr>
            <a:r>
              <a:rPr lang="zh-CN" altLang="en-US" sz="2000"/>
              <a:t> </a:t>
            </a:r>
            <a:r>
              <a:rPr lang="zh-CN" altLang="en-US" sz="2000">
                <a:solidFill>
                  <a:schemeClr val="accent1"/>
                </a:solidFill>
                <a:effectLst>
                  <a:outerShdw blurRad="38100" dist="25400" dir="5400000" algn="ctr" rotWithShape="0">
                    <a:srgbClr val="6E747A">
                      <a:alpha val="43000"/>
                    </a:srgbClr>
                  </a:outerShdw>
                </a:effectLst>
              </a:rPr>
              <a:t>char </a:t>
            </a:r>
            <a:r>
              <a:rPr lang="zh-CN" altLang="en-US" sz="2000"/>
              <a:t>*</a:t>
            </a:r>
            <a:r>
              <a:rPr lang="zh-CN" altLang="en-US" sz="2000">
                <a:ln w="22225">
                  <a:solidFill>
                    <a:schemeClr val="accent2"/>
                  </a:solidFill>
                  <a:prstDash val="solid"/>
                </a:ln>
                <a:solidFill>
                  <a:schemeClr val="accent2">
                    <a:lumMod val="40000"/>
                    <a:lumOff val="60000"/>
                  </a:schemeClr>
                </a:solidFill>
                <a:effectLst/>
              </a:rPr>
              <a:t>string</a:t>
            </a:r>
            <a:r>
              <a:rPr lang="zh-CN" altLang="en-US" sz="2000"/>
              <a:t>;   </a:t>
            </a:r>
            <a:endParaRPr lang="zh-CN" altLang="en-US" sz="2000"/>
          </a:p>
          <a:p>
            <a:pPr marL="0" indent="0">
              <a:buNone/>
            </a:pPr>
            <a:r>
              <a:rPr lang="zh-CN" altLang="en-US" sz="2000"/>
              <a:t>} cJSON;  </a:t>
            </a:r>
            <a:endParaRPr lang="zh-CN" altLang="en-US" sz="2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cJSON</a:t>
            </a:r>
            <a:r>
              <a:rPr lang="zh-CN" altLang="en-US"/>
              <a:t>核心</a:t>
            </a:r>
            <a:r>
              <a:rPr lang="en-US" altLang="zh-CN"/>
              <a:t>API</a:t>
            </a:r>
            <a:endParaRPr lang="en-US" altLang="zh-CN"/>
          </a:p>
        </p:txBody>
      </p:sp>
      <p:sp>
        <p:nvSpPr>
          <p:cNvPr id="3" name="内容占位符 2"/>
          <p:cNvSpPr>
            <a:spLocks noGrp="1"/>
          </p:cNvSpPr>
          <p:nvPr>
            <p:ph idx="1"/>
          </p:nvPr>
        </p:nvSpPr>
        <p:spPr>
          <a:xfrm>
            <a:off x="838200" y="1588770"/>
            <a:ext cx="10515600" cy="4588510"/>
          </a:xfrm>
        </p:spPr>
        <p:txBody>
          <a:bodyPr/>
          <a:p>
            <a:pPr marL="0" indent="0">
              <a:buNone/>
            </a:pPr>
            <a:r>
              <a:rPr lang="zh-CN" altLang="en-US" sz="2000"/>
              <a:t>生成</a:t>
            </a:r>
            <a:r>
              <a:rPr lang="en-US" altLang="zh-CN" sz="2000"/>
              <a:t>JSON(</a:t>
            </a:r>
            <a:r>
              <a:rPr lang="zh-CN" altLang="en-US" sz="2000"/>
              <a:t>结构体转</a:t>
            </a:r>
            <a:r>
              <a:rPr lang="en-US" altLang="zh-CN" sz="2000"/>
              <a:t>JSON)</a:t>
            </a:r>
            <a:endParaRPr lang="zh-CN" altLang="en-US" sz="2000"/>
          </a:p>
          <a:p>
            <a:pPr marL="0" indent="0">
              <a:buNone/>
            </a:pPr>
            <a:r>
              <a:rPr lang="zh-CN" altLang="en-US" sz="2000"/>
              <a:t>cJSON * student = cJSON_</a:t>
            </a:r>
            <a:r>
              <a:rPr lang="zh-CN" altLang="en-US" sz="2000">
                <a:solidFill>
                  <a:schemeClr val="accent1"/>
                </a:solidFill>
                <a:effectLst>
                  <a:outerShdw blurRad="38100" dist="25400" dir="5400000" algn="ctr" rotWithShape="0">
                    <a:srgbClr val="6E747A">
                      <a:alpha val="43000"/>
                    </a:srgbClr>
                  </a:outerShdw>
                </a:effectLst>
              </a:rPr>
              <a:t>CreateObject</a:t>
            </a:r>
            <a:r>
              <a:rPr lang="zh-CN" altLang="en-US" sz="2000"/>
              <a:t>(); </a:t>
            </a:r>
            <a:r>
              <a:rPr lang="zh-CN" altLang="en-US" sz="20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创建数据根对象</a:t>
            </a:r>
            <a:endParaRPr lang="zh-CN" altLang="en-US" sz="20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a:p>
            <a:pPr marL="0" indent="0">
              <a:buNone/>
            </a:pPr>
            <a:endParaRPr lang="zh-CN" altLang="en-US" sz="2000"/>
          </a:p>
          <a:p>
            <a:pPr marL="0" indent="0">
              <a:buNone/>
            </a:pPr>
            <a:r>
              <a:rPr lang="zh-CN" altLang="en-US" sz="2000"/>
              <a:t>cJSON_</a:t>
            </a:r>
            <a:r>
              <a:rPr lang="zh-CN" altLang="en-US" sz="2000">
                <a:solidFill>
                  <a:schemeClr val="accent1"/>
                </a:solidFill>
                <a:effectLst>
                  <a:outerShdw blurRad="38100" dist="25400" dir="5400000" algn="ctr" rotWithShape="0">
                    <a:srgbClr val="6E747A">
                      <a:alpha val="43000"/>
                    </a:srgbClr>
                  </a:outerShdw>
                </a:effectLst>
              </a:rPr>
              <a:t>AddNumberToObject</a:t>
            </a:r>
            <a:r>
              <a:rPr lang="zh-CN" altLang="en-US" sz="2000"/>
              <a:t>(student,"id",f.id);</a:t>
            </a:r>
            <a:r>
              <a:rPr lang="zh-CN" altLang="en-US" sz="20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添加节点(属性)</a:t>
            </a:r>
            <a:endParaRPr lang="zh-CN" altLang="en-US" sz="20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a:p>
            <a:pPr marL="0" indent="0">
              <a:buNone/>
            </a:pPr>
            <a:endParaRPr lang="zh-CN" altLang="en-US" sz="2000"/>
          </a:p>
          <a:p>
            <a:pPr marL="0" indent="0">
              <a:buNone/>
            </a:pPr>
            <a:r>
              <a:rPr lang="zh-CN" altLang="en-US" sz="2000"/>
              <a:t>char *out = cJSON_</a:t>
            </a:r>
            <a:r>
              <a:rPr lang="zh-CN" altLang="en-US" sz="2000">
                <a:solidFill>
                  <a:schemeClr val="accent1"/>
                </a:solidFill>
                <a:effectLst>
                  <a:outerShdw blurRad="38100" dist="25400" dir="5400000" algn="ctr" rotWithShape="0">
                    <a:srgbClr val="6E747A">
                      <a:alpha val="43000"/>
                    </a:srgbClr>
                  </a:outerShdw>
                </a:effectLst>
              </a:rPr>
              <a:t>Print</a:t>
            </a:r>
            <a:r>
              <a:rPr lang="zh-CN" altLang="en-US" sz="2000"/>
              <a:t>(student);</a:t>
            </a:r>
            <a:r>
              <a:rPr lang="zh-CN" altLang="en-US" sz="20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 生成适合阅读的JSON字符串</a:t>
            </a:r>
            <a:endParaRPr lang="zh-CN" altLang="en-US" sz="20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a:p>
            <a:pPr marL="0" indent="0">
              <a:buNone/>
            </a:pPr>
            <a:r>
              <a:rPr lang="zh-CN" altLang="en-US" sz="2000"/>
              <a:t>free(out); </a:t>
            </a:r>
            <a:r>
              <a:rPr lang="zh-CN" altLang="en-US" sz="20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释放生成的字符串</a:t>
            </a:r>
            <a:endParaRPr lang="zh-CN" altLang="en-US" sz="20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a:p>
            <a:pPr marL="0" indent="0">
              <a:buNone/>
            </a:pPr>
            <a:r>
              <a:rPr lang="zh-CN" altLang="en-US" sz="2000"/>
              <a:t>out = cJSON_</a:t>
            </a:r>
            <a:r>
              <a:rPr lang="zh-CN" altLang="en-US" sz="2000">
                <a:solidFill>
                  <a:schemeClr val="accent1"/>
                </a:solidFill>
                <a:effectLst>
                  <a:outerShdw blurRad="38100" dist="25400" dir="5400000" algn="ctr" rotWithShape="0">
                    <a:srgbClr val="6E747A">
                      <a:alpha val="43000"/>
                    </a:srgbClr>
                  </a:outerShdw>
                </a:effectLst>
              </a:rPr>
              <a:t>PrintUnformatted</a:t>
            </a:r>
            <a:r>
              <a:rPr lang="zh-CN" altLang="en-US" sz="2000"/>
              <a:t>(student);</a:t>
            </a:r>
            <a:r>
              <a:rPr lang="zh-CN" altLang="en-US" sz="20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生成适合传输的JSON字符串</a:t>
            </a:r>
            <a:endParaRPr lang="zh-CN" altLang="en-US" sz="20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a:p>
            <a:pPr marL="0" indent="0">
              <a:buNone/>
            </a:pPr>
            <a:r>
              <a:rPr lang="zh-CN" altLang="en-US" sz="2000"/>
              <a:t>free(out); </a:t>
            </a:r>
            <a:r>
              <a:rPr lang="zh-CN" altLang="en-US" sz="20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释放生成的字符串</a:t>
            </a:r>
            <a:endParaRPr lang="zh-CN" altLang="en-US" sz="2000"/>
          </a:p>
          <a:p>
            <a:pPr marL="0" indent="0">
              <a:buNone/>
            </a:pPr>
            <a:r>
              <a:rPr lang="zh-CN" altLang="en-US" sz="2000"/>
              <a:t>cJSON_</a:t>
            </a:r>
            <a:r>
              <a:rPr lang="zh-CN" altLang="en-US" sz="2000">
                <a:solidFill>
                  <a:schemeClr val="accent1"/>
                </a:solidFill>
                <a:effectLst>
                  <a:outerShdw blurRad="38100" dist="25400" dir="5400000" algn="ctr" rotWithShape="0">
                    <a:srgbClr val="6E747A">
                      <a:alpha val="43000"/>
                    </a:srgbClr>
                  </a:outerShdw>
                </a:effectLst>
              </a:rPr>
              <a:t>Delete</a:t>
            </a:r>
            <a:r>
              <a:rPr lang="zh-CN" altLang="en-US" sz="2000"/>
              <a:t>(student);</a:t>
            </a:r>
            <a:r>
              <a:rPr lang="zh-CN" altLang="en-US" sz="20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释放</a:t>
            </a:r>
            <a:r>
              <a:rPr lang="en-US" altLang="zh-CN" sz="20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JSON</a:t>
            </a:r>
            <a:r>
              <a:rPr lang="zh-CN" altLang="en-US" sz="20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对象</a:t>
            </a:r>
            <a:endParaRPr lang="zh-CN" altLang="en-US" sz="20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cJSON</a:t>
            </a:r>
            <a:r>
              <a:rPr lang="zh-CN" altLang="en-US"/>
              <a:t>核心</a:t>
            </a:r>
            <a:r>
              <a:rPr lang="en-US" altLang="zh-CN"/>
              <a:t>API</a:t>
            </a:r>
            <a:endParaRPr lang="en-US" altLang="zh-CN"/>
          </a:p>
        </p:txBody>
      </p:sp>
      <p:sp>
        <p:nvSpPr>
          <p:cNvPr id="3" name="内容占位符 2"/>
          <p:cNvSpPr>
            <a:spLocks noGrp="1"/>
          </p:cNvSpPr>
          <p:nvPr>
            <p:ph idx="1"/>
          </p:nvPr>
        </p:nvSpPr>
        <p:spPr>
          <a:xfrm>
            <a:off x="838200" y="1588770"/>
            <a:ext cx="10515600" cy="4588510"/>
          </a:xfrm>
        </p:spPr>
        <p:txBody>
          <a:bodyPr/>
          <a:p>
            <a:pPr marL="0" indent="0">
              <a:buNone/>
            </a:pPr>
            <a:r>
              <a:rPr lang="zh-CN" altLang="en-US" sz="2000"/>
              <a:t>解析</a:t>
            </a:r>
            <a:r>
              <a:rPr lang="en-US" altLang="zh-CN" sz="2000"/>
              <a:t>JSON(JSON</a:t>
            </a:r>
            <a:r>
              <a:rPr lang="zh-CN" altLang="en-US" sz="2000"/>
              <a:t>字符串转结构体</a:t>
            </a:r>
            <a:r>
              <a:rPr lang="en-US" altLang="zh-CN" sz="2000"/>
              <a:t>)</a:t>
            </a:r>
            <a:endParaRPr lang="en-US" altLang="zh-CN" sz="2000"/>
          </a:p>
          <a:p>
            <a:pPr marL="0" indent="0">
              <a:buNone/>
            </a:pPr>
            <a:r>
              <a:rPr lang="zh-CN" altLang="en-US" sz="2000">
                <a:solidFill>
                  <a:schemeClr val="tx1"/>
                </a:solidFill>
                <a:effectLst>
                  <a:outerShdw blurRad="38100" dist="19050" dir="2700000" algn="tl" rotWithShape="0">
                    <a:schemeClr val="dk1">
                      <a:alpha val="40000"/>
                    </a:schemeClr>
                  </a:outerShdw>
                </a:effectLst>
              </a:rPr>
              <a:t>struct student ff;</a:t>
            </a:r>
            <a:r>
              <a:rPr lang="zh-CN" altLang="en-US" sz="20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en-US" altLang="zh-CN" sz="20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zh-CN" altLang="en-US" sz="20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创建一个空的结构体接受结果</a:t>
            </a:r>
            <a:endParaRPr lang="zh-CN" altLang="en-US" sz="20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a:p>
            <a:pPr marL="0" indent="0">
              <a:buNone/>
            </a:pPr>
            <a:r>
              <a:rPr lang="zh-CN" altLang="en-US" sz="2000">
                <a:solidFill>
                  <a:schemeClr val="tx1"/>
                </a:solidFill>
                <a:effectLst>
                  <a:outerShdw blurRad="38100" dist="19050" dir="2700000" algn="tl" rotWithShape="0">
                    <a:schemeClr val="dk1">
                      <a:alpha val="40000"/>
                    </a:schemeClr>
                  </a:outerShdw>
                </a:effectLst>
              </a:rPr>
              <a:t>cJSON *student2 = cJSON_Parse(out);</a:t>
            </a:r>
            <a:r>
              <a:rPr lang="en-US" altLang="zh-CN" sz="20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zh-CN" altLang="en-US" sz="20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将</a:t>
            </a:r>
            <a:r>
              <a:rPr lang="en-US" altLang="zh-CN" sz="20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JSON</a:t>
            </a:r>
            <a:r>
              <a:rPr lang="zh-CN" altLang="en-US" sz="20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字符串转为</a:t>
            </a:r>
            <a:r>
              <a:rPr lang="en-US" altLang="zh-CN" sz="20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cJSON</a:t>
            </a:r>
            <a:r>
              <a:rPr lang="zh-CN" altLang="en-US" sz="20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对象</a:t>
            </a:r>
            <a:endParaRPr lang="zh-CN" altLang="en-US" sz="20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a:p>
            <a:pPr marL="0" indent="0">
              <a:buNone/>
            </a:pPr>
            <a:r>
              <a:rPr lang="zh-CN" altLang="en-US" sz="2000">
                <a:solidFill>
                  <a:schemeClr val="tx1"/>
                </a:solidFill>
                <a:effectLst>
                  <a:outerShdw blurRad="38100" dist="19050" dir="2700000" algn="tl" rotWithShape="0">
                    <a:schemeClr val="dk1">
                      <a:alpha val="40000"/>
                    </a:schemeClr>
                  </a:outerShdw>
                </a:effectLst>
              </a:rPr>
              <a:t>ff.id = cJSON_GetObjectItem(student2,"id")-&gt;</a:t>
            </a:r>
            <a:r>
              <a:rPr lang="zh-CN" altLang="en-US" sz="2000">
                <a:solidFill>
                  <a:schemeClr val="accent1"/>
                </a:solidFill>
                <a:effectLst>
                  <a:outerShdw blurRad="38100" dist="25400" dir="5400000" algn="ctr" rotWithShape="0">
                    <a:srgbClr val="6E747A">
                      <a:alpha val="43000"/>
                    </a:srgbClr>
                  </a:outerShdw>
                </a:effectLst>
              </a:rPr>
              <a:t>valueint</a:t>
            </a:r>
            <a:r>
              <a:rPr lang="zh-CN" altLang="en-US" sz="2000">
                <a:solidFill>
                  <a:schemeClr val="tx1"/>
                </a:solidFill>
                <a:effectLst>
                  <a:outerShdw blurRad="38100" dist="19050" dir="2700000" algn="tl" rotWithShape="0">
                    <a:schemeClr val="dk1">
                      <a:alpha val="40000"/>
                    </a:schemeClr>
                  </a:outerShdw>
                </a:effectLst>
              </a:rPr>
              <a:t>; </a:t>
            </a:r>
            <a:endParaRPr lang="zh-CN" altLang="en-US" sz="2000">
              <a:solidFill>
                <a:schemeClr val="tx1"/>
              </a:solidFill>
              <a:effectLst>
                <a:outerShdw blurRad="38100" dist="19050" dir="2700000" algn="tl" rotWithShape="0">
                  <a:schemeClr val="dk1">
                    <a:alpha val="40000"/>
                  </a:schemeClr>
                </a:outerShdw>
              </a:effectLst>
            </a:endParaRPr>
          </a:p>
          <a:p>
            <a:pPr marL="0" indent="0">
              <a:buNone/>
            </a:pPr>
            <a:r>
              <a:rPr lang="en-US" altLang="zh-CN" sz="2000">
                <a:solidFill>
                  <a:schemeClr val="tx1"/>
                </a:solidFill>
                <a:effectLst>
                  <a:outerShdw blurRad="38100" dist="19050" dir="2700000" algn="tl" rotWithShape="0">
                    <a:schemeClr val="dk1">
                      <a:alpha val="40000"/>
                    </a:schemeClr>
                  </a:outerShdw>
                </a:effectLst>
              </a:rPr>
              <a:t>	</a:t>
            </a:r>
            <a:r>
              <a:rPr lang="en-US" altLang="zh-CN" sz="20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t>
            </a:r>
            <a:r>
              <a:rPr lang="zh-CN" altLang="en-US" sz="20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从</a:t>
            </a:r>
            <a:r>
              <a:rPr lang="en-US" altLang="zh-CN" sz="20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JSON</a:t>
            </a:r>
            <a:r>
              <a:rPr lang="zh-CN" altLang="en-US" sz="20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对象中取出</a:t>
            </a:r>
            <a:r>
              <a:rPr lang="en-US" altLang="zh-CN" sz="20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int</a:t>
            </a:r>
            <a:r>
              <a:rPr lang="zh-CN" altLang="en-US" sz="20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类型数据</a:t>
            </a:r>
            <a:endParaRPr lang="zh-CN" altLang="en-US" sz="2000">
              <a:solidFill>
                <a:schemeClr val="tx1"/>
              </a:solidFill>
              <a:effectLst>
                <a:outerShdw blurRad="38100" dist="19050" dir="2700000" algn="tl" rotWithShape="0">
                  <a:schemeClr val="dk1">
                    <a:alpha val="40000"/>
                  </a:schemeClr>
                </a:outerShdw>
              </a:effectLst>
            </a:endParaRPr>
          </a:p>
          <a:p>
            <a:pPr marL="0" indent="0">
              <a:buNone/>
            </a:pPr>
            <a:r>
              <a:rPr lang="zh-CN" altLang="en-US" sz="2000">
                <a:solidFill>
                  <a:schemeClr val="tx1"/>
                </a:solidFill>
                <a:effectLst>
                  <a:outerShdw blurRad="38100" dist="19050" dir="2700000" algn="tl" rotWithShape="0">
                    <a:schemeClr val="dk1">
                      <a:alpha val="40000"/>
                    </a:schemeClr>
                  </a:outerShdw>
                </a:effectLst>
              </a:rPr>
              <a:t>strcpy(ff.no,cJSON_GetObjectItem(student2,"no")-&gt;</a:t>
            </a:r>
            <a:r>
              <a:rPr lang="zh-CN" altLang="en-US" sz="2000">
                <a:ln w="12700">
                  <a:solidFill>
                    <a:schemeClr val="accent5"/>
                  </a:solidFill>
                  <a:prstDash val="solid"/>
                </a:ln>
                <a:pattFill prst="ltDnDiag">
                  <a:fgClr>
                    <a:schemeClr val="accent5">
                      <a:lumMod val="60000"/>
                      <a:lumOff val="40000"/>
                    </a:schemeClr>
                  </a:fgClr>
                  <a:bgClr>
                    <a:schemeClr val="bg1"/>
                  </a:bgClr>
                </a:pattFill>
                <a:effectLst/>
              </a:rPr>
              <a:t>valuestring</a:t>
            </a:r>
            <a:r>
              <a:rPr lang="zh-CN" altLang="en-US" sz="2000">
                <a:solidFill>
                  <a:schemeClr val="tx1"/>
                </a:solidFill>
                <a:effectLst>
                  <a:outerShdw blurRad="38100" dist="19050" dir="2700000" algn="tl" rotWithShape="0">
                    <a:schemeClr val="dk1">
                      <a:alpha val="40000"/>
                    </a:schemeClr>
                  </a:outerShdw>
                </a:effectLst>
              </a:rPr>
              <a:t>);</a:t>
            </a:r>
            <a:endParaRPr lang="zh-CN" altLang="en-US" sz="2000">
              <a:solidFill>
                <a:schemeClr val="tx1"/>
              </a:solidFill>
              <a:effectLst>
                <a:outerShdw blurRad="38100" dist="19050" dir="2700000" algn="tl" rotWithShape="0">
                  <a:schemeClr val="dk1">
                    <a:alpha val="40000"/>
                  </a:schemeClr>
                </a:outerShdw>
              </a:effectLst>
            </a:endParaRPr>
          </a:p>
          <a:p>
            <a:pPr marL="0" indent="0">
              <a:buNone/>
            </a:pPr>
            <a:r>
              <a:rPr lang="zh-CN" altLang="en-US" sz="2000">
                <a:solidFill>
                  <a:schemeClr val="tx1"/>
                </a:solidFill>
                <a:effectLst>
                  <a:outerShdw blurRad="38100" dist="19050" dir="2700000" algn="tl" rotWithShape="0">
                    <a:schemeClr val="dk1">
                      <a:alpha val="40000"/>
                    </a:schemeClr>
                  </a:outerShdw>
                </a:effectLst>
              </a:rPr>
              <a:t>strcpy(ff.s_name,cJSON_GetObjectItem(student2,"s_name")-&gt;</a:t>
            </a:r>
            <a:r>
              <a:rPr lang="zh-CN" altLang="en-US" sz="2000">
                <a:ln w="12700">
                  <a:solidFill>
                    <a:schemeClr val="accent5"/>
                  </a:solidFill>
                  <a:prstDash val="solid"/>
                </a:ln>
                <a:pattFill prst="ltDnDiag">
                  <a:fgClr>
                    <a:schemeClr val="accent5">
                      <a:lumMod val="60000"/>
                      <a:lumOff val="40000"/>
                    </a:schemeClr>
                  </a:fgClr>
                  <a:bgClr>
                    <a:schemeClr val="bg1"/>
                  </a:bgClr>
                </a:pattFill>
                <a:effectLst/>
              </a:rPr>
              <a:t>valuestring</a:t>
            </a:r>
            <a:r>
              <a:rPr lang="zh-CN" altLang="en-US" sz="2000">
                <a:solidFill>
                  <a:schemeClr val="tx1"/>
                </a:solidFill>
                <a:effectLst>
                  <a:outerShdw blurRad="38100" dist="19050" dir="2700000" algn="tl" rotWithShape="0">
                    <a:schemeClr val="dk1">
                      <a:alpha val="40000"/>
                    </a:schemeClr>
                  </a:outerShdw>
                </a:effectLst>
              </a:rPr>
              <a:t>);</a:t>
            </a:r>
            <a:endParaRPr lang="zh-CN" altLang="en-US" sz="2000">
              <a:solidFill>
                <a:schemeClr val="tx1"/>
              </a:solidFill>
              <a:effectLst>
                <a:outerShdw blurRad="38100" dist="19050" dir="2700000" algn="tl" rotWithShape="0">
                  <a:schemeClr val="dk1">
                    <a:alpha val="40000"/>
                  </a:schemeClr>
                </a:outerShdw>
              </a:effectLst>
            </a:endParaRPr>
          </a:p>
          <a:p>
            <a:pPr marL="0" indent="0">
              <a:buNone/>
            </a:pPr>
            <a:r>
              <a:rPr lang="en-US" altLang="zh-CN" sz="20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zh-CN" altLang="en-US" sz="20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从</a:t>
            </a:r>
            <a:r>
              <a:rPr lang="en-US" altLang="zh-CN" sz="20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JSON</a:t>
            </a:r>
            <a:r>
              <a:rPr lang="zh-CN" altLang="en-US" sz="20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对象中取出</a:t>
            </a:r>
            <a:r>
              <a:rPr lang="en-US" altLang="zh-CN" sz="20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string</a:t>
            </a:r>
            <a:r>
              <a:rPr lang="zh-CN" altLang="en-US" sz="20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类型数据</a:t>
            </a:r>
            <a:endParaRPr lang="zh-CN" altLang="en-US" sz="20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28980" y="2921000"/>
            <a:ext cx="10515600" cy="1015365"/>
          </a:xfrm>
        </p:spPr>
        <p:txBody>
          <a:bodyPr/>
          <a:p>
            <a:pPr marL="0" indent="0">
              <a:buNone/>
            </a:pPr>
            <a:r>
              <a:rPr lang="zh-CN" altLang="en-US" sz="4400"/>
              <a:t>思考</a:t>
            </a:r>
            <a:r>
              <a:rPr lang="en-US" altLang="zh-CN" sz="4400"/>
              <a:t>: </a:t>
            </a:r>
            <a:r>
              <a:rPr lang="zh-CN" altLang="en-US" sz="4400"/>
              <a:t>如何使用</a:t>
            </a:r>
            <a:r>
              <a:rPr lang="en-US" altLang="zh-CN" sz="4400"/>
              <a:t>JSON</a:t>
            </a:r>
            <a:r>
              <a:rPr lang="zh-CN" altLang="en-US" sz="4400"/>
              <a:t>存储</a:t>
            </a:r>
            <a:r>
              <a:rPr lang="en-US" altLang="zh-CN" sz="4400"/>
              <a:t>/</a:t>
            </a:r>
            <a:r>
              <a:rPr lang="zh-CN" altLang="en-US" sz="4400"/>
              <a:t>发送二进制数据</a:t>
            </a:r>
            <a:r>
              <a:rPr lang="en-US" altLang="zh-CN" sz="4400"/>
              <a:t>?</a:t>
            </a:r>
            <a:endParaRPr lang="en-US" altLang="zh-CN" sz="4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3951823" y="2767280"/>
            <a:ext cx="4288353" cy="1323439"/>
          </a:xfrm>
          <a:prstGeom prst="rect">
            <a:avLst/>
          </a:prstGeom>
          <a:noFill/>
          <a:effectLst/>
        </p:spPr>
        <p:txBody>
          <a:bodyPr wrap="none" rtlCol="0">
            <a:spAutoFit/>
          </a:bodyPr>
          <a:lstStyle>
            <a:defPPr>
              <a:defRPr lang="zh-CN"/>
            </a:defPPr>
            <a:lvl1pPr>
              <a:defRPr sz="3000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defRPr>
            </a:lvl1pPr>
          </a:lstStyle>
          <a:p>
            <a:r>
              <a:rPr lang="zh-CN" altLang="en-US" sz="8000" b="1" dirty="0">
                <a:effectLst>
                  <a:outerShdw blurRad="254000" dist="152400" dir="2700000" algn="tl" rotWithShape="0">
                    <a:prstClr val="black">
                      <a:alpha val="40000"/>
                    </a:prstClr>
                  </a:outerShdw>
                </a:effectLst>
              </a:rPr>
              <a:t>感谢观看</a:t>
            </a:r>
            <a:endParaRPr lang="zh-CN" altLang="en-US" sz="8000" b="1" dirty="0">
              <a:effectLst>
                <a:outerShdw blurRad="254000" dist="152400" dir="2700000" algn="tl" rotWithShape="0">
                  <a:prstClr val="black">
                    <a:alpha val="40000"/>
                  </a:prstClr>
                </a:outerShdw>
              </a:effectLst>
            </a:endParaRPr>
          </a:p>
        </p:txBody>
      </p:sp>
      <p:cxnSp>
        <p:nvCxnSpPr>
          <p:cNvPr id="29" name="直接连接符 28"/>
          <p:cNvCxnSpPr/>
          <p:nvPr/>
        </p:nvCxnSpPr>
        <p:spPr>
          <a:xfrm flipH="1">
            <a:off x="8352282" y="279315"/>
            <a:ext cx="1432318" cy="1488982"/>
          </a:xfrm>
          <a:prstGeom prst="line">
            <a:avLst/>
          </a:prstGeom>
          <a:ln w="9525">
            <a:solidFill>
              <a:srgbClr val="E94236"/>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8051036" y="1453230"/>
            <a:ext cx="402115" cy="432997"/>
          </a:xfrm>
          <a:prstGeom prst="line">
            <a:avLst/>
          </a:prstGeom>
          <a:ln w="9525">
            <a:solidFill>
              <a:srgbClr val="4384F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2984861" y="5567038"/>
            <a:ext cx="992803" cy="1047163"/>
          </a:xfrm>
          <a:prstGeom prst="line">
            <a:avLst/>
          </a:prstGeom>
          <a:ln w="9525">
            <a:solidFill>
              <a:srgbClr val="33A952"/>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3847238" y="5127027"/>
            <a:ext cx="816713" cy="853366"/>
          </a:xfrm>
          <a:prstGeom prst="line">
            <a:avLst/>
          </a:prstGeom>
          <a:ln w="9525">
            <a:solidFill>
              <a:srgbClr val="FBBD06"/>
            </a:solidFill>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rot="13620000" flipH="1" flipV="1">
            <a:off x="4906904" y="5385707"/>
            <a:ext cx="158611" cy="392578"/>
          </a:xfrm>
          <a:prstGeom prst="ellipse">
            <a:avLst/>
          </a:pr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4" name="椭圆 33"/>
          <p:cNvSpPr/>
          <p:nvPr/>
        </p:nvSpPr>
        <p:spPr>
          <a:xfrm rot="13620000" flipH="1" flipV="1">
            <a:off x="2334960" y="5695057"/>
            <a:ext cx="231354" cy="503486"/>
          </a:xfrm>
          <a:prstGeom prst="ellipse">
            <a:avLst/>
          </a:pr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5" name="椭圆 34"/>
          <p:cNvSpPr/>
          <p:nvPr/>
        </p:nvSpPr>
        <p:spPr>
          <a:xfrm rot="13620000" flipH="1" flipV="1">
            <a:off x="10018014" y="946486"/>
            <a:ext cx="100646" cy="286001"/>
          </a:xfrm>
          <a:prstGeom prst="ellipse">
            <a:avLst/>
          </a:pr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6" name="椭圆 35"/>
          <p:cNvSpPr/>
          <p:nvPr/>
        </p:nvSpPr>
        <p:spPr>
          <a:xfrm rot="13620000" flipH="1" flipV="1">
            <a:off x="7981561" y="1033459"/>
            <a:ext cx="100646" cy="286001"/>
          </a:xfrm>
          <a:prstGeom prst="ellipse">
            <a:avLst/>
          </a:pr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矩形 36"/>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750"/>
                                        <p:tgtEl>
                                          <p:spTgt spid="14"/>
                                        </p:tgtEl>
                                      </p:cBhvr>
                                    </p:animEffect>
                                  </p:childTnLst>
                                </p:cTn>
                              </p:par>
                              <p:par>
                                <p:cTn id="8" presetID="63" presetClass="path" presetSubtype="0" decel="50000" fill="hold" grpId="1" nodeType="withEffect">
                                  <p:stCondLst>
                                    <p:cond delay="0"/>
                                  </p:stCondLst>
                                  <p:childTnLst>
                                    <p:animMotion origin="layout" path="M 0.01523 0 L -0.10885 0 " pathEditMode="relative" rAng="0" ptsTypes="AA">
                                      <p:cBhvr>
                                        <p:cTn id="9" dur="750" spd="-100000" fill="hold"/>
                                        <p:tgtEl>
                                          <p:spTgt spid="14"/>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0 L 0 0 " pathEditMode="relative" rAng="0" ptsTypes="AA">
                                      <p:cBhvr>
                                        <p:cTn id="11" dur="750" fill="hold"/>
                                        <p:tgtEl>
                                          <p:spTgt spid="14"/>
                                        </p:tgtEl>
                                        <p:attrNameLst>
                                          <p:attrName>ppt_x</p:attrName>
                                          <p:attrName>ppt_y</p:attrName>
                                        </p:attrNameLst>
                                      </p:cBhvr>
                                      <p:rCtr x="-807" y="0"/>
                                    </p:animMotion>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up)">
                                      <p:cBhvr>
                                        <p:cTn id="15" dur="500"/>
                                        <p:tgtEl>
                                          <p:spTgt spid="29"/>
                                        </p:tgtEl>
                                      </p:cBhvr>
                                    </p:animEffect>
                                  </p:childTnLst>
                                </p:cTn>
                              </p:par>
                              <p:par>
                                <p:cTn id="16" presetID="22" presetClass="entr" presetSubtype="1" fill="hold"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wipe(up)">
                                      <p:cBhvr>
                                        <p:cTn id="18" dur="500"/>
                                        <p:tgtEl>
                                          <p:spTgt spid="30"/>
                                        </p:tgtEl>
                                      </p:cBhvr>
                                    </p:animEffect>
                                  </p:childTnLst>
                                </p:cTn>
                              </p:par>
                              <p:par>
                                <p:cTn id="19" presetID="22" presetClass="entr" presetSubtype="4"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wipe(down)">
                                      <p:cBhvr>
                                        <p:cTn id="21" dur="500"/>
                                        <p:tgtEl>
                                          <p:spTgt spid="31"/>
                                        </p:tgtEl>
                                      </p:cBhvr>
                                    </p:animEffect>
                                  </p:childTnLst>
                                </p:cTn>
                              </p:par>
                              <p:par>
                                <p:cTn id="22" presetID="22" presetClass="entr" presetSubtype="4" fill="hold"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wipe(down)">
                                      <p:cBhvr>
                                        <p:cTn id="24" dur="500"/>
                                        <p:tgtEl>
                                          <p:spTgt spid="32"/>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500"/>
                                        <p:tgtEl>
                                          <p:spTgt spid="33"/>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500"/>
                                        <p:tgtEl>
                                          <p:spTgt spid="35"/>
                                        </p:tgtEl>
                                      </p:cBhvr>
                                    </p:animEffect>
                                  </p:childTnLst>
                                </p:cTn>
                              </p:par>
                              <p:par>
                                <p:cTn id="35" presetID="10" presetClass="entr" presetSubtype="0" fill="hold" grpId="0" nodeType="withEffect">
                                  <p:stCondLst>
                                    <p:cond delay="75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500"/>
                                        <p:tgtEl>
                                          <p:spTgt spid="34"/>
                                        </p:tgtEl>
                                      </p:cBhvr>
                                    </p:animEffect>
                                  </p:childTnLst>
                                </p:cTn>
                              </p:par>
                            </p:childTnLst>
                          </p:cTn>
                        </p:par>
                        <p:par>
                          <p:cTn id="38" fill="hold">
                            <p:stCondLst>
                              <p:cond delay="2000"/>
                            </p:stCondLst>
                            <p:childTnLst>
                              <p:par>
                                <p:cTn id="39" presetID="10" presetClass="entr" presetSubtype="0" fill="hold" grpId="0" nodeType="after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fade">
                                      <p:cBhvr>
                                        <p:cTn id="41" dur="75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4" grpId="2"/>
      <p:bldP spid="33" grpId="0" animBg="1"/>
      <p:bldP spid="34" grpId="0" animBg="1"/>
      <p:bldP spid="35" grpId="0" animBg="1"/>
      <p:bldP spid="36" grpId="0" animBg="1"/>
      <p:bldP spid="3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什么是数据库？</a:t>
            </a:r>
            <a:endParaRPr lang="zh-CN" altLang="en-US"/>
          </a:p>
        </p:txBody>
      </p:sp>
      <p:sp>
        <p:nvSpPr>
          <p:cNvPr id="3" name="内容占位符 2"/>
          <p:cNvSpPr>
            <a:spLocks noGrp="1"/>
          </p:cNvSpPr>
          <p:nvPr>
            <p:ph idx="1"/>
          </p:nvPr>
        </p:nvSpPr>
        <p:spPr/>
        <p:txBody>
          <a:bodyPr/>
          <a:p>
            <a:r>
              <a:rPr lang="zh-CN" altLang="en-US">
                <a:solidFill>
                  <a:schemeClr val="accent4"/>
                </a:solidFill>
                <a:effectLst>
                  <a:outerShdw blurRad="38100" dist="25400" dir="5400000" algn="ctr" rotWithShape="0">
                    <a:srgbClr val="6E747A">
                      <a:alpha val="43000"/>
                    </a:srgbClr>
                  </a:outerShdw>
                </a:effectLst>
              </a:rPr>
              <a:t>数据库，简而言之可视为电子化的文件柜——存储电子文件的处所，用户可以对文件中的数据运行新增、截取、更新、删除等操作。</a:t>
            </a:r>
            <a:endParaRPr lang="zh-CN" altLang="en-US">
              <a:solidFill>
                <a:schemeClr val="accent4"/>
              </a:solidFill>
              <a:effectLst>
                <a:outerShdw blurRad="38100" dist="25400" dir="5400000" algn="ctr" rotWithShape="0">
                  <a:srgbClr val="6E747A">
                    <a:alpha val="43000"/>
                  </a:srgbClr>
                </a:outerShdw>
              </a:effectLst>
            </a:endParaRPr>
          </a:p>
          <a:p>
            <a:endParaRPr lang="zh-CN" altLang="en-US">
              <a:solidFill>
                <a:schemeClr val="accent4"/>
              </a:solidFill>
              <a:effectLst>
                <a:outerShdw blurRad="38100" dist="25400" dir="5400000" algn="ctr" rotWithShape="0">
                  <a:srgbClr val="6E747A">
                    <a:alpha val="43000"/>
                  </a:srgbClr>
                </a:outerShdw>
              </a:effectLst>
            </a:endParaRPr>
          </a:p>
          <a:p>
            <a:pPr marL="0" indent="0">
              <a:buNone/>
            </a:pPr>
            <a:endParaRPr lang="zh-CN" altLang="en-US">
              <a:solidFill>
                <a:schemeClr val="accent4"/>
              </a:solidFill>
              <a:effectLst>
                <a:outerShdw blurRad="38100" dist="25400" dir="5400000" algn="ctr" rotWithShape="0">
                  <a:srgbClr val="6E747A">
                    <a:alpha val="43000"/>
                  </a:srgbClr>
                </a:outerShdw>
              </a:effectLst>
            </a:endParaRPr>
          </a:p>
          <a:p>
            <a:r>
              <a:rPr lang="zh-CN" altLang="en-US">
                <a:solidFill>
                  <a:schemeClr val="accent1"/>
                </a:solidFill>
                <a:effectLst>
                  <a:outerShdw blurRad="38100" dist="25400" dir="5400000" algn="ctr" rotWithShape="0">
                    <a:srgbClr val="6E747A">
                      <a:alpha val="43000"/>
                    </a:srgbClr>
                  </a:outerShdw>
                </a:effectLst>
              </a:rPr>
              <a:t>所谓“数据库”是指以一定方式储存在一起、能与多个用户共享、具有尽可能小的冗余度、与应用程序彼此独立的数据集合。</a:t>
            </a:r>
            <a:endParaRPr lang="zh-CN" altLang="en-US">
              <a:solidFill>
                <a:schemeClr val="accent1"/>
              </a:solidFill>
              <a:effectLst>
                <a:outerShdw blurRad="38100" dist="25400" dir="5400000" algn="ctr" rotWithShape="0">
                  <a:srgbClr val="6E747A">
                    <a:alpha val="43000"/>
                  </a:srgbClr>
                </a:outerShdw>
              </a:effectLst>
            </a:endParaRPr>
          </a:p>
          <a:p>
            <a:pPr marL="0" indent="0">
              <a:buNone/>
            </a:pPr>
            <a:endParaRPr lang="zh-CN" altLang="en-US">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数据库的分类</a:t>
            </a:r>
            <a:r>
              <a:rPr lang="en-US" altLang="zh-CN"/>
              <a:t>(</a:t>
            </a:r>
            <a:r>
              <a:rPr lang="zh-CN" altLang="en-US"/>
              <a:t>按数据组织形式</a:t>
            </a:r>
            <a:r>
              <a:rPr lang="en-US" altLang="zh-CN"/>
              <a:t>)</a:t>
            </a:r>
            <a:endParaRPr lang="en-US" altLang="zh-CN"/>
          </a:p>
        </p:txBody>
      </p:sp>
      <p:sp>
        <p:nvSpPr>
          <p:cNvPr id="3" name="内容占位符 2"/>
          <p:cNvSpPr>
            <a:spLocks noGrp="1"/>
          </p:cNvSpPr>
          <p:nvPr>
            <p:ph idx="1"/>
          </p:nvPr>
        </p:nvSpPr>
        <p:spPr>
          <a:xfrm>
            <a:off x="838200" y="1381125"/>
            <a:ext cx="10515600" cy="4796155"/>
          </a:xfrm>
        </p:spPr>
        <p:txBody>
          <a:bodyPr/>
          <a:p>
            <a:r>
              <a:rPr lang="zh-CN" altLang="en-US">
                <a:solidFill>
                  <a:schemeClr val="accent1"/>
                </a:solidFill>
                <a:effectLst>
                  <a:outerShdw blurRad="38100" dist="25400" dir="5400000" algn="ctr" rotWithShape="0">
                    <a:srgbClr val="6E747A">
                      <a:alpha val="43000"/>
                    </a:srgbClr>
                  </a:outerShdw>
                </a:effectLst>
              </a:rPr>
              <a:t>关系型数据库</a:t>
            </a:r>
            <a:endParaRPr lang="zh-CN" altLang="en-US"/>
          </a:p>
          <a:p>
            <a:pPr lvl="1"/>
            <a:r>
              <a:rPr lang="en-US" altLang="zh-CN" sz="2400">
                <a:ln w="22225">
                  <a:solidFill>
                    <a:schemeClr val="accent2"/>
                  </a:solidFill>
                  <a:prstDash val="solid"/>
                </a:ln>
                <a:solidFill>
                  <a:schemeClr val="accent2">
                    <a:lumMod val="40000"/>
                    <a:lumOff val="60000"/>
                  </a:schemeClr>
                </a:solidFill>
                <a:effectLst/>
              </a:rPr>
              <a:t>MySQL</a:t>
            </a:r>
            <a:endParaRPr lang="en-US" altLang="zh-CN" sz="2400"/>
          </a:p>
          <a:p>
            <a:pPr marL="914400" lvl="2" indent="0">
              <a:buNone/>
            </a:pPr>
            <a:r>
              <a:rPr lang="zh-CN" altLang="en-US" sz="2000"/>
              <a:t>由瑞典</a:t>
            </a:r>
            <a:r>
              <a:rPr lang="en-US" altLang="zh-CN" sz="2000"/>
              <a:t>MySQL AB</a:t>
            </a:r>
            <a:r>
              <a:rPr lang="zh-CN" altLang="en-US" sz="2000"/>
              <a:t>公司开发，</a:t>
            </a:r>
            <a:r>
              <a:rPr lang="en-US" altLang="zh-CN" sz="2000"/>
              <a:t>08</a:t>
            </a:r>
            <a:r>
              <a:rPr lang="zh-CN" altLang="en-US" sz="2000"/>
              <a:t>年被</a:t>
            </a:r>
            <a:r>
              <a:rPr lang="en-US" altLang="zh-CN" sz="2000"/>
              <a:t>Sun</a:t>
            </a:r>
            <a:r>
              <a:rPr lang="zh-CN" altLang="en-US" sz="2000"/>
              <a:t>收购，</a:t>
            </a:r>
            <a:r>
              <a:rPr lang="en-US" altLang="zh-CN" sz="2000"/>
              <a:t>09</a:t>
            </a:r>
            <a:r>
              <a:rPr lang="zh-CN" altLang="en-US" sz="2000"/>
              <a:t>年</a:t>
            </a:r>
            <a:r>
              <a:rPr lang="en-US" altLang="zh-CN" sz="2000"/>
              <a:t>Sun</a:t>
            </a:r>
            <a:r>
              <a:rPr lang="zh-CN" altLang="en-US" sz="2000"/>
              <a:t>被甲骨文</a:t>
            </a:r>
            <a:r>
              <a:rPr lang="en-US" altLang="zh-CN" sz="2000"/>
              <a:t>(Oracle)</a:t>
            </a:r>
            <a:r>
              <a:rPr lang="zh-CN" altLang="en-US" sz="2000"/>
              <a:t>收购。</a:t>
            </a:r>
            <a:endParaRPr lang="en-US" altLang="zh-CN" sz="2000"/>
          </a:p>
          <a:p>
            <a:pPr lvl="1"/>
            <a:r>
              <a:rPr lang="en-US" altLang="zh-CN" sz="2400">
                <a:ln w="22225">
                  <a:solidFill>
                    <a:schemeClr val="accent2"/>
                  </a:solidFill>
                  <a:prstDash val="solid"/>
                </a:ln>
                <a:solidFill>
                  <a:schemeClr val="accent2">
                    <a:lumMod val="40000"/>
                    <a:lumOff val="60000"/>
                  </a:schemeClr>
                </a:solidFill>
                <a:effectLst/>
              </a:rPr>
              <a:t>MariaDB</a:t>
            </a:r>
            <a:endParaRPr lang="en-US" altLang="zh-CN" sz="2400"/>
          </a:p>
          <a:p>
            <a:pPr marL="457200" lvl="1" indent="0">
              <a:buNone/>
            </a:pPr>
            <a:r>
              <a:rPr lang="en-US" altLang="zh-CN" sz="2000">
                <a:sym typeface="+mn-ea"/>
              </a:rPr>
              <a:t>	MySQL</a:t>
            </a:r>
            <a:r>
              <a:rPr lang="zh-CN" altLang="en-US" sz="2000">
                <a:sym typeface="+mn-ea"/>
              </a:rPr>
              <a:t>原作者为避开甲骨文可能将</a:t>
            </a:r>
            <a:r>
              <a:rPr lang="en-US" altLang="zh-CN" sz="2000">
                <a:sym typeface="+mn-ea"/>
              </a:rPr>
              <a:t>MySQL</a:t>
            </a:r>
            <a:r>
              <a:rPr lang="zh-CN" altLang="en-US" sz="2000">
                <a:sym typeface="+mn-ea"/>
              </a:rPr>
              <a:t>闭源的风险而开发的完全兼容</a:t>
            </a:r>
            <a:r>
              <a:rPr lang="en-US" altLang="zh-CN" sz="2000">
                <a:sym typeface="+mn-ea"/>
              </a:rPr>
              <a:t>MySQL</a:t>
            </a:r>
            <a:r>
              <a:rPr lang="zh-CN" altLang="en-US" sz="2000">
                <a:sym typeface="+mn-ea"/>
              </a:rPr>
              <a:t>的一款数据库产品，目的是作为</a:t>
            </a:r>
            <a:r>
              <a:rPr lang="en-US" altLang="zh-CN" sz="2000">
                <a:sym typeface="+mn-ea"/>
              </a:rPr>
              <a:t>MySQL</a:t>
            </a:r>
            <a:r>
              <a:rPr lang="zh-CN" altLang="en-US" sz="2000">
                <a:sym typeface="+mn-ea"/>
              </a:rPr>
              <a:t>的替代品。</a:t>
            </a:r>
            <a:endParaRPr lang="en-US" altLang="zh-CN" sz="2400"/>
          </a:p>
          <a:p>
            <a:pPr lvl="1"/>
            <a:r>
              <a:rPr lang="en-US" altLang="zh-CN" sz="2400">
                <a:ln w="22225">
                  <a:solidFill>
                    <a:schemeClr val="accent2"/>
                  </a:solidFill>
                  <a:prstDash val="solid"/>
                </a:ln>
                <a:solidFill>
                  <a:schemeClr val="accent2">
                    <a:lumMod val="40000"/>
                    <a:lumOff val="60000"/>
                  </a:schemeClr>
                </a:solidFill>
                <a:effectLst/>
              </a:rPr>
              <a:t>SQL Server</a:t>
            </a:r>
            <a:endParaRPr lang="en-US" altLang="zh-CN" sz="2400"/>
          </a:p>
          <a:p>
            <a:pPr lvl="1"/>
            <a:r>
              <a:rPr lang="en-US" altLang="zh-CN" sz="2400">
                <a:ln w="22225">
                  <a:solidFill>
                    <a:schemeClr val="accent2"/>
                  </a:solidFill>
                  <a:prstDash val="solid"/>
                </a:ln>
                <a:solidFill>
                  <a:schemeClr val="accent2">
                    <a:lumMod val="40000"/>
                    <a:lumOff val="60000"/>
                  </a:schemeClr>
                </a:solidFill>
                <a:effectLst/>
              </a:rPr>
              <a:t>Oracle</a:t>
            </a:r>
            <a:endParaRPr lang="zh-CN" altLang="en-US"/>
          </a:p>
          <a:p>
            <a:r>
              <a:rPr lang="zh-CN" altLang="en-US">
                <a:solidFill>
                  <a:schemeClr val="accent1"/>
                </a:solidFill>
                <a:effectLst>
                  <a:outerShdw blurRad="38100" dist="25400" dir="5400000" algn="ctr" rotWithShape="0">
                    <a:srgbClr val="6E747A">
                      <a:alpha val="43000"/>
                    </a:srgbClr>
                  </a:outerShdw>
                </a:effectLst>
              </a:rPr>
              <a:t>非关系型数据库</a:t>
            </a:r>
            <a:r>
              <a:rPr lang="en-US" altLang="zh-CN">
                <a:solidFill>
                  <a:schemeClr val="accent1"/>
                </a:solidFill>
                <a:effectLst>
                  <a:outerShdw blurRad="38100" dist="25400" dir="5400000" algn="ctr" rotWithShape="0">
                    <a:srgbClr val="6E747A">
                      <a:alpha val="43000"/>
                    </a:srgbClr>
                  </a:outerShdw>
                </a:effectLst>
              </a:rPr>
              <a:t>(NoSQL)</a:t>
            </a:r>
            <a:endParaRPr lang="en-US" altLang="zh-CN"/>
          </a:p>
          <a:p>
            <a:pPr lvl="1"/>
            <a:r>
              <a:rPr lang="en-US" altLang="zh-CN" sz="2400">
                <a:ln w="22225">
                  <a:solidFill>
                    <a:schemeClr val="accent2"/>
                  </a:solidFill>
                  <a:prstDash val="solid"/>
                </a:ln>
                <a:solidFill>
                  <a:schemeClr val="accent2">
                    <a:lumMod val="40000"/>
                    <a:lumOff val="60000"/>
                  </a:schemeClr>
                </a:solidFill>
                <a:effectLst/>
              </a:rPr>
              <a:t>key-value </a:t>
            </a:r>
            <a:r>
              <a:rPr lang="zh-CN" altLang="en-US" sz="2400">
                <a:ln w="22225">
                  <a:solidFill>
                    <a:schemeClr val="accent2"/>
                  </a:solidFill>
                  <a:prstDash val="solid"/>
                </a:ln>
                <a:solidFill>
                  <a:schemeClr val="accent2">
                    <a:lumMod val="40000"/>
                    <a:lumOff val="60000"/>
                  </a:schemeClr>
                </a:solidFill>
                <a:effectLst/>
              </a:rPr>
              <a:t>数据库</a:t>
            </a:r>
            <a:endParaRPr lang="zh-CN" altLang="en-US" sz="2400"/>
          </a:p>
          <a:p>
            <a:pPr lvl="2"/>
            <a:r>
              <a:rPr lang="en-US" altLang="zh-CN" sz="2000"/>
              <a:t>Redis</a:t>
            </a:r>
            <a:endParaRPr lang="en-US" altLang="zh-CN"/>
          </a:p>
          <a:p>
            <a:pPr lvl="1"/>
            <a:r>
              <a:rPr lang="en-US" altLang="zh-CN" sz="2400">
                <a:ln w="22225">
                  <a:solidFill>
                    <a:schemeClr val="accent2"/>
                  </a:solidFill>
                  <a:prstDash val="solid"/>
                </a:ln>
                <a:solidFill>
                  <a:schemeClr val="accent2">
                    <a:lumMod val="40000"/>
                    <a:lumOff val="60000"/>
                  </a:schemeClr>
                </a:solidFill>
                <a:effectLst/>
              </a:rPr>
              <a:t>BigTable(Google)</a:t>
            </a:r>
            <a:endParaRPr lang="en-US" altLang="zh-CN" sz="2400"/>
          </a:p>
          <a:p>
            <a:pPr lvl="1"/>
            <a:r>
              <a:rPr lang="en-US" altLang="zh-CN" sz="2400">
                <a:ln w="22225">
                  <a:solidFill>
                    <a:schemeClr val="accent2"/>
                  </a:solidFill>
                  <a:prstDash val="solid"/>
                </a:ln>
                <a:solidFill>
                  <a:schemeClr val="accent2">
                    <a:lumMod val="40000"/>
                    <a:lumOff val="60000"/>
                  </a:schemeClr>
                </a:solidFill>
                <a:effectLst/>
              </a:rPr>
              <a:t>MongoDb</a:t>
            </a:r>
            <a:endParaRPr lang="zh-CN" altLang="en-US"/>
          </a:p>
          <a:p>
            <a:pPr lvl="1"/>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数据库的分类</a:t>
            </a:r>
            <a:r>
              <a:rPr lang="en-US" altLang="zh-CN"/>
              <a:t>(</a:t>
            </a:r>
            <a:r>
              <a:rPr lang="zh-CN" altLang="en-US"/>
              <a:t>按数据存放的位置</a:t>
            </a:r>
            <a:r>
              <a:rPr lang="en-US" altLang="zh-CN"/>
              <a:t>)</a:t>
            </a:r>
            <a:endParaRPr lang="en-US" altLang="zh-CN"/>
          </a:p>
        </p:txBody>
      </p:sp>
      <p:sp>
        <p:nvSpPr>
          <p:cNvPr id="3" name="内容占位符 2"/>
          <p:cNvSpPr>
            <a:spLocks noGrp="1"/>
          </p:cNvSpPr>
          <p:nvPr>
            <p:ph idx="1"/>
          </p:nvPr>
        </p:nvSpPr>
        <p:spPr/>
        <p:txBody>
          <a:bodyPr/>
          <a:p>
            <a:r>
              <a:rPr lang="zh-CN" altLang="en-US">
                <a:solidFill>
                  <a:schemeClr val="accent1"/>
                </a:solidFill>
                <a:effectLst>
                  <a:outerShdw blurRad="38100" dist="25400" dir="5400000" algn="ctr" rotWithShape="0">
                    <a:srgbClr val="6E747A">
                      <a:alpha val="43000"/>
                    </a:srgbClr>
                  </a:outerShdw>
                </a:effectLst>
              </a:rPr>
              <a:t>磁盘型数据库</a:t>
            </a:r>
            <a:endParaRPr lang="zh-CN" altLang="en-US"/>
          </a:p>
          <a:p>
            <a:pPr lvl="1"/>
            <a:r>
              <a:rPr lang="en-US" altLang="zh-CN">
                <a:ln w="22225">
                  <a:solidFill>
                    <a:schemeClr val="accent2"/>
                  </a:solidFill>
                  <a:prstDash val="solid"/>
                </a:ln>
                <a:solidFill>
                  <a:schemeClr val="accent2">
                    <a:lumMod val="40000"/>
                    <a:lumOff val="60000"/>
                  </a:schemeClr>
                </a:solidFill>
                <a:effectLst/>
              </a:rPr>
              <a:t>MySQL(InnoDB</a:t>
            </a:r>
            <a:r>
              <a:rPr lang="zh-CN" altLang="en-US">
                <a:ln w="22225">
                  <a:solidFill>
                    <a:schemeClr val="accent2"/>
                  </a:solidFill>
                  <a:prstDash val="solid"/>
                </a:ln>
                <a:solidFill>
                  <a:schemeClr val="accent2">
                    <a:lumMod val="40000"/>
                    <a:lumOff val="60000"/>
                  </a:schemeClr>
                </a:solidFill>
                <a:effectLst/>
              </a:rPr>
              <a:t>等引擎</a:t>
            </a:r>
            <a:r>
              <a:rPr lang="en-US" altLang="zh-CN">
                <a:ln w="22225">
                  <a:solidFill>
                    <a:schemeClr val="accent2"/>
                  </a:solidFill>
                  <a:prstDash val="solid"/>
                </a:ln>
                <a:solidFill>
                  <a:schemeClr val="accent2">
                    <a:lumMod val="40000"/>
                    <a:lumOff val="60000"/>
                  </a:schemeClr>
                </a:solidFill>
                <a:effectLst/>
              </a:rPr>
              <a:t>)</a:t>
            </a:r>
            <a:endParaRPr lang="en-US" altLang="zh-CN">
              <a:ln w="22225">
                <a:solidFill>
                  <a:schemeClr val="accent2"/>
                </a:solidFill>
                <a:prstDash val="solid"/>
              </a:ln>
              <a:solidFill>
                <a:schemeClr val="accent2">
                  <a:lumMod val="40000"/>
                  <a:lumOff val="60000"/>
                </a:schemeClr>
              </a:solidFill>
              <a:effectLst/>
            </a:endParaRPr>
          </a:p>
          <a:p>
            <a:pPr lvl="1"/>
            <a:r>
              <a:rPr lang="en-US" altLang="zh-CN">
                <a:ln w="22225">
                  <a:solidFill>
                    <a:schemeClr val="accent2"/>
                  </a:solidFill>
                  <a:prstDash val="solid"/>
                </a:ln>
                <a:solidFill>
                  <a:schemeClr val="accent2">
                    <a:lumMod val="40000"/>
                    <a:lumOff val="60000"/>
                  </a:schemeClr>
                </a:solidFill>
                <a:effectLst/>
              </a:rPr>
              <a:t>......</a:t>
            </a:r>
            <a:endParaRPr lang="zh-CN" altLang="en-US"/>
          </a:p>
          <a:p>
            <a:endParaRPr lang="zh-CN" altLang="en-US"/>
          </a:p>
          <a:p>
            <a:r>
              <a:rPr lang="zh-CN" altLang="en-US">
                <a:solidFill>
                  <a:schemeClr val="accent1"/>
                </a:solidFill>
                <a:effectLst>
                  <a:outerShdw blurRad="38100" dist="25400" dir="5400000" algn="ctr" rotWithShape="0">
                    <a:srgbClr val="6E747A">
                      <a:alpha val="43000"/>
                    </a:srgbClr>
                  </a:outerShdw>
                </a:effectLst>
              </a:rPr>
              <a:t>内存型数据库</a:t>
            </a:r>
            <a:endParaRPr lang="zh-CN" altLang="en-US"/>
          </a:p>
          <a:p>
            <a:pPr lvl="1"/>
            <a:r>
              <a:rPr lang="en-US" altLang="zh-CN">
                <a:ln w="22225">
                  <a:solidFill>
                    <a:schemeClr val="accent2"/>
                  </a:solidFill>
                  <a:prstDash val="solid"/>
                </a:ln>
                <a:solidFill>
                  <a:schemeClr val="accent2">
                    <a:lumMod val="40000"/>
                    <a:lumOff val="60000"/>
                  </a:schemeClr>
                </a:solidFill>
                <a:effectLst/>
              </a:rPr>
              <a:t>MySQL(MEMORY引擎)</a:t>
            </a:r>
            <a:endParaRPr lang="en-US" altLang="zh-CN">
              <a:ln w="22225">
                <a:solidFill>
                  <a:schemeClr val="accent2"/>
                </a:solidFill>
                <a:prstDash val="solid"/>
              </a:ln>
              <a:solidFill>
                <a:schemeClr val="accent2">
                  <a:lumMod val="40000"/>
                  <a:lumOff val="60000"/>
                </a:schemeClr>
              </a:solidFill>
              <a:effectLst/>
            </a:endParaRPr>
          </a:p>
          <a:p>
            <a:pPr lvl="1"/>
            <a:r>
              <a:rPr lang="en-US" altLang="zh-CN">
                <a:ln w="22225">
                  <a:solidFill>
                    <a:schemeClr val="accent2"/>
                  </a:solidFill>
                  <a:prstDash val="solid"/>
                </a:ln>
                <a:solidFill>
                  <a:schemeClr val="accent2">
                    <a:lumMod val="40000"/>
                    <a:lumOff val="60000"/>
                  </a:schemeClr>
                </a:solidFill>
                <a:effectLst/>
              </a:rPr>
              <a:t>Redis</a:t>
            </a:r>
            <a:endParaRPr lang="en-US" altLang="zh-CN">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关系型数据库</a:t>
            </a:r>
            <a:endParaRPr lang="zh-CN" altLang="en-US"/>
          </a:p>
        </p:txBody>
      </p:sp>
      <p:sp>
        <p:nvSpPr>
          <p:cNvPr id="3" name="内容占位符 2"/>
          <p:cNvSpPr>
            <a:spLocks noGrp="1"/>
          </p:cNvSpPr>
          <p:nvPr>
            <p:ph idx="1"/>
          </p:nvPr>
        </p:nvSpPr>
        <p:spPr/>
        <p:txBody>
          <a:bodyPr/>
          <a:p>
            <a:r>
              <a:rPr lang="zh-CN" altLang="en-US"/>
              <a:t>关系数据库，是建立在</a:t>
            </a:r>
            <a:r>
              <a:rPr lang="zh-CN" altLang="en-US">
                <a:solidFill>
                  <a:schemeClr val="accent1"/>
                </a:solidFill>
                <a:effectLst>
                  <a:outerShdw blurRad="38100" dist="25400" dir="5400000" algn="ctr" rotWithShape="0">
                    <a:srgbClr val="6E747A">
                      <a:alpha val="43000"/>
                    </a:srgbClr>
                  </a:outerShdw>
                </a:effectLst>
              </a:rPr>
              <a:t>关系模型</a:t>
            </a:r>
            <a:r>
              <a:rPr lang="zh-CN" altLang="en-US"/>
              <a:t>基础上的数据库，借助于集合代数等数学概念和方法来处理数据库中的数据。</a:t>
            </a:r>
            <a:endParaRPr lang="zh-CN" altLang="en-US"/>
          </a:p>
          <a:p>
            <a:pPr marL="0" indent="0">
              <a:buNone/>
            </a:pPr>
            <a:endParaRPr lang="zh-CN" altLang="en-US"/>
          </a:p>
          <a:p>
            <a:r>
              <a:rPr lang="zh-CN" altLang="en-US">
                <a:solidFill>
                  <a:schemeClr val="accent1"/>
                </a:solidFill>
                <a:effectLst>
                  <a:outerShdw blurRad="38100" dist="25400" dir="5400000" algn="ctr" rotWithShape="0">
                    <a:srgbClr val="6E747A">
                      <a:alpha val="43000"/>
                    </a:srgbClr>
                  </a:outerShdw>
                </a:effectLst>
              </a:rPr>
              <a:t>关系模型</a:t>
            </a:r>
            <a:r>
              <a:rPr lang="zh-CN" altLang="en-US"/>
              <a:t>就是指</a:t>
            </a:r>
            <a:r>
              <a:rPr lang="zh-C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二维表格模型</a:t>
            </a:r>
            <a:r>
              <a:rPr lang="zh-CN" altLang="en-US"/>
              <a:t>,因而一个关系型数据库就是由二维表及其之间的联系组成的一个数据组织。</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几个概念</a:t>
            </a:r>
            <a:endParaRPr lang="zh-CN" altLang="en-US"/>
          </a:p>
        </p:txBody>
      </p:sp>
      <p:sp>
        <p:nvSpPr>
          <p:cNvPr id="3" name="内容占位符 2"/>
          <p:cNvSpPr>
            <a:spLocks noGrp="1"/>
          </p:cNvSpPr>
          <p:nvPr>
            <p:ph idx="1"/>
          </p:nvPr>
        </p:nvSpPr>
        <p:spPr>
          <a:xfrm>
            <a:off x="838200" y="1381125"/>
            <a:ext cx="10515600" cy="4796155"/>
          </a:xfrm>
        </p:spPr>
        <p:txBody>
          <a:bodyPr/>
          <a:p>
            <a:r>
              <a:rPr lang="zh-CN" altLang="en-US">
                <a:solidFill>
                  <a:schemeClr val="accent1"/>
                </a:solidFill>
                <a:effectLst>
                  <a:outerShdw blurRad="38100" dist="25400" dir="5400000" algn="ctr" rotWithShape="0">
                    <a:srgbClr val="6E747A">
                      <a:alpha val="43000"/>
                    </a:srgbClr>
                  </a:outerShdw>
                </a:effectLst>
              </a:rPr>
              <a:t>字段</a:t>
            </a:r>
            <a:endParaRPr lang="zh-CN" altLang="en-US"/>
          </a:p>
          <a:p>
            <a:pPr marL="457200" lvl="1" indent="0">
              <a:buNone/>
            </a:pPr>
            <a:r>
              <a:rPr lang="zh-CN" altLang="en-US"/>
              <a:t>数据表中的每一个列  即称为一个字段 只用来描述这一个列的名字</a:t>
            </a:r>
            <a:r>
              <a:rPr lang="en-US" altLang="zh-CN"/>
              <a:t>,</a:t>
            </a:r>
            <a:r>
              <a:rPr lang="zh-CN" altLang="en-US"/>
              <a:t>类型等属性</a:t>
            </a:r>
            <a:r>
              <a:rPr lang="en-US" altLang="zh-CN"/>
              <a:t>,</a:t>
            </a:r>
            <a:r>
              <a:rPr lang="zh-CN" altLang="en-US"/>
              <a:t>不包含这一列中的数据</a:t>
            </a:r>
            <a:endParaRPr lang="zh-CN" altLang="en-US"/>
          </a:p>
          <a:p>
            <a:r>
              <a:rPr lang="zh-CN" altLang="en-US">
                <a:solidFill>
                  <a:schemeClr val="accent1"/>
                </a:solidFill>
                <a:effectLst>
                  <a:outerShdw blurRad="38100" dist="25400" dir="5400000" algn="ctr" rotWithShape="0">
                    <a:srgbClr val="6E747A">
                      <a:alpha val="43000"/>
                    </a:srgbClr>
                  </a:outerShdw>
                </a:effectLst>
              </a:rPr>
              <a:t>索引 </a:t>
            </a:r>
            <a:endParaRPr lang="zh-CN" altLang="en-US"/>
          </a:p>
          <a:p>
            <a:pPr marL="457200" lvl="1" indent="0">
              <a:buNone/>
            </a:pPr>
            <a:r>
              <a:rPr lang="zh-CN" altLang="en-US"/>
              <a:t>索引是一种单独的、物理的对数据库表中一列或多列的值进行排序的一种存储结构</a:t>
            </a:r>
            <a:endParaRPr lang="zh-CN" altLang="en-US" sz="2800"/>
          </a:p>
          <a:p>
            <a:r>
              <a:rPr lang="zh-CN" altLang="en-US">
                <a:solidFill>
                  <a:schemeClr val="accent1"/>
                </a:solidFill>
                <a:effectLst>
                  <a:outerShdw blurRad="38100" dist="25400" dir="5400000" algn="ctr" rotWithShape="0">
                    <a:srgbClr val="6E747A">
                      <a:alpha val="43000"/>
                    </a:srgbClr>
                  </a:outerShdw>
                </a:effectLst>
              </a:rPr>
              <a:t>键</a:t>
            </a:r>
            <a:endParaRPr lang="zh-CN" altLang="en-US"/>
          </a:p>
          <a:p>
            <a:pPr lvl="1"/>
            <a:r>
              <a:rPr lang="zh-CN" altLang="en-US" sz="2400"/>
              <a:t>主键 用来唯一标示一行数据的一个或多个字段</a:t>
            </a:r>
            <a:r>
              <a:rPr lang="en-US" altLang="zh-CN" sz="2400"/>
              <a:t>,</a:t>
            </a:r>
            <a:r>
              <a:rPr lang="zh-CN" altLang="en-US" sz="2400"/>
              <a:t>可以有业务意义也可以没有</a:t>
            </a:r>
            <a:endParaRPr lang="zh-CN" altLang="en-US" sz="2000"/>
          </a:p>
          <a:p>
            <a:pPr lvl="1"/>
            <a:r>
              <a:rPr lang="zh-CN" altLang="en-US" sz="2400"/>
              <a:t>外键 两张表的公共字段在一张表中是主键时</a:t>
            </a:r>
            <a:r>
              <a:rPr lang="en-US" altLang="zh-CN" sz="2400"/>
              <a:t>,</a:t>
            </a:r>
            <a:r>
              <a:rPr lang="zh-CN" altLang="en-US" sz="2400"/>
              <a:t>在另一张表中就称之为外键</a:t>
            </a:r>
            <a:endParaRPr lang="zh-CN" altLang="en-US"/>
          </a:p>
          <a:p>
            <a:r>
              <a:rPr lang="zh-CN" altLang="en-US">
                <a:solidFill>
                  <a:schemeClr val="accent1"/>
                </a:solidFill>
                <a:effectLst>
                  <a:outerShdw blurRad="38100" dist="25400" dir="5400000" algn="ctr" rotWithShape="0">
                    <a:srgbClr val="6E747A">
                      <a:alpha val="43000"/>
                    </a:srgbClr>
                  </a:outerShdw>
                </a:effectLst>
              </a:rPr>
              <a:t>记录</a:t>
            </a:r>
            <a:r>
              <a:rPr lang="zh-CN" altLang="en-US"/>
              <a:t>  </a:t>
            </a:r>
            <a:r>
              <a:rPr lang="zh-CN" altLang="en-US" sz="2400"/>
              <a:t>数据表中的每一行称为一条记录</a:t>
            </a:r>
            <a:endParaRPr lang="zh-CN" altLang="en-US" sz="2400"/>
          </a:p>
          <a:p>
            <a:pPr marL="0" indent="0">
              <a:buNone/>
            </a:pPr>
            <a:endParaRPr lang="zh-CN"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主键</a:t>
            </a:r>
            <a:r>
              <a:rPr lang="en-US" altLang="zh-CN"/>
              <a:t>/</a:t>
            </a:r>
            <a:r>
              <a:rPr lang="zh-CN" altLang="en-US"/>
              <a:t>外键</a:t>
            </a:r>
            <a:r>
              <a:rPr lang="en-US" altLang="zh-CN"/>
              <a:t>/</a:t>
            </a:r>
            <a:r>
              <a:rPr lang="zh-CN" altLang="en-US"/>
              <a:t>关系</a:t>
            </a:r>
            <a:endParaRPr lang="zh-CN" altLang="en-US"/>
          </a:p>
        </p:txBody>
      </p:sp>
      <p:graphicFrame>
        <p:nvGraphicFramePr>
          <p:cNvPr id="5" name="内容占位符 4"/>
          <p:cNvGraphicFramePr/>
          <p:nvPr>
            <p:ph idx="1"/>
          </p:nvPr>
        </p:nvGraphicFramePr>
        <p:xfrm>
          <a:off x="838200" y="2319655"/>
          <a:ext cx="4276725" cy="1143000"/>
        </p:xfrm>
        <a:graphic>
          <a:graphicData uri="http://schemas.openxmlformats.org/drawingml/2006/table">
            <a:tbl>
              <a:tblPr firstRow="1" bandRow="1">
                <a:tableStyleId>{5C22544A-7EE6-4342-B048-85BDC9FD1C3A}</a:tableStyleId>
              </a:tblPr>
              <a:tblGrid>
                <a:gridCol w="1425575"/>
                <a:gridCol w="1425575"/>
                <a:gridCol w="1425575"/>
              </a:tblGrid>
              <a:tr h="381000">
                <a:tc>
                  <a:txBody>
                    <a:bodyPr/>
                    <a:p>
                      <a:pPr>
                        <a:buNone/>
                      </a:pPr>
                      <a:r>
                        <a:rPr lang="en-US" altLang="zh-CN">
                          <a:solidFill>
                            <a:srgbClr val="FF0000"/>
                          </a:solidFill>
                        </a:rPr>
                        <a:t>sid</a:t>
                      </a:r>
                      <a:endParaRPr lang="en-US" altLang="zh-CN">
                        <a:solidFill>
                          <a:srgbClr val="FF0000"/>
                        </a:solidFill>
                      </a:endParaRPr>
                    </a:p>
                  </a:txBody>
                  <a:tcPr/>
                </a:tc>
                <a:tc>
                  <a:txBody>
                    <a:bodyPr/>
                    <a:p>
                      <a:pPr>
                        <a:buNone/>
                      </a:pPr>
                      <a:r>
                        <a:rPr lang="en-US" altLang="zh-CN"/>
                        <a:t>no</a:t>
                      </a:r>
                      <a:endParaRPr lang="en-US" altLang="zh-CN"/>
                    </a:p>
                  </a:txBody>
                  <a:tcPr/>
                </a:tc>
                <a:tc>
                  <a:txBody>
                    <a:bodyPr/>
                    <a:p>
                      <a:pPr>
                        <a:buNone/>
                      </a:pPr>
                      <a:r>
                        <a:rPr lang="en-US" altLang="zh-CN"/>
                        <a:t>s_name</a:t>
                      </a:r>
                      <a:endParaRPr lang="en-US" altLang="zh-CN"/>
                    </a:p>
                  </a:txBody>
                  <a:tcPr/>
                </a:tc>
              </a:tr>
              <a:tr h="381000">
                <a:tc>
                  <a:txBody>
                    <a:bodyPr/>
                    <a:p>
                      <a:pPr>
                        <a:buNone/>
                      </a:pPr>
                      <a:r>
                        <a:rPr lang="en-US" altLang="zh-CN">
                          <a:solidFill>
                            <a:srgbClr val="FF0000"/>
                          </a:solidFill>
                        </a:rPr>
                        <a:t>1</a:t>
                      </a:r>
                      <a:endParaRPr lang="en-US" altLang="zh-CN">
                        <a:solidFill>
                          <a:srgbClr val="FF0000"/>
                        </a:solidFill>
                      </a:endParaRPr>
                    </a:p>
                  </a:txBody>
                  <a:tcPr/>
                </a:tc>
                <a:tc>
                  <a:txBody>
                    <a:bodyPr/>
                    <a:p>
                      <a:pPr>
                        <a:buNone/>
                      </a:pPr>
                      <a:r>
                        <a:rPr lang="en-US" altLang="zh-CN"/>
                        <a:t>04163002</a:t>
                      </a:r>
                      <a:endParaRPr lang="en-US" altLang="zh-CN"/>
                    </a:p>
                  </a:txBody>
                  <a:tcPr/>
                </a:tc>
                <a:tc>
                  <a:txBody>
                    <a:bodyPr/>
                    <a:p>
                      <a:pPr>
                        <a:buNone/>
                      </a:pPr>
                      <a:r>
                        <a:rPr lang="en-US" altLang="zh-CN"/>
                        <a:t>fujie</a:t>
                      </a:r>
                      <a:endParaRPr lang="en-US" altLang="zh-CN"/>
                    </a:p>
                  </a:txBody>
                  <a:tcPr/>
                </a:tc>
              </a:tr>
              <a:tr h="381000">
                <a:tc>
                  <a:txBody>
                    <a:bodyPr/>
                    <a:p>
                      <a:pPr>
                        <a:buNone/>
                      </a:pPr>
                      <a:r>
                        <a:rPr lang="en-US" altLang="zh-CN">
                          <a:solidFill>
                            <a:srgbClr val="FF0000"/>
                          </a:solidFill>
                        </a:rPr>
                        <a:t>2</a:t>
                      </a:r>
                      <a:endParaRPr lang="en-US" altLang="zh-CN">
                        <a:solidFill>
                          <a:srgbClr val="FF0000"/>
                        </a:solidFill>
                      </a:endParaRPr>
                    </a:p>
                  </a:txBody>
                  <a:tcPr/>
                </a:tc>
                <a:tc>
                  <a:txBody>
                    <a:bodyPr/>
                    <a:p>
                      <a:pPr>
                        <a:buNone/>
                      </a:pPr>
                      <a:r>
                        <a:rPr lang="en-US" altLang="zh-CN"/>
                        <a:t>04162003</a:t>
                      </a:r>
                      <a:endParaRPr lang="en-US" altLang="zh-CN"/>
                    </a:p>
                  </a:txBody>
                  <a:tcPr/>
                </a:tc>
                <a:tc>
                  <a:txBody>
                    <a:bodyPr/>
                    <a:p>
                      <a:pPr>
                        <a:buNone/>
                      </a:pPr>
                      <a:r>
                        <a:rPr lang="en-US" altLang="zh-CN"/>
                        <a:t>eijuf</a:t>
                      </a:r>
                      <a:endParaRPr lang="en-US" altLang="zh-CN"/>
                    </a:p>
                  </a:txBody>
                  <a:tcPr/>
                </a:tc>
              </a:tr>
            </a:tbl>
          </a:graphicData>
        </a:graphic>
      </p:graphicFrame>
      <p:graphicFrame>
        <p:nvGraphicFramePr>
          <p:cNvPr id="6" name="表格 5"/>
          <p:cNvGraphicFramePr/>
          <p:nvPr/>
        </p:nvGraphicFramePr>
        <p:xfrm>
          <a:off x="5786755" y="2319655"/>
          <a:ext cx="4276725" cy="1143000"/>
        </p:xfrm>
        <a:graphic>
          <a:graphicData uri="http://schemas.openxmlformats.org/drawingml/2006/table">
            <a:tbl>
              <a:tblPr firstRow="1" bandRow="1">
                <a:tableStyleId>{5C22544A-7EE6-4342-B048-85BDC9FD1C3A}</a:tableStyleId>
              </a:tblPr>
              <a:tblGrid>
                <a:gridCol w="1425575"/>
                <a:gridCol w="1425575"/>
              </a:tblGrid>
              <a:tr h="381000">
                <a:tc>
                  <a:txBody>
                    <a:bodyPr/>
                    <a:p>
                      <a:pPr>
                        <a:buNone/>
                      </a:pPr>
                      <a:r>
                        <a:rPr lang="en-US" altLang="zh-CN">
                          <a:solidFill>
                            <a:srgbClr val="FF0000"/>
                          </a:solidFill>
                        </a:rPr>
                        <a:t>cid</a:t>
                      </a:r>
                      <a:endParaRPr lang="en-US" altLang="zh-CN">
                        <a:solidFill>
                          <a:srgbClr val="FF0000"/>
                        </a:solidFill>
                      </a:endParaRPr>
                    </a:p>
                  </a:txBody>
                  <a:tcPr/>
                </a:tc>
                <a:tc>
                  <a:txBody>
                    <a:bodyPr/>
                    <a:p>
                      <a:pPr>
                        <a:buNone/>
                      </a:pPr>
                      <a:r>
                        <a:rPr lang="en-US" altLang="zh-CN"/>
                        <a:t>c_name</a:t>
                      </a:r>
                      <a:endParaRPr lang="en-US" altLang="zh-CN"/>
                    </a:p>
                  </a:txBody>
                  <a:tcPr/>
                </a:tc>
              </a:tr>
              <a:tr h="381000">
                <a:tc>
                  <a:txBody>
                    <a:bodyPr/>
                    <a:p>
                      <a:pPr>
                        <a:buNone/>
                      </a:pPr>
                      <a:r>
                        <a:rPr lang="en-US" altLang="zh-CN">
                          <a:solidFill>
                            <a:srgbClr val="FF0000"/>
                          </a:solidFill>
                        </a:rPr>
                        <a:t>1</a:t>
                      </a:r>
                      <a:endParaRPr lang="en-US" altLang="zh-CN">
                        <a:solidFill>
                          <a:srgbClr val="FF0000"/>
                        </a:solidFill>
                      </a:endParaRPr>
                    </a:p>
                  </a:txBody>
                  <a:tcPr/>
                </a:tc>
                <a:tc>
                  <a:txBody>
                    <a:bodyPr/>
                    <a:p>
                      <a:pPr>
                        <a:buNone/>
                      </a:pPr>
                      <a:r>
                        <a:rPr lang="zh-CN" altLang="en-US"/>
                        <a:t>高数</a:t>
                      </a:r>
                      <a:endParaRPr lang="zh-CN" altLang="en-US"/>
                    </a:p>
                  </a:txBody>
                  <a:tcPr/>
                </a:tc>
              </a:tr>
              <a:tr h="381000">
                <a:tc>
                  <a:txBody>
                    <a:bodyPr/>
                    <a:p>
                      <a:pPr>
                        <a:buNone/>
                      </a:pPr>
                      <a:r>
                        <a:rPr lang="en-US" altLang="zh-CN">
                          <a:solidFill>
                            <a:srgbClr val="FF0000"/>
                          </a:solidFill>
                        </a:rPr>
                        <a:t>2</a:t>
                      </a:r>
                      <a:endParaRPr lang="en-US" altLang="zh-CN">
                        <a:solidFill>
                          <a:srgbClr val="FF0000"/>
                        </a:solidFill>
                      </a:endParaRPr>
                    </a:p>
                  </a:txBody>
                  <a:tcPr/>
                </a:tc>
                <a:tc>
                  <a:txBody>
                    <a:bodyPr/>
                    <a:p>
                      <a:pPr>
                        <a:buNone/>
                      </a:pPr>
                      <a:r>
                        <a:rPr lang="zh-CN" altLang="en-US"/>
                        <a:t>英语</a:t>
                      </a:r>
                      <a:endParaRPr lang="zh-CN" altLang="en-US"/>
                    </a:p>
                  </a:txBody>
                  <a:tcPr/>
                </a:tc>
              </a:tr>
            </a:tbl>
          </a:graphicData>
        </a:graphic>
      </p:graphicFrame>
      <p:graphicFrame>
        <p:nvGraphicFramePr>
          <p:cNvPr id="7" name="表格 6"/>
          <p:cNvGraphicFramePr/>
          <p:nvPr/>
        </p:nvGraphicFramePr>
        <p:xfrm>
          <a:off x="838200" y="4215130"/>
          <a:ext cx="4276725" cy="1143000"/>
        </p:xfrm>
        <a:graphic>
          <a:graphicData uri="http://schemas.openxmlformats.org/drawingml/2006/table">
            <a:tbl>
              <a:tblPr firstRow="1" bandRow="1">
                <a:tableStyleId>{5C22544A-7EE6-4342-B048-85BDC9FD1C3A}</a:tableStyleId>
              </a:tblPr>
              <a:tblGrid>
                <a:gridCol w="1425575"/>
                <a:gridCol w="1425575"/>
                <a:gridCol w="1425575"/>
              </a:tblGrid>
              <a:tr h="381000">
                <a:tc>
                  <a:txBody>
                    <a:bodyPr/>
                    <a:p>
                      <a:pPr>
                        <a:buNone/>
                      </a:pPr>
                      <a:r>
                        <a:rPr lang="en-US" altLang="zh-CN">
                          <a:solidFill>
                            <a:srgbClr val="FF0000"/>
                          </a:solidFill>
                        </a:rPr>
                        <a:t>sid</a:t>
                      </a:r>
                      <a:endParaRPr lang="en-US" altLang="zh-CN">
                        <a:solidFill>
                          <a:srgbClr val="FF0000"/>
                        </a:solidFill>
                      </a:endParaRPr>
                    </a:p>
                  </a:txBody>
                  <a:tcPr/>
                </a:tc>
                <a:tc>
                  <a:txBody>
                    <a:bodyPr/>
                    <a:p>
                      <a:pPr>
                        <a:buNone/>
                      </a:pPr>
                      <a:r>
                        <a:rPr lang="en-US" altLang="zh-CN">
                          <a:solidFill>
                            <a:srgbClr val="FF0000"/>
                          </a:solidFill>
                        </a:rPr>
                        <a:t>cid</a:t>
                      </a:r>
                      <a:endParaRPr lang="en-US" altLang="zh-CN">
                        <a:solidFill>
                          <a:srgbClr val="FF0000"/>
                        </a:solidFill>
                      </a:endParaRPr>
                    </a:p>
                  </a:txBody>
                  <a:tcPr/>
                </a:tc>
                <a:tc>
                  <a:txBody>
                    <a:bodyPr/>
                    <a:p>
                      <a:pPr>
                        <a:buNone/>
                      </a:pPr>
                      <a:r>
                        <a:rPr lang="en-US" altLang="zh-CN"/>
                        <a:t>score</a:t>
                      </a:r>
                      <a:endParaRPr lang="en-US" altLang="zh-CN"/>
                    </a:p>
                  </a:txBody>
                  <a:tcPr/>
                </a:tc>
              </a:tr>
              <a:tr h="381000">
                <a:tc>
                  <a:txBody>
                    <a:bodyPr/>
                    <a:p>
                      <a:pPr>
                        <a:buNone/>
                      </a:pPr>
                      <a:r>
                        <a:rPr lang="en-US" altLang="zh-CN">
                          <a:solidFill>
                            <a:srgbClr val="FF0000"/>
                          </a:solidFill>
                        </a:rPr>
                        <a:t>1</a:t>
                      </a:r>
                      <a:endParaRPr lang="en-US" altLang="zh-CN">
                        <a:solidFill>
                          <a:srgbClr val="FF0000"/>
                        </a:solidFill>
                      </a:endParaRPr>
                    </a:p>
                  </a:txBody>
                  <a:tcPr/>
                </a:tc>
                <a:tc>
                  <a:txBody>
                    <a:bodyPr/>
                    <a:p>
                      <a:pPr>
                        <a:buNone/>
                      </a:pPr>
                      <a:r>
                        <a:rPr lang="en-US" altLang="zh-CN">
                          <a:solidFill>
                            <a:srgbClr val="FF0000"/>
                          </a:solidFill>
                        </a:rPr>
                        <a:t>1</a:t>
                      </a:r>
                      <a:endParaRPr lang="en-US" altLang="zh-CN">
                        <a:solidFill>
                          <a:srgbClr val="FF0000"/>
                        </a:solidFill>
                      </a:endParaRPr>
                    </a:p>
                  </a:txBody>
                  <a:tcPr/>
                </a:tc>
                <a:tc>
                  <a:txBody>
                    <a:bodyPr/>
                    <a:p>
                      <a:pPr>
                        <a:buNone/>
                      </a:pPr>
                      <a:r>
                        <a:rPr lang="en-US" altLang="zh-CN"/>
                        <a:t>100</a:t>
                      </a:r>
                      <a:endParaRPr lang="en-US" altLang="zh-CN"/>
                    </a:p>
                  </a:txBody>
                  <a:tcPr/>
                </a:tc>
              </a:tr>
              <a:tr h="381000">
                <a:tc>
                  <a:txBody>
                    <a:bodyPr/>
                    <a:p>
                      <a:pPr>
                        <a:buNone/>
                      </a:pPr>
                      <a:r>
                        <a:rPr lang="en-US" altLang="zh-CN">
                          <a:solidFill>
                            <a:srgbClr val="FF0000"/>
                          </a:solidFill>
                        </a:rPr>
                        <a:t>2</a:t>
                      </a:r>
                      <a:endParaRPr lang="en-US" altLang="zh-CN">
                        <a:solidFill>
                          <a:srgbClr val="FF0000"/>
                        </a:solidFill>
                      </a:endParaRPr>
                    </a:p>
                  </a:txBody>
                  <a:tcPr/>
                </a:tc>
                <a:tc>
                  <a:txBody>
                    <a:bodyPr/>
                    <a:p>
                      <a:pPr>
                        <a:buNone/>
                      </a:pPr>
                      <a:r>
                        <a:rPr lang="en-US" altLang="zh-CN">
                          <a:solidFill>
                            <a:srgbClr val="FF0000"/>
                          </a:solidFill>
                        </a:rPr>
                        <a:t>1</a:t>
                      </a:r>
                      <a:endParaRPr lang="en-US" altLang="zh-CN">
                        <a:solidFill>
                          <a:srgbClr val="FF0000"/>
                        </a:solidFill>
                      </a:endParaRPr>
                    </a:p>
                  </a:txBody>
                  <a:tcPr/>
                </a:tc>
                <a:tc>
                  <a:txBody>
                    <a:bodyPr/>
                    <a:p>
                      <a:pPr>
                        <a:buNone/>
                      </a:pPr>
                      <a:r>
                        <a:rPr lang="en-US" altLang="zh-CN"/>
                        <a:t>001</a:t>
                      </a:r>
                      <a:endParaRPr lang="en-US" altLang="zh-CN"/>
                    </a:p>
                  </a:txBody>
                  <a:tcPr/>
                </a:tc>
              </a:tr>
            </a:tbl>
          </a:graphicData>
        </a:graphic>
      </p:graphicFrame>
      <p:sp>
        <p:nvSpPr>
          <p:cNvPr id="8" name="文本框 7"/>
          <p:cNvSpPr txBox="1"/>
          <p:nvPr/>
        </p:nvSpPr>
        <p:spPr>
          <a:xfrm>
            <a:off x="2542540" y="1858010"/>
            <a:ext cx="868680" cy="368300"/>
          </a:xfrm>
          <a:prstGeom prst="rect">
            <a:avLst/>
          </a:prstGeom>
          <a:noFill/>
        </p:spPr>
        <p:txBody>
          <a:bodyPr wrap="none" rtlCol="0">
            <a:spAutoFit/>
          </a:bodyPr>
          <a:p>
            <a:r>
              <a:rPr lang="zh-CN" altLang="en-US"/>
              <a:t>学生表</a:t>
            </a:r>
            <a:endParaRPr lang="zh-CN" altLang="en-US"/>
          </a:p>
        </p:txBody>
      </p:sp>
      <p:sp>
        <p:nvSpPr>
          <p:cNvPr id="9" name="文本框 8"/>
          <p:cNvSpPr txBox="1"/>
          <p:nvPr/>
        </p:nvSpPr>
        <p:spPr>
          <a:xfrm>
            <a:off x="6777990" y="1862455"/>
            <a:ext cx="868680" cy="368300"/>
          </a:xfrm>
          <a:prstGeom prst="rect">
            <a:avLst/>
          </a:prstGeom>
          <a:noFill/>
        </p:spPr>
        <p:txBody>
          <a:bodyPr wrap="none" rtlCol="0">
            <a:spAutoFit/>
          </a:bodyPr>
          <a:p>
            <a:r>
              <a:rPr lang="zh-CN" altLang="en-US"/>
              <a:t>课程表</a:t>
            </a:r>
            <a:endParaRPr lang="zh-CN" altLang="en-US"/>
          </a:p>
        </p:txBody>
      </p:sp>
      <p:sp>
        <p:nvSpPr>
          <p:cNvPr id="10" name="文本框 9"/>
          <p:cNvSpPr txBox="1"/>
          <p:nvPr/>
        </p:nvSpPr>
        <p:spPr>
          <a:xfrm>
            <a:off x="2541905" y="3744595"/>
            <a:ext cx="868680" cy="368300"/>
          </a:xfrm>
          <a:prstGeom prst="rect">
            <a:avLst/>
          </a:prstGeom>
          <a:noFill/>
        </p:spPr>
        <p:txBody>
          <a:bodyPr wrap="none" rtlCol="0">
            <a:spAutoFit/>
          </a:bodyPr>
          <a:p>
            <a:r>
              <a:rPr lang="zh-CN" altLang="en-US"/>
              <a:t>成绩表</a:t>
            </a:r>
            <a:endParaRPr lang="zh-CN" altLang="en-US"/>
          </a:p>
        </p:txBody>
      </p:sp>
      <p:sp>
        <p:nvSpPr>
          <p:cNvPr id="11" name="文本框 10"/>
          <p:cNvSpPr txBox="1"/>
          <p:nvPr/>
        </p:nvSpPr>
        <p:spPr>
          <a:xfrm>
            <a:off x="10532110" y="6304280"/>
            <a:ext cx="1343660" cy="368300"/>
          </a:xfrm>
          <a:prstGeom prst="rect">
            <a:avLst/>
          </a:prstGeom>
          <a:noFill/>
        </p:spPr>
        <p:txBody>
          <a:bodyPr wrap="square" rtlCol="0">
            <a:spAutoFit/>
          </a:bodyPr>
          <a:p>
            <a:r>
              <a:rPr lang="zh-CN" altLang="en-US">
                <a:hlinkClick r:id="rId1" action="ppaction://hlinksldjump"/>
              </a:rPr>
              <a:t>补充与提高</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MySQL</a:t>
            </a:r>
            <a:r>
              <a:rPr lang="zh-CN" altLang="en-US"/>
              <a:t>的安装</a:t>
            </a:r>
            <a:endParaRPr lang="zh-CN" altLang="en-US"/>
          </a:p>
        </p:txBody>
      </p:sp>
      <p:sp>
        <p:nvSpPr>
          <p:cNvPr id="3" name="内容占位符 2"/>
          <p:cNvSpPr>
            <a:spLocks noGrp="1"/>
          </p:cNvSpPr>
          <p:nvPr>
            <p:ph idx="1"/>
          </p:nvPr>
        </p:nvSpPr>
        <p:spPr/>
        <p:txBody>
          <a:bodyPr/>
          <a:p>
            <a:r>
              <a:rPr lang="en-US" altLang="zh-CN"/>
              <a:t>Debian</a:t>
            </a:r>
            <a:r>
              <a:rPr lang="zh-CN" altLang="en-US"/>
              <a:t>系</a:t>
            </a:r>
            <a:endParaRPr lang="zh-CN" altLang="en-US"/>
          </a:p>
          <a:p>
            <a:pPr marL="457200" lvl="1" indent="0">
              <a:buNone/>
            </a:pPr>
            <a:r>
              <a:rPr lang="en-US" altLang="zh-CN">
                <a:sym typeface="+mn-ea"/>
              </a:rPr>
              <a:t>sudo apt install mysql-server  </a:t>
            </a:r>
            <a:r>
              <a:rPr lang="en-US" altLang="zh-CN">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sym typeface="+mn-ea"/>
              </a:rPr>
              <a:t> // 会同时安装mysql-client</a:t>
            </a:r>
            <a:endParaRPr lang="en-US" altLang="zh-CN">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sym typeface="+mn-ea"/>
            </a:endParaRPr>
          </a:p>
          <a:p>
            <a:pPr marL="457200" lvl="1" indent="0">
              <a:buNone/>
            </a:pPr>
            <a:r>
              <a:rPr lang="en-US" altLang="zh-CN">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sym typeface="+mn-ea"/>
              </a:rPr>
              <a:t>// 在/etc/mysql/debian.cnf 中查看默认用户名与密码</a:t>
            </a:r>
            <a:endParaRPr lang="en-US" altLang="zh-CN"/>
          </a:p>
          <a:p>
            <a:pPr marL="457200" lvl="1" indent="0">
              <a:buNone/>
            </a:pPr>
            <a:endParaRPr lang="en-US" altLang="zh-CN"/>
          </a:p>
          <a:p>
            <a:r>
              <a:rPr lang="en-US" altLang="zh-CN"/>
              <a:t>RedHet</a:t>
            </a:r>
            <a:r>
              <a:rPr lang="zh-CN" altLang="en-US"/>
              <a:t>系</a:t>
            </a:r>
            <a:endParaRPr lang="zh-CN" altLang="en-US"/>
          </a:p>
          <a:p>
            <a:pPr marL="457200" lvl="1" indent="0">
              <a:buNone/>
            </a:pPr>
            <a:r>
              <a:rPr lang="en-US" altLang="zh-CN"/>
              <a:t>sudo yum install mysql-community-server</a:t>
            </a:r>
            <a:endParaRPr lang="en-US" altLang="zh-CN"/>
          </a:p>
          <a:p>
            <a:pPr marL="457200" lvl="1" indent="0">
              <a:buNone/>
            </a:pPr>
            <a:r>
              <a:rPr lang="en-US" altLang="zh-CN">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sym typeface="+mn-ea"/>
              </a:rPr>
              <a:t>// grep 'temporary password' /var/log/mysqld.log</a:t>
            </a:r>
            <a:endParaRPr lang="en-US" altLang="zh-CN">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sym typeface="+mn-ea"/>
            </a:endParaRPr>
          </a:p>
          <a:p>
            <a:pPr marL="457200" lvl="1" indent="0">
              <a:buNone/>
            </a:pPr>
            <a:r>
              <a:rPr lang="en-US" altLang="zh-CN">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sym typeface="+mn-ea"/>
              </a:rPr>
              <a:t>// 使用上述命令查看MySQL的root用户默认密码</a:t>
            </a:r>
            <a:endParaRPr lang="en-US" altLang="zh-CN">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sym typeface="+mn-ea"/>
            </a:endParaRPr>
          </a:p>
        </p:txBody>
      </p:sp>
    </p:spTree>
  </p:cSld>
  <p:clrMapOvr>
    <a:masterClrMapping/>
  </p:clrMapOvr>
</p:sld>
</file>

<file path=ppt/tags/tag1.xml><?xml version="1.0" encoding="utf-8"?>
<p:tagLst xmlns:p="http://schemas.openxmlformats.org/presentationml/2006/main">
  <p:tag name="NORDRI TOOLS WATERMARK" val="1kgzvv05"/>
</p:tagLst>
</file>

<file path=ppt/tags/tag2.xml><?xml version="1.0" encoding="utf-8"?>
<p:tagLst xmlns:p="http://schemas.openxmlformats.org/presentationml/2006/main">
  <p:tag name="NORDRI TOOLS WATERMARK" val="1kgzvv05"/>
</p:tagLst>
</file>

<file path=ppt/tags/tag3.xml><?xml version="1.0" encoding="utf-8"?>
<p:tagLst xmlns:p="http://schemas.openxmlformats.org/presentationml/2006/main">
  <p:tag name="NORDRI TOOLS WATERMARK" val="1kgzvv05"/>
</p:tagLst>
</file>

<file path=ppt/tags/tag4.xml><?xml version="1.0" encoding="utf-8"?>
<p:tagLst xmlns:p="http://schemas.openxmlformats.org/presentationml/2006/main">
  <p:tag name="NORDRI TOOLS WATERMARK" val="1kgzvv05"/>
</p:tagLst>
</file>

<file path=ppt/tags/tag5.xml><?xml version="1.0" encoding="utf-8"?>
<p:tagLst xmlns:p="http://schemas.openxmlformats.org/presentationml/2006/main">
  <p:tag name="NORDRI TOOLS WATERMARK" val="1kgzvv05"/>
</p:tagLst>
</file>

<file path=ppt/tags/tag6.xml><?xml version="1.0" encoding="utf-8"?>
<p:tagLst xmlns:p="http://schemas.openxmlformats.org/presentationml/2006/main">
  <p:tag name="NORDRI TOOLS WATERMARK" val="1kgzvv05"/>
</p:tagLst>
</file>

<file path=ppt/theme/theme1.xml><?xml version="1.0" encoding="utf-8"?>
<a:theme xmlns:a="http://schemas.openxmlformats.org/drawingml/2006/main" name="Office 主题">
  <a:themeElements>
    <a:clrScheme name="自定义 13">
      <a:dk1>
        <a:sysClr val="windowText" lastClr="000000"/>
      </a:dk1>
      <a:lt1>
        <a:sysClr val="window" lastClr="FFFFFF"/>
      </a:lt1>
      <a:dk2>
        <a:srgbClr val="44546A"/>
      </a:dk2>
      <a:lt2>
        <a:srgbClr val="E7E6E6"/>
      </a:lt2>
      <a:accent1>
        <a:srgbClr val="4384F1"/>
      </a:accent1>
      <a:accent2>
        <a:srgbClr val="E94236"/>
      </a:accent2>
      <a:accent3>
        <a:srgbClr val="FBBD06"/>
      </a:accent3>
      <a:accent4>
        <a:srgbClr val="33A952"/>
      </a:accent4>
      <a:accent5>
        <a:srgbClr val="4472C4"/>
      </a:accent5>
      <a:accent6>
        <a:srgbClr val="70AD47"/>
      </a:accent6>
      <a:hlink>
        <a:srgbClr val="0563C1"/>
      </a:hlink>
      <a:folHlink>
        <a:srgbClr val="954F72"/>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5310</Words>
  <Application>WPS 演示</Application>
  <PresentationFormat>宽屏</PresentationFormat>
  <Paragraphs>392</Paragraphs>
  <Slides>29</Slides>
  <Notes>27</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29</vt:i4>
      </vt:variant>
    </vt:vector>
  </HeadingPairs>
  <TitlesOfParts>
    <vt:vector size="44" baseType="lpstr">
      <vt:lpstr>Arial</vt:lpstr>
      <vt:lpstr>宋体</vt:lpstr>
      <vt:lpstr>Wingdings</vt:lpstr>
      <vt:lpstr>Aharoni</vt:lpstr>
      <vt:lpstr>Abyssinica SIL</vt:lpstr>
      <vt:lpstr>微软雅黑</vt:lpstr>
      <vt:lpstr>Droid Sans Fallback</vt:lpstr>
      <vt:lpstr>DejaVu Sans</vt:lpstr>
      <vt:lpstr>微软雅黑</vt:lpstr>
      <vt:lpstr>宋体</vt:lpstr>
      <vt:lpstr>Arial Unicode MS</vt:lpstr>
      <vt:lpstr>Arial Black</vt:lpstr>
      <vt:lpstr>Calibri</vt:lpstr>
      <vt:lpstr>OpenSymbol</vt:lpstr>
      <vt:lpstr>Office 主题</vt:lpstr>
      <vt:lpstr>PowerPoint 演示文稿</vt:lpstr>
      <vt:lpstr>PowerPoint 演示文稿</vt:lpstr>
      <vt:lpstr>什么是数据库？</vt:lpstr>
      <vt:lpstr>数据库的分类(按数据组织形式)</vt:lpstr>
      <vt:lpstr>数据库的分类(按数据存放的位置)</vt:lpstr>
      <vt:lpstr>关系型数据库</vt:lpstr>
      <vt:lpstr>几个概念</vt:lpstr>
      <vt:lpstr>主键/外键/关系</vt:lpstr>
      <vt:lpstr>MySQL的安装</vt:lpstr>
      <vt:lpstr>使用mysql-client管理数据库</vt:lpstr>
      <vt:lpstr>使用mysql-client管理数据库 </vt:lpstr>
      <vt:lpstr>使用mysql-client管理数据库  </vt:lpstr>
      <vt:lpstr>C语言的MySQL库</vt:lpstr>
      <vt:lpstr>C语言的MySQL库 </vt:lpstr>
      <vt:lpstr>C语言的MySQL库 </vt:lpstr>
      <vt:lpstr>C语言的MySQL库</vt:lpstr>
      <vt:lpstr>C语言的MySQL库</vt:lpstr>
      <vt:lpstr>C语言的MySQL库</vt:lpstr>
      <vt:lpstr>C语言的MySQL库</vt:lpstr>
      <vt:lpstr>补充与提高</vt:lpstr>
      <vt:lpstr>补充与提高</vt:lpstr>
      <vt:lpstr>补充与提高</vt:lpstr>
      <vt:lpstr>PowerPoint 演示文稿</vt:lpstr>
      <vt:lpstr>JSON简介</vt:lpstr>
      <vt:lpstr>cJSON核心API</vt:lpstr>
      <vt:lpstr>cJSON核心API</vt:lpstr>
      <vt:lpstr>cJSON核心API</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fujie</cp:lastModifiedBy>
  <cp:revision>96</cp:revision>
  <dcterms:created xsi:type="dcterms:W3CDTF">2018-08-13T13:49:36Z</dcterms:created>
  <dcterms:modified xsi:type="dcterms:W3CDTF">2018-08-13T13:49:36Z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2052-10.1.0.6634</vt:lpwstr>
  </property>
</Properties>
</file>