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70" r:id="rId4"/>
    <p:sldId id="315" r:id="rId5"/>
    <p:sldId id="316" r:id="rId6"/>
    <p:sldId id="317" r:id="rId7"/>
    <p:sldId id="318" r:id="rId8"/>
    <p:sldId id="319" r:id="rId9"/>
    <p:sldId id="326" r:id="rId10"/>
    <p:sldId id="320" r:id="rId11"/>
    <p:sldId id="325" r:id="rId12"/>
    <p:sldId id="321" r:id="rId13"/>
    <p:sldId id="324" r:id="rId14"/>
    <p:sldId id="323" r:id="rId15"/>
    <p:sldId id="322" r:id="rId16"/>
    <p:sldId id="327" r:id="rId17"/>
    <p:sldId id="340" r:id="rId18"/>
    <p:sldId id="328" r:id="rId19"/>
    <p:sldId id="330" r:id="rId20"/>
    <p:sldId id="331" r:id="rId21"/>
    <p:sldId id="332" r:id="rId22"/>
    <p:sldId id="342" r:id="rId23"/>
    <p:sldId id="343" r:id="rId24"/>
    <p:sldId id="345" r:id="rId25"/>
    <p:sldId id="346" r:id="rId26"/>
    <p:sldId id="293" r:id="rId27"/>
    <p:sldId id="3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D9E"/>
    <a:srgbClr val="FFB755"/>
    <a:srgbClr val="778495"/>
    <a:srgbClr val="EF5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90025" autoAdjust="0"/>
  </p:normalViewPr>
  <p:slideViewPr>
    <p:cSldViewPr snapToGrid="0" showGuides="1">
      <p:cViewPr varScale="1">
        <p:scale>
          <a:sx n="78" d="100"/>
          <a:sy n="78" d="100"/>
        </p:scale>
        <p:origin x="902" y="58"/>
      </p:cViewPr>
      <p:guideLst>
        <p:guide orient="horz" pos="2099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0043C-E44A-49AB-AA82-6129B1086F2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CB65-5D5E-470B-8AF7-ABD43ABF3A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有三个后台，学校端学生端企业端，主要帮助学生更好的就业，也能方便企业找到自己需要的人才。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6CB65-5D5E-470B-8AF7-ABD43ABF3A5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A0FA-DBF6-4B51-BF5F-63487D8863B8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8155-B7DC-4B06-BD59-322657257B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" Target="slide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notesSlide" Target="../notesSlides/notesSlide5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8"/>
          <a:stretch>
            <a:fillRect/>
          </a:stretch>
        </p:blipFill>
        <p:spPr>
          <a:xfrm>
            <a:off x="1185157" y="583923"/>
            <a:ext cx="9873575" cy="569617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50880" y="306365"/>
            <a:ext cx="10490239" cy="6245269"/>
            <a:chOff x="1280158" y="572091"/>
            <a:chExt cx="9631684" cy="5734136"/>
          </a:xfrm>
        </p:grpSpPr>
        <p:sp>
          <p:nvSpPr>
            <p:cNvPr id="6" name="矩形 5"/>
            <p:cNvSpPr/>
            <p:nvPr/>
          </p:nvSpPr>
          <p:spPr>
            <a:xfrm>
              <a:off x="1587076" y="821401"/>
              <a:ext cx="9065490" cy="522998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02080" y="690289"/>
              <a:ext cx="9387840" cy="54977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1280158" y="572092"/>
              <a:ext cx="2080259" cy="2080259"/>
            </a:xfrm>
            <a:custGeom>
              <a:avLst/>
              <a:gdLst>
                <a:gd name="connsiteX0" fmla="*/ 2499360 w 2499360"/>
                <a:gd name="connsiteY0" fmla="*/ 0 h 2499360"/>
                <a:gd name="connsiteX1" fmla="*/ 2491614 w 2499360"/>
                <a:gd name="connsiteY1" fmla="*/ 1936 h 2499360"/>
                <a:gd name="connsiteX2" fmla="*/ 65892 w 2499360"/>
                <a:gd name="connsiteY2" fmla="*/ 1936 h 2499360"/>
                <a:gd name="connsiteX3" fmla="*/ 0 w 2499360"/>
                <a:gd name="connsiteY3" fmla="*/ 265505 h 2499360"/>
                <a:gd name="connsiteX4" fmla="*/ 2235791 w 2499360"/>
                <a:gd name="connsiteY4" fmla="*/ 265505 h 2499360"/>
                <a:gd name="connsiteX5" fmla="*/ 2235791 w 2499360"/>
                <a:gd name="connsiteY5" fmla="*/ 2499360 h 2499360"/>
                <a:gd name="connsiteX6" fmla="*/ 2499360 w 2499360"/>
                <a:gd name="connsiteY6" fmla="*/ 2433468 h 2499360"/>
                <a:gd name="connsiteX7" fmla="*/ 2499360 w 2499360"/>
                <a:gd name="connsiteY7" fmla="*/ 1938 h 2499360"/>
                <a:gd name="connsiteX8" fmla="*/ 2499360 w 2499360"/>
                <a:gd name="connsiteY8" fmla="*/ 1936 h 2499360"/>
                <a:gd name="connsiteX9" fmla="*/ 2499360 w 2499360"/>
                <a:gd name="connsiteY9" fmla="*/ 1936 h 249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9360" h="2499360">
                  <a:moveTo>
                    <a:pt x="2499360" y="0"/>
                  </a:moveTo>
                  <a:lnTo>
                    <a:pt x="2491614" y="1936"/>
                  </a:lnTo>
                  <a:lnTo>
                    <a:pt x="65892" y="1936"/>
                  </a:lnTo>
                  <a:lnTo>
                    <a:pt x="0" y="265505"/>
                  </a:lnTo>
                  <a:lnTo>
                    <a:pt x="2235791" y="265505"/>
                  </a:lnTo>
                  <a:lnTo>
                    <a:pt x="2235791" y="2499360"/>
                  </a:lnTo>
                  <a:lnTo>
                    <a:pt x="2499360" y="2433468"/>
                  </a:lnTo>
                  <a:lnTo>
                    <a:pt x="2499360" y="1938"/>
                  </a:lnTo>
                  <a:lnTo>
                    <a:pt x="2499360" y="1936"/>
                  </a:lnTo>
                  <a:lnTo>
                    <a:pt x="2499360" y="19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flipV="1">
              <a:off x="8831583" y="4225968"/>
              <a:ext cx="2080259" cy="2080259"/>
            </a:xfrm>
            <a:custGeom>
              <a:avLst/>
              <a:gdLst>
                <a:gd name="connsiteX0" fmla="*/ 2499360 w 2499360"/>
                <a:gd name="connsiteY0" fmla="*/ 0 h 2499360"/>
                <a:gd name="connsiteX1" fmla="*/ 2491614 w 2499360"/>
                <a:gd name="connsiteY1" fmla="*/ 1936 h 2499360"/>
                <a:gd name="connsiteX2" fmla="*/ 65892 w 2499360"/>
                <a:gd name="connsiteY2" fmla="*/ 1936 h 2499360"/>
                <a:gd name="connsiteX3" fmla="*/ 0 w 2499360"/>
                <a:gd name="connsiteY3" fmla="*/ 265505 h 2499360"/>
                <a:gd name="connsiteX4" fmla="*/ 2235791 w 2499360"/>
                <a:gd name="connsiteY4" fmla="*/ 265505 h 2499360"/>
                <a:gd name="connsiteX5" fmla="*/ 2235791 w 2499360"/>
                <a:gd name="connsiteY5" fmla="*/ 2499360 h 2499360"/>
                <a:gd name="connsiteX6" fmla="*/ 2499360 w 2499360"/>
                <a:gd name="connsiteY6" fmla="*/ 2433468 h 2499360"/>
                <a:gd name="connsiteX7" fmla="*/ 2499360 w 2499360"/>
                <a:gd name="connsiteY7" fmla="*/ 1938 h 2499360"/>
                <a:gd name="connsiteX8" fmla="*/ 2499360 w 2499360"/>
                <a:gd name="connsiteY8" fmla="*/ 1936 h 2499360"/>
                <a:gd name="connsiteX9" fmla="*/ 2499360 w 2499360"/>
                <a:gd name="connsiteY9" fmla="*/ 1936 h 249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9360" h="2499360">
                  <a:moveTo>
                    <a:pt x="2499360" y="0"/>
                  </a:moveTo>
                  <a:lnTo>
                    <a:pt x="2491614" y="1936"/>
                  </a:lnTo>
                  <a:lnTo>
                    <a:pt x="65892" y="1936"/>
                  </a:lnTo>
                  <a:lnTo>
                    <a:pt x="0" y="265505"/>
                  </a:lnTo>
                  <a:lnTo>
                    <a:pt x="2235791" y="265505"/>
                  </a:lnTo>
                  <a:lnTo>
                    <a:pt x="2235791" y="2499360"/>
                  </a:lnTo>
                  <a:lnTo>
                    <a:pt x="2499360" y="2433468"/>
                  </a:lnTo>
                  <a:lnTo>
                    <a:pt x="2499360" y="1938"/>
                  </a:lnTo>
                  <a:lnTo>
                    <a:pt x="2499360" y="1936"/>
                  </a:lnTo>
                  <a:lnTo>
                    <a:pt x="2499360" y="19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5400000" flipH="1">
              <a:off x="8831583" y="572091"/>
              <a:ext cx="2080259" cy="2080259"/>
            </a:xfrm>
            <a:custGeom>
              <a:avLst/>
              <a:gdLst>
                <a:gd name="connsiteX0" fmla="*/ 2499360 w 2499360"/>
                <a:gd name="connsiteY0" fmla="*/ 0 h 2499360"/>
                <a:gd name="connsiteX1" fmla="*/ 2491614 w 2499360"/>
                <a:gd name="connsiteY1" fmla="*/ 1936 h 2499360"/>
                <a:gd name="connsiteX2" fmla="*/ 65892 w 2499360"/>
                <a:gd name="connsiteY2" fmla="*/ 1936 h 2499360"/>
                <a:gd name="connsiteX3" fmla="*/ 0 w 2499360"/>
                <a:gd name="connsiteY3" fmla="*/ 265505 h 2499360"/>
                <a:gd name="connsiteX4" fmla="*/ 2235791 w 2499360"/>
                <a:gd name="connsiteY4" fmla="*/ 265505 h 2499360"/>
                <a:gd name="connsiteX5" fmla="*/ 2235791 w 2499360"/>
                <a:gd name="connsiteY5" fmla="*/ 2499360 h 2499360"/>
                <a:gd name="connsiteX6" fmla="*/ 2499360 w 2499360"/>
                <a:gd name="connsiteY6" fmla="*/ 2433468 h 2499360"/>
                <a:gd name="connsiteX7" fmla="*/ 2499360 w 2499360"/>
                <a:gd name="connsiteY7" fmla="*/ 1938 h 2499360"/>
                <a:gd name="connsiteX8" fmla="*/ 2499360 w 2499360"/>
                <a:gd name="connsiteY8" fmla="*/ 1936 h 2499360"/>
                <a:gd name="connsiteX9" fmla="*/ 2499360 w 2499360"/>
                <a:gd name="connsiteY9" fmla="*/ 1936 h 249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9360" h="2499360">
                  <a:moveTo>
                    <a:pt x="2499360" y="0"/>
                  </a:moveTo>
                  <a:lnTo>
                    <a:pt x="2491614" y="1936"/>
                  </a:lnTo>
                  <a:lnTo>
                    <a:pt x="65892" y="1936"/>
                  </a:lnTo>
                  <a:lnTo>
                    <a:pt x="0" y="265505"/>
                  </a:lnTo>
                  <a:lnTo>
                    <a:pt x="2235791" y="265505"/>
                  </a:lnTo>
                  <a:lnTo>
                    <a:pt x="2235791" y="2499360"/>
                  </a:lnTo>
                  <a:lnTo>
                    <a:pt x="2499360" y="2433468"/>
                  </a:lnTo>
                  <a:lnTo>
                    <a:pt x="2499360" y="1938"/>
                  </a:lnTo>
                  <a:lnTo>
                    <a:pt x="2499360" y="1936"/>
                  </a:lnTo>
                  <a:lnTo>
                    <a:pt x="2499360" y="1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16200000" flipH="1">
              <a:off x="1280158" y="4225968"/>
              <a:ext cx="2080259" cy="2080259"/>
            </a:xfrm>
            <a:custGeom>
              <a:avLst/>
              <a:gdLst>
                <a:gd name="connsiteX0" fmla="*/ 2499360 w 2499360"/>
                <a:gd name="connsiteY0" fmla="*/ 0 h 2499360"/>
                <a:gd name="connsiteX1" fmla="*/ 2491614 w 2499360"/>
                <a:gd name="connsiteY1" fmla="*/ 1936 h 2499360"/>
                <a:gd name="connsiteX2" fmla="*/ 65892 w 2499360"/>
                <a:gd name="connsiteY2" fmla="*/ 1936 h 2499360"/>
                <a:gd name="connsiteX3" fmla="*/ 0 w 2499360"/>
                <a:gd name="connsiteY3" fmla="*/ 265505 h 2499360"/>
                <a:gd name="connsiteX4" fmla="*/ 2235791 w 2499360"/>
                <a:gd name="connsiteY4" fmla="*/ 265505 h 2499360"/>
                <a:gd name="connsiteX5" fmla="*/ 2235791 w 2499360"/>
                <a:gd name="connsiteY5" fmla="*/ 2499360 h 2499360"/>
                <a:gd name="connsiteX6" fmla="*/ 2499360 w 2499360"/>
                <a:gd name="connsiteY6" fmla="*/ 2433468 h 2499360"/>
                <a:gd name="connsiteX7" fmla="*/ 2499360 w 2499360"/>
                <a:gd name="connsiteY7" fmla="*/ 1938 h 2499360"/>
                <a:gd name="connsiteX8" fmla="*/ 2499360 w 2499360"/>
                <a:gd name="connsiteY8" fmla="*/ 1936 h 2499360"/>
                <a:gd name="connsiteX9" fmla="*/ 2499360 w 2499360"/>
                <a:gd name="connsiteY9" fmla="*/ 1936 h 249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9360" h="2499360">
                  <a:moveTo>
                    <a:pt x="2499360" y="0"/>
                  </a:moveTo>
                  <a:lnTo>
                    <a:pt x="2491614" y="1936"/>
                  </a:lnTo>
                  <a:lnTo>
                    <a:pt x="65892" y="1936"/>
                  </a:lnTo>
                  <a:lnTo>
                    <a:pt x="0" y="265505"/>
                  </a:lnTo>
                  <a:lnTo>
                    <a:pt x="2235791" y="265505"/>
                  </a:lnTo>
                  <a:lnTo>
                    <a:pt x="2235791" y="2499360"/>
                  </a:lnTo>
                  <a:lnTo>
                    <a:pt x="2499360" y="2433468"/>
                  </a:lnTo>
                  <a:lnTo>
                    <a:pt x="2499360" y="1938"/>
                  </a:lnTo>
                  <a:lnTo>
                    <a:pt x="2499360" y="1936"/>
                  </a:lnTo>
                  <a:lnTo>
                    <a:pt x="2499360" y="1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93897" y="2371731"/>
            <a:ext cx="10684859" cy="3914396"/>
            <a:chOff x="1922875" y="2054922"/>
            <a:chExt cx="10684859" cy="3914396"/>
          </a:xfrm>
        </p:grpSpPr>
        <p:sp>
          <p:nvSpPr>
            <p:cNvPr id="22" name="文本框 21"/>
            <p:cNvSpPr txBox="1"/>
            <p:nvPr/>
          </p:nvSpPr>
          <p:spPr>
            <a:xfrm>
              <a:off x="1922875" y="3169445"/>
              <a:ext cx="8285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spc="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毕业生就业管理系统</a:t>
              </a:r>
            </a:p>
          </p:txBody>
        </p:sp>
        <p:sp>
          <p:nvSpPr>
            <p:cNvPr id="25" name="同侧圆角矩形 24"/>
            <p:cNvSpPr/>
            <p:nvPr/>
          </p:nvSpPr>
          <p:spPr>
            <a:xfrm>
              <a:off x="4020704" y="5140467"/>
              <a:ext cx="4640794" cy="828851"/>
            </a:xfrm>
            <a:prstGeom prst="round2Same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44034" y="2054922"/>
              <a:ext cx="856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32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华迪实训项目答辩</a:t>
              </a:r>
              <a:endParaRPr lang="bg-BG" altLang="zh-CN" sz="3600" spc="3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 flipV="1">
              <a:off x="4163627" y="2701253"/>
              <a:ext cx="3907398" cy="7339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H="1">
            <a:off x="355668" y="2899955"/>
            <a:ext cx="358808" cy="502920"/>
          </a:xfrm>
          <a:prstGeom prst="line">
            <a:avLst/>
          </a:prstGeom>
          <a:ln w="111125" cap="rnd">
            <a:solidFill>
              <a:schemeClr val="accent1">
                <a:lumMod val="90000"/>
                <a:lumOff val="10000"/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55668" y="3413035"/>
            <a:ext cx="358808" cy="502920"/>
          </a:xfrm>
          <a:prstGeom prst="line">
            <a:avLst/>
          </a:prstGeom>
          <a:ln w="111125" cap="rnd">
            <a:solidFill>
              <a:schemeClr val="accent1">
                <a:lumMod val="90000"/>
                <a:lumOff val="10000"/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317883" y="2926080"/>
            <a:ext cx="358808" cy="502920"/>
          </a:xfrm>
          <a:prstGeom prst="line">
            <a:avLst/>
          </a:prstGeom>
          <a:ln w="111125" cap="rnd">
            <a:solidFill>
              <a:schemeClr val="accent1">
                <a:lumMod val="90000"/>
                <a:lumOff val="10000"/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1317883" y="3439160"/>
            <a:ext cx="358808" cy="502920"/>
          </a:xfrm>
          <a:prstGeom prst="line">
            <a:avLst/>
          </a:prstGeom>
          <a:ln w="111125" cap="rnd">
            <a:solidFill>
              <a:schemeClr val="accent1">
                <a:lumMod val="90000"/>
                <a:lumOff val="10000"/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89218" y="5429737"/>
            <a:ext cx="3752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组长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  <a:r>
              <a:rPr lang="zh-CN" altLang="en-US" sz="1600" dirty="0">
                <a:solidFill>
                  <a:schemeClr val="bg1"/>
                </a:solidFill>
              </a:rPr>
              <a:t>赵文腾   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组员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  <a:r>
              <a:rPr lang="zh-CN" altLang="en-US" sz="1600" dirty="0">
                <a:solidFill>
                  <a:schemeClr val="bg1"/>
                </a:solidFill>
              </a:rPr>
              <a:t>李伯运、吴昊、杨开勋、李苏霈、李百扬、陈潭、李婵娟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303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企业端发布职位列表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22" y="1591501"/>
            <a:ext cx="9015755" cy="477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423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企业端已投递学生信息列表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91501"/>
            <a:ext cx="8991599" cy="4772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317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企业端添加、编辑职位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0" y="1752142"/>
            <a:ext cx="5268173" cy="39892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3"/>
          <a:stretch>
            <a:fillRect/>
          </a:stretch>
        </p:blipFill>
        <p:spPr>
          <a:xfrm>
            <a:off x="5950502" y="1752142"/>
            <a:ext cx="5942914" cy="3984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3086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学校端学生信息管理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6" y="1644090"/>
            <a:ext cx="10610868" cy="43604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40714" y="1008507"/>
            <a:ext cx="348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学校端学生信息详情查看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40" y="1630113"/>
            <a:ext cx="9840208" cy="4750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333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学校端企业信息列表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0" y="1809075"/>
            <a:ext cx="11279732" cy="42416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365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学校端添加、修改企业信息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2" y="1660164"/>
            <a:ext cx="5556123" cy="45274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83" y="1660164"/>
            <a:ext cx="4929955" cy="44609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60" y="1037590"/>
            <a:ext cx="5261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学校端数据统计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可视化动态图表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" y="1546860"/>
            <a:ext cx="8784590" cy="4749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33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学校端公告发布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75" y="1518169"/>
            <a:ext cx="8067050" cy="48737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33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学生端基本信息列表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"/>
          <a:stretch>
            <a:fillRect/>
          </a:stretch>
        </p:blipFill>
        <p:spPr>
          <a:xfrm>
            <a:off x="1165850" y="1883082"/>
            <a:ext cx="9800948" cy="4689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56584" y="5382217"/>
            <a:ext cx="589280" cy="58928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>
            <a:off x="0" y="0"/>
            <a:ext cx="4902448" cy="1229360"/>
          </a:xfrm>
          <a:custGeom>
            <a:avLst/>
            <a:gdLst>
              <a:gd name="connsiteX0" fmla="*/ 3322320 w 3322320"/>
              <a:gd name="connsiteY0" fmla="*/ 0 h 833120"/>
              <a:gd name="connsiteX1" fmla="*/ 3322320 w 3322320"/>
              <a:gd name="connsiteY1" fmla="*/ 833120 h 833120"/>
              <a:gd name="connsiteX2" fmla="*/ 0 w 3322320"/>
              <a:gd name="connsiteY2" fmla="*/ 833120 h 833120"/>
              <a:gd name="connsiteX3" fmla="*/ 0 w 3322320"/>
              <a:gd name="connsiteY3" fmla="*/ 83058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2320" h="833120">
                <a:moveTo>
                  <a:pt x="3322320" y="0"/>
                </a:moveTo>
                <a:lnTo>
                  <a:pt x="3322320" y="833120"/>
                </a:lnTo>
                <a:lnTo>
                  <a:pt x="0" y="833120"/>
                </a:lnTo>
                <a:lnTo>
                  <a:pt x="0" y="83058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75379" y="5853344"/>
            <a:ext cx="467360" cy="46736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79699" y="6168304"/>
            <a:ext cx="304800" cy="3048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316758" y="979263"/>
            <a:ext cx="6909343" cy="4653052"/>
            <a:chOff x="2214881" y="1351280"/>
            <a:chExt cx="7080039" cy="3749750"/>
          </a:xfrm>
        </p:grpSpPr>
        <p:sp>
          <p:nvSpPr>
            <p:cNvPr id="7" name="矩形 6"/>
            <p:cNvSpPr/>
            <p:nvPr/>
          </p:nvSpPr>
          <p:spPr>
            <a:xfrm>
              <a:off x="2214881" y="1351280"/>
              <a:ext cx="7080039" cy="37497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PA_MH_Number_1">
              <a:hlinkClick r:id="rId20" action="ppaction://hlinksldjump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439852" y="1611669"/>
              <a:ext cx="527960" cy="544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01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5" name="PA_MH_Entry_1">
              <a:hlinkClick r:id="rId20" action="ppaction://hlinksldjump"/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3342641" y="1602597"/>
              <a:ext cx="2753359" cy="544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zh-CN" altLang="en-US" sz="3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项目背景</a:t>
              </a:r>
            </a:p>
          </p:txBody>
        </p:sp>
        <p:cxnSp>
          <p:nvCxnSpPr>
            <p:cNvPr id="36" name="PA_MH_Others_1"/>
            <p:cNvCxnSpPr/>
            <p:nvPr>
              <p:custDataLst>
                <p:tags r:id="rId8"/>
              </p:custDataLst>
            </p:nvPr>
          </p:nvCxnSpPr>
          <p:spPr>
            <a:xfrm>
              <a:off x="3242896" y="1728968"/>
              <a:ext cx="0" cy="319314"/>
            </a:xfrm>
            <a:prstGeom prst="line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_MH_Number_1">
              <a:hlinkClick r:id="rId20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5141701" y="2190566"/>
              <a:ext cx="527960" cy="544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02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8" name="PA_MH_Entry_1">
              <a:hlinkClick r:id="rId20" action="ppaction://hlinksldjump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087657" y="2178579"/>
              <a:ext cx="2753359" cy="544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zh-CN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  </a:t>
              </a:r>
              <a:r>
                <a:rPr lang="zh-CN" altLang="en-US" sz="3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成员分工</a:t>
              </a:r>
            </a:p>
          </p:txBody>
        </p:sp>
        <p:cxnSp>
          <p:nvCxnSpPr>
            <p:cNvPr id="39" name="PA_MH_Others_1"/>
            <p:cNvCxnSpPr/>
            <p:nvPr>
              <p:custDataLst>
                <p:tags r:id="rId11"/>
              </p:custDataLst>
            </p:nvPr>
          </p:nvCxnSpPr>
          <p:spPr>
            <a:xfrm>
              <a:off x="5932810" y="2291060"/>
              <a:ext cx="0" cy="319314"/>
            </a:xfrm>
            <a:prstGeom prst="line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A_MH_Number_1">
              <a:hlinkClick r:id="rId20" action="ppaction://hlinksldjump"/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486302" y="2594060"/>
              <a:ext cx="527960" cy="544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03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1" name="PA_MH_Entry_1">
              <a:hlinkClick r:id="rId20" action="ppaction://hlinksldjump"/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397742" y="2659832"/>
              <a:ext cx="2753359" cy="544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zh-CN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  </a:t>
              </a:r>
              <a:r>
                <a:rPr lang="zh-CN" altLang="en-US" sz="3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项目设计</a:t>
              </a:r>
            </a:p>
          </p:txBody>
        </p:sp>
        <p:cxnSp>
          <p:nvCxnSpPr>
            <p:cNvPr id="42" name="PA_MH_Others_1"/>
            <p:cNvCxnSpPr/>
            <p:nvPr>
              <p:custDataLst>
                <p:tags r:id="rId14"/>
              </p:custDataLst>
            </p:nvPr>
          </p:nvCxnSpPr>
          <p:spPr>
            <a:xfrm>
              <a:off x="3285682" y="2772313"/>
              <a:ext cx="0" cy="319314"/>
            </a:xfrm>
            <a:prstGeom prst="line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A_MH_Number_1">
              <a:hlinkClick r:id="rId20" action="ppaction://hlinksldjump"/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5251835" y="3184153"/>
              <a:ext cx="527960" cy="544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04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4" name="PA_MH_Entry_1">
              <a:hlinkClick r:id="rId20" action="ppaction://hlinksldjump"/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087655" y="3172791"/>
              <a:ext cx="2753359" cy="544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zh-CN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  </a:t>
              </a:r>
              <a:r>
                <a:rPr lang="zh-CN" altLang="en-US" sz="32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项目功能</a:t>
              </a:r>
              <a:endParaRPr lang="en-US" altLang="zh-CN" sz="32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cxnSp>
          <p:nvCxnSpPr>
            <p:cNvPr id="45" name="PA_MH_Others_1"/>
            <p:cNvCxnSpPr/>
            <p:nvPr>
              <p:custDataLst>
                <p:tags r:id="rId17"/>
              </p:custDataLst>
            </p:nvPr>
          </p:nvCxnSpPr>
          <p:spPr>
            <a:xfrm>
              <a:off x="5932810" y="3322441"/>
              <a:ext cx="0" cy="319314"/>
            </a:xfrm>
            <a:prstGeom prst="line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A_MH_Number_1">
            <a:hlinkClick r:id="rId20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2492917" y="3654783"/>
            <a:ext cx="527960" cy="6594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05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cxnSp>
        <p:nvCxnSpPr>
          <p:cNvPr id="27" name="PA_MH_Others_1"/>
          <p:cNvCxnSpPr/>
          <p:nvPr>
            <p:custDataLst>
              <p:tags r:id="rId2"/>
            </p:custDataLst>
          </p:nvPr>
        </p:nvCxnSpPr>
        <p:spPr>
          <a:xfrm>
            <a:off x="3109059" y="3808204"/>
            <a:ext cx="0" cy="386906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_MH_Entry_1">
            <a:hlinkClick r:id="rId20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2875379" y="3640494"/>
            <a:ext cx="4578303" cy="6594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  </a:t>
            </a:r>
            <a:r>
              <a:rPr lang="zh-CN" altLang="en-US" sz="32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sp>
        <p:nvSpPr>
          <p:cNvPr id="29" name="PA_MH_Number_1">
            <a:hlinkClick r:id="rId20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507450" y="4343529"/>
            <a:ext cx="527960" cy="6594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06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0" name="PA_MH_Entry_1">
            <a:hlinkClick r:id="rId20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6065502" y="4335579"/>
            <a:ext cx="2686977" cy="6753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  </a:t>
            </a:r>
            <a:r>
              <a:rPr lang="zh-CN" altLang="en-US" sz="32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项目总结</a:t>
            </a:r>
            <a:endParaRPr lang="en-US" altLang="zh-CN" sz="3200" b="1" spc="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33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学生端企业信息列表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/>
          <a:stretch>
            <a:fillRect/>
          </a:stretch>
        </p:blipFill>
        <p:spPr>
          <a:xfrm>
            <a:off x="857609" y="1796062"/>
            <a:ext cx="10510230" cy="47207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33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学生端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投递信息查询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>
            <a:fillRect/>
          </a:stretch>
        </p:blipFill>
        <p:spPr>
          <a:xfrm>
            <a:off x="738547" y="1859562"/>
            <a:ext cx="10715348" cy="4418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60" y="1037590"/>
            <a:ext cx="6637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离校管理功能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——1.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学生先办理离校手续待校方确认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95" y="1586865"/>
            <a:ext cx="9393555" cy="5078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 135"/>
          <p:cNvSpPr/>
          <p:nvPr/>
        </p:nvSpPr>
        <p:spPr>
          <a:xfrm rot="12600000">
            <a:off x="1695450" y="4666615"/>
            <a:ext cx="819150" cy="24384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0" name=" 200"/>
          <p:cNvSpPr/>
          <p:nvPr/>
        </p:nvSpPr>
        <p:spPr>
          <a:xfrm>
            <a:off x="8731885" y="4587875"/>
            <a:ext cx="594360" cy="175895"/>
          </a:xfrm>
          <a:prstGeom prst="fram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60" y="1037590"/>
            <a:ext cx="8187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离校管理功能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——2.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校方前往学生信息管理页面，点击相应学生详情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436370"/>
            <a:ext cx="9745980" cy="5269230"/>
          </a:xfrm>
          <a:prstGeom prst="rect">
            <a:avLst/>
          </a:prstGeom>
        </p:spPr>
      </p:pic>
      <p:sp>
        <p:nvSpPr>
          <p:cNvPr id="135" name=" 135"/>
          <p:cNvSpPr/>
          <p:nvPr/>
        </p:nvSpPr>
        <p:spPr>
          <a:xfrm rot="12360000">
            <a:off x="1753235" y="3948430"/>
            <a:ext cx="819150" cy="24384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35"/>
          <p:cNvSpPr/>
          <p:nvPr/>
        </p:nvSpPr>
        <p:spPr>
          <a:xfrm rot="12360000">
            <a:off x="9848215" y="4657090"/>
            <a:ext cx="819150" cy="24384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60" y="1037590"/>
            <a:ext cx="8187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离校管理功能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——3.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校方确认该学生的离校手续办理情况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95" y="1882775"/>
            <a:ext cx="9344025" cy="2216150"/>
          </a:xfrm>
          <a:prstGeom prst="rect">
            <a:avLst/>
          </a:prstGeom>
        </p:spPr>
      </p:pic>
      <p:sp>
        <p:nvSpPr>
          <p:cNvPr id="135" name=" 135"/>
          <p:cNvSpPr/>
          <p:nvPr/>
        </p:nvSpPr>
        <p:spPr>
          <a:xfrm rot="12360000">
            <a:off x="8916670" y="3808730"/>
            <a:ext cx="819150" cy="24384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60" y="1037590"/>
            <a:ext cx="8187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离校管理功能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——4.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办理成功，学生个人信息和数据库信息均更新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80" y="5038090"/>
            <a:ext cx="2517140" cy="289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20" y="5327650"/>
            <a:ext cx="2435860" cy="180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75" y="5038090"/>
            <a:ext cx="2625725" cy="189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175" y="5309235"/>
            <a:ext cx="2707005" cy="2171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4310" y="5327650"/>
            <a:ext cx="2508250" cy="2628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10" y="5038090"/>
            <a:ext cx="2517140" cy="2895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05" y="1953895"/>
            <a:ext cx="10650855" cy="2653030"/>
          </a:xfrm>
          <a:prstGeom prst="rect">
            <a:avLst/>
          </a:prstGeom>
        </p:spPr>
      </p:pic>
      <p:sp>
        <p:nvSpPr>
          <p:cNvPr id="159" name=" 159"/>
          <p:cNvSpPr/>
          <p:nvPr/>
        </p:nvSpPr>
        <p:spPr>
          <a:xfrm>
            <a:off x="6412230" y="5124450"/>
            <a:ext cx="1403350" cy="360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0" name=" 200"/>
          <p:cNvSpPr/>
          <p:nvPr/>
        </p:nvSpPr>
        <p:spPr>
          <a:xfrm>
            <a:off x="9414510" y="4168775"/>
            <a:ext cx="594360" cy="175895"/>
          </a:xfrm>
          <a:prstGeom prst="fram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 200"/>
          <p:cNvSpPr/>
          <p:nvPr/>
        </p:nvSpPr>
        <p:spPr>
          <a:xfrm>
            <a:off x="5320665" y="5327650"/>
            <a:ext cx="594360" cy="175895"/>
          </a:xfrm>
          <a:prstGeom prst="fram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 200"/>
          <p:cNvSpPr/>
          <p:nvPr/>
        </p:nvSpPr>
        <p:spPr>
          <a:xfrm>
            <a:off x="9267825" y="5370830"/>
            <a:ext cx="594360" cy="175895"/>
          </a:xfrm>
          <a:prstGeom prst="fram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63282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项目总结</a:t>
            </a:r>
            <a:endParaRPr lang="zh-CN" altLang="en-US" sz="2800" spc="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Rectangle 42"/>
          <p:cNvSpPr/>
          <p:nvPr/>
        </p:nvSpPr>
        <p:spPr>
          <a:xfrm>
            <a:off x="2355850" y="1886585"/>
            <a:ext cx="7587615" cy="3970318"/>
          </a:xfrm>
          <a:prstGeom prst="rect">
            <a:avLst/>
          </a:prstGeom>
          <a:noFill/>
          <a:ln>
            <a:solidFill>
              <a:srgbClr val="778495"/>
            </a:solidFill>
          </a:ln>
        </p:spPr>
        <p:txBody>
          <a:bodyPr wrap="square">
            <a:spAutoFit/>
          </a:bodyPr>
          <a:lstStyle/>
          <a:p>
            <a:pPr indent="457200"/>
            <a:endParaRPr lang="en-US" altLang="zh-CN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en-US" altLang="zh-CN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457200"/>
            <a:endParaRPr lang="zh-CN" altLang="en-US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2" name="îṣļîḑé-Rectangle 11"/>
          <p:cNvSpPr/>
          <p:nvPr/>
        </p:nvSpPr>
        <p:spPr>
          <a:xfrm>
            <a:off x="0" y="3333149"/>
            <a:ext cx="1709518" cy="457200"/>
          </a:xfrm>
          <a:prstGeom prst="rect">
            <a:avLst/>
          </a:prstGeom>
          <a:solidFill>
            <a:srgbClr val="85AD9E"/>
          </a:solidFill>
          <a:ln>
            <a:solidFill>
              <a:srgbClr val="85AD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23" name="îṣļîḑé-Rectangle 11"/>
          <p:cNvSpPr/>
          <p:nvPr/>
        </p:nvSpPr>
        <p:spPr>
          <a:xfrm>
            <a:off x="10482482" y="3333149"/>
            <a:ext cx="1709518" cy="457200"/>
          </a:xfrm>
          <a:prstGeom prst="rect">
            <a:avLst/>
          </a:prstGeom>
          <a:solidFill>
            <a:srgbClr val="85AD9E"/>
          </a:solidFill>
          <a:ln>
            <a:solidFill>
              <a:srgbClr val="85AD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7285" y="1980565"/>
            <a:ext cx="748474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       </a:t>
            </a:r>
            <a:r>
              <a:rPr lang="zh-CN" altLang="en-US" sz="3200"/>
              <a:t>在本次项目开发过程中，我们遇到了种种困难，但都一一克服了，也正因为如此，我们收获了许多。</a:t>
            </a:r>
          </a:p>
          <a:p>
            <a:r>
              <a:rPr lang="en-US" altLang="zh-CN" sz="3200"/>
              <a:t>	</a:t>
            </a:r>
            <a:r>
              <a:rPr lang="zh-CN" altLang="en-US" sz="3200"/>
              <a:t>我们不光学习到了新的专业知识、锻炼了团队协作开发的能力，更重要的是获得了在公司上班的经验。而这份难能可贵的经验一定会是我们成长道路上的宝贵财富！</a:t>
            </a:r>
            <a:endParaRPr lang="en-US" altLang="zh-CN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8"/>
          <a:stretch>
            <a:fillRect/>
          </a:stretch>
        </p:blipFill>
        <p:spPr>
          <a:xfrm>
            <a:off x="1185157" y="583923"/>
            <a:ext cx="9873575" cy="569617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50880" y="306365"/>
            <a:ext cx="10490239" cy="6245269"/>
            <a:chOff x="1280158" y="572091"/>
            <a:chExt cx="9631684" cy="5734136"/>
          </a:xfrm>
        </p:grpSpPr>
        <p:sp>
          <p:nvSpPr>
            <p:cNvPr id="6" name="矩形 5"/>
            <p:cNvSpPr/>
            <p:nvPr/>
          </p:nvSpPr>
          <p:spPr>
            <a:xfrm>
              <a:off x="1587076" y="821401"/>
              <a:ext cx="9065490" cy="522998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02080" y="690289"/>
              <a:ext cx="9387840" cy="54977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1280158" y="572092"/>
              <a:ext cx="2080259" cy="2080259"/>
            </a:xfrm>
            <a:custGeom>
              <a:avLst/>
              <a:gdLst>
                <a:gd name="connsiteX0" fmla="*/ 2499360 w 2499360"/>
                <a:gd name="connsiteY0" fmla="*/ 0 h 2499360"/>
                <a:gd name="connsiteX1" fmla="*/ 2491614 w 2499360"/>
                <a:gd name="connsiteY1" fmla="*/ 1936 h 2499360"/>
                <a:gd name="connsiteX2" fmla="*/ 65892 w 2499360"/>
                <a:gd name="connsiteY2" fmla="*/ 1936 h 2499360"/>
                <a:gd name="connsiteX3" fmla="*/ 0 w 2499360"/>
                <a:gd name="connsiteY3" fmla="*/ 265505 h 2499360"/>
                <a:gd name="connsiteX4" fmla="*/ 2235791 w 2499360"/>
                <a:gd name="connsiteY4" fmla="*/ 265505 h 2499360"/>
                <a:gd name="connsiteX5" fmla="*/ 2235791 w 2499360"/>
                <a:gd name="connsiteY5" fmla="*/ 2499360 h 2499360"/>
                <a:gd name="connsiteX6" fmla="*/ 2499360 w 2499360"/>
                <a:gd name="connsiteY6" fmla="*/ 2433468 h 2499360"/>
                <a:gd name="connsiteX7" fmla="*/ 2499360 w 2499360"/>
                <a:gd name="connsiteY7" fmla="*/ 1938 h 2499360"/>
                <a:gd name="connsiteX8" fmla="*/ 2499360 w 2499360"/>
                <a:gd name="connsiteY8" fmla="*/ 1936 h 2499360"/>
                <a:gd name="connsiteX9" fmla="*/ 2499360 w 2499360"/>
                <a:gd name="connsiteY9" fmla="*/ 1936 h 249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9360" h="2499360">
                  <a:moveTo>
                    <a:pt x="2499360" y="0"/>
                  </a:moveTo>
                  <a:lnTo>
                    <a:pt x="2491614" y="1936"/>
                  </a:lnTo>
                  <a:lnTo>
                    <a:pt x="65892" y="1936"/>
                  </a:lnTo>
                  <a:lnTo>
                    <a:pt x="0" y="265505"/>
                  </a:lnTo>
                  <a:lnTo>
                    <a:pt x="2235791" y="265505"/>
                  </a:lnTo>
                  <a:lnTo>
                    <a:pt x="2235791" y="2499360"/>
                  </a:lnTo>
                  <a:lnTo>
                    <a:pt x="2499360" y="2433468"/>
                  </a:lnTo>
                  <a:lnTo>
                    <a:pt x="2499360" y="1938"/>
                  </a:lnTo>
                  <a:lnTo>
                    <a:pt x="2499360" y="1936"/>
                  </a:lnTo>
                  <a:lnTo>
                    <a:pt x="2499360" y="19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flipV="1">
              <a:off x="8831583" y="4225968"/>
              <a:ext cx="2080259" cy="2080259"/>
            </a:xfrm>
            <a:custGeom>
              <a:avLst/>
              <a:gdLst>
                <a:gd name="connsiteX0" fmla="*/ 2499360 w 2499360"/>
                <a:gd name="connsiteY0" fmla="*/ 0 h 2499360"/>
                <a:gd name="connsiteX1" fmla="*/ 2491614 w 2499360"/>
                <a:gd name="connsiteY1" fmla="*/ 1936 h 2499360"/>
                <a:gd name="connsiteX2" fmla="*/ 65892 w 2499360"/>
                <a:gd name="connsiteY2" fmla="*/ 1936 h 2499360"/>
                <a:gd name="connsiteX3" fmla="*/ 0 w 2499360"/>
                <a:gd name="connsiteY3" fmla="*/ 265505 h 2499360"/>
                <a:gd name="connsiteX4" fmla="*/ 2235791 w 2499360"/>
                <a:gd name="connsiteY4" fmla="*/ 265505 h 2499360"/>
                <a:gd name="connsiteX5" fmla="*/ 2235791 w 2499360"/>
                <a:gd name="connsiteY5" fmla="*/ 2499360 h 2499360"/>
                <a:gd name="connsiteX6" fmla="*/ 2499360 w 2499360"/>
                <a:gd name="connsiteY6" fmla="*/ 2433468 h 2499360"/>
                <a:gd name="connsiteX7" fmla="*/ 2499360 w 2499360"/>
                <a:gd name="connsiteY7" fmla="*/ 1938 h 2499360"/>
                <a:gd name="connsiteX8" fmla="*/ 2499360 w 2499360"/>
                <a:gd name="connsiteY8" fmla="*/ 1936 h 2499360"/>
                <a:gd name="connsiteX9" fmla="*/ 2499360 w 2499360"/>
                <a:gd name="connsiteY9" fmla="*/ 1936 h 249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9360" h="2499360">
                  <a:moveTo>
                    <a:pt x="2499360" y="0"/>
                  </a:moveTo>
                  <a:lnTo>
                    <a:pt x="2491614" y="1936"/>
                  </a:lnTo>
                  <a:lnTo>
                    <a:pt x="65892" y="1936"/>
                  </a:lnTo>
                  <a:lnTo>
                    <a:pt x="0" y="265505"/>
                  </a:lnTo>
                  <a:lnTo>
                    <a:pt x="2235791" y="265505"/>
                  </a:lnTo>
                  <a:lnTo>
                    <a:pt x="2235791" y="2499360"/>
                  </a:lnTo>
                  <a:lnTo>
                    <a:pt x="2499360" y="2433468"/>
                  </a:lnTo>
                  <a:lnTo>
                    <a:pt x="2499360" y="1938"/>
                  </a:lnTo>
                  <a:lnTo>
                    <a:pt x="2499360" y="1936"/>
                  </a:lnTo>
                  <a:lnTo>
                    <a:pt x="2499360" y="19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5400000" flipH="1">
              <a:off x="8831583" y="572091"/>
              <a:ext cx="2080259" cy="2080259"/>
            </a:xfrm>
            <a:custGeom>
              <a:avLst/>
              <a:gdLst>
                <a:gd name="connsiteX0" fmla="*/ 2499360 w 2499360"/>
                <a:gd name="connsiteY0" fmla="*/ 0 h 2499360"/>
                <a:gd name="connsiteX1" fmla="*/ 2491614 w 2499360"/>
                <a:gd name="connsiteY1" fmla="*/ 1936 h 2499360"/>
                <a:gd name="connsiteX2" fmla="*/ 65892 w 2499360"/>
                <a:gd name="connsiteY2" fmla="*/ 1936 h 2499360"/>
                <a:gd name="connsiteX3" fmla="*/ 0 w 2499360"/>
                <a:gd name="connsiteY3" fmla="*/ 265505 h 2499360"/>
                <a:gd name="connsiteX4" fmla="*/ 2235791 w 2499360"/>
                <a:gd name="connsiteY4" fmla="*/ 265505 h 2499360"/>
                <a:gd name="connsiteX5" fmla="*/ 2235791 w 2499360"/>
                <a:gd name="connsiteY5" fmla="*/ 2499360 h 2499360"/>
                <a:gd name="connsiteX6" fmla="*/ 2499360 w 2499360"/>
                <a:gd name="connsiteY6" fmla="*/ 2433468 h 2499360"/>
                <a:gd name="connsiteX7" fmla="*/ 2499360 w 2499360"/>
                <a:gd name="connsiteY7" fmla="*/ 1938 h 2499360"/>
                <a:gd name="connsiteX8" fmla="*/ 2499360 w 2499360"/>
                <a:gd name="connsiteY8" fmla="*/ 1936 h 2499360"/>
                <a:gd name="connsiteX9" fmla="*/ 2499360 w 2499360"/>
                <a:gd name="connsiteY9" fmla="*/ 1936 h 249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9360" h="2499360">
                  <a:moveTo>
                    <a:pt x="2499360" y="0"/>
                  </a:moveTo>
                  <a:lnTo>
                    <a:pt x="2491614" y="1936"/>
                  </a:lnTo>
                  <a:lnTo>
                    <a:pt x="65892" y="1936"/>
                  </a:lnTo>
                  <a:lnTo>
                    <a:pt x="0" y="265505"/>
                  </a:lnTo>
                  <a:lnTo>
                    <a:pt x="2235791" y="265505"/>
                  </a:lnTo>
                  <a:lnTo>
                    <a:pt x="2235791" y="2499360"/>
                  </a:lnTo>
                  <a:lnTo>
                    <a:pt x="2499360" y="2433468"/>
                  </a:lnTo>
                  <a:lnTo>
                    <a:pt x="2499360" y="1938"/>
                  </a:lnTo>
                  <a:lnTo>
                    <a:pt x="2499360" y="1936"/>
                  </a:lnTo>
                  <a:lnTo>
                    <a:pt x="2499360" y="1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16200000" flipH="1">
              <a:off x="1280158" y="4225968"/>
              <a:ext cx="2080259" cy="2080259"/>
            </a:xfrm>
            <a:custGeom>
              <a:avLst/>
              <a:gdLst>
                <a:gd name="connsiteX0" fmla="*/ 2499360 w 2499360"/>
                <a:gd name="connsiteY0" fmla="*/ 0 h 2499360"/>
                <a:gd name="connsiteX1" fmla="*/ 2491614 w 2499360"/>
                <a:gd name="connsiteY1" fmla="*/ 1936 h 2499360"/>
                <a:gd name="connsiteX2" fmla="*/ 65892 w 2499360"/>
                <a:gd name="connsiteY2" fmla="*/ 1936 h 2499360"/>
                <a:gd name="connsiteX3" fmla="*/ 0 w 2499360"/>
                <a:gd name="connsiteY3" fmla="*/ 265505 h 2499360"/>
                <a:gd name="connsiteX4" fmla="*/ 2235791 w 2499360"/>
                <a:gd name="connsiteY4" fmla="*/ 265505 h 2499360"/>
                <a:gd name="connsiteX5" fmla="*/ 2235791 w 2499360"/>
                <a:gd name="connsiteY5" fmla="*/ 2499360 h 2499360"/>
                <a:gd name="connsiteX6" fmla="*/ 2499360 w 2499360"/>
                <a:gd name="connsiteY6" fmla="*/ 2433468 h 2499360"/>
                <a:gd name="connsiteX7" fmla="*/ 2499360 w 2499360"/>
                <a:gd name="connsiteY7" fmla="*/ 1938 h 2499360"/>
                <a:gd name="connsiteX8" fmla="*/ 2499360 w 2499360"/>
                <a:gd name="connsiteY8" fmla="*/ 1936 h 2499360"/>
                <a:gd name="connsiteX9" fmla="*/ 2499360 w 2499360"/>
                <a:gd name="connsiteY9" fmla="*/ 1936 h 249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9360" h="2499360">
                  <a:moveTo>
                    <a:pt x="2499360" y="0"/>
                  </a:moveTo>
                  <a:lnTo>
                    <a:pt x="2491614" y="1936"/>
                  </a:lnTo>
                  <a:lnTo>
                    <a:pt x="65892" y="1936"/>
                  </a:lnTo>
                  <a:lnTo>
                    <a:pt x="0" y="265505"/>
                  </a:lnTo>
                  <a:lnTo>
                    <a:pt x="2235791" y="265505"/>
                  </a:lnTo>
                  <a:lnTo>
                    <a:pt x="2235791" y="2499360"/>
                  </a:lnTo>
                  <a:lnTo>
                    <a:pt x="2499360" y="2433468"/>
                  </a:lnTo>
                  <a:lnTo>
                    <a:pt x="2499360" y="1938"/>
                  </a:lnTo>
                  <a:lnTo>
                    <a:pt x="2499360" y="1936"/>
                  </a:lnTo>
                  <a:lnTo>
                    <a:pt x="2499360" y="1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30419" y="2371731"/>
            <a:ext cx="10648337" cy="1836580"/>
            <a:chOff x="1959397" y="2054922"/>
            <a:chExt cx="10648337" cy="1836580"/>
          </a:xfrm>
        </p:grpSpPr>
        <p:sp>
          <p:nvSpPr>
            <p:cNvPr id="22" name="文本框 21"/>
            <p:cNvSpPr txBox="1"/>
            <p:nvPr/>
          </p:nvSpPr>
          <p:spPr>
            <a:xfrm>
              <a:off x="1959397" y="2321842"/>
              <a:ext cx="82853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spc="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Thanks</a:t>
              </a:r>
              <a:endParaRPr lang="zh-CN" altLang="en-US" sz="96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44034" y="2054922"/>
              <a:ext cx="856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bg-BG" altLang="zh-CN" sz="3600" spc="3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H="1">
            <a:off x="355668" y="2899955"/>
            <a:ext cx="358808" cy="502920"/>
          </a:xfrm>
          <a:prstGeom prst="line">
            <a:avLst/>
          </a:prstGeom>
          <a:ln w="111125" cap="rnd">
            <a:solidFill>
              <a:schemeClr val="accent1">
                <a:lumMod val="90000"/>
                <a:lumOff val="10000"/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55668" y="3413035"/>
            <a:ext cx="358808" cy="502920"/>
          </a:xfrm>
          <a:prstGeom prst="line">
            <a:avLst/>
          </a:prstGeom>
          <a:ln w="111125" cap="rnd">
            <a:solidFill>
              <a:schemeClr val="accent1">
                <a:lumMod val="90000"/>
                <a:lumOff val="10000"/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317883" y="2926080"/>
            <a:ext cx="358808" cy="502920"/>
          </a:xfrm>
          <a:prstGeom prst="line">
            <a:avLst/>
          </a:prstGeom>
          <a:ln w="111125" cap="rnd">
            <a:solidFill>
              <a:schemeClr val="accent1">
                <a:lumMod val="90000"/>
                <a:lumOff val="10000"/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1317883" y="3439160"/>
            <a:ext cx="358808" cy="502920"/>
          </a:xfrm>
          <a:prstGeom prst="line">
            <a:avLst/>
          </a:prstGeom>
          <a:ln w="111125" cap="rnd">
            <a:solidFill>
              <a:schemeClr val="accent1">
                <a:lumMod val="90000"/>
                <a:lumOff val="10000"/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项目背景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66723" y="1171517"/>
            <a:ext cx="1591945" cy="5331847"/>
            <a:chOff x="2746375" y="1169988"/>
            <a:chExt cx="1806575" cy="6050699"/>
          </a:xfrm>
          <a:solidFill>
            <a:srgbClr val="3D5272"/>
          </a:solidFill>
        </p:grpSpPr>
        <p:sp>
          <p:nvSpPr>
            <p:cNvPr id="5" name="泪滴形 3"/>
            <p:cNvSpPr/>
            <p:nvPr/>
          </p:nvSpPr>
          <p:spPr bwMode="auto">
            <a:xfrm rot="2700000">
              <a:off x="2745582" y="1434306"/>
              <a:ext cx="1276350" cy="1274763"/>
            </a:xfrm>
            <a:custGeom>
              <a:avLst/>
              <a:gdLst>
                <a:gd name="T0" fmla="*/ 0 w 1275488"/>
                <a:gd name="T1" fmla="*/ 635934 h 1275488"/>
                <a:gd name="T2" fmla="*/ 639902 w 1275488"/>
                <a:gd name="T3" fmla="*/ 0 h 1275488"/>
                <a:gd name="T4" fmla="*/ 1279804 w 1275488"/>
                <a:gd name="T5" fmla="*/ 0 h 1275488"/>
                <a:gd name="T6" fmla="*/ 1279804 w 1275488"/>
                <a:gd name="T7" fmla="*/ 635934 h 1275488"/>
                <a:gd name="T8" fmla="*/ 639902 w 1275488"/>
                <a:gd name="T9" fmla="*/ 1271867 h 1275488"/>
                <a:gd name="T10" fmla="*/ 0 w 1275488"/>
                <a:gd name="T11" fmla="*/ 635934 h 12754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endParaRPr lang="zh-CN" altLang="en-US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cxnSp>
          <p:nvCxnSpPr>
            <p:cNvPr id="8" name="直接连接符 6"/>
            <p:cNvCxnSpPr>
              <a:cxnSpLocks noChangeShapeType="1"/>
            </p:cNvCxnSpPr>
            <p:nvPr/>
          </p:nvCxnSpPr>
          <p:spPr bwMode="auto">
            <a:xfrm>
              <a:off x="4491037" y="1169988"/>
              <a:ext cx="0" cy="6050699"/>
            </a:xfrm>
            <a:prstGeom prst="line">
              <a:avLst/>
            </a:prstGeom>
            <a:grpFill/>
            <a:ln w="6350">
              <a:solidFill>
                <a:schemeClr val="tx2">
                  <a:lumMod val="75000"/>
                </a:schemeClr>
              </a:solidFill>
              <a:round/>
            </a:ln>
          </p:spPr>
        </p:cxnSp>
        <p:sp>
          <p:nvSpPr>
            <p:cNvPr id="9" name="椭圆 7"/>
            <p:cNvSpPr>
              <a:spLocks noChangeArrowheads="1"/>
            </p:cNvSpPr>
            <p:nvPr/>
          </p:nvSpPr>
          <p:spPr bwMode="auto">
            <a:xfrm>
              <a:off x="4424363" y="2006600"/>
              <a:ext cx="128587" cy="1301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0" name="椭圆 8"/>
            <p:cNvSpPr>
              <a:spLocks noChangeArrowheads="1"/>
            </p:cNvSpPr>
            <p:nvPr/>
          </p:nvSpPr>
          <p:spPr bwMode="auto">
            <a:xfrm>
              <a:off x="4424363" y="3684588"/>
              <a:ext cx="128587" cy="12858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1" name="椭圆 9"/>
            <p:cNvSpPr>
              <a:spLocks noChangeArrowheads="1"/>
            </p:cNvSpPr>
            <p:nvPr/>
          </p:nvSpPr>
          <p:spPr bwMode="auto">
            <a:xfrm>
              <a:off x="4424363" y="5360988"/>
              <a:ext cx="128587" cy="128587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 b="1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" name="文本框 10"/>
            <p:cNvSpPr txBox="1">
              <a:spLocks noChangeArrowheads="1"/>
            </p:cNvSpPr>
            <p:nvPr/>
          </p:nvSpPr>
          <p:spPr bwMode="auto">
            <a:xfrm>
              <a:off x="2937668" y="1829214"/>
              <a:ext cx="1418554" cy="4540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文本框 11"/>
            <p:cNvSpPr txBox="1">
              <a:spLocks noChangeArrowheads="1"/>
            </p:cNvSpPr>
            <p:nvPr/>
          </p:nvSpPr>
          <p:spPr bwMode="auto">
            <a:xfrm>
              <a:off x="2972722" y="3513785"/>
              <a:ext cx="1415372" cy="4540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3026767" y="5198255"/>
              <a:ext cx="874712" cy="4540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054788" y="153119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毕业生就业管理系统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每年有大量的大学生步入社会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时，企业招聘难也成为了限制企业发展的重要问题，关键岗位招聘不到适合的人选，一般工作岗位如普通工人、销售人员等一线岗位没有人员，无法开展新业务或者新区域的拓展，企业用尽各种办法吸引和挖掘人才，争斗激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本项目产生的主旨是针对应届大学生的就业与毕业信息管理，并且链接各地分站的优秀企业和学校，做专业的人才对接。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帮助解决：</a:t>
            </a:r>
          </a:p>
          <a:p>
            <a:pPr indent="4572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、大学生就业以及就业后工作中面临的问题。</a:t>
            </a:r>
          </a:p>
          <a:p>
            <a:pPr indent="4572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、企业人力资源成本（招聘成本、用人成本、培训成本、时间机会成本）。</a:t>
            </a:r>
          </a:p>
          <a:p>
            <a:pPr indent="4572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、大学生毕业信息管理的问题。</a:t>
            </a:r>
          </a:p>
        </p:txBody>
      </p:sp>
      <p:sp>
        <p:nvSpPr>
          <p:cNvPr id="30" name="Freeform: Shape 35"/>
          <p:cNvSpPr/>
          <p:nvPr/>
        </p:nvSpPr>
        <p:spPr bwMode="auto">
          <a:xfrm>
            <a:off x="2606088" y="1711602"/>
            <a:ext cx="483700" cy="43444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dirty="0">
              <a:solidFill>
                <a:srgbClr val="778495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成员分工</a:t>
            </a:r>
          </a:p>
        </p:txBody>
      </p:sp>
      <p:sp>
        <p:nvSpPr>
          <p:cNvPr id="17" name="矩形 16"/>
          <p:cNvSpPr/>
          <p:nvPr/>
        </p:nvSpPr>
        <p:spPr>
          <a:xfrm>
            <a:off x="1027415" y="1537288"/>
            <a:ext cx="2620800" cy="10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741765" y="2411311"/>
            <a:ext cx="1906450" cy="360000"/>
          </a:xfrm>
          <a:prstGeom prst="rect">
            <a:avLst/>
          </a:prstGeom>
          <a:solidFill>
            <a:srgbClr val="FFB755"/>
          </a:solidFill>
          <a:ln>
            <a:solidFill>
              <a:srgbClr val="FFB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组长：赵文腾</a:t>
            </a:r>
          </a:p>
        </p:txBody>
      </p:sp>
      <p:sp>
        <p:nvSpPr>
          <p:cNvPr id="20" name="矩形 19"/>
          <p:cNvSpPr/>
          <p:nvPr/>
        </p:nvSpPr>
        <p:spPr>
          <a:xfrm>
            <a:off x="4893607" y="1547735"/>
            <a:ext cx="2618913" cy="10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KSO_Shape"/>
          <p:cNvSpPr/>
          <p:nvPr/>
        </p:nvSpPr>
        <p:spPr>
          <a:xfrm>
            <a:off x="5596559" y="2411311"/>
            <a:ext cx="1906450" cy="360000"/>
          </a:xfrm>
          <a:prstGeom prst="rect">
            <a:avLst/>
          </a:prstGeom>
          <a:solidFill>
            <a:srgbClr val="FFB755"/>
          </a:solidFill>
          <a:ln>
            <a:solidFill>
              <a:srgbClr val="FFB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李伯运</a:t>
            </a:r>
          </a:p>
        </p:txBody>
      </p:sp>
      <p:sp>
        <p:nvSpPr>
          <p:cNvPr id="22" name="矩形 21"/>
          <p:cNvSpPr/>
          <p:nvPr/>
        </p:nvSpPr>
        <p:spPr>
          <a:xfrm>
            <a:off x="8757913" y="1537288"/>
            <a:ext cx="2618913" cy="10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9470377" y="2454353"/>
            <a:ext cx="1906450" cy="360000"/>
          </a:xfrm>
          <a:prstGeom prst="rect">
            <a:avLst/>
          </a:prstGeom>
          <a:solidFill>
            <a:srgbClr val="FFB755"/>
          </a:solidFill>
          <a:ln>
            <a:solidFill>
              <a:srgbClr val="FFB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李百扬</a:t>
            </a:r>
          </a:p>
        </p:txBody>
      </p:sp>
      <p:sp>
        <p:nvSpPr>
          <p:cNvPr id="24" name="矩形 23"/>
          <p:cNvSpPr/>
          <p:nvPr/>
        </p:nvSpPr>
        <p:spPr>
          <a:xfrm>
            <a:off x="1027415" y="3038629"/>
            <a:ext cx="2620800" cy="10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99485" y="3071853"/>
            <a:ext cx="2620800" cy="10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7911" y="3053090"/>
            <a:ext cx="2618913" cy="10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KSO_Shape"/>
          <p:cNvSpPr/>
          <p:nvPr/>
        </p:nvSpPr>
        <p:spPr>
          <a:xfrm>
            <a:off x="5623782" y="3900983"/>
            <a:ext cx="1906450" cy="360000"/>
          </a:xfrm>
          <a:prstGeom prst="rect">
            <a:avLst/>
          </a:prstGeom>
          <a:solidFill>
            <a:srgbClr val="FFB755"/>
          </a:solidFill>
          <a:ln>
            <a:solidFill>
              <a:srgbClr val="FFB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李苏霈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KSO_Shape"/>
          <p:cNvSpPr/>
          <p:nvPr/>
        </p:nvSpPr>
        <p:spPr>
          <a:xfrm>
            <a:off x="9470374" y="3946163"/>
            <a:ext cx="1906450" cy="360000"/>
          </a:xfrm>
          <a:prstGeom prst="rect">
            <a:avLst/>
          </a:prstGeom>
          <a:solidFill>
            <a:srgbClr val="FFB755"/>
          </a:solidFill>
          <a:ln>
            <a:solidFill>
              <a:srgbClr val="FFB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杨开勋</a:t>
            </a:r>
          </a:p>
        </p:txBody>
      </p:sp>
      <p:sp>
        <p:nvSpPr>
          <p:cNvPr id="29" name="KSO_Shape"/>
          <p:cNvSpPr/>
          <p:nvPr/>
        </p:nvSpPr>
        <p:spPr>
          <a:xfrm>
            <a:off x="1741765" y="3857624"/>
            <a:ext cx="1906450" cy="360000"/>
          </a:xfrm>
          <a:prstGeom prst="rect">
            <a:avLst/>
          </a:prstGeom>
          <a:solidFill>
            <a:srgbClr val="FFB755"/>
          </a:solidFill>
          <a:ln>
            <a:solidFill>
              <a:srgbClr val="FFB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吴昊</a:t>
            </a:r>
          </a:p>
        </p:txBody>
      </p:sp>
      <p:sp>
        <p:nvSpPr>
          <p:cNvPr id="30" name="矩形 29"/>
          <p:cNvSpPr/>
          <p:nvPr/>
        </p:nvSpPr>
        <p:spPr>
          <a:xfrm>
            <a:off x="1033119" y="4587824"/>
            <a:ext cx="2618913" cy="10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KSO_Shape"/>
          <p:cNvSpPr/>
          <p:nvPr/>
        </p:nvSpPr>
        <p:spPr>
          <a:xfrm>
            <a:off x="1760486" y="5487824"/>
            <a:ext cx="1906450" cy="360000"/>
          </a:xfrm>
          <a:prstGeom prst="rect">
            <a:avLst/>
          </a:prstGeom>
          <a:solidFill>
            <a:srgbClr val="FFB755"/>
          </a:solidFill>
          <a:ln>
            <a:solidFill>
              <a:srgbClr val="FFB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陈潭</a:t>
            </a:r>
          </a:p>
        </p:txBody>
      </p:sp>
      <p:sp>
        <p:nvSpPr>
          <p:cNvPr id="32" name="矩形 31"/>
          <p:cNvSpPr/>
          <p:nvPr/>
        </p:nvSpPr>
        <p:spPr>
          <a:xfrm>
            <a:off x="4884096" y="4594103"/>
            <a:ext cx="2618913" cy="10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KSO_Shape"/>
          <p:cNvSpPr/>
          <p:nvPr/>
        </p:nvSpPr>
        <p:spPr>
          <a:xfrm>
            <a:off x="5552279" y="5461125"/>
            <a:ext cx="1906450" cy="360000"/>
          </a:xfrm>
          <a:prstGeom prst="rect">
            <a:avLst/>
          </a:prstGeom>
          <a:solidFill>
            <a:srgbClr val="FFB755"/>
          </a:solidFill>
          <a:ln>
            <a:solidFill>
              <a:srgbClr val="FFB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李婵娟</a:t>
            </a:r>
          </a:p>
        </p:txBody>
      </p:sp>
      <p:sp>
        <p:nvSpPr>
          <p:cNvPr id="34" name="矩形 33"/>
          <p:cNvSpPr/>
          <p:nvPr/>
        </p:nvSpPr>
        <p:spPr>
          <a:xfrm>
            <a:off x="1135391" y="1617794"/>
            <a:ext cx="2618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项目负责人：</a:t>
            </a:r>
            <a:r>
              <a:rPr lang="zh-CN" altLang="en-US" sz="1600" kern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统筹管理整个项目的开发工作</a:t>
            </a:r>
            <a:endParaRPr lang="en-US" altLang="zh-CN" sz="1600" kern="0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企业端前后端代码编写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07099" y="3364486"/>
            <a:ext cx="2351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学生端后端代码编写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46169" y="1634058"/>
            <a:ext cx="2618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开发组长：负责统筹管理系统的的开发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前后端代码编写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848009" y="1560932"/>
            <a:ext cx="2081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848009" y="1664451"/>
            <a:ext cx="2618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学校端、企业端前后端代码编写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测试功能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22033" y="3330967"/>
            <a:ext cx="2453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登陆、首页后端代码编写、学校端数据统计前端后端编写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98929" y="3272849"/>
            <a:ext cx="231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企业端后端代码编写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87096" y="4705353"/>
            <a:ext cx="239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学生端前后端代码编写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77857" y="4692347"/>
            <a:ext cx="227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企业端后端代码编写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前端代码编写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02091" y="4947056"/>
            <a:ext cx="276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文档由大家共同负责完成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项目功能</a:t>
            </a:r>
          </a:p>
        </p:txBody>
      </p:sp>
      <p:sp>
        <p:nvSpPr>
          <p:cNvPr id="44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598879" y="3185562"/>
            <a:ext cx="2720903" cy="59221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数据统计查询分析</a:t>
            </a:r>
            <a:endParaRPr lang="da-DK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MH_SubTitle_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598879" y="1438262"/>
            <a:ext cx="2746962" cy="6040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毕业生个人信息服务</a:t>
            </a:r>
            <a:endParaRPr lang="zh-TW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6987855" y="2639125"/>
            <a:ext cx="637083" cy="387848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7171525" y="3481670"/>
            <a:ext cx="453414" cy="5921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MH_Other_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021793" y="3971713"/>
            <a:ext cx="577086" cy="230599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598880" y="2337096"/>
            <a:ext cx="2720903" cy="604058"/>
          </a:xfrm>
          <a:prstGeom prst="roundRect">
            <a:avLst>
              <a:gd name="adj" fmla="val 0"/>
            </a:avLst>
          </a:prstGeom>
          <a:solidFill>
            <a:srgbClr val="85AD9E"/>
          </a:solidFill>
          <a:ln>
            <a:solidFill>
              <a:srgbClr val="85AD9E"/>
            </a:solidFill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企业单位信息服务</a:t>
            </a:r>
            <a:endParaRPr lang="da-DK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5287058" y="2639126"/>
            <a:ext cx="1843201" cy="1775162"/>
          </a:xfrm>
          <a:prstGeom prst="ellipse">
            <a:avLst/>
          </a:prstGeom>
          <a:noFill/>
          <a:ln>
            <a:solidFill>
              <a:srgbClr val="778495"/>
            </a:solidFill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MH_Title_1"/>
          <p:cNvSpPr/>
          <p:nvPr>
            <p:custDataLst>
              <p:tags r:id="rId8"/>
            </p:custDataLst>
          </p:nvPr>
        </p:nvSpPr>
        <p:spPr>
          <a:xfrm>
            <a:off x="5497668" y="2851848"/>
            <a:ext cx="1432747" cy="1379859"/>
          </a:xfrm>
          <a:prstGeom prst="ellipse">
            <a:avLst/>
          </a:prstGeom>
          <a:solidFill>
            <a:srgbClr val="85AD9E"/>
          </a:solidFill>
          <a:ln>
            <a:solidFill>
              <a:srgbClr val="778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MH_SubTitle_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7624938" y="4713938"/>
            <a:ext cx="2720902" cy="60405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da-DK" altLang="zh-CN" sz="20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离校管理</a:t>
            </a:r>
            <a:endParaRPr lang="da-DK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7624938" y="3925807"/>
            <a:ext cx="2720903" cy="602578"/>
          </a:xfrm>
          <a:prstGeom prst="roundRect">
            <a:avLst>
              <a:gd name="adj" fmla="val 0"/>
            </a:avLst>
          </a:prstGeom>
          <a:solidFill>
            <a:srgbClr val="85AD9E"/>
          </a:solidFill>
          <a:ln>
            <a:solidFill>
              <a:srgbClr val="85AD9E"/>
            </a:solidFill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毕业生管理</a:t>
            </a:r>
            <a:endParaRPr lang="zh-TW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MH_SubTitle_2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909697" y="1438262"/>
            <a:ext cx="2720903" cy="604058"/>
          </a:xfrm>
          <a:prstGeom prst="roundRect">
            <a:avLst>
              <a:gd name="adj" fmla="val 241"/>
            </a:avLst>
          </a:prstGeom>
          <a:solidFill>
            <a:srgbClr val="85AD9E"/>
          </a:solidFill>
          <a:ln>
            <a:solidFill>
              <a:srgbClr val="85AD9E"/>
            </a:solidFill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用户登陆</a:t>
            </a:r>
            <a:endParaRPr lang="da-DK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1909698" y="2276703"/>
            <a:ext cx="2746962" cy="6040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咨询信息分类展示</a:t>
            </a:r>
            <a:endParaRPr lang="zh-TW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MH_SubTitle_1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1909698" y="3079726"/>
            <a:ext cx="2720903" cy="604058"/>
          </a:xfrm>
          <a:prstGeom prst="roundRect">
            <a:avLst>
              <a:gd name="adj" fmla="val 0"/>
            </a:avLst>
          </a:prstGeom>
          <a:solidFill>
            <a:srgbClr val="85AD9E"/>
          </a:solidFill>
          <a:ln>
            <a:solidFill>
              <a:srgbClr val="85AD9E"/>
            </a:solidFill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信息搜索</a:t>
            </a:r>
            <a:endParaRPr lang="da-DK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MH_SubTitle_2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909698" y="3889757"/>
            <a:ext cx="2746962" cy="604058"/>
          </a:xfrm>
          <a:prstGeom prst="roundRect">
            <a:avLst>
              <a:gd name="adj" fmla="val 0"/>
            </a:avLst>
          </a:prstGeom>
          <a:solidFill>
            <a:srgbClr val="FFB755"/>
          </a:solidFill>
          <a:ln>
            <a:solidFill>
              <a:srgbClr val="FFB755"/>
            </a:solidFill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网站链接</a:t>
            </a:r>
            <a:endParaRPr lang="zh-TW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MH_SubTitle_3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1922727" y="4720829"/>
            <a:ext cx="2720903" cy="602578"/>
          </a:xfrm>
          <a:prstGeom prst="roundRect">
            <a:avLst>
              <a:gd name="adj" fmla="val 0"/>
            </a:avLst>
          </a:prstGeom>
          <a:solidFill>
            <a:srgbClr val="85AD9E"/>
          </a:solidFill>
          <a:ln>
            <a:solidFill>
              <a:srgbClr val="85AD9E"/>
            </a:solidFill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其他服务</a:t>
            </a:r>
            <a:endParaRPr lang="zh-TW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MH_Other_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6803786" y="1786101"/>
            <a:ext cx="737654" cy="1013439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MH_Other_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736700" y="4261899"/>
            <a:ext cx="861594" cy="820540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MH_Other_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 flipV="1">
            <a:off x="4875877" y="1785220"/>
            <a:ext cx="829032" cy="992133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MH_Other_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 flipV="1">
            <a:off x="4672835" y="2625193"/>
            <a:ext cx="767393" cy="389954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MH_Other_2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4730128" y="3466952"/>
            <a:ext cx="421825" cy="739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MH_Other_3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4734493" y="3984720"/>
            <a:ext cx="578623" cy="237041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MH_Other_1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4669689" y="4306201"/>
            <a:ext cx="916096" cy="745782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ctr">
              <a:defRPr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414351" y="2526707"/>
            <a:ext cx="800219" cy="29356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就业信息中心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后台管理系统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170347" y="2182763"/>
            <a:ext cx="492443" cy="34346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毕业就就业门户网站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项目设计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573187"/>
            <a:ext cx="12192000" cy="284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/>
          <a:stretch>
            <a:fillRect/>
          </a:stretch>
        </p:blipFill>
        <p:spPr>
          <a:xfrm>
            <a:off x="6767709" y="948285"/>
            <a:ext cx="4977554" cy="539922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4" b="5055"/>
          <a:stretch>
            <a:fillRect/>
          </a:stretch>
        </p:blipFill>
        <p:spPr>
          <a:xfrm>
            <a:off x="0" y="948285"/>
            <a:ext cx="6552389" cy="496966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737070" y="6210582"/>
            <a:ext cx="2565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系统用例图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597069" y="6206795"/>
            <a:ext cx="2272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系统架构图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项目设计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98" r="785" b="1206"/>
          <a:stretch>
            <a:fillRect/>
          </a:stretch>
        </p:blipFill>
        <p:spPr>
          <a:xfrm>
            <a:off x="1284008" y="1693604"/>
            <a:ext cx="9670504" cy="492070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45359" y="830202"/>
            <a:ext cx="11147802" cy="180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数据库设计：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采用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mysql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，共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张表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——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公司表（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Companyinformation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公司职位表（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Companyposition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、学生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offer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offer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）、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学校管理人员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Schoolmanager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学生表（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成绩表（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Grade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公告表（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Passage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zh-CN" sz="16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zh-CN" sz="16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zh-CN" sz="1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0" y="1616681"/>
            <a:ext cx="10381860" cy="4676709"/>
          </a:xfrm>
          <a:prstGeom prst="rect">
            <a:avLst/>
          </a:prstGeom>
        </p:spPr>
      </p:pic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149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门户网站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4" y="1630612"/>
            <a:ext cx="10644117" cy="4540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53" y="285073"/>
            <a:ext cx="36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实现效果</a:t>
            </a:r>
          </a:p>
        </p:txBody>
      </p:sp>
      <p:grpSp>
        <p:nvGrpSpPr>
          <p:cNvPr id="8" name="Group 133"/>
          <p:cNvGrpSpPr/>
          <p:nvPr/>
        </p:nvGrpSpPr>
        <p:grpSpPr>
          <a:xfrm>
            <a:off x="738547" y="1037905"/>
            <a:ext cx="402167" cy="346604"/>
            <a:chOff x="2374900" y="5219700"/>
            <a:chExt cx="482601" cy="415925"/>
          </a:xfrm>
          <a:solidFill>
            <a:srgbClr val="FFB755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2487613" y="5219700"/>
              <a:ext cx="188913" cy="415925"/>
            </a:xfrm>
            <a:custGeom>
              <a:avLst/>
              <a:gdLst>
                <a:gd name="T0" fmla="*/ 119 w 119"/>
                <a:gd name="T1" fmla="*/ 262 h 262"/>
                <a:gd name="T2" fmla="*/ 0 w 119"/>
                <a:gd name="T3" fmla="*/ 186 h 262"/>
                <a:gd name="T4" fmla="*/ 9 w 119"/>
                <a:gd name="T5" fmla="*/ 171 h 262"/>
                <a:gd name="T6" fmla="*/ 100 w 119"/>
                <a:gd name="T7" fmla="*/ 228 h 262"/>
                <a:gd name="T8" fmla="*/ 100 w 119"/>
                <a:gd name="T9" fmla="*/ 34 h 262"/>
                <a:gd name="T10" fmla="*/ 9 w 119"/>
                <a:gd name="T11" fmla="*/ 91 h 262"/>
                <a:gd name="T12" fmla="*/ 0 w 119"/>
                <a:gd name="T13" fmla="*/ 76 h 262"/>
                <a:gd name="T14" fmla="*/ 119 w 119"/>
                <a:gd name="T15" fmla="*/ 0 h 262"/>
                <a:gd name="T16" fmla="*/ 119 w 119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2">
                  <a:moveTo>
                    <a:pt x="119" y="262"/>
                  </a:moveTo>
                  <a:lnTo>
                    <a:pt x="0" y="186"/>
                  </a:lnTo>
                  <a:lnTo>
                    <a:pt x="9" y="171"/>
                  </a:lnTo>
                  <a:lnTo>
                    <a:pt x="100" y="228"/>
                  </a:lnTo>
                  <a:lnTo>
                    <a:pt x="100" y="34"/>
                  </a:lnTo>
                  <a:lnTo>
                    <a:pt x="9" y="91"/>
                  </a:lnTo>
                  <a:lnTo>
                    <a:pt x="0" y="76"/>
                  </a:lnTo>
                  <a:lnTo>
                    <a:pt x="119" y="0"/>
                  </a:lnTo>
                  <a:lnTo>
                    <a:pt x="119" y="262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517775" y="5356225"/>
              <a:ext cx="90488" cy="68263"/>
            </a:xfrm>
            <a:custGeom>
              <a:avLst/>
              <a:gdLst>
                <a:gd name="T0" fmla="*/ 9 w 57"/>
                <a:gd name="T1" fmla="*/ 43 h 43"/>
                <a:gd name="T2" fmla="*/ 0 w 57"/>
                <a:gd name="T3" fmla="*/ 28 h 43"/>
                <a:gd name="T4" fmla="*/ 47 w 57"/>
                <a:gd name="T5" fmla="*/ 0 h 43"/>
                <a:gd name="T6" fmla="*/ 57 w 57"/>
                <a:gd name="T7" fmla="*/ 14 h 43"/>
                <a:gd name="T8" fmla="*/ 9 w 5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9" y="43"/>
                  </a:moveTo>
                  <a:lnTo>
                    <a:pt x="0" y="28"/>
                  </a:lnTo>
                  <a:lnTo>
                    <a:pt x="47" y="0"/>
                  </a:lnTo>
                  <a:lnTo>
                    <a:pt x="57" y="14"/>
                  </a:lnTo>
                  <a:lnTo>
                    <a:pt x="9" y="43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2374900" y="5337175"/>
              <a:ext cx="90488" cy="180975"/>
            </a:xfrm>
            <a:custGeom>
              <a:avLst/>
              <a:gdLst>
                <a:gd name="T0" fmla="*/ 57 w 57"/>
                <a:gd name="T1" fmla="*/ 114 h 114"/>
                <a:gd name="T2" fmla="*/ 0 w 57"/>
                <a:gd name="T3" fmla="*/ 114 h 114"/>
                <a:gd name="T4" fmla="*/ 0 w 57"/>
                <a:gd name="T5" fmla="*/ 0 h 114"/>
                <a:gd name="T6" fmla="*/ 57 w 57"/>
                <a:gd name="T7" fmla="*/ 0 h 114"/>
                <a:gd name="T8" fmla="*/ 57 w 57"/>
                <a:gd name="T9" fmla="*/ 114 h 114"/>
                <a:gd name="T10" fmla="*/ 19 w 57"/>
                <a:gd name="T11" fmla="*/ 95 h 114"/>
                <a:gd name="T12" fmla="*/ 38 w 57"/>
                <a:gd name="T13" fmla="*/ 95 h 114"/>
                <a:gd name="T14" fmla="*/ 38 w 57"/>
                <a:gd name="T15" fmla="*/ 19 h 114"/>
                <a:gd name="T16" fmla="*/ 19 w 57"/>
                <a:gd name="T17" fmla="*/ 19 h 114"/>
                <a:gd name="T18" fmla="*/ 19 w 57"/>
                <a:gd name="T1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57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14"/>
                  </a:lnTo>
                  <a:close/>
                  <a:moveTo>
                    <a:pt x="19" y="95"/>
                  </a:moveTo>
                  <a:lnTo>
                    <a:pt x="38" y="95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95"/>
                  </a:ln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2706688" y="5337175"/>
              <a:ext cx="90488" cy="180975"/>
            </a:xfrm>
            <a:custGeom>
              <a:avLst/>
              <a:gdLst>
                <a:gd name="T0" fmla="*/ 0 w 24"/>
                <a:gd name="T1" fmla="*/ 48 h 48"/>
                <a:gd name="T2" fmla="*/ 0 w 24"/>
                <a:gd name="T3" fmla="*/ 40 h 48"/>
                <a:gd name="T4" fmla="*/ 16 w 24"/>
                <a:gd name="T5" fmla="*/ 24 h 48"/>
                <a:gd name="T6" fmla="*/ 0 w 24"/>
                <a:gd name="T7" fmla="*/ 8 h 48"/>
                <a:gd name="T8" fmla="*/ 0 w 24"/>
                <a:gd name="T9" fmla="*/ 0 h 48"/>
                <a:gd name="T10" fmla="*/ 24 w 24"/>
                <a:gd name="T11" fmla="*/ 24 h 48"/>
                <a:gd name="T12" fmla="*/ 0 w 2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16" y="33"/>
                    <a:pt x="16" y="24"/>
                  </a:cubicBezTo>
                  <a:cubicBezTo>
                    <a:pt x="16" y="15"/>
                    <a:pt x="9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4" y="11"/>
                    <a:pt x="24" y="24"/>
                  </a:cubicBezTo>
                  <a:cubicBezTo>
                    <a:pt x="24" y="37"/>
                    <a:pt x="14" y="48"/>
                    <a:pt x="0" y="48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06688" y="5276850"/>
              <a:ext cx="150813" cy="301625"/>
            </a:xfrm>
            <a:custGeom>
              <a:avLst/>
              <a:gdLst>
                <a:gd name="T0" fmla="*/ 0 w 40"/>
                <a:gd name="T1" fmla="*/ 80 h 80"/>
                <a:gd name="T2" fmla="*/ 0 w 40"/>
                <a:gd name="T3" fmla="*/ 72 h 80"/>
                <a:gd name="T4" fmla="*/ 32 w 40"/>
                <a:gd name="T5" fmla="*/ 40 h 80"/>
                <a:gd name="T6" fmla="*/ 0 w 40"/>
                <a:gd name="T7" fmla="*/ 8 h 80"/>
                <a:gd name="T8" fmla="*/ 0 w 40"/>
                <a:gd name="T9" fmla="*/ 0 h 80"/>
                <a:gd name="T10" fmla="*/ 40 w 40"/>
                <a:gd name="T11" fmla="*/ 40 h 80"/>
                <a:gd name="T12" fmla="*/ 0 w 4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0">
                  <a:moveTo>
                    <a:pt x="0" y="8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32" y="58"/>
                    <a:pt x="32" y="40"/>
                  </a:cubicBezTo>
                  <a:cubicBezTo>
                    <a:pt x="32" y="22"/>
                    <a:pt x="18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0"/>
                  </a:cubicBezTo>
                  <a:cubicBezTo>
                    <a:pt x="40" y="62"/>
                    <a:pt x="22" y="80"/>
                    <a:pt x="0" y="80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06688" y="5397500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8 h 16"/>
                <a:gd name="T6" fmla="*/ 0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ubicBezTo>
                    <a:pt x="8" y="12"/>
                    <a:pt x="5" y="16"/>
                    <a:pt x="0" y="16"/>
                  </a:cubicBezTo>
                  <a:close/>
                </a:path>
              </a:pathLst>
            </a:custGeom>
            <a:grpFill/>
            <a:ln w="9525">
              <a:solidFill>
                <a:srgbClr val="FFB755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5850" y="1037905"/>
            <a:ext cx="149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登陆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" y="1561438"/>
            <a:ext cx="10279224" cy="508336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NUMBER"/>
  <p:tag name="ID" val="545840"/>
  <p:tag name="MH_ORDER" val="1"/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ENTRY"/>
  <p:tag name="ID" val="545840"/>
  <p:tag name="MH_ORDER" val="1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OTHERS"/>
  <p:tag name="ID" val="545840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NUMBER"/>
  <p:tag name="ID" val="545840"/>
  <p:tag name="MH_ORDER" val="1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ENTRY"/>
  <p:tag name="ID" val="545840"/>
  <p:tag name="MH_ORDER" val="1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OTHERS"/>
  <p:tag name="ID" val="545840"/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NUMBER"/>
  <p:tag name="ID" val="545840"/>
  <p:tag name="MH_ORDER" val="1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ENTRY"/>
  <p:tag name="ID" val="545840"/>
  <p:tag name="MH_ORDER" val="1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OTHERS"/>
  <p:tag name="ID" val="545840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OTHERS"/>
  <p:tag name="ID" val="545840"/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ENTRY"/>
  <p:tag name="ID" val="545840"/>
  <p:tag name="MH_ORDER" val="1"/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SubTitle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4153145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NUMBER"/>
  <p:tag name="ID" val="545840"/>
  <p:tag name="MH_ORDER" val="1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ENTRY"/>
  <p:tag name="ID" val="545840"/>
  <p:tag name="MH_ORDER" val="1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NUMBER"/>
  <p:tag name="ID" val="545840"/>
  <p:tag name="MH_ORDER" val="1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ENTRY"/>
  <p:tag name="ID" val="545840"/>
  <p:tag name="MH_ORDER" val="1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OTHERS"/>
  <p:tag name="ID" val="545840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143113"/>
  <p:tag name="MH_LIBRARY" val="CONTENTS"/>
  <p:tag name="MH_TYPE" val="NUMBER"/>
  <p:tag name="ID" val="545840"/>
  <p:tag name="MH_ORDER" val="1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33A44"/>
      </a:accent1>
      <a:accent2>
        <a:srgbClr val="85AD9E"/>
      </a:accent2>
      <a:accent3>
        <a:srgbClr val="FFB755"/>
      </a:accent3>
      <a:accent4>
        <a:srgbClr val="EF5935"/>
      </a:accent4>
      <a:accent5>
        <a:srgbClr val="333333"/>
      </a:accent5>
      <a:accent6>
        <a:srgbClr val="AA8F76"/>
      </a:accent6>
      <a:hlink>
        <a:srgbClr val="133A4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33A44"/>
    </a:accent1>
    <a:accent2>
      <a:srgbClr val="85AD9E"/>
    </a:accent2>
    <a:accent3>
      <a:srgbClr val="FFB755"/>
    </a:accent3>
    <a:accent4>
      <a:srgbClr val="EF5935"/>
    </a:accent4>
    <a:accent5>
      <a:srgbClr val="333333"/>
    </a:accent5>
    <a:accent6>
      <a:srgbClr val="AA8F76"/>
    </a:accent6>
    <a:hlink>
      <a:srgbClr val="133A4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675</Words>
  <Application>Microsoft Office PowerPoint</Application>
  <PresentationFormat>宽屏</PresentationFormat>
  <Paragraphs>151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黑体</vt:lpstr>
      <vt:lpstr>宋体</vt:lpstr>
      <vt:lpstr>微软雅黑</vt:lpstr>
      <vt:lpstr>微软雅黑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大气简约风通用产品发布项目介绍PPT模板</dc:title>
  <dc:creator>刘思蜀</dc:creator>
  <cp:lastModifiedBy>赵 文腾</cp:lastModifiedBy>
  <cp:revision>54</cp:revision>
  <dcterms:created xsi:type="dcterms:W3CDTF">2017-11-19T13:45:00Z</dcterms:created>
  <dcterms:modified xsi:type="dcterms:W3CDTF">2018-07-20T00:43:36Z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