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75"/>
  </p:notesMasterIdLst>
  <p:sldIdLst>
    <p:sldId id="607" r:id="rId2"/>
    <p:sldId id="257" r:id="rId3"/>
    <p:sldId id="608" r:id="rId4"/>
    <p:sldId id="509" r:id="rId5"/>
    <p:sldId id="510" r:id="rId6"/>
    <p:sldId id="511" r:id="rId7"/>
    <p:sldId id="512" r:id="rId8"/>
    <p:sldId id="612" r:id="rId9"/>
    <p:sldId id="609"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9" r:id="rId23"/>
    <p:sldId id="613" r:id="rId24"/>
    <p:sldId id="614" r:id="rId25"/>
    <p:sldId id="615" r:id="rId26"/>
    <p:sldId id="616" r:id="rId27"/>
    <p:sldId id="619" r:id="rId28"/>
    <p:sldId id="620" r:id="rId29"/>
    <p:sldId id="624" r:id="rId30"/>
    <p:sldId id="551" r:id="rId31"/>
    <p:sldId id="621" r:id="rId32"/>
    <p:sldId id="622" r:id="rId33"/>
    <p:sldId id="554" r:id="rId34"/>
    <p:sldId id="555" r:id="rId35"/>
    <p:sldId id="556" r:id="rId36"/>
    <p:sldId id="557" r:id="rId37"/>
    <p:sldId id="618" r:id="rId38"/>
    <p:sldId id="617" r:id="rId39"/>
    <p:sldId id="562" r:id="rId40"/>
    <p:sldId id="623" r:id="rId41"/>
    <p:sldId id="564" r:id="rId42"/>
    <p:sldId id="565" r:id="rId43"/>
    <p:sldId id="566" r:id="rId44"/>
    <p:sldId id="568" r:id="rId45"/>
    <p:sldId id="569" r:id="rId46"/>
    <p:sldId id="570" r:id="rId47"/>
    <p:sldId id="571" r:id="rId48"/>
    <p:sldId id="625" r:id="rId49"/>
    <p:sldId id="626" r:id="rId50"/>
    <p:sldId id="627" r:id="rId51"/>
    <p:sldId id="628" r:id="rId52"/>
    <p:sldId id="574" r:id="rId53"/>
    <p:sldId id="575" r:id="rId54"/>
    <p:sldId id="576" r:id="rId55"/>
    <p:sldId id="579" r:id="rId56"/>
    <p:sldId id="580" r:id="rId57"/>
    <p:sldId id="581" r:id="rId58"/>
    <p:sldId id="582" r:id="rId59"/>
    <p:sldId id="583" r:id="rId60"/>
    <p:sldId id="584" r:id="rId61"/>
    <p:sldId id="585" r:id="rId62"/>
    <p:sldId id="586" r:id="rId63"/>
    <p:sldId id="587" r:id="rId64"/>
    <p:sldId id="588" r:id="rId65"/>
    <p:sldId id="589" r:id="rId66"/>
    <p:sldId id="598" r:id="rId67"/>
    <p:sldId id="599" r:id="rId68"/>
    <p:sldId id="611" r:id="rId69"/>
    <p:sldId id="602" r:id="rId70"/>
    <p:sldId id="603" r:id="rId71"/>
    <p:sldId id="604" r:id="rId72"/>
    <p:sldId id="605" r:id="rId73"/>
    <p:sldId id="606"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8" autoAdjust="0"/>
    <p:restoredTop sz="93066" autoAdjust="0"/>
  </p:normalViewPr>
  <p:slideViewPr>
    <p:cSldViewPr>
      <p:cViewPr>
        <p:scale>
          <a:sx n="60" d="100"/>
          <a:sy n="60" d="100"/>
        </p:scale>
        <p:origin x="-840"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6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3" custLinFactX="-100000" custLinFactNeighborX="-150583"/>
      <dgm:spPr/>
      <dgm:t>
        <a:bodyPr/>
        <a:lstStyle/>
        <a:p>
          <a:endParaRPr lang="zh-CN" altLang="en-US"/>
        </a:p>
      </dgm:t>
    </dgm:pt>
    <dgm:pt modelId="{84FB73E3-97C8-4BA9-A7B6-D1480DB9F051}" type="pres">
      <dgm:prSet presAssocID="{A0818C0C-9DD0-46D3-83AE-9C6A5077AF3C}" presName="txShp" presStyleLbl="node1" presStyleIdx="0" presStyleCnt="3" custScaleX="129972" custLinFactNeighborX="-1416" custLinFactNeighborY="-162">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3" custLinFactX="-100000" custLinFactNeighborX="-150583"/>
      <dgm:spPr/>
    </dgm:pt>
    <dgm:pt modelId="{4FEEDD39-ED6E-444A-AE38-767B9581398E}" type="pres">
      <dgm:prSet presAssocID="{40867B17-8382-46F4-8D8F-804DEADCF32F}" presName="txShp" presStyleLbl="node1" presStyleIdx="1" presStyleCnt="3" custScaleX="129972" custLinFactNeighborX="-1416">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3" custLinFactX="-100000" custLinFactNeighborX="-150583"/>
      <dgm:spPr/>
    </dgm:pt>
    <dgm:pt modelId="{8778E5D8-B147-4536-8FA1-449DBAB8A108}" type="pres">
      <dgm:prSet presAssocID="{CAB2EBDC-2965-4490-84D2-BD9E255B05BE}" presName="txShp" presStyleLbl="node1" presStyleIdx="2" presStyleCnt="3" custScaleX="129972" custLinFactNeighborX="-1416" custLinFactNeighborY="162">
        <dgm:presLayoutVars>
          <dgm:bulletEnabled val="1"/>
        </dgm:presLayoutVars>
      </dgm:prSet>
      <dgm:spPr/>
      <dgm:t>
        <a:bodyPr/>
        <a:lstStyle/>
        <a:p>
          <a:endParaRPr lang="zh-CN" altLang="en-US"/>
        </a:p>
      </dgm:t>
    </dgm:pt>
  </dgm:ptLst>
  <dgm:cxnLst>
    <dgm:cxn modelId="{8587FB65-FB4B-40D3-BA38-61602C4F7093}" type="presOf" srcId="{40867B17-8382-46F4-8D8F-804DEADCF32F}" destId="{4FEEDD39-ED6E-444A-AE38-767B9581398E}" srcOrd="0" destOrd="0" presId="urn:microsoft.com/office/officeart/2005/8/layout/vList3"/>
    <dgm:cxn modelId="{B09DA735-0C1B-45A3-A8B9-7B15FCC9938B}" type="presOf" srcId="{6D38C61D-7CF8-400F-A965-EC99E0D9FEAE}" destId="{D7F042B7-9A0A-4442-A188-F99F36FD0C29}" srcOrd="0" destOrd="0" presId="urn:microsoft.com/office/officeart/2005/8/layout/vList3"/>
    <dgm:cxn modelId="{08A00B59-0BCC-43AF-A0A9-F3FFBBBB2080}" srcId="{6D38C61D-7CF8-400F-A965-EC99E0D9FEAE}" destId="{A0818C0C-9DD0-46D3-83AE-9C6A5077AF3C}" srcOrd="0" destOrd="0" parTransId="{985FBD31-47D2-4191-8C17-DF0B822B955F}" sibTransId="{BB4EF347-4FE4-4642-BAB5-5BE88E423CF7}"/>
    <dgm:cxn modelId="{5CF025C7-61BB-4F65-B517-982BB2E083C0}" type="presOf" srcId="{CAB2EBDC-2965-4490-84D2-BD9E255B05BE}" destId="{8778E5D8-B147-4536-8FA1-449DBAB8A108}" srcOrd="0" destOrd="0" presId="urn:microsoft.com/office/officeart/2005/8/layout/vList3"/>
    <dgm:cxn modelId="{647FB8C9-04E5-4E00-8496-3BEE287CAD5C}" type="presOf" srcId="{A0818C0C-9DD0-46D3-83AE-9C6A5077AF3C}" destId="{84FB73E3-97C8-4BA9-A7B6-D1480DB9F051}" srcOrd="0" destOrd="0" presId="urn:microsoft.com/office/officeart/2005/8/layout/vList3"/>
    <dgm:cxn modelId="{6C68308C-619D-46C3-8017-437AD54B308D}" srcId="{6D38C61D-7CF8-400F-A965-EC99E0D9FEAE}" destId="{CAB2EBDC-2965-4490-84D2-BD9E255B05BE}" srcOrd="2" destOrd="0" parTransId="{98650B30-6295-4EB8-9790-953540BC920C}" sibTransId="{3463A4A1-6870-4CF5-9900-740E17353C09}"/>
    <dgm:cxn modelId="{F0223237-4292-444B-AE27-5580EBA34C72}" srcId="{6D38C61D-7CF8-400F-A965-EC99E0D9FEAE}" destId="{40867B17-8382-46F4-8D8F-804DEADCF32F}" srcOrd="1" destOrd="0" parTransId="{8B63B234-A92F-4A55-9B2F-6423BB53389A}" sibTransId="{F4CB00AC-8EDA-4B68-BD4F-B2D6DC55FBC9}"/>
    <dgm:cxn modelId="{F7FDF212-14D3-4B5A-975D-DF2C1639A534}" type="presParOf" srcId="{D7F042B7-9A0A-4442-A188-F99F36FD0C29}" destId="{EDFBEE67-3267-4850-BC81-7DE591B634F1}" srcOrd="0" destOrd="0" presId="urn:microsoft.com/office/officeart/2005/8/layout/vList3"/>
    <dgm:cxn modelId="{81E0DD39-A871-41EA-9343-D48E06C5FCD3}" type="presParOf" srcId="{EDFBEE67-3267-4850-BC81-7DE591B634F1}" destId="{830C3C17-FDE3-4260-92C6-E82103806991}" srcOrd="0" destOrd="0" presId="urn:microsoft.com/office/officeart/2005/8/layout/vList3"/>
    <dgm:cxn modelId="{66CC0B58-47FC-4C87-8ED8-59080B9D7EEE}" type="presParOf" srcId="{EDFBEE67-3267-4850-BC81-7DE591B634F1}" destId="{84FB73E3-97C8-4BA9-A7B6-D1480DB9F051}" srcOrd="1" destOrd="0" presId="urn:microsoft.com/office/officeart/2005/8/layout/vList3"/>
    <dgm:cxn modelId="{015B071D-325D-48DB-AD10-FF8BBEBA3CCB}" type="presParOf" srcId="{D7F042B7-9A0A-4442-A188-F99F36FD0C29}" destId="{8B3D8877-1119-4F89-B3D8-91FAC50A4BA4}" srcOrd="1" destOrd="0" presId="urn:microsoft.com/office/officeart/2005/8/layout/vList3"/>
    <dgm:cxn modelId="{D39D1F21-EB8A-493B-8642-1E7361C2DF93}" type="presParOf" srcId="{D7F042B7-9A0A-4442-A188-F99F36FD0C29}" destId="{E3FA7B67-D3CA-45B2-ADE2-F9EBE30F36D5}" srcOrd="2" destOrd="0" presId="urn:microsoft.com/office/officeart/2005/8/layout/vList3"/>
    <dgm:cxn modelId="{B1788BF4-C0FB-4D10-8A2A-4D9A9690C37B}" type="presParOf" srcId="{E3FA7B67-D3CA-45B2-ADE2-F9EBE30F36D5}" destId="{9E0AB8CA-5790-4451-B6F3-9B2D9E8383C2}" srcOrd="0" destOrd="0" presId="urn:microsoft.com/office/officeart/2005/8/layout/vList3"/>
    <dgm:cxn modelId="{6B387855-5F6B-4A88-885C-8F08F0217B4E}" type="presParOf" srcId="{E3FA7B67-D3CA-45B2-ADE2-F9EBE30F36D5}" destId="{4FEEDD39-ED6E-444A-AE38-767B9581398E}" srcOrd="1" destOrd="0" presId="urn:microsoft.com/office/officeart/2005/8/layout/vList3"/>
    <dgm:cxn modelId="{9170FB37-53AC-4C75-82B8-8157468DF445}" type="presParOf" srcId="{D7F042B7-9A0A-4442-A188-F99F36FD0C29}" destId="{BFF10E33-8E58-4B57-8251-11F6F4151441}" srcOrd="3" destOrd="0" presId="urn:microsoft.com/office/officeart/2005/8/layout/vList3"/>
    <dgm:cxn modelId="{B73F7C09-82C0-49E9-840D-77890B47836A}" type="presParOf" srcId="{D7F042B7-9A0A-4442-A188-F99F36FD0C29}" destId="{8E9E1E3F-68A3-423E-9E6A-D8D738DBD881}" srcOrd="4" destOrd="0" presId="urn:microsoft.com/office/officeart/2005/8/layout/vList3"/>
    <dgm:cxn modelId="{5527FEA5-FBC0-46CC-ABD0-6CFE94ACD31A}" type="presParOf" srcId="{8E9E1E3F-68A3-423E-9E6A-D8D738DBD881}" destId="{800712B7-4CD7-4E86-9AAA-17983B1E6D78}" srcOrd="0" destOrd="0" presId="urn:microsoft.com/office/officeart/2005/8/layout/vList3"/>
    <dgm:cxn modelId="{B425DE3C-496B-4C9C-A7FD-EFDF87833229}" type="presParOf" srcId="{8E9E1E3F-68A3-423E-9E6A-D8D738DBD881}" destId="{8778E5D8-B147-4536-8FA1-449DBAB8A108}" srcOrd="1" destOrd="0" presId="urn:microsoft.com/office/officeart/2005/8/layout/vList3"/>
  </dgm:cxnLst>
  <dgm:bg/>
  <dgm:whole/>
</dgm:dataModel>
</file>

<file path=ppt/diagrams/data2.xml><?xml version="1.0" encoding="utf-8"?>
<dgm:dataModel xmlns:dgm="http://schemas.openxmlformats.org/drawingml/2006/diagram" xmlns:a="http://schemas.openxmlformats.org/drawingml/2006/main">
  <dgm:ptLst>
    <dgm:pt modelId="{6D38C61D-7CF8-400F-A965-EC99E0D9FEAE}" type="doc">
      <dgm:prSet loTypeId="urn:microsoft.com/office/officeart/2005/8/layout/vList3" loCatId="list" qsTypeId="urn:microsoft.com/office/officeart/2005/8/quickstyle/simple3" qsCatId="simple" csTypeId="urn:microsoft.com/office/officeart/2005/8/colors/accent0_2" csCatId="mainScheme" phldr="1"/>
      <dgm:spPr/>
      <dgm:t>
        <a:bodyPr/>
        <a:lstStyle/>
        <a:p>
          <a:endParaRPr lang="zh-CN" altLang="en-US"/>
        </a:p>
      </dgm:t>
    </dgm:pt>
    <dgm:pt modelId="{A0818C0C-9DD0-46D3-83AE-9C6A5077AF3C}">
      <dgm:prSet custT="1"/>
      <dgm:spPr/>
      <dgm:t>
        <a:bodyPr/>
        <a:lstStyle/>
        <a:p>
          <a:pPr algn="l" rtl="0"/>
          <a:r>
            <a:rPr lang="en-US" sz="2000" dirty="0" smtClean="0"/>
            <a:t>2.1 </a:t>
          </a:r>
          <a:r>
            <a:rPr lang="zh-CN" altLang="en-US" sz="2000" dirty="0" smtClean="0"/>
            <a:t>程序语言的定义</a:t>
          </a:r>
          <a:endParaRPr lang="zh-CN" sz="2000" dirty="0"/>
        </a:p>
      </dgm:t>
    </dgm:pt>
    <dgm:pt modelId="{985FBD31-47D2-4191-8C17-DF0B822B955F}" type="parTrans" cxnId="{08A00B59-0BCC-43AF-A0A9-F3FFBBBB2080}">
      <dgm:prSet/>
      <dgm:spPr/>
      <dgm:t>
        <a:bodyPr/>
        <a:lstStyle/>
        <a:p>
          <a:pPr algn="l"/>
          <a:endParaRPr lang="zh-CN" altLang="en-US" sz="2000"/>
        </a:p>
      </dgm:t>
    </dgm:pt>
    <dgm:pt modelId="{BB4EF347-4FE4-4642-BAB5-5BE88E423CF7}" type="sibTrans" cxnId="{08A00B59-0BCC-43AF-A0A9-F3FFBBBB2080}">
      <dgm:prSet/>
      <dgm:spPr/>
      <dgm:t>
        <a:bodyPr/>
        <a:lstStyle/>
        <a:p>
          <a:pPr algn="l"/>
          <a:endParaRPr lang="zh-CN" altLang="en-US" sz="2000"/>
        </a:p>
      </dgm:t>
    </dgm:pt>
    <dgm:pt modelId="{40867B17-8382-46F4-8D8F-804DEADCF32F}">
      <dgm:prSet custT="1"/>
      <dgm:spPr/>
      <dgm:t>
        <a:bodyPr/>
        <a:lstStyle/>
        <a:p>
          <a:pPr algn="l" rtl="0"/>
          <a:r>
            <a:rPr lang="en-US" sz="2000" dirty="0" smtClean="0"/>
            <a:t>2.2 </a:t>
          </a:r>
          <a:r>
            <a:rPr lang="zh-CN" altLang="en-US" sz="2000" dirty="0" smtClean="0"/>
            <a:t>高级语言的一般特性</a:t>
          </a:r>
          <a:endParaRPr lang="zh-CN" sz="2000" dirty="0"/>
        </a:p>
      </dgm:t>
    </dgm:pt>
    <dgm:pt modelId="{8B63B234-A92F-4A55-9B2F-6423BB53389A}" type="parTrans" cxnId="{F0223237-4292-444B-AE27-5580EBA34C72}">
      <dgm:prSet/>
      <dgm:spPr/>
      <dgm:t>
        <a:bodyPr/>
        <a:lstStyle/>
        <a:p>
          <a:pPr algn="l"/>
          <a:endParaRPr lang="zh-CN" altLang="en-US" sz="2000"/>
        </a:p>
      </dgm:t>
    </dgm:pt>
    <dgm:pt modelId="{F4CB00AC-8EDA-4B68-BD4F-B2D6DC55FBC9}" type="sibTrans" cxnId="{F0223237-4292-444B-AE27-5580EBA34C72}">
      <dgm:prSet/>
      <dgm:spPr/>
      <dgm:t>
        <a:bodyPr/>
        <a:lstStyle/>
        <a:p>
          <a:pPr algn="l"/>
          <a:endParaRPr lang="zh-CN" altLang="en-US" sz="2000"/>
        </a:p>
      </dgm:t>
    </dgm:pt>
    <dgm:pt modelId="{CAB2EBDC-2965-4490-84D2-BD9E255B05BE}">
      <dgm:prSet custT="1"/>
      <dgm:spPr/>
      <dgm:t>
        <a:bodyPr/>
        <a:lstStyle/>
        <a:p>
          <a:pPr algn="l" rtl="0"/>
          <a:r>
            <a:rPr lang="en-US" sz="2000" dirty="0" smtClean="0"/>
            <a:t>2.3 </a:t>
          </a:r>
          <a:r>
            <a:rPr lang="zh-CN" altLang="en-US" sz="2000" dirty="0" smtClean="0"/>
            <a:t>程序语言的语法描述</a:t>
          </a:r>
          <a:endParaRPr lang="zh-CN" sz="2000" dirty="0"/>
        </a:p>
      </dgm:t>
    </dgm:pt>
    <dgm:pt modelId="{98650B30-6295-4EB8-9790-953540BC920C}" type="parTrans" cxnId="{6C68308C-619D-46C3-8017-437AD54B308D}">
      <dgm:prSet/>
      <dgm:spPr/>
      <dgm:t>
        <a:bodyPr/>
        <a:lstStyle/>
        <a:p>
          <a:pPr algn="l"/>
          <a:endParaRPr lang="zh-CN" altLang="en-US" sz="2000"/>
        </a:p>
      </dgm:t>
    </dgm:pt>
    <dgm:pt modelId="{3463A4A1-6870-4CF5-9900-740E17353C09}" type="sibTrans" cxnId="{6C68308C-619D-46C3-8017-437AD54B308D}">
      <dgm:prSet/>
      <dgm:spPr/>
      <dgm:t>
        <a:bodyPr/>
        <a:lstStyle/>
        <a:p>
          <a:pPr algn="l"/>
          <a:endParaRPr lang="zh-CN" altLang="en-US" sz="2000"/>
        </a:p>
      </dgm:t>
    </dgm:pt>
    <dgm:pt modelId="{D7F042B7-9A0A-4442-A188-F99F36FD0C29}" type="pres">
      <dgm:prSet presAssocID="{6D38C61D-7CF8-400F-A965-EC99E0D9FEAE}" presName="linearFlow" presStyleCnt="0">
        <dgm:presLayoutVars>
          <dgm:dir/>
          <dgm:resizeHandles val="exact"/>
        </dgm:presLayoutVars>
      </dgm:prSet>
      <dgm:spPr/>
      <dgm:t>
        <a:bodyPr/>
        <a:lstStyle/>
        <a:p>
          <a:endParaRPr lang="zh-CN" altLang="en-US"/>
        </a:p>
      </dgm:t>
    </dgm:pt>
    <dgm:pt modelId="{EDFBEE67-3267-4850-BC81-7DE591B634F1}" type="pres">
      <dgm:prSet presAssocID="{A0818C0C-9DD0-46D3-83AE-9C6A5077AF3C}" presName="composite" presStyleCnt="0"/>
      <dgm:spPr/>
    </dgm:pt>
    <dgm:pt modelId="{830C3C17-FDE3-4260-92C6-E82103806991}" type="pres">
      <dgm:prSet presAssocID="{A0818C0C-9DD0-46D3-83AE-9C6A5077AF3C}" presName="imgShp" presStyleLbl="fgImgPlace1" presStyleIdx="0" presStyleCnt="3" custLinFactX="-100000" custLinFactNeighborX="-150583"/>
      <dgm:spPr/>
      <dgm:t>
        <a:bodyPr/>
        <a:lstStyle/>
        <a:p>
          <a:endParaRPr lang="zh-CN" altLang="en-US"/>
        </a:p>
      </dgm:t>
    </dgm:pt>
    <dgm:pt modelId="{84FB73E3-97C8-4BA9-A7B6-D1480DB9F051}" type="pres">
      <dgm:prSet presAssocID="{A0818C0C-9DD0-46D3-83AE-9C6A5077AF3C}" presName="txShp" presStyleLbl="node1" presStyleIdx="0" presStyleCnt="3" custScaleX="129972" custLinFactNeighborX="-1416" custLinFactNeighborY="-162">
        <dgm:presLayoutVars>
          <dgm:bulletEnabled val="1"/>
        </dgm:presLayoutVars>
      </dgm:prSet>
      <dgm:spPr/>
      <dgm:t>
        <a:bodyPr/>
        <a:lstStyle/>
        <a:p>
          <a:endParaRPr lang="zh-CN" altLang="en-US"/>
        </a:p>
      </dgm:t>
    </dgm:pt>
    <dgm:pt modelId="{8B3D8877-1119-4F89-B3D8-91FAC50A4BA4}" type="pres">
      <dgm:prSet presAssocID="{BB4EF347-4FE4-4642-BAB5-5BE88E423CF7}" presName="spacing" presStyleCnt="0"/>
      <dgm:spPr/>
    </dgm:pt>
    <dgm:pt modelId="{E3FA7B67-D3CA-45B2-ADE2-F9EBE30F36D5}" type="pres">
      <dgm:prSet presAssocID="{40867B17-8382-46F4-8D8F-804DEADCF32F}" presName="composite" presStyleCnt="0"/>
      <dgm:spPr/>
    </dgm:pt>
    <dgm:pt modelId="{9E0AB8CA-5790-4451-B6F3-9B2D9E8383C2}" type="pres">
      <dgm:prSet presAssocID="{40867B17-8382-46F4-8D8F-804DEADCF32F}" presName="imgShp" presStyleLbl="fgImgPlace1" presStyleIdx="1" presStyleCnt="3" custLinFactX="-100000" custLinFactNeighborX="-150583"/>
      <dgm:spPr/>
    </dgm:pt>
    <dgm:pt modelId="{4FEEDD39-ED6E-444A-AE38-767B9581398E}" type="pres">
      <dgm:prSet presAssocID="{40867B17-8382-46F4-8D8F-804DEADCF32F}" presName="txShp" presStyleLbl="node1" presStyleIdx="1" presStyleCnt="3" custScaleX="129972" custLinFactNeighborX="-1416">
        <dgm:presLayoutVars>
          <dgm:bulletEnabled val="1"/>
        </dgm:presLayoutVars>
      </dgm:prSet>
      <dgm:spPr/>
      <dgm:t>
        <a:bodyPr/>
        <a:lstStyle/>
        <a:p>
          <a:endParaRPr lang="zh-CN" altLang="en-US"/>
        </a:p>
      </dgm:t>
    </dgm:pt>
    <dgm:pt modelId="{BFF10E33-8E58-4B57-8251-11F6F4151441}" type="pres">
      <dgm:prSet presAssocID="{F4CB00AC-8EDA-4B68-BD4F-B2D6DC55FBC9}" presName="spacing" presStyleCnt="0"/>
      <dgm:spPr/>
    </dgm:pt>
    <dgm:pt modelId="{8E9E1E3F-68A3-423E-9E6A-D8D738DBD881}" type="pres">
      <dgm:prSet presAssocID="{CAB2EBDC-2965-4490-84D2-BD9E255B05BE}" presName="composite" presStyleCnt="0"/>
      <dgm:spPr/>
    </dgm:pt>
    <dgm:pt modelId="{800712B7-4CD7-4E86-9AAA-17983B1E6D78}" type="pres">
      <dgm:prSet presAssocID="{CAB2EBDC-2965-4490-84D2-BD9E255B05BE}" presName="imgShp" presStyleLbl="fgImgPlace1" presStyleIdx="2" presStyleCnt="3" custLinFactX="-100000" custLinFactNeighborX="-150583"/>
      <dgm:spPr/>
    </dgm:pt>
    <dgm:pt modelId="{8778E5D8-B147-4536-8FA1-449DBAB8A108}" type="pres">
      <dgm:prSet presAssocID="{CAB2EBDC-2965-4490-84D2-BD9E255B05BE}" presName="txShp" presStyleLbl="node1" presStyleIdx="2" presStyleCnt="3" custScaleX="129972" custLinFactNeighborX="-1416" custLinFactNeighborY="162">
        <dgm:presLayoutVars>
          <dgm:bulletEnabled val="1"/>
        </dgm:presLayoutVars>
      </dgm:prSet>
      <dgm:spPr/>
      <dgm:t>
        <a:bodyPr/>
        <a:lstStyle/>
        <a:p>
          <a:endParaRPr lang="zh-CN" altLang="en-US"/>
        </a:p>
      </dgm:t>
    </dgm:pt>
  </dgm:ptLst>
  <dgm:cxnLst>
    <dgm:cxn modelId="{8857F5C1-BA32-456B-8104-3E2479CFD2B7}" type="presOf" srcId="{40867B17-8382-46F4-8D8F-804DEADCF32F}" destId="{4FEEDD39-ED6E-444A-AE38-767B9581398E}" srcOrd="0" destOrd="0" presId="urn:microsoft.com/office/officeart/2005/8/layout/vList3"/>
    <dgm:cxn modelId="{E10DE363-1579-4458-AEE6-C261EC2136BF}" type="presOf" srcId="{CAB2EBDC-2965-4490-84D2-BD9E255B05BE}" destId="{8778E5D8-B147-4536-8FA1-449DBAB8A108}" srcOrd="0" destOrd="0" presId="urn:microsoft.com/office/officeart/2005/8/layout/vList3"/>
    <dgm:cxn modelId="{08A00B59-0BCC-43AF-A0A9-F3FFBBBB2080}" srcId="{6D38C61D-7CF8-400F-A965-EC99E0D9FEAE}" destId="{A0818C0C-9DD0-46D3-83AE-9C6A5077AF3C}" srcOrd="0" destOrd="0" parTransId="{985FBD31-47D2-4191-8C17-DF0B822B955F}" sibTransId="{BB4EF347-4FE4-4642-BAB5-5BE88E423CF7}"/>
    <dgm:cxn modelId="{64972FFE-13FD-43E5-98A4-31F102FAD2BD}" type="presOf" srcId="{6D38C61D-7CF8-400F-A965-EC99E0D9FEAE}" destId="{D7F042B7-9A0A-4442-A188-F99F36FD0C29}" srcOrd="0" destOrd="0" presId="urn:microsoft.com/office/officeart/2005/8/layout/vList3"/>
    <dgm:cxn modelId="{6C68308C-619D-46C3-8017-437AD54B308D}" srcId="{6D38C61D-7CF8-400F-A965-EC99E0D9FEAE}" destId="{CAB2EBDC-2965-4490-84D2-BD9E255B05BE}" srcOrd="2" destOrd="0" parTransId="{98650B30-6295-4EB8-9790-953540BC920C}" sibTransId="{3463A4A1-6870-4CF5-9900-740E17353C09}"/>
    <dgm:cxn modelId="{17D76033-6D44-4158-A1E2-E33D1E35DDEA}" type="presOf" srcId="{A0818C0C-9DD0-46D3-83AE-9C6A5077AF3C}" destId="{84FB73E3-97C8-4BA9-A7B6-D1480DB9F051}" srcOrd="0" destOrd="0" presId="urn:microsoft.com/office/officeart/2005/8/layout/vList3"/>
    <dgm:cxn modelId="{F0223237-4292-444B-AE27-5580EBA34C72}" srcId="{6D38C61D-7CF8-400F-A965-EC99E0D9FEAE}" destId="{40867B17-8382-46F4-8D8F-804DEADCF32F}" srcOrd="1" destOrd="0" parTransId="{8B63B234-A92F-4A55-9B2F-6423BB53389A}" sibTransId="{F4CB00AC-8EDA-4B68-BD4F-B2D6DC55FBC9}"/>
    <dgm:cxn modelId="{A8E5A94D-A8E2-4D87-9E5A-FB7EF050E45D}" type="presParOf" srcId="{D7F042B7-9A0A-4442-A188-F99F36FD0C29}" destId="{EDFBEE67-3267-4850-BC81-7DE591B634F1}" srcOrd="0" destOrd="0" presId="urn:microsoft.com/office/officeart/2005/8/layout/vList3"/>
    <dgm:cxn modelId="{C19A85C0-5DE8-4C78-B5F5-4EC0F92BB6FE}" type="presParOf" srcId="{EDFBEE67-3267-4850-BC81-7DE591B634F1}" destId="{830C3C17-FDE3-4260-92C6-E82103806991}" srcOrd="0" destOrd="0" presId="urn:microsoft.com/office/officeart/2005/8/layout/vList3"/>
    <dgm:cxn modelId="{64921219-8887-46B1-A969-7EB71DCCEC5D}" type="presParOf" srcId="{EDFBEE67-3267-4850-BC81-7DE591B634F1}" destId="{84FB73E3-97C8-4BA9-A7B6-D1480DB9F051}" srcOrd="1" destOrd="0" presId="urn:microsoft.com/office/officeart/2005/8/layout/vList3"/>
    <dgm:cxn modelId="{940EBCB4-8940-4DA9-8FBE-C50A6E1FE877}" type="presParOf" srcId="{D7F042B7-9A0A-4442-A188-F99F36FD0C29}" destId="{8B3D8877-1119-4F89-B3D8-91FAC50A4BA4}" srcOrd="1" destOrd="0" presId="urn:microsoft.com/office/officeart/2005/8/layout/vList3"/>
    <dgm:cxn modelId="{714A010B-7BB2-452A-83BD-4E182920B287}" type="presParOf" srcId="{D7F042B7-9A0A-4442-A188-F99F36FD0C29}" destId="{E3FA7B67-D3CA-45B2-ADE2-F9EBE30F36D5}" srcOrd="2" destOrd="0" presId="urn:microsoft.com/office/officeart/2005/8/layout/vList3"/>
    <dgm:cxn modelId="{3F00EF5D-5233-48D3-AAFB-49B230FEC308}" type="presParOf" srcId="{E3FA7B67-D3CA-45B2-ADE2-F9EBE30F36D5}" destId="{9E0AB8CA-5790-4451-B6F3-9B2D9E8383C2}" srcOrd="0" destOrd="0" presId="urn:microsoft.com/office/officeart/2005/8/layout/vList3"/>
    <dgm:cxn modelId="{48820D28-296C-44F7-BA5F-0750D62841CD}" type="presParOf" srcId="{E3FA7B67-D3CA-45B2-ADE2-F9EBE30F36D5}" destId="{4FEEDD39-ED6E-444A-AE38-767B9581398E}" srcOrd="1" destOrd="0" presId="urn:microsoft.com/office/officeart/2005/8/layout/vList3"/>
    <dgm:cxn modelId="{B677802F-2A0E-47AF-9838-10F494E53ACE}" type="presParOf" srcId="{D7F042B7-9A0A-4442-A188-F99F36FD0C29}" destId="{BFF10E33-8E58-4B57-8251-11F6F4151441}" srcOrd="3" destOrd="0" presId="urn:microsoft.com/office/officeart/2005/8/layout/vList3"/>
    <dgm:cxn modelId="{290B190A-5A2B-4563-9603-31ABBD1BBFB8}" type="presParOf" srcId="{D7F042B7-9A0A-4442-A188-F99F36FD0C29}" destId="{8E9E1E3F-68A3-423E-9E6A-D8D738DBD881}" srcOrd="4" destOrd="0" presId="urn:microsoft.com/office/officeart/2005/8/layout/vList3"/>
    <dgm:cxn modelId="{29C6F1E8-B38B-48B8-86B8-F2DF73E51F7C}" type="presParOf" srcId="{8E9E1E3F-68A3-423E-9E6A-D8D738DBD881}" destId="{800712B7-4CD7-4E86-9AAA-17983B1E6D78}" srcOrd="0" destOrd="0" presId="urn:microsoft.com/office/officeart/2005/8/layout/vList3"/>
    <dgm:cxn modelId="{092A02BD-9BEA-4DAD-B326-79EC76BB2061}" type="presParOf" srcId="{8E9E1E3F-68A3-423E-9E6A-D8D738DBD881}" destId="{8778E5D8-B147-4536-8FA1-449DBAB8A108}"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194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46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194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E4E60287-8610-4A76-ABE7-F74B727E340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E60287-8610-4A76-ABE7-F74B727E3404}" type="slidenum">
              <a:rPr lang="zh-CN" altLang="en-US" smtClean="0"/>
              <a:pPr>
                <a:defRPr/>
              </a:pPr>
              <a:t>26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141324" name="Rectangle 12"/>
          <p:cNvSpPr>
            <a:spLocks noGrp="1" noChangeArrowheads="1"/>
          </p:cNvSpPr>
          <p:nvPr>
            <p:ph type="ctrTitle"/>
          </p:nvPr>
        </p:nvSpPr>
        <p:spPr>
          <a:xfrm>
            <a:off x="990600" y="1676400"/>
            <a:ext cx="7772400" cy="1462088"/>
          </a:xfrm>
        </p:spPr>
        <p:txBody>
          <a:bodyPr/>
          <a:lstStyle>
            <a:lvl1pPr algn="ctr">
              <a:defRPr/>
            </a:lvl1pPr>
          </a:lstStyle>
          <a:p>
            <a:r>
              <a:rPr lang="zh-CN" altLang="en-US"/>
              <a:t>单击此处编辑母版标题样式</a:t>
            </a:r>
          </a:p>
        </p:txBody>
      </p:sp>
      <p:sp>
        <p:nvSpPr>
          <p:cNvPr id="14132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056AAC1-DE39-4400-A228-80DE86FD2D69}"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E82E7AB-C2C4-42DE-8AFD-05BBA1EC0CD0}"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88913"/>
            <a:ext cx="1951038" cy="59769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88913"/>
            <a:ext cx="5700712" cy="59769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5298F2C-230E-4D31-9D97-01D8F2E5D6BF}"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913"/>
            <a:ext cx="7793037" cy="7683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125538"/>
            <a:ext cx="38100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125538"/>
            <a:ext cx="38100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0B986B1-CD12-421A-BA14-D8BD65024122}"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188913"/>
            <a:ext cx="7804150" cy="5976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40F99110-8852-4862-8AE8-CE6A07B6A42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DCA1E75-9E76-40E7-BEC1-FA3FA668C504}"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0F57AB2-4BD5-475C-B10E-AD58CF7DF27C}" type="slidenum">
              <a:rPr lang="zh-CN" altLang="en-US"/>
              <a:pPr>
                <a:defRPr/>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125538"/>
            <a:ext cx="38100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125538"/>
            <a:ext cx="38100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AC78D9B-3809-42C5-8158-24884FB52277}"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3FC4C1DA-BD31-402A-9654-47401D9D156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390EF44-87DB-4080-9ECC-0F4345566D3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FD72642-AF7A-4F94-975C-59C7F8E009A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7AA5181-82DC-4634-ACA7-B449A8A273AD}"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84DE27A-08E6-4BFC-A4DD-C709F4398C5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ChangeArrowheads="1"/>
          </p:cNvSpPr>
          <p:nvPr/>
        </p:nvSpPr>
        <p:spPr bwMode="ltGray">
          <a:xfrm>
            <a:off x="361919" y="268288"/>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p>
        </p:txBody>
      </p:sp>
      <p:sp>
        <p:nvSpPr>
          <p:cNvPr id="140291" name="Rectangle 3"/>
          <p:cNvSpPr>
            <a:spLocks noChangeArrowheads="1"/>
          </p:cNvSpPr>
          <p:nvPr/>
        </p:nvSpPr>
        <p:spPr bwMode="ltGray">
          <a:xfrm>
            <a:off x="744506" y="26828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40292" name="Rectangle 4"/>
          <p:cNvSpPr>
            <a:spLocks noChangeArrowheads="1"/>
          </p:cNvSpPr>
          <p:nvPr/>
        </p:nvSpPr>
        <p:spPr bwMode="ltGray">
          <a:xfrm>
            <a:off x="485744" y="690563"/>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p>
        </p:txBody>
      </p:sp>
      <p:sp>
        <p:nvSpPr>
          <p:cNvPr id="140293" name="Rectangle 5"/>
          <p:cNvSpPr>
            <a:spLocks noChangeArrowheads="1"/>
          </p:cNvSpPr>
          <p:nvPr/>
        </p:nvSpPr>
        <p:spPr bwMode="ltGray">
          <a:xfrm>
            <a:off x="855631" y="69056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140294" name="Rectangle 6"/>
          <p:cNvSpPr>
            <a:spLocks noChangeArrowheads="1"/>
          </p:cNvSpPr>
          <p:nvPr/>
        </p:nvSpPr>
        <p:spPr bwMode="ltGray">
          <a:xfrm>
            <a:off x="71406" y="65563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p>
        </p:txBody>
      </p:sp>
      <p:sp>
        <p:nvSpPr>
          <p:cNvPr id="140295" name="Rectangle 7"/>
          <p:cNvSpPr>
            <a:spLocks noChangeArrowheads="1"/>
          </p:cNvSpPr>
          <p:nvPr/>
        </p:nvSpPr>
        <p:spPr bwMode="gray">
          <a:xfrm>
            <a:off x="706406" y="160338"/>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p>
        </p:txBody>
      </p:sp>
      <p:sp>
        <p:nvSpPr>
          <p:cNvPr id="140296" name="Rectangle 8"/>
          <p:cNvSpPr>
            <a:spLocks noChangeArrowheads="1"/>
          </p:cNvSpPr>
          <p:nvPr/>
        </p:nvSpPr>
        <p:spPr bwMode="gray">
          <a:xfrm>
            <a:off x="387319" y="9509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2057" name="Rectangle 9"/>
          <p:cNvSpPr>
            <a:spLocks noGrp="1" noChangeArrowheads="1"/>
          </p:cNvSpPr>
          <p:nvPr>
            <p:ph type="title"/>
          </p:nvPr>
        </p:nvSpPr>
        <p:spPr bwMode="auto">
          <a:xfrm>
            <a:off x="1000100" y="188913"/>
            <a:ext cx="7858180" cy="768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31850" y="1125538"/>
            <a:ext cx="7826430"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0299" name="Rectangle 11"/>
          <p:cNvSpPr>
            <a:spLocks noGrp="1" noChangeArrowheads="1"/>
          </p:cNvSpPr>
          <p:nvPr>
            <p:ph type="dt" sz="half" idx="2"/>
          </p:nvPr>
        </p:nvSpPr>
        <p:spPr bwMode="auto">
          <a:xfrm>
            <a:off x="10318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140300" name="Rectangle 12"/>
          <p:cNvSpPr>
            <a:spLocks noGrp="1" noChangeArrowheads="1"/>
          </p:cNvSpPr>
          <p:nvPr>
            <p:ph type="ftr" sz="quarter" idx="3"/>
          </p:nvPr>
        </p:nvSpPr>
        <p:spPr bwMode="auto">
          <a:xfrm>
            <a:off x="3602006"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40301" name="Rectangle 13"/>
          <p:cNvSpPr>
            <a:spLocks noGrp="1" noChangeArrowheads="1"/>
          </p:cNvSpPr>
          <p:nvPr>
            <p:ph type="sldNum" sz="quarter" idx="4"/>
          </p:nvPr>
        </p:nvSpPr>
        <p:spPr bwMode="auto">
          <a:xfrm>
            <a:off x="6955024"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EAF264E-99E2-4BA5-9E18-B94A70AA73D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16"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ts val="576"/>
        </a:spcBef>
        <a:spcAft>
          <a:spcPts val="600"/>
        </a:spcAft>
        <a:buClr>
          <a:schemeClr val="folHlink"/>
        </a:buClr>
        <a:buSzPct val="60000"/>
        <a:buFont typeface="Wingdings" pitchFamily="2" charset="2"/>
        <a:buChar char="n"/>
        <a:defRPr sz="2400" baseline="0">
          <a:solidFill>
            <a:schemeClr val="tx1"/>
          </a:solidFill>
          <a:latin typeface="Arial" pitchFamily="34" charset="0"/>
          <a:ea typeface="微软雅黑" pitchFamily="34"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baseline="0">
          <a:solidFill>
            <a:schemeClr val="tx1"/>
          </a:solidFill>
          <a:latin typeface="Arial" pitchFamily="34" charset="0"/>
          <a:ea typeface="微软雅黑" pitchFamily="34"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aseline="0">
          <a:solidFill>
            <a:schemeClr val="tx1"/>
          </a:solidFill>
          <a:latin typeface="Arial" pitchFamily="34" charset="0"/>
          <a:ea typeface="微软雅黑" pitchFamily="34"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1600" baseline="0">
          <a:solidFill>
            <a:schemeClr val="tx1"/>
          </a:solidFill>
          <a:latin typeface="Arial" pitchFamily="34" charset="0"/>
          <a:ea typeface="微软雅黑" pitchFamily="34"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1600" baseline="0">
          <a:solidFill>
            <a:schemeClr val="tx1"/>
          </a:solidFill>
          <a:latin typeface="Arial" pitchFamily="34" charset="0"/>
          <a:ea typeface="微软雅黑" pitchFamily="34" charset="-122"/>
        </a:defRPr>
      </a:lvl5pPr>
      <a:lvl6pPr marL="25146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zh-CN" sz="4800" dirty="0" smtClean="0">
                <a:latin typeface="Arial" charset="0"/>
              </a:rPr>
              <a:t>Compiler Principles</a:t>
            </a:r>
          </a:p>
        </p:txBody>
      </p:sp>
      <p:sp>
        <p:nvSpPr>
          <p:cNvPr id="3075" name="Rectangle 5"/>
          <p:cNvSpPr>
            <a:spLocks noGrp="1" noChangeArrowheads="1"/>
          </p:cNvSpPr>
          <p:nvPr>
            <p:ph type="subTitle" idx="1"/>
          </p:nvPr>
        </p:nvSpPr>
        <p:spPr/>
        <p:txBody>
          <a:bodyPr/>
          <a:lstStyle/>
          <a:p>
            <a:pPr algn="r" eaLnBrk="1" hangingPunct="1"/>
            <a:r>
              <a:rPr lang="en-US" altLang="zh-CN" dirty="0" smtClean="0"/>
              <a:t>Sichuan University</a:t>
            </a:r>
          </a:p>
          <a:p>
            <a:pPr algn="r" eaLnBrk="1" hangingPunct="1"/>
            <a:r>
              <a:rPr lang="en-US" altLang="zh-CN" dirty="0" smtClean="0"/>
              <a:t>luoyining@scu.edu.cn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对于高级程序语言及编译程序而言，语言的语法定义是非常重要的。</a:t>
            </a:r>
            <a:endParaRPr lang="en-US" altLang="zh-CN" dirty="0" smtClean="0"/>
          </a:p>
          <a:p>
            <a:r>
              <a:rPr lang="zh-CN" altLang="en-US" dirty="0" smtClean="0"/>
              <a:t>本节介绍语法结构的形式描述问题。</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lstStyle/>
          <a:p>
            <a:r>
              <a:rPr lang="zh-CN" altLang="en-US" noProof="1" smtClean="0"/>
              <a:t>设∑是一个</a:t>
            </a:r>
            <a:r>
              <a:rPr lang="zh-CN" altLang="en-US" dirty="0" smtClean="0"/>
              <a:t>有穷</a:t>
            </a:r>
            <a:r>
              <a:rPr lang="zh-CN" altLang="en-US" noProof="1" smtClean="0"/>
              <a:t>字母表，</a:t>
            </a:r>
            <a:endParaRPr lang="en-US" altLang="zh-CN" noProof="1" smtClean="0"/>
          </a:p>
          <a:p>
            <a:pPr lvl="1"/>
            <a:r>
              <a:rPr lang="zh-CN" altLang="en-US" noProof="1" smtClean="0"/>
              <a:t>其中每个元素称为一个符号（</a:t>
            </a:r>
            <a:r>
              <a:rPr lang="en-US" altLang="zh-CN" noProof="1" smtClean="0"/>
              <a:t>symbol</a:t>
            </a:r>
            <a:r>
              <a:rPr lang="zh-CN" altLang="en-US" noProof="1" smtClean="0"/>
              <a:t>）。</a:t>
            </a:r>
            <a:endParaRPr lang="en-US" altLang="zh-CN" noProof="1" smtClean="0"/>
          </a:p>
          <a:p>
            <a:pPr marL="342900" lvl="1" indent="-342900">
              <a:spcBef>
                <a:spcPts val="576"/>
              </a:spcBef>
              <a:spcAft>
                <a:spcPts val="600"/>
              </a:spcAft>
              <a:buClr>
                <a:schemeClr val="folHlink"/>
              </a:buClr>
              <a:buSzPct val="60000"/>
            </a:pPr>
            <a:r>
              <a:rPr lang="zh-CN" altLang="en-US" noProof="1" smtClean="0"/>
              <a:t>∑上的字(也叫字符串)是指由∑中的符号所构成的一个有穷序列。</a:t>
            </a:r>
          </a:p>
          <a:p>
            <a:pPr marL="342900" lvl="1" indent="-342900">
              <a:spcBef>
                <a:spcPts val="576"/>
              </a:spcBef>
              <a:spcAft>
                <a:spcPts val="600"/>
              </a:spcAft>
              <a:buClr>
                <a:schemeClr val="folHlink"/>
              </a:buClr>
              <a:buSzPct val="60000"/>
            </a:pPr>
            <a:r>
              <a:rPr lang="zh-CN" altLang="en-US" noProof="1" smtClean="0"/>
              <a:t>不包含任何字符的序列称为空字，记为</a:t>
            </a:r>
            <a:r>
              <a:rPr lang="el-GR" altLang="zh-CN" noProof="1" smtClean="0"/>
              <a:t>ε</a:t>
            </a:r>
            <a:r>
              <a:rPr lang="zh-CN" altLang="en-US" noProof="1" smtClean="0"/>
              <a:t>。</a:t>
            </a:r>
            <a:endParaRPr lang="el-GR" altLang="zh-CN" noProof="1" smtClean="0"/>
          </a:p>
          <a:p>
            <a:pPr marL="342900" lvl="1" indent="-342900">
              <a:spcBef>
                <a:spcPts val="576"/>
              </a:spcBef>
              <a:spcAft>
                <a:spcPts val="600"/>
              </a:spcAft>
              <a:buClr>
                <a:schemeClr val="folHlink"/>
              </a:buClr>
              <a:buSzPct val="60000"/>
            </a:pPr>
            <a:r>
              <a:rPr lang="zh-CN" altLang="en-US" noProof="1" smtClean="0"/>
              <a:t>用</a:t>
            </a:r>
            <a:r>
              <a:rPr lang="zh-CN" altLang="en-US" dirty="0" smtClean="0"/>
              <a:t>∑</a:t>
            </a:r>
            <a:r>
              <a:rPr lang="zh-CN" altLang="en-US" baseline="30000" dirty="0" smtClean="0"/>
              <a:t>*</a:t>
            </a:r>
            <a:r>
              <a:rPr lang="zh-CN" altLang="en-US" dirty="0" smtClean="0"/>
              <a:t>表示∑上的所有字的全体，包含空字</a:t>
            </a:r>
            <a:r>
              <a:rPr lang="en-US" altLang="zh-CN" dirty="0" smtClean="0"/>
              <a:t>ε</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pPr>
              <a:defRPr/>
            </a:pPr>
            <a:fld id="{9BE9B7EF-4501-4AD2-B464-88DEBDBC84C7}"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Languages</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无论是自然语言或者是程序设计语言，都是由许多句子组成。</a:t>
            </a:r>
            <a:endParaRPr lang="en-US" altLang="zh-CN" dirty="0" smtClean="0">
              <a:latin typeface="宋体" charset="-122"/>
            </a:endParaRPr>
          </a:p>
          <a:p>
            <a:r>
              <a:rPr lang="zh-CN" altLang="en-US" dirty="0" smtClean="0">
                <a:latin typeface="宋体" charset="-122"/>
              </a:rPr>
              <a:t>这些句子是由该语言字母表上的符号并按照一定规则组成的符号串。</a:t>
            </a:r>
            <a:endParaRPr lang="en-US" altLang="zh-CN" dirty="0" smtClean="0">
              <a:latin typeface="宋体" charset="-12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12</a:t>
            </a:fld>
            <a:endParaRPr lang="en-US" altLang="zh-CN"/>
          </a:p>
        </p:txBody>
      </p:sp>
      <p:sp>
        <p:nvSpPr>
          <p:cNvPr id="5" name="矩形 4"/>
          <p:cNvSpPr/>
          <p:nvPr/>
        </p:nvSpPr>
        <p:spPr>
          <a:xfrm>
            <a:off x="1714480" y="3357562"/>
            <a:ext cx="2940228" cy="1131848"/>
          </a:xfrm>
          <a:prstGeom prst="rect">
            <a:avLst/>
          </a:prstGeom>
        </p:spPr>
        <p:txBody>
          <a:bodyPr wrap="none">
            <a:spAutoFit/>
          </a:bodyPr>
          <a:lstStyle/>
          <a:p>
            <a:pPr>
              <a:lnSpc>
                <a:spcPct val="150000"/>
              </a:lnSpc>
            </a:pPr>
            <a:r>
              <a:rPr lang="en-US" altLang="zh-CN" sz="2400" dirty="0" smtClean="0">
                <a:latin typeface="Arial" pitchFamily="34" charset="0"/>
                <a:cs typeface="Arial" pitchFamily="34" charset="0"/>
              </a:rPr>
              <a:t>He gave me a book.</a:t>
            </a:r>
          </a:p>
          <a:p>
            <a:pPr>
              <a:lnSpc>
                <a:spcPct val="150000"/>
              </a:lnSpc>
            </a:pPr>
            <a:r>
              <a:rPr lang="en-US" altLang="zh-CN" sz="2400" dirty="0" err="1" smtClean="0">
                <a:latin typeface="Arial" pitchFamily="34" charset="0"/>
                <a:cs typeface="Arial" pitchFamily="34" charset="0"/>
              </a:rPr>
              <a:t>xtemp</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ytemp</a:t>
            </a:r>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如何描述一种语言？</a:t>
            </a:r>
            <a:endParaRPr lang="en-US" altLang="zh-CN" dirty="0" smtClean="0"/>
          </a:p>
        </p:txBody>
      </p:sp>
      <p:sp>
        <p:nvSpPr>
          <p:cNvPr id="3" name="内容占位符 2"/>
          <p:cNvSpPr>
            <a:spLocks noGrp="1"/>
          </p:cNvSpPr>
          <p:nvPr>
            <p:ph idx="1"/>
          </p:nvPr>
        </p:nvSpPr>
        <p:spPr/>
        <p:txBody>
          <a:bodyPr/>
          <a:lstStyle/>
          <a:p>
            <a:pPr>
              <a:spcBef>
                <a:spcPts val="0"/>
              </a:spcBef>
            </a:pPr>
            <a:r>
              <a:rPr lang="zh-CN" altLang="en-US" dirty="0" smtClean="0">
                <a:latin typeface="宋体" charset="-122"/>
              </a:rPr>
              <a:t>枚举法</a:t>
            </a:r>
            <a:endParaRPr lang="en-US" altLang="zh-CN" dirty="0" smtClean="0">
              <a:latin typeface="宋体" charset="-122"/>
            </a:endParaRPr>
          </a:p>
          <a:p>
            <a:pPr lvl="1">
              <a:spcBef>
                <a:spcPts val="0"/>
              </a:spcBef>
              <a:spcAft>
                <a:spcPts val="600"/>
              </a:spcAft>
            </a:pPr>
            <a:r>
              <a:rPr lang="zh-CN" altLang="en-US" dirty="0" smtClean="0">
                <a:latin typeface="宋体" charset="-122"/>
              </a:rPr>
              <a:t>如果一种语言仅包含有限个句子，就可以采用枚举法来描述该语言，即把语言中的全部句子一一列举出来。</a:t>
            </a:r>
            <a:endParaRPr lang="en-US" altLang="zh-CN" dirty="0" smtClean="0">
              <a:latin typeface="宋体" charset="-122"/>
            </a:endParaRPr>
          </a:p>
          <a:p>
            <a:pPr>
              <a:spcBef>
                <a:spcPts val="0"/>
              </a:spcBef>
            </a:pPr>
            <a:r>
              <a:rPr lang="zh-CN" altLang="en-US" dirty="0" smtClean="0">
                <a:latin typeface="宋体" charset="-122"/>
              </a:rPr>
              <a:t>文法生成法</a:t>
            </a:r>
            <a:endParaRPr lang="en-US" altLang="zh-CN" dirty="0" smtClean="0">
              <a:latin typeface="宋体" charset="-122"/>
            </a:endParaRPr>
          </a:p>
          <a:p>
            <a:pPr lvl="1">
              <a:spcBef>
                <a:spcPts val="0"/>
              </a:spcBef>
              <a:spcAft>
                <a:spcPts val="600"/>
              </a:spcAft>
            </a:pPr>
            <a:r>
              <a:rPr lang="zh-CN" altLang="en-US" dirty="0" smtClean="0">
                <a:latin typeface="宋体" charset="-122"/>
              </a:rPr>
              <a:t>用有限个规则来产生出语言中的无限个句子，这种规则集合称为文法。</a:t>
            </a:r>
            <a:endParaRPr lang="en-US" altLang="zh-CN" dirty="0" smtClean="0">
              <a:latin typeface="宋体" charset="-122"/>
            </a:endParaRPr>
          </a:p>
          <a:p>
            <a:pPr>
              <a:spcBef>
                <a:spcPts val="0"/>
              </a:spcBef>
            </a:pPr>
            <a:r>
              <a:rPr lang="zh-CN" altLang="en-US" dirty="0" smtClean="0"/>
              <a:t>自动机识别法</a:t>
            </a:r>
            <a:endParaRPr lang="en-US" altLang="zh-CN" dirty="0" smtClean="0"/>
          </a:p>
          <a:p>
            <a:pPr lvl="1">
              <a:spcBef>
                <a:spcPts val="0"/>
              </a:spcBef>
              <a:spcAft>
                <a:spcPts val="600"/>
              </a:spcAft>
            </a:pPr>
            <a:r>
              <a:rPr lang="zh-CN" altLang="en-US" dirty="0" smtClean="0"/>
              <a:t>用自动机对语言中的句子进行识别，自动机是描述离散变量的一个系统（数学模型）。不同语言对应不同自动机，对应某个语言的自动机能接受该语言句子，否则不接受。</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文法（</a:t>
            </a:r>
            <a:r>
              <a:rPr lang="en-US" altLang="zh-CN" dirty="0" smtClean="0"/>
              <a:t>Grammar</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latin typeface="宋体" charset="-122"/>
              </a:rPr>
              <a:t>文法</a:t>
            </a:r>
            <a:r>
              <a:rPr lang="zh-CN" altLang="en-US" dirty="0" smtClean="0">
                <a:latin typeface="宋体" charset="-122"/>
              </a:rPr>
              <a:t>是描述语言的语法结构的形式规则。</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14</a:t>
            </a:fld>
            <a:endParaRPr lang="en-US" altLang="zh-CN"/>
          </a:p>
        </p:txBody>
      </p:sp>
      <p:sp>
        <p:nvSpPr>
          <p:cNvPr id="5" name="矩形 4"/>
          <p:cNvSpPr/>
          <p:nvPr/>
        </p:nvSpPr>
        <p:spPr>
          <a:xfrm>
            <a:off x="1357290" y="2500306"/>
            <a:ext cx="4788490" cy="2769989"/>
          </a:xfrm>
          <a:prstGeom prst="rect">
            <a:avLst/>
          </a:prstGeom>
        </p:spPr>
        <p:txBody>
          <a:bodyPr wrap="none">
            <a:spAutoFit/>
          </a:bodyPr>
          <a:lstStyle/>
          <a:p>
            <a:pPr>
              <a:lnSpc>
                <a:spcPct val="150000"/>
              </a:lnSpc>
            </a:pPr>
            <a:r>
              <a:rPr lang="en-US" altLang="zh-CN" sz="2400" dirty="0" smtClean="0">
                <a:latin typeface="Arial" pitchFamily="34" charset="0"/>
                <a:cs typeface="Arial" pitchFamily="34" charset="0"/>
              </a:rPr>
              <a:t>He gave me a book.</a:t>
            </a:r>
          </a:p>
          <a:p>
            <a:pPr marL="0" lvl="1">
              <a:lnSpc>
                <a:spcPct val="150000"/>
              </a:lnSpc>
            </a:pPr>
            <a:r>
              <a:rPr lang="en-US" altLang="zh-CN" sz="2000" dirty="0" smtClean="0">
                <a:latin typeface="微软雅黑" pitchFamily="34" charset="-122"/>
                <a:ea typeface="微软雅黑" pitchFamily="34" charset="-122"/>
              </a:rPr>
              <a:t>&lt;</a:t>
            </a:r>
            <a:r>
              <a:rPr lang="zh-CN" altLang="en-US" sz="2000" dirty="0" smtClean="0">
                <a:latin typeface="微软雅黑" pitchFamily="34" charset="-122"/>
                <a:ea typeface="微软雅黑" pitchFamily="34" charset="-122"/>
              </a:rPr>
              <a:t>主语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谓语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间接宾语</a:t>
            </a:r>
            <a:r>
              <a:rPr lang="en-US" altLang="zh-CN" sz="2000" dirty="0" smtClean="0">
                <a:latin typeface="微软雅黑" pitchFamily="34" charset="-122"/>
                <a:ea typeface="微软雅黑" pitchFamily="34" charset="-122"/>
              </a:rPr>
              <a:t>&gt;&lt;</a:t>
            </a:r>
            <a:r>
              <a:rPr lang="zh-CN" altLang="en-US" sz="2000" dirty="0" smtClean="0">
                <a:latin typeface="微软雅黑" pitchFamily="34" charset="-122"/>
                <a:ea typeface="微软雅黑" pitchFamily="34" charset="-122"/>
              </a:rPr>
              <a:t>直接宾语</a:t>
            </a:r>
            <a:r>
              <a:rPr lang="en-US" altLang="zh-CN" sz="2000" dirty="0" smtClean="0">
                <a:latin typeface="微软雅黑" pitchFamily="34" charset="-122"/>
                <a:ea typeface="微软雅黑" pitchFamily="34" charset="-122"/>
              </a:rPr>
              <a:t>&gt;</a:t>
            </a:r>
          </a:p>
          <a:p>
            <a:pPr marL="0" lvl="1">
              <a:lnSpc>
                <a:spcPct val="150000"/>
              </a:lnSpc>
            </a:pPr>
            <a:endParaRPr lang="en-US" altLang="zh-CN" sz="2400" dirty="0" smtClean="0">
              <a:latin typeface="Arial" pitchFamily="34" charset="0"/>
              <a:cs typeface="Arial" pitchFamily="34" charset="0"/>
            </a:endParaRPr>
          </a:p>
          <a:p>
            <a:pPr>
              <a:lnSpc>
                <a:spcPct val="150000"/>
              </a:lnSpc>
            </a:pPr>
            <a:r>
              <a:rPr lang="en-US" altLang="zh-CN" sz="2400" dirty="0" err="1" smtClean="0">
                <a:latin typeface="Arial" pitchFamily="34" charset="0"/>
                <a:cs typeface="Arial" pitchFamily="34" charset="0"/>
              </a:rPr>
              <a:t>xtemp</a:t>
            </a:r>
            <a:r>
              <a:rPr lang="en-US" altLang="zh-CN" sz="2400" dirty="0" smtClean="0">
                <a:latin typeface="Arial" pitchFamily="34" charset="0"/>
                <a:cs typeface="Arial" pitchFamily="34" charset="0"/>
              </a:rPr>
              <a:t>=</a:t>
            </a:r>
            <a:r>
              <a:rPr lang="en-US" altLang="zh-CN" sz="2400" dirty="0" err="1" smtClean="0">
                <a:latin typeface="Arial" pitchFamily="34" charset="0"/>
                <a:cs typeface="Arial" pitchFamily="34" charset="0"/>
              </a:rPr>
              <a:t>ytemp</a:t>
            </a:r>
            <a:r>
              <a:rPr lang="en-US" altLang="zh-CN" sz="2400" dirty="0" smtClean="0">
                <a:latin typeface="Arial" pitchFamily="34" charset="0"/>
                <a:cs typeface="Arial" pitchFamily="34" charset="0"/>
              </a:rPr>
              <a:t>;</a:t>
            </a:r>
          </a:p>
          <a:p>
            <a:pPr>
              <a:lnSpc>
                <a:spcPct val="150000"/>
              </a:lnSpc>
            </a:pPr>
            <a:r>
              <a:rPr lang="en-US" altLang="zh-CN" sz="2400" dirty="0" smtClean="0">
                <a:latin typeface="Arial" pitchFamily="34" charset="0"/>
                <a:cs typeface="Arial" pitchFamily="34" charset="0"/>
              </a:rPr>
              <a:t>if (x&gt;0) n++;</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乔姆斯基文法体系</a:t>
            </a:r>
            <a:endParaRPr lang="zh-CN" altLang="en-US" dirty="0"/>
          </a:p>
        </p:txBody>
      </p:sp>
      <p:sp>
        <p:nvSpPr>
          <p:cNvPr id="3" name="内容占位符 2"/>
          <p:cNvSpPr>
            <a:spLocks noGrp="1"/>
          </p:cNvSpPr>
          <p:nvPr>
            <p:ph idx="1"/>
          </p:nvPr>
        </p:nvSpPr>
        <p:spPr/>
        <p:txBody>
          <a:bodyPr/>
          <a:lstStyle/>
          <a:p>
            <a:pPr eaLnBrk="1" hangingPunct="1">
              <a:spcAft>
                <a:spcPts val="0"/>
              </a:spcAft>
            </a:pPr>
            <a:r>
              <a:rPr lang="en-US" altLang="zh-CN" dirty="0" smtClean="0"/>
              <a:t>Four kinds of grammars</a:t>
            </a:r>
          </a:p>
          <a:p>
            <a:pPr lvl="1" eaLnBrk="1" hangingPunct="1"/>
            <a:r>
              <a:rPr lang="en-US" altLang="zh-CN" sz="2400" dirty="0" smtClean="0"/>
              <a:t>type 0</a:t>
            </a:r>
            <a:r>
              <a:rPr lang="zh-CN" altLang="en-US" sz="2400" dirty="0" smtClean="0"/>
              <a:t>：</a:t>
            </a:r>
            <a:r>
              <a:rPr lang="en-US" altLang="zh-CN" sz="2400" dirty="0" smtClean="0"/>
              <a:t>unrestricted grammar</a:t>
            </a:r>
          </a:p>
          <a:p>
            <a:pPr lvl="1" eaLnBrk="1" hangingPunct="1"/>
            <a:r>
              <a:rPr lang="en-US" altLang="zh-CN" sz="2400" dirty="0" smtClean="0"/>
              <a:t>type 1</a:t>
            </a:r>
            <a:r>
              <a:rPr lang="zh-CN" altLang="en-US" sz="2400" dirty="0" smtClean="0"/>
              <a:t>：</a:t>
            </a:r>
            <a:r>
              <a:rPr lang="en-US" altLang="zh-CN" sz="2400" dirty="0" smtClean="0"/>
              <a:t>context sensitive grammar</a:t>
            </a:r>
          </a:p>
          <a:p>
            <a:pPr lvl="1" eaLnBrk="1" hangingPunct="1"/>
            <a:r>
              <a:rPr lang="en-US" altLang="zh-CN" sz="2400" dirty="0" smtClean="0"/>
              <a:t>type 2</a:t>
            </a:r>
            <a:r>
              <a:rPr lang="zh-CN" altLang="en-US" sz="2400" dirty="0" smtClean="0"/>
              <a:t>：</a:t>
            </a:r>
            <a:r>
              <a:rPr lang="en-US" altLang="zh-CN" sz="2400" dirty="0" smtClean="0"/>
              <a:t>context free grammar</a:t>
            </a:r>
          </a:p>
          <a:p>
            <a:pPr lvl="1" eaLnBrk="1" hangingPunct="1"/>
            <a:r>
              <a:rPr lang="en-US" altLang="zh-CN" sz="2400" dirty="0" smtClean="0"/>
              <a:t>type 3</a:t>
            </a:r>
            <a:r>
              <a:rPr lang="zh-CN" altLang="en-US" sz="2400" dirty="0" smtClean="0"/>
              <a:t>：</a:t>
            </a:r>
            <a:r>
              <a:rPr lang="en-US" altLang="zh-CN" sz="2400" dirty="0" smtClean="0"/>
              <a:t>regular grammar</a:t>
            </a:r>
          </a:p>
          <a:p>
            <a:pPr>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16</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2.3.1 </a:t>
              </a:r>
              <a:r>
                <a:rPr lang="zh-CN" altLang="en-US" sz="2400" dirty="0" smtClean="0">
                  <a:solidFill>
                    <a:srgbClr val="FF0000"/>
                  </a:solidFill>
                </a:rPr>
                <a:t>上下文无关文法</a:t>
              </a:r>
              <a:endParaRPr lang="en-US" altLang="zh-CN" sz="2400" dirty="0">
                <a:solidFill>
                  <a:srgbClr val="FF0000"/>
                </a:solidFill>
              </a:endParaRPr>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2.3.2 </a:t>
              </a:r>
              <a:r>
                <a:rPr lang="zh-CN" altLang="en-US" sz="2400" dirty="0" smtClean="0"/>
                <a:t>语法分析树与二义性</a:t>
              </a:r>
              <a:endParaRPr lang="en-US" altLang="zh-CN" sz="2400" dirty="0"/>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2.3.3 </a:t>
              </a:r>
              <a:r>
                <a:rPr lang="zh-CN" altLang="en-US" sz="2400" dirty="0" smtClean="0"/>
                <a:t>形式语言简介</a:t>
              </a:r>
              <a:endParaRPr lang="en-US" sz="2400"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Context-free Grammars</a:t>
            </a:r>
            <a:endParaRPr lang="zh-CN" altLang="en-US" dirty="0"/>
          </a:p>
        </p:txBody>
      </p:sp>
      <p:sp>
        <p:nvSpPr>
          <p:cNvPr id="3" name="内容占位符 2"/>
          <p:cNvSpPr>
            <a:spLocks noGrp="1"/>
          </p:cNvSpPr>
          <p:nvPr>
            <p:ph idx="1"/>
          </p:nvPr>
        </p:nvSpPr>
        <p:spPr/>
        <p:txBody>
          <a:bodyPr/>
          <a:lstStyle/>
          <a:p>
            <a:r>
              <a:rPr lang="zh-CN" altLang="en-US" dirty="0" smtClean="0"/>
              <a:t>上下文无关文法所定义的语法范畴（或语法单位）是完全独立于这种范畴可能出现的环境的。</a:t>
            </a:r>
            <a:endParaRPr lang="en-US" altLang="zh-CN" dirty="0" smtClean="0"/>
          </a:p>
          <a:p>
            <a:r>
              <a:rPr lang="zh-CN" altLang="en-US" dirty="0" smtClean="0"/>
              <a:t>例如，对程序中出现的一个算术表达式，可以单独对它进行处理，而不必考虑它所处的上下文。</a:t>
            </a:r>
            <a:endParaRPr lang="en-US" altLang="zh-CN" dirty="0" smtClean="0"/>
          </a:p>
          <a:p>
            <a:r>
              <a:rPr lang="zh-CN" altLang="en-US" dirty="0" smtClean="0"/>
              <a:t>用上下文无关文法（</a:t>
            </a:r>
            <a:r>
              <a:rPr lang="en-US" altLang="zh-CN" dirty="0" smtClean="0"/>
              <a:t>2</a:t>
            </a:r>
            <a:r>
              <a:rPr lang="zh-CN" altLang="en-US" dirty="0" smtClean="0"/>
              <a:t>型文法）说明程序设计语言的语法结构。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Example </a:t>
            </a:r>
            <a:endParaRPr lang="zh-CN" altLang="en-US" dirty="0"/>
          </a:p>
        </p:txBody>
      </p:sp>
      <p:sp>
        <p:nvSpPr>
          <p:cNvPr id="6" name="内容占位符 5"/>
          <p:cNvSpPr>
            <a:spLocks noGrp="1"/>
          </p:cNvSpPr>
          <p:nvPr>
            <p:ph idx="1"/>
          </p:nvPr>
        </p:nvSpPr>
        <p:spPr/>
        <p:txBody>
          <a:bodyPr/>
          <a:lstStyle/>
          <a:p>
            <a:r>
              <a:rPr lang="en-US" altLang="zh-CN" dirty="0" smtClean="0"/>
              <a:t>He gave me a book.</a:t>
            </a:r>
          </a:p>
        </p:txBody>
      </p:sp>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18</a:t>
            </a:fld>
            <a:endParaRPr lang="en-US" altLang="zh-CN"/>
          </a:p>
        </p:txBody>
      </p:sp>
      <p:sp>
        <p:nvSpPr>
          <p:cNvPr id="4" name="矩形 3"/>
          <p:cNvSpPr/>
          <p:nvPr/>
        </p:nvSpPr>
        <p:spPr>
          <a:xfrm>
            <a:off x="1428728" y="2352486"/>
            <a:ext cx="6500858" cy="3862596"/>
          </a:xfrm>
          <a:prstGeom prst="rect">
            <a:avLst/>
          </a:prstGeom>
          <a:solidFill>
            <a:schemeClr val="accent1">
              <a:lumMod val="40000"/>
              <a:lumOff val="60000"/>
            </a:schemeClr>
          </a:solidFill>
        </p:spPr>
        <p:txBody>
          <a:bodyPr wrap="square">
            <a:spAutoFit/>
          </a:bodyPr>
          <a:lstStyle/>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He</a:t>
            </a:r>
          </a:p>
          <a:p>
            <a:pPr marL="849313" lvl="1"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gave</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me</a:t>
            </a:r>
          </a:p>
          <a:p>
            <a:pPr marL="849313" lvl="1"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a</a:t>
            </a:r>
          </a:p>
          <a:p>
            <a:pPr marL="849313" lvl="1" indent="-369888">
              <a:spcBef>
                <a:spcPts val="600"/>
              </a:spcBef>
              <a:buNone/>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book</a:t>
            </a:r>
          </a:p>
        </p:txBody>
      </p:sp>
      <p:sp>
        <p:nvSpPr>
          <p:cNvPr id="7" name="TextBox 6"/>
          <p:cNvSpPr txBox="1"/>
          <p:nvPr/>
        </p:nvSpPr>
        <p:spPr>
          <a:xfrm>
            <a:off x="2143108" y="1928802"/>
            <a:ext cx="4169731" cy="369332"/>
          </a:xfrm>
          <a:prstGeom prst="rect">
            <a:avLst/>
          </a:prstGeom>
          <a:noFill/>
        </p:spPr>
        <p:txBody>
          <a:bodyPr wrap="none" rtlCol="0">
            <a:spAutoFit/>
          </a:bodyPr>
          <a:lstStyle/>
          <a:p>
            <a:r>
              <a:rPr lang="zh-CN" altLang="en-US"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a:t>
            </a:r>
            <a:r>
              <a:rPr lang="zh-CN" altLang="en-US" dirty="0" smtClean="0">
                <a:latin typeface="Arial" pitchFamily="34" charset="0"/>
                <a:ea typeface="微软雅黑" pitchFamily="34" charset="-122"/>
                <a:sym typeface="Symbol" pitchFamily="18" charset="2"/>
              </a:rPr>
              <a:t>”表示“由</a:t>
            </a:r>
            <a:r>
              <a:rPr lang="en-US" altLang="zh-CN" dirty="0" smtClean="0">
                <a:latin typeface="Arial" pitchFamily="34" charset="0"/>
                <a:ea typeface="微软雅黑" pitchFamily="34" charset="-122"/>
                <a:sym typeface="Symbol" pitchFamily="18" charset="2"/>
              </a:rPr>
              <a:t>…</a:t>
            </a:r>
            <a:r>
              <a:rPr lang="zh-CN" altLang="en-US" dirty="0" smtClean="0">
                <a:latin typeface="Arial" pitchFamily="34" charset="0"/>
                <a:ea typeface="微软雅黑" pitchFamily="34" charset="-122"/>
                <a:sym typeface="Symbol" pitchFamily="18" charset="2"/>
              </a:rPr>
              <a:t>组成”或“定义为”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linds(horizontal)">
                                      <p:cBhvr>
                                        <p:cTn id="7" dur="500"/>
                                        <p:tgtEl>
                                          <p:spTgt spid="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blinds(horizontal)">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linds(horizontal)">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linds(horizontal)">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blinds(horizontal)">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blinds(horizontal)">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linds(horizont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blinds(horizontal)">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blinds(horizontal)">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blinds(horizontal)">
                                      <p:cBhvr>
                                        <p:cTn id="6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19</a:t>
            </a:fld>
            <a:endParaRPr lang="en-US" altLang="zh-CN"/>
          </a:p>
        </p:txBody>
      </p:sp>
      <p:sp>
        <p:nvSpPr>
          <p:cNvPr id="3" name="矩形 2"/>
          <p:cNvSpPr/>
          <p:nvPr/>
        </p:nvSpPr>
        <p:spPr>
          <a:xfrm>
            <a:off x="0" y="0"/>
            <a:ext cx="6500858" cy="3862596"/>
          </a:xfrm>
          <a:prstGeom prst="rect">
            <a:avLst/>
          </a:prstGeom>
          <a:solidFill>
            <a:schemeClr val="accent1">
              <a:lumMod val="40000"/>
              <a:lumOff val="60000"/>
            </a:schemeClr>
          </a:solidFill>
        </p:spPr>
        <p:txBody>
          <a:bodyPr wrap="square">
            <a:spAutoFit/>
          </a:bodyPr>
          <a:lstStyle/>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He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gave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me</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a</a:t>
            </a:r>
          </a:p>
          <a:p>
            <a:pPr marL="392113" indent="-369888">
              <a:spcBef>
                <a:spcPts val="600"/>
              </a:spcBef>
            </a:pP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 </a:t>
            </a: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 book</a:t>
            </a:r>
          </a:p>
        </p:txBody>
      </p:sp>
      <p:sp>
        <p:nvSpPr>
          <p:cNvPr id="4" name="Rectangle 3"/>
          <p:cNvSpPr txBox="1">
            <a:spLocks noChangeArrowheads="1"/>
          </p:cNvSpPr>
          <p:nvPr/>
        </p:nvSpPr>
        <p:spPr>
          <a:xfrm>
            <a:off x="3276600" y="2420938"/>
            <a:ext cx="5867400" cy="4437062"/>
          </a:xfrm>
          <a:prstGeom prst="rect">
            <a:avLst/>
          </a:prstGeom>
          <a:solidFill>
            <a:schemeClr val="tx2">
              <a:lumMod val="20000"/>
              <a:lumOff val="80000"/>
            </a:schemeClr>
          </a:solidFill>
          <a:ln w="28575">
            <a:noFill/>
          </a:ln>
        </p:spPr>
        <p:txBody>
          <a:bodyPr/>
          <a:lstStyle/>
          <a:p>
            <a:pPr marL="392113" indent="-369888" eaLnBrk="0" hangingPunct="0">
              <a:spcBef>
                <a:spcPts val="600"/>
              </a:spcBef>
              <a:buClr>
                <a:schemeClr val="folHlink"/>
              </a:buClr>
              <a:buSzPct val="60000"/>
              <a:defRPr/>
            </a:pPr>
            <a:r>
              <a:rPr kumimoji="0" lang="en-US" altLang="zh-CN" sz="200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    </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句子</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主语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&lt;</a:t>
            </a:r>
            <a:r>
              <a:rPr lang="zh-CN" altLang="en-US" sz="2000" dirty="0" smtClean="0">
                <a:latin typeface="Arial" pitchFamily="34" charset="0"/>
                <a:ea typeface="微软雅黑" pitchFamily="34" charset="-122"/>
              </a:rPr>
              <a:t>谓语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&lt;</a:t>
            </a:r>
            <a:r>
              <a:rPr lang="zh-CN" altLang="en-US" sz="2000" dirty="0" smtClean="0">
                <a:latin typeface="Arial" pitchFamily="34" charset="0"/>
                <a:ea typeface="微软雅黑" pitchFamily="34" charset="-122"/>
              </a:rPr>
              <a:t>动词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&lt;</a:t>
            </a:r>
            <a:r>
              <a:rPr lang="zh-CN" altLang="en-US" sz="2000" dirty="0" smtClean="0">
                <a:latin typeface="Arial" pitchFamily="34" charset="0"/>
                <a:ea typeface="微软雅黑" pitchFamily="34" charset="-122"/>
              </a:rPr>
              <a:t>间接宾语</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&lt;</a:t>
            </a:r>
            <a:r>
              <a:rPr lang="zh-CN" altLang="en-US" sz="2000" dirty="0" smtClean="0">
                <a:latin typeface="Arial" pitchFamily="34" charset="0"/>
                <a:ea typeface="微软雅黑" pitchFamily="34" charset="-122"/>
              </a:rPr>
              <a:t>代词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&lt;</a:t>
            </a:r>
            <a:r>
              <a:rPr lang="zh-CN" altLang="en-US" sz="2000" dirty="0" smtClean="0">
                <a:latin typeface="Arial" pitchFamily="34" charset="0"/>
                <a:ea typeface="微软雅黑" pitchFamily="34" charset="-122"/>
              </a:rPr>
              <a:t>直接宾语</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&lt;</a:t>
            </a:r>
            <a:r>
              <a:rPr lang="zh-CN" altLang="en-US" sz="2000" dirty="0" smtClean="0">
                <a:latin typeface="Arial" pitchFamily="34" charset="0"/>
                <a:ea typeface="微软雅黑" pitchFamily="34" charset="-122"/>
              </a:rPr>
              <a:t>冠词</a:t>
            </a:r>
            <a:r>
              <a:rPr lang="en-US" altLang="zh-CN" sz="2000" dirty="0" smtClean="0">
                <a:latin typeface="Arial" pitchFamily="34" charset="0"/>
                <a:ea typeface="微软雅黑" pitchFamily="34" charset="-122"/>
              </a:rPr>
              <a:t>&gt;&lt;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a &lt;</a:t>
            </a:r>
            <a:r>
              <a:rPr lang="zh-CN" altLang="en-US" sz="2000" dirty="0" smtClean="0">
                <a:latin typeface="Arial" pitchFamily="34" charset="0"/>
                <a:ea typeface="微软雅黑" pitchFamily="34" charset="-122"/>
              </a:rPr>
              <a:t>名词</a:t>
            </a:r>
            <a:r>
              <a:rPr lang="en-US" altLang="zh-CN" sz="2000" dirty="0" smtClean="0">
                <a:latin typeface="Arial" pitchFamily="34" charset="0"/>
                <a:ea typeface="微软雅黑" pitchFamily="34" charset="-122"/>
              </a:rPr>
              <a:t>&gt;</a:t>
            </a:r>
          </a:p>
          <a:p>
            <a:pPr marL="392113" indent="-369888" eaLnBrk="0" hangingPunct="0">
              <a:spcBef>
                <a:spcPts val="600"/>
              </a:spcBef>
              <a:buClr>
                <a:schemeClr val="folHlink"/>
              </a:buClr>
              <a:buSzPct val="60000"/>
              <a:defRPr/>
            </a:pPr>
            <a:r>
              <a:rPr lang="en-US" altLang="zh-CN" sz="2000" dirty="0" smtClean="0">
                <a:latin typeface="Arial" pitchFamily="34" charset="0"/>
                <a:ea typeface="微软雅黑" pitchFamily="34" charset="-122"/>
                <a:sym typeface="Symbol" pitchFamily="18" charset="2"/>
              </a:rPr>
              <a:t></a:t>
            </a:r>
            <a:r>
              <a:rPr lang="en-US" altLang="zh-CN" sz="2000" dirty="0" smtClean="0">
                <a:latin typeface="Arial" pitchFamily="34" charset="0"/>
                <a:ea typeface="微软雅黑" pitchFamily="34" charset="-122"/>
              </a:rPr>
              <a:t>He gave me a book</a:t>
            </a:r>
            <a:endParaRPr lang="en-US" altLang="zh-CN" sz="2000" dirty="0">
              <a:latin typeface="Arial" pitchFamily="34" charset="0"/>
              <a:ea typeface="微软雅黑" pitchFamily="34" charset="-122"/>
            </a:endParaRPr>
          </a:p>
        </p:txBody>
      </p:sp>
      <p:sp>
        <p:nvSpPr>
          <p:cNvPr id="6" name="矩形 5"/>
          <p:cNvSpPr/>
          <p:nvPr/>
        </p:nvSpPr>
        <p:spPr>
          <a:xfrm>
            <a:off x="6786578" y="428604"/>
            <a:ext cx="1788823" cy="954107"/>
          </a:xfrm>
          <a:prstGeom prst="rect">
            <a:avLst/>
          </a:prstGeom>
        </p:spPr>
        <p:txBody>
          <a:bodyPr wrap="none">
            <a:spAutoFit/>
          </a:bodyPr>
          <a:lstStyle/>
          <a:p>
            <a:r>
              <a:rPr lang="zh-CN" altLang="en-US" sz="2800" dirty="0" smtClean="0">
                <a:solidFill>
                  <a:srgbClr val="002060"/>
                </a:solidFill>
              </a:rPr>
              <a:t>推导</a:t>
            </a:r>
            <a:endParaRPr lang="en-US" altLang="zh-CN" sz="2800" dirty="0" smtClean="0">
              <a:solidFill>
                <a:srgbClr val="002060"/>
              </a:solidFill>
            </a:endParaRPr>
          </a:p>
          <a:p>
            <a:r>
              <a:rPr lang="en-US" altLang="zh-CN" sz="2800" dirty="0" smtClean="0">
                <a:solidFill>
                  <a:srgbClr val="002060"/>
                </a:solidFill>
              </a:rPr>
              <a:t>Derivation</a:t>
            </a:r>
            <a:endParaRPr lang="zh-CN" altLang="en-US" sz="2800" dirty="0">
              <a:solidFill>
                <a:srgbClr val="002060"/>
              </a:solidFill>
            </a:endParaRPr>
          </a:p>
        </p:txBody>
      </p:sp>
      <p:sp>
        <p:nvSpPr>
          <p:cNvPr id="7" name="矩形 6"/>
          <p:cNvSpPr/>
          <p:nvPr/>
        </p:nvSpPr>
        <p:spPr>
          <a:xfrm>
            <a:off x="6215074" y="6247082"/>
            <a:ext cx="2723823" cy="369332"/>
          </a:xfrm>
          <a:prstGeom prst="rect">
            <a:avLst/>
          </a:prstGeom>
        </p:spPr>
        <p:txBody>
          <a:bodyPr wrap="none">
            <a:spAutoFit/>
          </a:bodyPr>
          <a:lstStyle/>
          <a:p>
            <a:r>
              <a:rPr lang="zh-CN" altLang="en-US" dirty="0" smtClean="0">
                <a:solidFill>
                  <a:srgbClr val="002060"/>
                </a:solidFill>
                <a:latin typeface="微软雅黑" pitchFamily="34" charset="-122"/>
                <a:ea typeface="微软雅黑" pitchFamily="34" charset="-122"/>
              </a:rPr>
              <a:t>是一个语法上正确的句子</a:t>
            </a:r>
            <a:endParaRPr lang="zh-CN" altLang="en-US"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left)">
                                      <p:cBhvr>
                                        <p:cTn id="12" dur="500"/>
                                        <p:tgtEl>
                                          <p:spTgt spid="4">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left)">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left)">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left)">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wipe(left)">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wipe(left)">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wipe(left)">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wipe(left)">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left)">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47788" y="1428736"/>
            <a:ext cx="6438900" cy="1709752"/>
          </a:xfrm>
        </p:spPr>
        <p:txBody>
          <a:bodyPr/>
          <a:lstStyle/>
          <a:p>
            <a:pPr eaLnBrk="1" hangingPunct="1">
              <a:lnSpc>
                <a:spcPct val="150000"/>
              </a:lnSpc>
              <a:spcBef>
                <a:spcPts val="0"/>
              </a:spcBef>
              <a:spcAft>
                <a:spcPts val="0"/>
              </a:spcAft>
            </a:pPr>
            <a:r>
              <a:rPr lang="zh-CN" altLang="en-US" sz="4000" b="1" dirty="0" smtClean="0"/>
              <a:t>第二章</a:t>
            </a:r>
            <a:r>
              <a:rPr lang="en-US" altLang="zh-CN" sz="4000" b="1" dirty="0" smtClean="0"/>
              <a:t/>
            </a:r>
            <a:br>
              <a:rPr lang="en-US" altLang="zh-CN" sz="4000" b="1" dirty="0" smtClean="0"/>
            </a:br>
            <a:r>
              <a:rPr lang="zh-CN" altLang="en-US" sz="4000" b="1" dirty="0" smtClean="0"/>
              <a:t>高级语言及其语法描述</a:t>
            </a:r>
            <a:endParaRPr lang="en-US" altLang="zh-CN" sz="40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20</a:t>
            </a:fld>
            <a:endParaRPr lang="en-US" altLang="zh-CN" dirty="0"/>
          </a:p>
        </p:txBody>
      </p:sp>
      <p:sp>
        <p:nvSpPr>
          <p:cNvPr id="7" name="矩形 6"/>
          <p:cNvSpPr/>
          <p:nvPr/>
        </p:nvSpPr>
        <p:spPr>
          <a:xfrm>
            <a:off x="0" y="0"/>
            <a:ext cx="6500858" cy="3554819"/>
          </a:xfrm>
          <a:prstGeom prst="rect">
            <a:avLst/>
          </a:prstGeom>
          <a:solidFill>
            <a:schemeClr val="accent1">
              <a:lumMod val="40000"/>
              <a:lumOff val="60000"/>
            </a:schemeClr>
          </a:solidFill>
        </p:spPr>
        <p:txBody>
          <a:bodyPr wrap="square">
            <a:spAutoFit/>
          </a:bodyPr>
          <a:lstStyle/>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句子</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主语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谓语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间接宾语</a:t>
            </a:r>
            <a:r>
              <a:rPr lang="en-US" altLang="zh-CN" dirty="0" smtClean="0">
                <a:latin typeface="Arial" pitchFamily="34" charset="0"/>
                <a:ea typeface="微软雅黑" pitchFamily="34" charset="-122"/>
              </a:rPr>
              <a:t>&gt;&lt;</a:t>
            </a:r>
            <a:r>
              <a:rPr lang="zh-CN" altLang="en-US" dirty="0" smtClean="0">
                <a:latin typeface="Arial" pitchFamily="34" charset="0"/>
                <a:ea typeface="微软雅黑" pitchFamily="34" charset="-122"/>
              </a:rPr>
              <a:t>直接宾语</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主语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谓语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动词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间接宾语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直接宾语</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&lt;</a:t>
            </a:r>
            <a:r>
              <a:rPr lang="zh-CN" altLang="en-US" dirty="0" smtClean="0">
                <a:latin typeface="Arial" pitchFamily="34" charset="0"/>
                <a:ea typeface="微软雅黑" pitchFamily="34" charset="-122"/>
              </a:rPr>
              <a:t>冠词</a:t>
            </a:r>
            <a:r>
              <a:rPr lang="en-US" altLang="zh-CN" dirty="0" smtClean="0">
                <a:latin typeface="Arial" pitchFamily="34" charset="0"/>
                <a:ea typeface="微软雅黑" pitchFamily="34" charset="-122"/>
              </a:rPr>
              <a:t>&gt; &lt;</a:t>
            </a:r>
            <a:r>
              <a:rPr lang="zh-CN" altLang="en-US" dirty="0" smtClean="0">
                <a:latin typeface="Arial" pitchFamily="34" charset="0"/>
                <a:ea typeface="微软雅黑" pitchFamily="34" charset="-122"/>
              </a:rPr>
              <a:t>名词</a:t>
            </a:r>
            <a:r>
              <a:rPr lang="en-US" altLang="zh-CN" dirty="0" smtClean="0">
                <a:latin typeface="Arial" pitchFamily="34" charset="0"/>
                <a:ea typeface="微软雅黑" pitchFamily="34" charset="-122"/>
              </a:rPr>
              <a:t>&gt;</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He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动词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gave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代词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me</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冠词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a</a:t>
            </a:r>
          </a:p>
          <a:p>
            <a:pPr marL="392113" indent="-369888">
              <a:spcBef>
                <a:spcPts val="600"/>
              </a:spcBef>
            </a:pPr>
            <a:r>
              <a:rPr lang="en-US" altLang="zh-CN" dirty="0" smtClean="0">
                <a:latin typeface="Arial" pitchFamily="34" charset="0"/>
                <a:ea typeface="微软雅黑" pitchFamily="34" charset="-122"/>
              </a:rPr>
              <a:t>&lt;</a:t>
            </a:r>
            <a:r>
              <a:rPr lang="zh-CN" altLang="en-US" dirty="0" smtClean="0">
                <a:latin typeface="Arial" pitchFamily="34" charset="0"/>
                <a:ea typeface="微软雅黑" pitchFamily="34" charset="-122"/>
              </a:rPr>
              <a:t>名词</a:t>
            </a:r>
            <a:r>
              <a:rPr lang="en-US" altLang="zh-CN" dirty="0" smtClean="0">
                <a:latin typeface="Arial" pitchFamily="34" charset="0"/>
                <a:ea typeface="微软雅黑" pitchFamily="34" charset="-122"/>
              </a:rPr>
              <a:t>&gt; </a:t>
            </a:r>
            <a:r>
              <a:rPr lang="en-US" altLang="zh-CN" dirty="0" smtClean="0">
                <a:latin typeface="Arial" pitchFamily="34" charset="0"/>
                <a:ea typeface="微软雅黑" pitchFamily="34" charset="-122"/>
                <a:sym typeface="Symbol" pitchFamily="18" charset="2"/>
              </a:rPr>
              <a:t></a:t>
            </a:r>
            <a:r>
              <a:rPr lang="en-US" altLang="zh-CN" dirty="0" smtClean="0">
                <a:latin typeface="Arial" pitchFamily="34" charset="0"/>
                <a:ea typeface="微软雅黑" pitchFamily="34" charset="-122"/>
              </a:rPr>
              <a:t> book</a:t>
            </a:r>
          </a:p>
        </p:txBody>
      </p:sp>
      <p:sp>
        <p:nvSpPr>
          <p:cNvPr id="8" name="内容占位符 2"/>
          <p:cNvSpPr txBox="1">
            <a:spLocks/>
          </p:cNvSpPr>
          <p:nvPr/>
        </p:nvSpPr>
        <p:spPr>
          <a:xfrm>
            <a:off x="285720" y="4000504"/>
            <a:ext cx="8501122" cy="2285992"/>
          </a:xfrm>
          <a:prstGeom prst="rect">
            <a:avLst/>
          </a:prstGeom>
        </p:spPr>
        <p:txBody>
          <a:bodyPr/>
          <a:lstStyle/>
          <a:p>
            <a:pPr marL="342900" marR="0" lvl="0" indent="-342900" algn="l" defTabSz="914400" rtl="0" eaLnBrk="0" fontAlgn="base" latinLnBrk="0" hangingPunct="0">
              <a:lnSpc>
                <a:spcPct val="100000"/>
              </a:lnSpc>
              <a:spcBef>
                <a:spcPts val="576"/>
              </a:spcBef>
              <a:spcAft>
                <a:spcPts val="600"/>
              </a:spcAft>
              <a:buClr>
                <a:schemeClr val="folHlink"/>
              </a:buClr>
              <a:buSzPct val="60000"/>
              <a:buFont typeface="Wingdings" pitchFamily="2" charset="2"/>
              <a:buChar char="n"/>
              <a:tabLst/>
              <a:defRPr/>
            </a:pPr>
            <a:r>
              <a:rPr kumimoji="0" lang="zh-CN" altLang="en-US" sz="2400" b="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rPr>
              <a:t>上述定义英文句子的规则就是一个上下文无关文法。其中，</a:t>
            </a:r>
            <a:endParaRPr kumimoji="0" lang="en-US" altLang="zh-CN" sz="2400" b="0" i="0" u="none" strike="noStrike" kern="0" cap="none" spc="0" normalizeH="0" baseline="0" noProof="0" dirty="0" smtClean="0">
              <a:ln>
                <a:noFill/>
              </a:ln>
              <a:solidFill>
                <a:schemeClr val="tx1"/>
              </a:solidFill>
              <a:effectLst/>
              <a:uLnTx/>
              <a:uFillTx/>
              <a:latin typeface="Arial" pitchFamily="34" charset="0"/>
              <a:ea typeface="微软雅黑" pitchFamily="34" charset="-122"/>
              <a:cs typeface="+mn-cs"/>
            </a:endParaRPr>
          </a:p>
          <a:p>
            <a:pPr marL="742950" marR="0" lvl="1" indent="-285750" algn="l" defTabSz="914400" rtl="0" eaLnBrk="0" fontAlgn="base" latinLnBrk="0" hangingPunct="0">
              <a:lnSpc>
                <a:spcPct val="100000"/>
              </a:lnSpc>
              <a:spcBef>
                <a:spcPts val="3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He, me, book, gave, a </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等，称为</a:t>
            </a:r>
            <a:r>
              <a:rPr kumimoji="0" lang="zh-CN" altLang="en-US" sz="2000" b="1" i="0" u="none" strike="noStrike" kern="0" cap="none" spc="0" normalizeH="0" baseline="0" noProof="0" dirty="0" smtClean="0">
                <a:ln>
                  <a:noFill/>
                </a:ln>
                <a:solidFill>
                  <a:schemeClr val="tx1"/>
                </a:solidFill>
                <a:effectLst/>
                <a:uLnTx/>
                <a:uFillTx/>
                <a:latin typeface="Arial" pitchFamily="34" charset="0"/>
                <a:ea typeface="微软雅黑" pitchFamily="34" charset="-122"/>
              </a:rPr>
              <a:t>终结符号</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terminal</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endPar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endParaRPr>
          </a:p>
          <a:p>
            <a:pPr marL="742950" marR="0" lvl="1" indent="-285750" algn="l" defTabSz="914400" rtl="0" eaLnBrk="0" fontAlgn="base" latinLnBrk="0" hangingPunct="0">
              <a:lnSpc>
                <a:spcPct val="100000"/>
              </a:lnSpc>
              <a:spcBef>
                <a:spcPts val="3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&lt;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句子</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&gt; </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&lt;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主语</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&gt;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等，称为</a:t>
            </a:r>
            <a:r>
              <a:rPr kumimoji="0" lang="zh-CN" altLang="en-US" sz="2000" b="1" i="0" u="none" strike="noStrike" kern="0" cap="none" spc="0" normalizeH="0" baseline="0" noProof="0" dirty="0" smtClean="0">
                <a:ln>
                  <a:noFill/>
                </a:ln>
                <a:solidFill>
                  <a:schemeClr val="tx1"/>
                </a:solidFill>
                <a:effectLst/>
                <a:uLnTx/>
                <a:uFillTx/>
                <a:latin typeface="Arial" pitchFamily="34" charset="0"/>
                <a:ea typeface="微软雅黑" pitchFamily="34" charset="-122"/>
              </a:rPr>
              <a:t>非终结符号</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r>
              <a:rPr kumimoji="0" lang="en-US" altLang="zh-CN" sz="2000" b="0" i="0" u="none" strike="noStrike" kern="0" cap="none" spc="0" normalizeH="0" baseline="0" noProof="0" dirty="0" err="1" smtClean="0">
                <a:ln>
                  <a:noFill/>
                </a:ln>
                <a:solidFill>
                  <a:schemeClr val="tx1"/>
                </a:solidFill>
                <a:effectLst/>
                <a:uLnTx/>
                <a:uFillTx/>
                <a:latin typeface="Arial" pitchFamily="34" charset="0"/>
                <a:ea typeface="微软雅黑" pitchFamily="34" charset="-122"/>
              </a:rPr>
              <a:t>nonterminal</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endPar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endParaRPr>
          </a:p>
          <a:p>
            <a:pPr marL="742950" marR="0" lvl="1" indent="-285750" algn="l" defTabSz="914400" rtl="0" eaLnBrk="0" fontAlgn="base" latinLnBrk="0" hangingPunct="0">
              <a:lnSpc>
                <a:spcPct val="100000"/>
              </a:lnSpc>
              <a:spcBef>
                <a:spcPts val="300"/>
              </a:spcBef>
              <a:spcAft>
                <a:spcPct val="0"/>
              </a:spcAft>
              <a:buClr>
                <a:schemeClr val="hlink"/>
              </a:buClr>
              <a:buSzPct val="55000"/>
              <a:buFont typeface="Wingdings" pitchFamily="2" charset="2"/>
              <a:buChar char="n"/>
              <a:tabLst/>
              <a:defRPr/>
            </a:pP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&lt;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句子</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&gt;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称为</a:t>
            </a:r>
            <a:r>
              <a:rPr kumimoji="0" lang="zh-CN" altLang="en-US" sz="2000" b="1" i="0" u="none" strike="noStrike" kern="0" cap="none" spc="0" normalizeH="0" baseline="0" noProof="0" dirty="0" smtClean="0">
                <a:ln>
                  <a:noFill/>
                </a:ln>
                <a:solidFill>
                  <a:schemeClr val="tx1"/>
                </a:solidFill>
                <a:effectLst/>
                <a:uLnTx/>
                <a:uFillTx/>
                <a:latin typeface="Arial" pitchFamily="34" charset="0"/>
                <a:ea typeface="微软雅黑" pitchFamily="34" charset="-122"/>
              </a:rPr>
              <a:t>开始符号</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start symbol</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endPar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endParaRPr>
          </a:p>
          <a:p>
            <a:pPr marL="742950" marR="0" lvl="1" indent="-285750" algn="l" defTabSz="914400" rtl="0" eaLnBrk="0" fontAlgn="base" latinLnBrk="0" hangingPunct="0">
              <a:lnSpc>
                <a:spcPct val="100000"/>
              </a:lnSpc>
              <a:spcBef>
                <a:spcPts val="300"/>
              </a:spcBef>
              <a:spcAft>
                <a:spcPct val="0"/>
              </a:spcAft>
              <a:buClr>
                <a:schemeClr val="hlink"/>
              </a:buClr>
              <a:buSzPct val="55000"/>
              <a:buFont typeface="Wingdings" pitchFamily="2" charset="2"/>
              <a:buChar char="n"/>
              <a:tabLst/>
              <a:defRPr/>
            </a:pP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规则如</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&lt;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主语</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&gt; </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sym typeface="Symbol" pitchFamily="18" charset="2"/>
              </a:rPr>
              <a:t></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 &lt;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代词</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&gt;</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等称为</a:t>
            </a:r>
            <a:r>
              <a:rPr kumimoji="0" lang="zh-CN" altLang="en-US" sz="2000" b="1" i="0" u="none" strike="noStrike" kern="0" cap="none" spc="0" normalizeH="0" baseline="0" noProof="0" dirty="0" smtClean="0">
                <a:ln>
                  <a:noFill/>
                </a:ln>
                <a:solidFill>
                  <a:schemeClr val="tx1"/>
                </a:solidFill>
                <a:effectLst/>
                <a:uLnTx/>
                <a:uFillTx/>
                <a:latin typeface="Arial" pitchFamily="34" charset="0"/>
                <a:ea typeface="微软雅黑" pitchFamily="34" charset="-122"/>
              </a:rPr>
              <a:t>产生式</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a:t>
            </a:r>
            <a:r>
              <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production</a:t>
            </a:r>
            <a:r>
              <a:rPr kumimoji="0" lang="zh-CN" altLang="en-US"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rPr>
              <a:t>）。 </a:t>
            </a:r>
            <a:endParaRPr kumimoji="0" lang="en-US" altLang="zh-CN" sz="2000" b="0" i="0" u="none" strike="noStrike" kern="0" cap="none" spc="0" normalizeH="0" baseline="0" noProof="0" dirty="0" smtClean="0">
              <a:ln>
                <a:noFill/>
              </a:ln>
              <a:solidFill>
                <a:schemeClr val="tx1"/>
              </a:solidFill>
              <a:effectLst/>
              <a:uLnTx/>
              <a:uFillTx/>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定义</a:t>
            </a:r>
            <a:endParaRPr lang="zh-CN" altLang="en-US" dirty="0"/>
          </a:p>
        </p:txBody>
      </p:sp>
      <p:sp>
        <p:nvSpPr>
          <p:cNvPr id="3" name="内容占位符 2"/>
          <p:cNvSpPr>
            <a:spLocks noGrp="1"/>
          </p:cNvSpPr>
          <p:nvPr>
            <p:ph idx="1"/>
          </p:nvPr>
        </p:nvSpPr>
        <p:spPr/>
        <p:txBody>
          <a:bodyPr/>
          <a:lstStyle/>
          <a:p>
            <a:r>
              <a:rPr lang="zh-CN" altLang="en-US" dirty="0" smtClean="0"/>
              <a:t>一个上下文无关文法</a:t>
            </a:r>
            <a:r>
              <a:rPr lang="en-US" altLang="zh-CN" dirty="0" smtClean="0"/>
              <a:t>G</a:t>
            </a:r>
            <a:r>
              <a:rPr lang="zh-CN" altLang="en-US" dirty="0" smtClean="0"/>
              <a:t>是一个四元式</a:t>
            </a:r>
          </a:p>
          <a:p>
            <a:pPr>
              <a:buNone/>
            </a:pPr>
            <a:r>
              <a:rPr lang="en-US" altLang="zh-CN" dirty="0" smtClean="0"/>
              <a:t>	G=(V</a:t>
            </a:r>
            <a:r>
              <a:rPr lang="en-US" altLang="zh-CN" baseline="-25000" dirty="0" smtClean="0"/>
              <a:t>T</a:t>
            </a:r>
            <a:r>
              <a:rPr lang="zh-CN" altLang="en-US" dirty="0" smtClean="0"/>
              <a:t>，</a:t>
            </a:r>
            <a:r>
              <a:rPr lang="en-US" altLang="zh-CN" dirty="0" smtClean="0"/>
              <a:t>V</a:t>
            </a:r>
            <a:r>
              <a:rPr lang="en-US" altLang="zh-CN" baseline="-25000" dirty="0" smtClean="0"/>
              <a:t>N</a:t>
            </a:r>
            <a:r>
              <a:rPr lang="zh-CN" altLang="en-US" dirty="0" smtClean="0"/>
              <a:t>，</a:t>
            </a:r>
            <a:r>
              <a:rPr lang="en-US" altLang="zh-CN" dirty="0" smtClean="0"/>
              <a:t>S</a:t>
            </a:r>
            <a:r>
              <a:rPr lang="zh-CN" altLang="en-US" dirty="0" smtClean="0"/>
              <a:t>，</a:t>
            </a:r>
            <a:r>
              <a:rPr lang="en-US" altLang="zh-CN" dirty="0" smtClean="0"/>
              <a:t>P)</a:t>
            </a:r>
          </a:p>
          <a:p>
            <a:pPr>
              <a:buNone/>
            </a:pPr>
            <a:r>
              <a:rPr lang="en-US" altLang="zh-CN" dirty="0" smtClean="0"/>
              <a:t>	</a:t>
            </a:r>
            <a:r>
              <a:rPr lang="zh-CN" altLang="en-US" dirty="0" smtClean="0"/>
              <a:t>其中</a:t>
            </a:r>
            <a:endParaRPr lang="en-US" altLang="zh-CN" dirty="0" smtClean="0"/>
          </a:p>
          <a:p>
            <a:pPr indent="0">
              <a:buClr>
                <a:srgbClr val="FF0000"/>
              </a:buClr>
              <a:buSzPct val="100000"/>
              <a:buFont typeface="Wingdings" pitchFamily="2" charset="2"/>
              <a:buChar char="Ø"/>
            </a:pPr>
            <a:r>
              <a:rPr lang="en-US" altLang="zh-CN" dirty="0" smtClean="0"/>
              <a:t> V</a:t>
            </a:r>
            <a:r>
              <a:rPr lang="en-US" altLang="zh-CN" baseline="-25000" dirty="0" smtClean="0"/>
              <a:t>T</a:t>
            </a:r>
            <a:r>
              <a:rPr lang="zh-CN" altLang="en-US" dirty="0" smtClean="0"/>
              <a:t>：终结符集合</a:t>
            </a:r>
            <a:r>
              <a:rPr lang="en-US" altLang="zh-CN" dirty="0" smtClean="0"/>
              <a:t>(</a:t>
            </a:r>
            <a:r>
              <a:rPr lang="zh-CN" altLang="en-US" dirty="0" smtClean="0"/>
              <a:t>非空</a:t>
            </a:r>
            <a:r>
              <a:rPr lang="en-US" altLang="zh-CN" dirty="0" smtClean="0"/>
              <a:t>)</a:t>
            </a:r>
          </a:p>
          <a:p>
            <a:pPr indent="0">
              <a:buClr>
                <a:srgbClr val="FF0000"/>
              </a:buClr>
              <a:buSzPct val="100000"/>
              <a:buFont typeface="Wingdings" pitchFamily="2" charset="2"/>
              <a:buChar char="Ø"/>
            </a:pPr>
            <a:r>
              <a:rPr lang="en-US" altLang="zh-CN" dirty="0" smtClean="0"/>
              <a:t> V</a:t>
            </a:r>
            <a:r>
              <a:rPr lang="en-US" altLang="zh-CN" baseline="-25000" dirty="0" smtClean="0"/>
              <a:t>N</a:t>
            </a:r>
            <a:r>
              <a:rPr lang="zh-CN" altLang="en-US" dirty="0" smtClean="0"/>
              <a:t>：非终结符集合</a:t>
            </a:r>
            <a:r>
              <a:rPr lang="en-US" altLang="zh-CN" dirty="0" smtClean="0"/>
              <a:t>(</a:t>
            </a:r>
            <a:r>
              <a:rPr lang="zh-CN" altLang="en-US" dirty="0" smtClean="0"/>
              <a:t>非空</a:t>
            </a:r>
            <a:r>
              <a:rPr lang="en-US" altLang="zh-CN" dirty="0" smtClean="0"/>
              <a:t>)</a:t>
            </a:r>
            <a:r>
              <a:rPr lang="zh-CN" altLang="en-US" dirty="0" smtClean="0"/>
              <a:t>，且</a:t>
            </a:r>
            <a:r>
              <a:rPr lang="en-US" altLang="zh-CN" dirty="0" smtClean="0"/>
              <a:t>V</a:t>
            </a:r>
            <a:r>
              <a:rPr lang="en-US" altLang="zh-CN" baseline="-25000" dirty="0" smtClean="0"/>
              <a:t>T </a:t>
            </a:r>
            <a:r>
              <a:rPr lang="en-US" altLang="zh-CN" dirty="0" smtClean="0">
                <a:sym typeface="Symbol" pitchFamily="18" charset="2"/>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dirty="0" smtClean="0">
                <a:sym typeface="Symbol" pitchFamily="18" charset="2"/>
              </a:rPr>
              <a:t></a:t>
            </a:r>
          </a:p>
          <a:p>
            <a:pPr indent="0">
              <a:buClr>
                <a:srgbClr val="FF0000"/>
              </a:buClr>
              <a:buSzPct val="100000"/>
              <a:buFont typeface="Wingdings" pitchFamily="2" charset="2"/>
              <a:buChar char="Ø"/>
            </a:pPr>
            <a:r>
              <a:rPr lang="en-US" altLang="zh-CN" dirty="0" smtClean="0"/>
              <a:t> S</a:t>
            </a:r>
            <a:r>
              <a:rPr lang="zh-CN" altLang="en-US" dirty="0" smtClean="0"/>
              <a:t>：文法的开始符号，</a:t>
            </a:r>
            <a:r>
              <a:rPr lang="en-US" altLang="zh-CN" dirty="0" smtClean="0"/>
              <a:t>S</a:t>
            </a:r>
            <a:r>
              <a:rPr lang="en-US" altLang="zh-CN" dirty="0" smtClean="0">
                <a:sym typeface="Symbol" pitchFamily="18" charset="2"/>
              </a:rPr>
              <a:t></a:t>
            </a:r>
            <a:r>
              <a:rPr lang="en-US" altLang="zh-CN" dirty="0" smtClean="0"/>
              <a:t>V</a:t>
            </a:r>
            <a:r>
              <a:rPr lang="en-US" altLang="zh-CN" baseline="-25000" dirty="0" smtClean="0"/>
              <a:t>N</a:t>
            </a:r>
          </a:p>
          <a:p>
            <a:pPr indent="0">
              <a:buClr>
                <a:srgbClr val="FF0000"/>
              </a:buClr>
              <a:buSzPct val="100000"/>
              <a:buFont typeface="Wingdings" pitchFamily="2" charset="2"/>
              <a:buChar char="Ø"/>
            </a:pPr>
            <a:r>
              <a:rPr lang="en-US" altLang="zh-CN" dirty="0" smtClean="0"/>
              <a:t> P</a:t>
            </a:r>
            <a:r>
              <a:rPr lang="zh-CN" altLang="en-US" dirty="0" smtClean="0"/>
              <a:t>：产生式集合</a:t>
            </a:r>
            <a:r>
              <a:rPr lang="en-US" altLang="zh-CN" dirty="0" smtClean="0"/>
              <a:t>(</a:t>
            </a:r>
            <a:r>
              <a:rPr lang="zh-CN" altLang="en-US" dirty="0" smtClean="0"/>
              <a:t>有限</a:t>
            </a:r>
            <a:r>
              <a:rPr lang="en-US" altLang="zh-CN" dirty="0" smtClean="0"/>
              <a:t>)</a:t>
            </a:r>
            <a:r>
              <a:rPr lang="zh-CN" altLang="en-US" dirty="0" smtClean="0"/>
              <a:t>，每个产生式形式为</a:t>
            </a:r>
          </a:p>
          <a:p>
            <a:pPr marL="1184275" lvl="2">
              <a:spcBef>
                <a:spcPct val="0"/>
              </a:spcBef>
              <a:buNone/>
            </a:pPr>
            <a:r>
              <a:rPr lang="en-US" altLang="zh-CN" dirty="0" smtClean="0"/>
              <a:t>P</a:t>
            </a:r>
            <a:r>
              <a:rPr lang="en-US" altLang="zh-CN" dirty="0" smtClean="0">
                <a:sym typeface="Symbol" pitchFamily="18" charset="2"/>
              </a:rPr>
              <a:t></a:t>
            </a:r>
            <a:r>
              <a:rPr lang="zh-CN" altLang="en-US" dirty="0" smtClean="0">
                <a:sym typeface="Symbol" pitchFamily="18" charset="2"/>
              </a:rPr>
              <a:t>， </a:t>
            </a:r>
            <a:r>
              <a:rPr lang="en-US" altLang="zh-CN" dirty="0" smtClean="0"/>
              <a:t>P</a:t>
            </a:r>
            <a:r>
              <a:rPr lang="en-US" altLang="zh-CN" dirty="0" smtClean="0">
                <a:sym typeface="Symbol" pitchFamily="18" charset="2"/>
              </a:rPr>
              <a:t></a:t>
            </a:r>
            <a:r>
              <a:rPr lang="en-US" altLang="zh-CN" dirty="0" smtClean="0"/>
              <a:t>V</a:t>
            </a:r>
            <a:r>
              <a:rPr lang="en-US" altLang="zh-CN" baseline="-25000" dirty="0" smtClean="0"/>
              <a:t>N</a:t>
            </a:r>
            <a:r>
              <a:rPr lang="zh-CN" altLang="en-US" dirty="0" smtClean="0"/>
              <a:t>， </a:t>
            </a:r>
            <a:r>
              <a:rPr lang="zh-CN" altLang="en-US" dirty="0" smtClean="0">
                <a:sym typeface="Symbol" pitchFamily="18" charset="2"/>
              </a:rPr>
              <a:t>  </a:t>
            </a:r>
            <a:r>
              <a:rPr lang="en-US" altLang="zh-CN" dirty="0" smtClean="0">
                <a:sym typeface="Symbol" pitchFamily="18" charset="2"/>
              </a:rPr>
              <a:t>(</a:t>
            </a:r>
            <a:r>
              <a:rPr lang="en-US" altLang="zh-CN" dirty="0" smtClean="0"/>
              <a:t>V</a:t>
            </a:r>
            <a:r>
              <a:rPr lang="en-US" altLang="zh-CN" baseline="-25000" dirty="0" smtClean="0"/>
              <a:t>T</a:t>
            </a:r>
            <a:r>
              <a:rPr lang="en-US" altLang="zh-CN" dirty="0" smtClean="0"/>
              <a:t> </a:t>
            </a:r>
            <a:r>
              <a:rPr lang="en-US" altLang="zh-CN" dirty="0" smtClean="0">
                <a:sym typeface="Symbol" pitchFamily="18" charset="2"/>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zh-CN" altLang="en-US" dirty="0" smtClean="0"/>
              <a:t>定义包含变量、运算符</a:t>
            </a:r>
            <a:r>
              <a:rPr lang="en-US" altLang="zh-CN" dirty="0" smtClean="0"/>
              <a:t>+</a:t>
            </a:r>
            <a:r>
              <a:rPr lang="zh-CN" altLang="en-US" dirty="0" smtClean="0"/>
              <a:t>和*，以及</a:t>
            </a:r>
            <a:r>
              <a:rPr lang="en-US" altLang="zh-CN" dirty="0" smtClean="0"/>
              <a:t>( )</a:t>
            </a:r>
            <a:r>
              <a:rPr lang="zh-CN" altLang="en-US" dirty="0" smtClean="0"/>
              <a:t>的算术表达式。</a:t>
            </a:r>
            <a:endParaRPr lang="en-US" altLang="zh-CN" dirty="0" smtClean="0"/>
          </a:p>
          <a:p>
            <a:pPr>
              <a:buNone/>
            </a:pPr>
            <a:r>
              <a:rPr lang="en-US" altLang="zh-CN" dirty="0" smtClean="0"/>
              <a:t>	</a:t>
            </a:r>
            <a:r>
              <a:rPr lang="zh-CN" altLang="en-US" dirty="0" smtClean="0"/>
              <a:t>“变量是一个算术表达式；</a:t>
            </a:r>
            <a:endParaRPr lang="en-US" altLang="zh-CN" dirty="0" smtClean="0"/>
          </a:p>
          <a:p>
            <a:pPr>
              <a:buNone/>
            </a:pPr>
            <a:r>
              <a:rPr lang="en-US" altLang="zh-CN" dirty="0" smtClean="0"/>
              <a:t>	   </a:t>
            </a:r>
            <a:r>
              <a:rPr lang="zh-CN" altLang="en-US" dirty="0" smtClean="0"/>
              <a:t>若</a:t>
            </a:r>
            <a:r>
              <a:rPr lang="en-US" altLang="zh-CN" dirty="0" smtClean="0"/>
              <a:t>E</a:t>
            </a:r>
            <a:r>
              <a:rPr lang="en-US" altLang="zh-CN" baseline="-25000" dirty="0" smtClean="0"/>
              <a:t>1</a:t>
            </a:r>
            <a:r>
              <a:rPr lang="zh-CN" altLang="en-US" dirty="0" smtClean="0"/>
              <a:t>和</a:t>
            </a:r>
            <a:r>
              <a:rPr lang="en-US" altLang="zh-CN" dirty="0" smtClean="0"/>
              <a:t>E</a:t>
            </a:r>
            <a:r>
              <a:rPr lang="en-US" altLang="zh-CN" baseline="-25000" dirty="0" smtClean="0"/>
              <a:t>2</a:t>
            </a:r>
            <a:r>
              <a:rPr lang="zh-CN" altLang="en-US" dirty="0" smtClean="0"/>
              <a:t>是算术表达式，则</a:t>
            </a:r>
            <a:r>
              <a:rPr lang="en-US" altLang="zh-CN" dirty="0" smtClean="0"/>
              <a:t>E</a:t>
            </a:r>
            <a:r>
              <a:rPr lang="en-US" altLang="zh-CN" baseline="-25000" dirty="0" smtClean="0"/>
              <a:t>1</a:t>
            </a:r>
            <a:r>
              <a:rPr lang="en-US" altLang="zh-CN" dirty="0" smtClean="0"/>
              <a:t>+E</a:t>
            </a:r>
            <a:r>
              <a:rPr lang="en-US" altLang="zh-CN" baseline="-25000" dirty="0" smtClean="0"/>
              <a:t>2</a:t>
            </a:r>
            <a:r>
              <a:rPr lang="zh-CN" altLang="en-US" dirty="0" smtClean="0"/>
              <a:t>、</a:t>
            </a:r>
            <a:r>
              <a:rPr lang="en-US" altLang="zh-CN" dirty="0" smtClean="0"/>
              <a:t>E</a:t>
            </a:r>
            <a:r>
              <a:rPr lang="en-US" altLang="zh-CN" baseline="-25000" dirty="0" smtClean="0"/>
              <a:t>1</a:t>
            </a:r>
            <a:r>
              <a:rPr lang="zh-CN" altLang="en-US" dirty="0" smtClean="0"/>
              <a:t>*</a:t>
            </a:r>
            <a:r>
              <a:rPr lang="en-US" altLang="zh-CN" dirty="0" smtClean="0"/>
              <a:t>E</a:t>
            </a:r>
            <a:r>
              <a:rPr lang="en-US" altLang="zh-CN" baseline="-25000" dirty="0" smtClean="0"/>
              <a:t>2</a:t>
            </a:r>
            <a:r>
              <a:rPr lang="zh-CN" altLang="en-US" dirty="0" smtClean="0"/>
              <a:t>和</a:t>
            </a:r>
            <a:r>
              <a:rPr lang="en-US" altLang="zh-CN" dirty="0" smtClean="0"/>
              <a:t>(E</a:t>
            </a:r>
            <a:r>
              <a:rPr lang="en-US" altLang="zh-CN" baseline="-25000" dirty="0" smtClean="0"/>
              <a:t>1</a:t>
            </a:r>
            <a:r>
              <a:rPr lang="en-US" altLang="zh-CN" dirty="0" smtClean="0"/>
              <a:t>)</a:t>
            </a:r>
            <a:r>
              <a:rPr lang="zh-CN" altLang="en-US" dirty="0" smtClean="0"/>
              <a:t>也是算术表达式。”</a:t>
            </a:r>
            <a:endParaRPr lang="en-US" altLang="zh-CN" dirty="0" smtClean="0"/>
          </a:p>
          <a:p>
            <a:r>
              <a:rPr lang="zh-CN" altLang="en-US" dirty="0" smtClean="0"/>
              <a:t>文法</a:t>
            </a:r>
            <a:endParaRPr lang="en-US" altLang="zh-CN" dirty="0" smtClean="0"/>
          </a:p>
          <a:p>
            <a:pPr>
              <a:spcBef>
                <a:spcPts val="300"/>
              </a:spcBef>
              <a:spcAft>
                <a:spcPts val="0"/>
              </a:spcAft>
              <a:buNone/>
            </a:pPr>
            <a:r>
              <a:rPr lang="en-US" altLang="zh-CN" dirty="0" smtClean="0"/>
              <a:t>		G = &lt; { </a:t>
            </a:r>
            <a:r>
              <a:rPr lang="en-US" altLang="zh-CN" dirty="0" err="1" smtClean="0"/>
              <a:t>i</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a:t>
            </a:r>
            <a:r>
              <a:rPr lang="en-US" altLang="zh-CN" dirty="0" smtClean="0"/>
              <a:t>{E}</a:t>
            </a:r>
            <a:r>
              <a:rPr lang="zh-CN" altLang="en-US" dirty="0" smtClean="0"/>
              <a:t>，</a:t>
            </a:r>
            <a:r>
              <a:rPr lang="en-US" altLang="zh-CN" dirty="0" smtClean="0"/>
              <a:t>E</a:t>
            </a:r>
            <a:r>
              <a:rPr lang="zh-CN" altLang="en-US" dirty="0" smtClean="0"/>
              <a:t>， </a:t>
            </a:r>
            <a:r>
              <a:rPr lang="en-US" altLang="zh-CN" dirty="0" smtClean="0"/>
              <a:t>P &gt;</a:t>
            </a:r>
          </a:p>
          <a:p>
            <a:pPr>
              <a:spcBef>
                <a:spcPts val="600"/>
              </a:spcBef>
              <a:spcAft>
                <a:spcPts val="0"/>
              </a:spcAft>
              <a:buNone/>
            </a:pPr>
            <a:r>
              <a:rPr lang="en-US" altLang="zh-CN" dirty="0" smtClean="0"/>
              <a:t>	</a:t>
            </a:r>
            <a:r>
              <a:rPr lang="zh-CN" altLang="en-US" dirty="0" smtClean="0"/>
              <a:t>其中，</a:t>
            </a:r>
            <a:r>
              <a:rPr lang="en-US" altLang="zh-CN" dirty="0" smtClean="0"/>
              <a:t>P</a:t>
            </a:r>
            <a:r>
              <a:rPr lang="zh-CN" altLang="en-US" dirty="0" smtClean="0"/>
              <a:t>由下列产生式组成：</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a:t>
            </a:r>
            <a:r>
              <a:rPr lang="en-US" altLang="zh-CN" dirty="0" err="1" smtClean="0"/>
              <a:t>i</a:t>
            </a:r>
            <a:endParaRPr lang="en-US" altLang="zh-CN" dirty="0" smtClean="0"/>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E+E</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E*E</a:t>
            </a:r>
          </a:p>
          <a:p>
            <a:pPr lvl="2">
              <a:spcBef>
                <a:spcPts val="300"/>
              </a:spcBef>
              <a:spcAft>
                <a:spcPts val="0"/>
              </a:spcAft>
              <a:buNone/>
            </a:pPr>
            <a:r>
              <a:rPr lang="en-US" altLang="zh-CN" dirty="0" smtClean="0"/>
              <a:t>E </a:t>
            </a:r>
            <a:r>
              <a:rPr lang="en-US" altLang="zh-CN" dirty="0" smtClean="0">
                <a:sym typeface="Symbol" pitchFamily="18" charset="2"/>
              </a:rPr>
              <a:t></a:t>
            </a:r>
            <a:r>
              <a:rPr lang="en-US" altLang="zh-CN" dirty="0" smtClean="0"/>
              <a:t> (E)</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22</a:t>
            </a:fld>
            <a:endParaRPr lang="en-US" altLang="zh-CN"/>
          </a:p>
        </p:txBody>
      </p:sp>
      <p:sp>
        <p:nvSpPr>
          <p:cNvPr id="10" name="右大括号 9"/>
          <p:cNvSpPr/>
          <p:nvPr/>
        </p:nvSpPr>
        <p:spPr>
          <a:xfrm>
            <a:off x="3428992" y="4857760"/>
            <a:ext cx="214314" cy="1071570"/>
          </a:xfrm>
          <a:prstGeom prst="rightBrace">
            <a:avLst/>
          </a:prstGeom>
          <a:noFill/>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857620" y="5143512"/>
            <a:ext cx="2683748" cy="1508105"/>
          </a:xfrm>
          <a:prstGeom prst="rect">
            <a:avLst/>
          </a:prstGeom>
          <a:noFill/>
        </p:spPr>
        <p:txBody>
          <a:bodyPr wrap="none" rtlCol="0">
            <a:spAutoFit/>
          </a:bodyPr>
          <a:lstStyle/>
          <a:p>
            <a:pPr>
              <a:spcBef>
                <a:spcPts val="1200"/>
              </a:spcBef>
            </a:pPr>
            <a:r>
              <a:rPr lang="zh-CN" altLang="en-US" sz="2400" dirty="0" smtClean="0">
                <a:solidFill>
                  <a:srgbClr val="FF0000"/>
                </a:solidFill>
                <a:latin typeface="Arial" pitchFamily="34" charset="0"/>
                <a:ea typeface="微软雅黑" pitchFamily="34" charset="-122"/>
              </a:rPr>
              <a:t>递归</a:t>
            </a:r>
            <a:r>
              <a:rPr lang="zh-CN" altLang="en-US" sz="2400" dirty="0" smtClean="0">
                <a:latin typeface="Arial" pitchFamily="34" charset="0"/>
                <a:ea typeface="微软雅黑" pitchFamily="34" charset="-122"/>
              </a:rPr>
              <a:t>（</a:t>
            </a:r>
            <a:r>
              <a:rPr lang="en-US" altLang="zh-CN" sz="2400" dirty="0" smtClean="0">
                <a:latin typeface="Arial" pitchFamily="34" charset="0"/>
                <a:ea typeface="微软雅黑" pitchFamily="34" charset="-122"/>
              </a:rPr>
              <a:t>recursion</a:t>
            </a:r>
            <a:r>
              <a:rPr lang="zh-CN" altLang="en-US" sz="2400" dirty="0" smtClean="0">
                <a:latin typeface="Arial" pitchFamily="34" charset="0"/>
                <a:ea typeface="微软雅黑" pitchFamily="34" charset="-122"/>
              </a:rPr>
              <a:t>）</a:t>
            </a:r>
            <a:endParaRPr lang="en-US" altLang="zh-CN" sz="2400" dirty="0" smtClean="0">
              <a:latin typeface="Arial" pitchFamily="34" charset="0"/>
              <a:ea typeface="微软雅黑" pitchFamily="34" charset="-122"/>
            </a:endParaRPr>
          </a:p>
          <a:p>
            <a:pPr>
              <a:spcBef>
                <a:spcPts val="1200"/>
              </a:spcBef>
            </a:pPr>
            <a:r>
              <a:rPr lang="zh-CN" altLang="en-US" sz="2400" dirty="0" smtClean="0">
                <a:latin typeface="Arial" pitchFamily="34" charset="0"/>
                <a:ea typeface="微软雅黑" pitchFamily="34" charset="-122"/>
              </a:rPr>
              <a:t>直接递归</a:t>
            </a:r>
            <a:endParaRPr lang="en-US" altLang="zh-CN" sz="2400" dirty="0" smtClean="0">
              <a:latin typeface="Arial" pitchFamily="34" charset="0"/>
              <a:ea typeface="微软雅黑" pitchFamily="34" charset="-122"/>
            </a:endParaRPr>
          </a:p>
          <a:p>
            <a:pPr>
              <a:spcBef>
                <a:spcPts val="1200"/>
              </a:spcBef>
            </a:pPr>
            <a:r>
              <a:rPr lang="zh-CN" altLang="en-US" sz="2400" dirty="0" smtClean="0">
                <a:latin typeface="Arial" pitchFamily="34" charset="0"/>
                <a:ea typeface="微软雅黑" pitchFamily="34" charset="-122"/>
              </a:rPr>
              <a:t>间接递归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blinds(horizontal)">
                                      <p:cBhvr>
                                        <p:cTn id="48" dur="500"/>
                                        <p:tgtEl>
                                          <p:spTgt spid="11">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animEffect transition="in" filter="blinds(horizontal)">
                                      <p:cBhvr>
                                        <p:cTn id="53" dur="500"/>
                                        <p:tgtEl>
                                          <p:spTgt spid="11">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animEffect transition="in" filter="blinds(horizontal)">
                                      <p:cBhvr>
                                        <p:cTn id="58"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endParaRPr lang="en-US" altLang="zh-CN" dirty="0" smtClean="0"/>
          </a:p>
          <a:p>
            <a:pPr>
              <a:spcBef>
                <a:spcPts val="1200"/>
              </a:spcBef>
              <a:spcAft>
                <a:spcPts val="0"/>
              </a:spcAft>
            </a:pPr>
            <a:r>
              <a:rPr lang="zh-CN" altLang="en-US" dirty="0" smtClean="0"/>
              <a:t>表示一个文法时，通常只给出开始符号和产生式。</a:t>
            </a:r>
            <a:endParaRPr lang="en-US" altLang="zh-CN" dirty="0" smtClean="0"/>
          </a:p>
          <a:p>
            <a:pPr>
              <a:spcBef>
                <a:spcPts val="600"/>
              </a:spcBef>
              <a:buNone/>
            </a:pPr>
            <a:r>
              <a:rPr lang="en-US" altLang="zh-CN" dirty="0" smtClean="0"/>
              <a:t>	G(E):       </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23</a:t>
            </a:fld>
            <a:endParaRPr lang="en-US" altLang="zh-CN"/>
          </a:p>
        </p:txBody>
      </p:sp>
      <p:sp>
        <p:nvSpPr>
          <p:cNvPr id="5" name="矩形 4"/>
          <p:cNvSpPr/>
          <p:nvPr/>
        </p:nvSpPr>
        <p:spPr>
          <a:xfrm>
            <a:off x="1142992" y="1214422"/>
            <a:ext cx="1857372" cy="1685077"/>
          </a:xfrm>
          <a:prstGeom prst="rect">
            <a:avLst/>
          </a:prstGeom>
        </p:spPr>
        <p:txBody>
          <a:bodyPr wrap="square">
            <a:spAutoFit/>
          </a:bodyPr>
          <a:lstStyle/>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1</a:t>
            </a:r>
            <a:endParaRPr lang="en-US" altLang="zh-CN" sz="2400" baseline="-25000" dirty="0" smtClean="0">
              <a:solidFill>
                <a:srgbClr val="002060"/>
              </a:solidFill>
              <a:latin typeface="Arial" pitchFamily="34" charset="0"/>
              <a:cs typeface="Arial" pitchFamily="34" charset="0"/>
            </a:endParaRPr>
          </a:p>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2</a:t>
            </a:r>
            <a:endParaRPr lang="en-US" altLang="zh-CN" sz="2400" dirty="0" smtClean="0">
              <a:solidFill>
                <a:srgbClr val="002060"/>
              </a:solidFill>
              <a:latin typeface="Arial" pitchFamily="34" charset="0"/>
              <a:cs typeface="Arial" pitchFamily="34" charset="0"/>
            </a:endParaRPr>
          </a:p>
          <a:p>
            <a:pPr>
              <a:spcBef>
                <a:spcPts val="300"/>
              </a:spcBef>
            </a:pPr>
            <a:r>
              <a:rPr lang="en-US" altLang="zh-CN" sz="2400" dirty="0" smtClean="0">
                <a:solidFill>
                  <a:srgbClr val="002060"/>
                </a:solidFill>
                <a:latin typeface="Arial" pitchFamily="34" charset="0"/>
                <a:cs typeface="Arial" pitchFamily="34" charset="0"/>
              </a:rPr>
              <a:t>…</a:t>
            </a:r>
          </a:p>
          <a:p>
            <a:pPr>
              <a:spcBef>
                <a:spcPts val="3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sym typeface="Symbol" pitchFamily="18" charset="2"/>
              </a:rPr>
              <a:t></a:t>
            </a:r>
            <a:r>
              <a:rPr lang="en-US" altLang="zh-CN" sz="2400" baseline="-25000" dirty="0" smtClean="0">
                <a:solidFill>
                  <a:srgbClr val="002060"/>
                </a:solidFill>
                <a:sym typeface="Symbol" pitchFamily="18" charset="2"/>
              </a:rPr>
              <a:t>n</a:t>
            </a:r>
            <a:endParaRPr lang="en-US" altLang="zh-CN" sz="2400" dirty="0" smtClean="0">
              <a:solidFill>
                <a:srgbClr val="002060"/>
              </a:solidFill>
              <a:latin typeface="Arial" pitchFamily="34" charset="0"/>
              <a:cs typeface="Arial" pitchFamily="34" charset="0"/>
            </a:endParaRPr>
          </a:p>
        </p:txBody>
      </p:sp>
      <p:grpSp>
        <p:nvGrpSpPr>
          <p:cNvPr id="6" name="组合 5"/>
          <p:cNvGrpSpPr/>
          <p:nvPr/>
        </p:nvGrpSpPr>
        <p:grpSpPr>
          <a:xfrm>
            <a:off x="3000348" y="1752889"/>
            <a:ext cx="4068612" cy="461665"/>
            <a:chOff x="3071802" y="2714620"/>
            <a:chExt cx="4068612" cy="461665"/>
          </a:xfrm>
        </p:grpSpPr>
        <p:sp>
          <p:nvSpPr>
            <p:cNvPr id="7" name="右箭头 6"/>
            <p:cNvSpPr/>
            <p:nvPr/>
          </p:nvSpPr>
          <p:spPr bwMode="auto">
            <a:xfrm>
              <a:off x="3071802" y="2786058"/>
              <a:ext cx="642942" cy="357190"/>
            </a:xfrm>
            <a:prstGeom prst="rightArrow">
              <a:avLst/>
            </a:prstGeom>
            <a:noFill/>
            <a:ln w="19050">
              <a:solidFill>
                <a:schemeClr val="tx1"/>
              </a:solidFill>
              <a:round/>
              <a:headEnd/>
              <a:tailEnd/>
            </a:ln>
          </p:spPr>
          <p:txBody>
            <a:bodyPr rtlCol="0" anchor="ctr"/>
            <a:lstStyle/>
            <a:p>
              <a:pPr algn="ctr"/>
              <a:endParaRPr lang="zh-CN" altLang="en-US"/>
            </a:p>
          </p:txBody>
        </p:sp>
        <p:sp>
          <p:nvSpPr>
            <p:cNvPr id="8" name="矩形 7"/>
            <p:cNvSpPr/>
            <p:nvPr/>
          </p:nvSpPr>
          <p:spPr>
            <a:xfrm>
              <a:off x="4244237" y="2714620"/>
              <a:ext cx="2896177" cy="461665"/>
            </a:xfrm>
            <a:prstGeom prst="rect">
              <a:avLst/>
            </a:prstGeom>
          </p:spPr>
          <p:txBody>
            <a:bodyPr wrap="none">
              <a:spAutoFit/>
            </a:bodyPr>
            <a:lstStyle/>
            <a:p>
              <a:pPr>
                <a:spcBef>
                  <a:spcPts val="600"/>
                </a:spcBef>
              </a:pPr>
              <a:r>
                <a:rPr lang="en-US" altLang="zh-CN" sz="2400" dirty="0" smtClean="0">
                  <a:solidFill>
                    <a:srgbClr val="002060"/>
                  </a:solidFill>
                  <a:latin typeface="Arial" pitchFamily="34" charset="0"/>
                  <a:cs typeface="Arial" pitchFamily="34" charset="0"/>
                </a:rPr>
                <a:t>P </a:t>
              </a:r>
              <a:r>
                <a:rPr lang="en-US" altLang="zh-CN" sz="2400" dirty="0" smtClean="0">
                  <a:solidFill>
                    <a:srgbClr val="002060"/>
                  </a:solidFill>
                  <a:latin typeface="Arial" pitchFamily="34" charset="0"/>
                  <a:cs typeface="Arial" pitchFamily="34" charset="0"/>
                  <a:sym typeface="Symbol" pitchFamily="18" charset="2"/>
                </a:rPr>
                <a:t></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1</a:t>
              </a:r>
              <a:r>
                <a:rPr lang="en-US" altLang="zh-CN" sz="2400" dirty="0" smtClean="0">
                  <a:solidFill>
                    <a:srgbClr val="002060"/>
                  </a:solidFill>
                  <a:latin typeface="Arial" pitchFamily="34" charset="0"/>
                  <a:cs typeface="Arial" pitchFamily="34" charset="0"/>
                  <a:sym typeface="Symbol" pitchFamily="18" charset="2"/>
                </a:rPr>
                <a:t> </a:t>
              </a:r>
              <a:r>
                <a:rPr lang="en-US" altLang="zh-CN" sz="2400" dirty="0" smtClean="0">
                  <a:solidFill>
                    <a:srgbClr val="002060"/>
                  </a:solidFill>
                  <a:latin typeface="Arial" pitchFamily="34" charset="0"/>
                  <a:cs typeface="Arial" pitchFamily="34" charset="0"/>
                </a:rPr>
                <a:t>|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2</a:t>
              </a:r>
              <a:r>
                <a:rPr lang="en-US" altLang="zh-CN" sz="2400" dirty="0" smtClean="0">
                  <a:solidFill>
                    <a:srgbClr val="002060"/>
                  </a:solidFill>
                  <a:latin typeface="Arial" pitchFamily="34" charset="0"/>
                  <a:cs typeface="Arial" pitchFamily="34" charset="0"/>
                </a:rPr>
                <a:t> | … | </a:t>
              </a:r>
              <a:r>
                <a:rPr lang="en-US" altLang="zh-CN" sz="2400" dirty="0" smtClean="0">
                  <a:solidFill>
                    <a:srgbClr val="002060"/>
                  </a:solidFill>
                  <a:latin typeface="Arial" pitchFamily="34" charset="0"/>
                  <a:cs typeface="Arial" pitchFamily="34" charset="0"/>
                  <a:sym typeface="Symbol" pitchFamily="18" charset="2"/>
                </a:rPr>
                <a:t></a:t>
              </a:r>
              <a:r>
                <a:rPr lang="en-US" altLang="zh-CN" sz="2400" baseline="-25000" dirty="0" smtClean="0">
                  <a:solidFill>
                    <a:srgbClr val="002060"/>
                  </a:solidFill>
                  <a:latin typeface="Arial" pitchFamily="34" charset="0"/>
                  <a:cs typeface="Arial" pitchFamily="34" charset="0"/>
                  <a:sym typeface="Symbol" pitchFamily="18" charset="2"/>
                </a:rPr>
                <a:t>n</a:t>
              </a:r>
              <a:endParaRPr lang="en-US" altLang="zh-CN" sz="2400" baseline="-25000" dirty="0" smtClean="0">
                <a:solidFill>
                  <a:srgbClr val="002060"/>
                </a:solidFill>
                <a:latin typeface="Arial" pitchFamily="34" charset="0"/>
                <a:cs typeface="Arial" pitchFamily="34" charset="0"/>
              </a:endParaRPr>
            </a:p>
          </p:txBody>
        </p:sp>
      </p:grpSp>
      <p:sp>
        <p:nvSpPr>
          <p:cNvPr id="9" name="TextBox 8"/>
          <p:cNvSpPr txBox="1"/>
          <p:nvPr/>
        </p:nvSpPr>
        <p:spPr>
          <a:xfrm>
            <a:off x="3428976" y="2324393"/>
            <a:ext cx="4971233" cy="461665"/>
          </a:xfrm>
          <a:prstGeom prst="rect">
            <a:avLst/>
          </a:prstGeom>
          <a:noFill/>
        </p:spPr>
        <p:txBody>
          <a:bodyPr wrap="none" rtlCol="0">
            <a:spAutoFit/>
          </a:bodyPr>
          <a:lstStyle/>
          <a:p>
            <a:r>
              <a:rPr lang="zh-CN" altLang="en-US" sz="2400" dirty="0" smtClean="0">
                <a:ea typeface="微软雅黑" pitchFamily="34" charset="-122"/>
              </a:rPr>
              <a:t>其中，每个</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i="1" baseline="-25000" dirty="0" err="1" smtClean="0">
                <a:latin typeface="Times New Roman" pitchFamily="18" charset="0"/>
                <a:ea typeface="微软雅黑" pitchFamily="34" charset="-122"/>
                <a:cs typeface="Times New Roman" pitchFamily="18" charset="0"/>
                <a:sym typeface="Symbol" pitchFamily="18" charset="2"/>
              </a:rPr>
              <a:t>i</a:t>
            </a:r>
            <a:r>
              <a:rPr lang="zh-CN" altLang="en-US" sz="2400" dirty="0" smtClean="0">
                <a:ea typeface="微软雅黑" pitchFamily="34" charset="-122"/>
              </a:rPr>
              <a:t>称为</a:t>
            </a:r>
            <a:r>
              <a:rPr lang="en-US" altLang="zh-CN" sz="2400" dirty="0" smtClean="0">
                <a:ea typeface="微软雅黑" pitchFamily="34" charset="-122"/>
              </a:rPr>
              <a:t>P</a:t>
            </a:r>
            <a:r>
              <a:rPr lang="zh-CN" altLang="en-US" sz="2400" dirty="0" smtClean="0">
                <a:ea typeface="微软雅黑" pitchFamily="34" charset="-122"/>
              </a:rPr>
              <a:t>的一个</a:t>
            </a:r>
            <a:r>
              <a:rPr lang="zh-CN" altLang="en-US" sz="2400" b="1" dirty="0" smtClean="0">
                <a:ea typeface="微软雅黑" pitchFamily="34" charset="-122"/>
              </a:rPr>
              <a:t>候选式</a:t>
            </a:r>
            <a:r>
              <a:rPr lang="zh-CN" altLang="en-US" sz="2400" dirty="0" smtClean="0">
                <a:ea typeface="微软雅黑" pitchFamily="34" charset="-122"/>
              </a:rPr>
              <a:t>。</a:t>
            </a:r>
            <a:endParaRPr lang="zh-CN" altLang="en-US" sz="2400" dirty="0">
              <a:ea typeface="微软雅黑" pitchFamily="34" charset="-122"/>
            </a:endParaRPr>
          </a:p>
        </p:txBody>
      </p:sp>
      <p:sp>
        <p:nvSpPr>
          <p:cNvPr id="10" name="矩形 9"/>
          <p:cNvSpPr/>
          <p:nvPr/>
        </p:nvSpPr>
        <p:spPr>
          <a:xfrm>
            <a:off x="1142976" y="3143248"/>
            <a:ext cx="1643074" cy="1685077"/>
          </a:xfrm>
          <a:prstGeom prst="rect">
            <a:avLst/>
          </a:prstGeom>
        </p:spPr>
        <p:txBody>
          <a:bodyPr wrap="square">
            <a:spAutoFit/>
          </a:bodyPr>
          <a:lstStyle/>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a:t>
            </a:r>
            <a:endParaRPr lang="en-US" altLang="zh-CN" sz="2400" dirty="0" smtClean="0">
              <a:latin typeface="Arial" pitchFamily="34" charset="0"/>
              <a:cs typeface="Arial" pitchFamily="34" charset="0"/>
            </a:endParaRP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E+E</a:t>
            </a: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E*E</a:t>
            </a:r>
          </a:p>
          <a:p>
            <a:pPr>
              <a:spcBef>
                <a:spcPts val="300"/>
              </a:spcBef>
              <a:spcAft>
                <a:spcPts val="0"/>
              </a:spcAft>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a:t>
            </a:r>
            <a:endParaRPr lang="zh-CN" altLang="en-US" sz="2400" dirty="0" smtClean="0">
              <a:latin typeface="Arial" pitchFamily="34" charset="0"/>
              <a:cs typeface="Arial" pitchFamily="34" charset="0"/>
            </a:endParaRPr>
          </a:p>
        </p:txBody>
      </p:sp>
      <p:grpSp>
        <p:nvGrpSpPr>
          <p:cNvPr id="11" name="组合 10"/>
          <p:cNvGrpSpPr/>
          <p:nvPr/>
        </p:nvGrpSpPr>
        <p:grpSpPr>
          <a:xfrm>
            <a:off x="3003718" y="3824591"/>
            <a:ext cx="4385174" cy="461665"/>
            <a:chOff x="3071802" y="2714620"/>
            <a:chExt cx="4385174" cy="461665"/>
          </a:xfrm>
        </p:grpSpPr>
        <p:sp>
          <p:nvSpPr>
            <p:cNvPr id="12" name="右箭头 11"/>
            <p:cNvSpPr/>
            <p:nvPr/>
          </p:nvSpPr>
          <p:spPr bwMode="auto">
            <a:xfrm>
              <a:off x="3071802" y="2786058"/>
              <a:ext cx="642942" cy="357190"/>
            </a:xfrm>
            <a:prstGeom prst="rightArrow">
              <a:avLst/>
            </a:prstGeom>
            <a:noFill/>
            <a:ln w="19050">
              <a:solidFill>
                <a:schemeClr val="tx1"/>
              </a:solidFill>
              <a:round/>
              <a:headEnd/>
              <a:tailEnd/>
            </a:ln>
          </p:spPr>
          <p:txBody>
            <a:bodyPr rtlCol="0" anchor="ctr"/>
            <a:lstStyle/>
            <a:p>
              <a:pPr algn="ctr"/>
              <a:endParaRPr lang="zh-CN" altLang="en-US"/>
            </a:p>
          </p:txBody>
        </p:sp>
        <p:sp>
          <p:nvSpPr>
            <p:cNvPr id="13" name="矩形 12"/>
            <p:cNvSpPr/>
            <p:nvPr/>
          </p:nvSpPr>
          <p:spPr>
            <a:xfrm>
              <a:off x="4244237" y="2714620"/>
              <a:ext cx="3212739" cy="461665"/>
            </a:xfrm>
            <a:prstGeom prst="rect">
              <a:avLst/>
            </a:prstGeom>
          </p:spPr>
          <p:txBody>
            <a:bodyPr wrap="none">
              <a:spAutoFit/>
            </a:bodyPr>
            <a:lstStyle/>
            <a:p>
              <a:pPr>
                <a:spcBef>
                  <a:spcPts val="600"/>
                </a:spcBef>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rPr>
                <a:t> | E+E | E*E | (E)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0"/>
              </a:spcBef>
              <a:buNone/>
            </a:pPr>
            <a:endParaRPr lang="en-US" altLang="zh-CN" dirty="0" smtClean="0"/>
          </a:p>
          <a:p>
            <a:pPr>
              <a:spcBef>
                <a:spcPts val="0"/>
              </a:spcBef>
              <a:buNone/>
            </a:pPr>
            <a:r>
              <a:rPr lang="en-US" altLang="zh-CN" dirty="0" smtClean="0"/>
              <a:t>G = &lt; { a, b }</a:t>
            </a:r>
            <a:r>
              <a:rPr lang="zh-CN" altLang="en-US" dirty="0" smtClean="0"/>
              <a:t>，</a:t>
            </a:r>
            <a:r>
              <a:rPr lang="en-US" altLang="zh-CN" dirty="0" smtClean="0"/>
              <a:t>{ S, A }</a:t>
            </a:r>
            <a:r>
              <a:rPr lang="zh-CN" altLang="en-US" dirty="0" smtClean="0"/>
              <a:t>，</a:t>
            </a:r>
            <a:r>
              <a:rPr lang="en-US" altLang="zh-CN" dirty="0" smtClean="0"/>
              <a:t>S</a:t>
            </a:r>
            <a:r>
              <a:rPr lang="zh-CN" altLang="en-US" dirty="0" smtClean="0"/>
              <a:t>， </a:t>
            </a:r>
            <a:r>
              <a:rPr lang="en-US" altLang="zh-CN" dirty="0" smtClean="0"/>
              <a:t>P &gt;</a:t>
            </a:r>
          </a:p>
          <a:p>
            <a:pPr>
              <a:spcBef>
                <a:spcPts val="0"/>
              </a:spcBef>
              <a:buNone/>
            </a:pPr>
            <a:r>
              <a:rPr lang="en-US" altLang="zh-CN" dirty="0" smtClean="0"/>
              <a:t>G(S)</a:t>
            </a:r>
          </a:p>
          <a:p>
            <a:pPr lvl="1">
              <a:spcBef>
                <a:spcPts val="0"/>
              </a:spcBef>
              <a:buNone/>
            </a:pPr>
            <a:r>
              <a:rPr lang="en-US" altLang="zh-CN" dirty="0" smtClean="0"/>
              <a:t>S → </a:t>
            </a:r>
            <a:r>
              <a:rPr lang="en-US" altLang="zh-CN" dirty="0" err="1" smtClean="0"/>
              <a:t>bA</a:t>
            </a:r>
            <a:endParaRPr lang="en-US" altLang="zh-CN" dirty="0" smtClean="0"/>
          </a:p>
          <a:p>
            <a:pPr lvl="1">
              <a:spcBef>
                <a:spcPts val="0"/>
              </a:spcBef>
              <a:buNone/>
            </a:pPr>
            <a:r>
              <a:rPr lang="en-US" altLang="zh-CN" dirty="0" smtClean="0"/>
              <a:t>A → </a:t>
            </a:r>
            <a:r>
              <a:rPr lang="en-US" altLang="zh-CN" dirty="0" err="1" smtClean="0"/>
              <a:t>aA</a:t>
            </a:r>
            <a:r>
              <a:rPr lang="en-US" altLang="zh-CN" dirty="0" smtClean="0"/>
              <a:t> | a</a:t>
            </a:r>
          </a:p>
          <a:p>
            <a:pPr>
              <a:spcBef>
                <a:spcPts val="0"/>
              </a:spcBef>
              <a:buNone/>
            </a:pPr>
            <a:endParaRPr lang="en-US" altLang="zh-CN" dirty="0" smtClean="0"/>
          </a:p>
          <a:p>
            <a:pPr>
              <a:spcBef>
                <a:spcPts val="0"/>
              </a:spcBef>
              <a:buNone/>
            </a:pPr>
            <a:r>
              <a:rPr lang="en-US" altLang="zh-CN" dirty="0" smtClean="0"/>
              <a:t>G = &lt; { a, b }</a:t>
            </a:r>
            <a:r>
              <a:rPr lang="zh-CN" altLang="en-US" dirty="0" smtClean="0"/>
              <a:t>，</a:t>
            </a:r>
            <a:r>
              <a:rPr lang="en-US" altLang="zh-CN" dirty="0" smtClean="0"/>
              <a:t>{ S, A, B }</a:t>
            </a:r>
            <a:r>
              <a:rPr lang="zh-CN" altLang="en-US" dirty="0" smtClean="0"/>
              <a:t>，</a:t>
            </a:r>
            <a:r>
              <a:rPr lang="en-US" altLang="zh-CN" dirty="0" smtClean="0"/>
              <a:t>S</a:t>
            </a:r>
            <a:r>
              <a:rPr lang="zh-CN" altLang="en-US" dirty="0" smtClean="0"/>
              <a:t>， </a:t>
            </a:r>
            <a:r>
              <a:rPr lang="en-US" altLang="zh-CN" dirty="0" smtClean="0"/>
              <a:t>P &gt;</a:t>
            </a:r>
          </a:p>
          <a:p>
            <a:pPr>
              <a:spcBef>
                <a:spcPts val="0"/>
              </a:spcBef>
              <a:buNone/>
            </a:pPr>
            <a:r>
              <a:rPr lang="en-US" altLang="zh-CN" dirty="0" smtClean="0"/>
              <a:t>G(S)</a:t>
            </a:r>
          </a:p>
          <a:p>
            <a:pPr lvl="1">
              <a:spcBef>
                <a:spcPts val="0"/>
              </a:spcBef>
              <a:buNone/>
            </a:pPr>
            <a:r>
              <a:rPr lang="en-US" altLang="zh-CN" dirty="0" smtClean="0">
                <a:ea typeface="仿宋_GB2312" pitchFamily="49" charset="-122"/>
              </a:rPr>
              <a:t>S → AB</a:t>
            </a:r>
          </a:p>
          <a:p>
            <a:pPr lvl="1">
              <a:spcBef>
                <a:spcPts val="0"/>
              </a:spcBef>
              <a:buNone/>
            </a:pPr>
            <a:r>
              <a:rPr lang="en-US" altLang="zh-CN" dirty="0" smtClean="0">
                <a:ea typeface="仿宋_GB2312" pitchFamily="49" charset="-122"/>
              </a:rPr>
              <a:t>A → </a:t>
            </a:r>
            <a:r>
              <a:rPr lang="en-US" altLang="zh-CN" dirty="0" err="1" smtClean="0">
                <a:ea typeface="仿宋_GB2312" pitchFamily="49" charset="-122"/>
              </a:rPr>
              <a:t>aA</a:t>
            </a:r>
            <a:r>
              <a:rPr lang="en-US" altLang="zh-CN" dirty="0" smtClean="0">
                <a:ea typeface="仿宋_GB2312" pitchFamily="49" charset="-122"/>
              </a:rPr>
              <a:t> | a</a:t>
            </a:r>
          </a:p>
          <a:p>
            <a:pPr lvl="1">
              <a:spcBef>
                <a:spcPts val="0"/>
              </a:spcBef>
              <a:buNone/>
            </a:pPr>
            <a:r>
              <a:rPr lang="en-US" altLang="zh-CN" dirty="0" smtClean="0">
                <a:ea typeface="仿宋_GB2312" pitchFamily="49" charset="-122"/>
              </a:rPr>
              <a:t>B → </a:t>
            </a:r>
            <a:r>
              <a:rPr lang="en-US" altLang="zh-CN" dirty="0" err="1" smtClean="0">
                <a:ea typeface="仿宋_GB2312" pitchFamily="49" charset="-122"/>
              </a:rPr>
              <a:t>bB</a:t>
            </a:r>
            <a:r>
              <a:rPr lang="en-US" altLang="zh-CN" dirty="0" smtClean="0">
                <a:ea typeface="仿宋_GB2312" pitchFamily="49" charset="-122"/>
              </a:rPr>
              <a:t> | b	</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25</a:t>
            </a:fld>
            <a:endParaRPr lang="en-US" altLang="zh-CN"/>
          </a:p>
        </p:txBody>
      </p:sp>
      <p:pic>
        <p:nvPicPr>
          <p:cNvPr id="4" name="图片 3" descr="图片1.png"/>
          <p:cNvPicPr>
            <a:picLocks noChangeAspect="1"/>
          </p:cNvPicPr>
          <p:nvPr/>
        </p:nvPicPr>
        <p:blipFill>
          <a:blip r:embed="rId2"/>
          <a:stretch>
            <a:fillRect/>
          </a:stretch>
        </p:blipFill>
        <p:spPr>
          <a:xfrm>
            <a:off x="49141" y="820127"/>
            <a:ext cx="9045717" cy="521774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cs typeface="Times New Roman" pitchFamily="18" charset="0"/>
              </a:rPr>
              <a:t>巴科斯范式</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latin typeface="微软雅黑" pitchFamily="34" charset="-122"/>
              </a:rPr>
              <a:t>巴科斯范式</a:t>
            </a:r>
            <a:r>
              <a:rPr lang="zh-CN" altLang="en-US" dirty="0" smtClean="0">
                <a:cs typeface="Times New Roman" pitchFamily="18" charset="0"/>
              </a:rPr>
              <a:t>（</a:t>
            </a:r>
            <a:r>
              <a:rPr lang="en-US" altLang="zh-CN" dirty="0" smtClean="0"/>
              <a:t>Backus-Naur form, </a:t>
            </a:r>
            <a:r>
              <a:rPr lang="zh-CN" altLang="en-US" dirty="0" smtClean="0"/>
              <a:t>或</a:t>
            </a:r>
            <a:r>
              <a:rPr lang="en-US" altLang="zh-CN" dirty="0" smtClean="0"/>
              <a:t>BNF</a:t>
            </a:r>
            <a:r>
              <a:rPr lang="zh-CN" altLang="en-US" dirty="0" smtClean="0"/>
              <a:t>）</a:t>
            </a:r>
            <a:r>
              <a:rPr lang="zh-CN" altLang="en-US" dirty="0" smtClean="0">
                <a:latin typeface="微软雅黑" pitchFamily="34" charset="-122"/>
              </a:rPr>
              <a:t>是描述语法规则的一种表示方法，</a:t>
            </a:r>
            <a:r>
              <a:rPr lang="zh-CN" altLang="en-US" dirty="0" smtClean="0"/>
              <a:t>由</a:t>
            </a:r>
            <a:r>
              <a:rPr lang="en-US" altLang="zh-CN" dirty="0" smtClean="0"/>
              <a:t>John Backus </a:t>
            </a:r>
            <a:r>
              <a:rPr lang="zh-CN" altLang="en-US" dirty="0" smtClean="0"/>
              <a:t>和 </a:t>
            </a:r>
            <a:r>
              <a:rPr lang="en-US" altLang="zh-CN" dirty="0" smtClean="0"/>
              <a:t>Peter </a:t>
            </a:r>
            <a:r>
              <a:rPr lang="en-US" altLang="zh-CN" dirty="0" err="1" smtClean="0"/>
              <a:t>Naur</a:t>
            </a:r>
            <a:r>
              <a:rPr lang="en-US" altLang="zh-CN" dirty="0" smtClean="0"/>
              <a:t> </a:t>
            </a:r>
            <a:r>
              <a:rPr lang="zh-CN" altLang="en-US" dirty="0" smtClean="0"/>
              <a:t>提出。</a:t>
            </a:r>
            <a:endParaRPr lang="en-US" altLang="zh-CN" dirty="0" smtClean="0">
              <a:latin typeface="微软雅黑" pitchFamily="34" charset="-122"/>
            </a:endParaRPr>
          </a:p>
          <a:p>
            <a:pPr>
              <a:spcBef>
                <a:spcPts val="600"/>
              </a:spcBef>
            </a:pPr>
            <a:r>
              <a:rPr lang="zh-CN" altLang="en-US" dirty="0" smtClean="0">
                <a:latin typeface="微软雅黑" pitchFamily="34" charset="-122"/>
              </a:rPr>
              <a:t>采用这种形式体系方式定义语法规则，可以用简洁的公式把各种语法规则严格而清晰地描述出来。</a:t>
            </a: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习惯表示</a:t>
            </a:r>
            <a:endParaRPr lang="zh-CN" altLang="en-US" dirty="0"/>
          </a:p>
        </p:txBody>
      </p:sp>
      <p:sp>
        <p:nvSpPr>
          <p:cNvPr id="3" name="内容占位符 2"/>
          <p:cNvSpPr>
            <a:spLocks noGrp="1"/>
          </p:cNvSpPr>
          <p:nvPr>
            <p:ph idx="1"/>
          </p:nvPr>
        </p:nvSpPr>
        <p:spPr>
          <a:xfrm>
            <a:off x="1031850" y="1125538"/>
            <a:ext cx="8112150" cy="5040312"/>
          </a:xfrm>
        </p:spPr>
        <p:txBody>
          <a:bodyPr/>
          <a:lstStyle/>
          <a:p>
            <a:r>
              <a:rPr lang="en-US" altLang="zh-CN" dirty="0" smtClean="0"/>
              <a:t>V</a:t>
            </a:r>
            <a:r>
              <a:rPr lang="en-US" altLang="zh-CN" baseline="-25000" dirty="0" smtClean="0"/>
              <a:t>N</a:t>
            </a:r>
            <a:r>
              <a:rPr lang="zh-CN" altLang="en-US" dirty="0" smtClean="0"/>
              <a:t>用大写字母表示，如</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S</a:t>
            </a:r>
            <a:r>
              <a:rPr lang="zh-CN" altLang="en-US" dirty="0" smtClean="0"/>
              <a:t>等。</a:t>
            </a:r>
            <a:endParaRPr lang="en-US" altLang="zh-CN" dirty="0" smtClean="0"/>
          </a:p>
          <a:p>
            <a:r>
              <a:rPr lang="en-US" altLang="zh-CN" dirty="0" smtClean="0"/>
              <a:t>V</a:t>
            </a:r>
            <a:r>
              <a:rPr lang="en-US" altLang="zh-CN" baseline="-25000" dirty="0" smtClean="0"/>
              <a:t>T</a:t>
            </a:r>
            <a:r>
              <a:rPr lang="zh-CN" altLang="en-US" dirty="0" smtClean="0"/>
              <a:t>用小写字母、运算符和界符表示，如</a:t>
            </a:r>
            <a:r>
              <a:rPr lang="en-US" altLang="zh-CN" dirty="0" smtClean="0"/>
              <a:t>a</a:t>
            </a:r>
            <a:r>
              <a:rPr lang="zh-CN" altLang="en-US" dirty="0" smtClean="0"/>
              <a:t>，</a:t>
            </a:r>
            <a:r>
              <a:rPr lang="en-US" altLang="zh-CN" dirty="0" smtClean="0"/>
              <a:t>+</a:t>
            </a:r>
            <a:r>
              <a:rPr lang="zh-CN" altLang="en-US" dirty="0" smtClean="0"/>
              <a:t>、－ 等。</a:t>
            </a:r>
          </a:p>
          <a:p>
            <a:r>
              <a:rPr lang="zh-CN" altLang="en-US" dirty="0" smtClean="0">
                <a:sym typeface="Symbol" pitchFamily="18" charset="2"/>
              </a:rPr>
              <a:t> </a:t>
            </a:r>
            <a:r>
              <a:rPr lang="zh-CN" altLang="el-GR" dirty="0" smtClean="0"/>
              <a:t>、</a:t>
            </a:r>
            <a:r>
              <a:rPr lang="el-GR" altLang="zh-CN" dirty="0" smtClean="0"/>
              <a:t>β</a:t>
            </a:r>
            <a:r>
              <a:rPr lang="zh-CN" altLang="el-GR" dirty="0" smtClean="0"/>
              <a:t>、</a:t>
            </a:r>
            <a:r>
              <a:rPr lang="en-US" altLang="zh-CN" b="1" dirty="0" smtClean="0">
                <a:sym typeface="Symbol" pitchFamily="18" charset="2"/>
              </a:rPr>
              <a:t> </a:t>
            </a:r>
            <a:r>
              <a:rPr lang="en-US" altLang="zh-CN" dirty="0" smtClean="0">
                <a:sym typeface="Symbol" pitchFamily="18" charset="2"/>
              </a:rPr>
              <a:t> </a:t>
            </a:r>
            <a:r>
              <a:rPr lang="zh-CN" altLang="en-US" dirty="0" smtClean="0"/>
              <a:t>表示由</a:t>
            </a:r>
            <a:r>
              <a:rPr lang="en-US" altLang="zh-CN" dirty="0" smtClean="0"/>
              <a:t>V</a:t>
            </a:r>
            <a:r>
              <a:rPr lang="en-US" altLang="zh-CN" baseline="-25000" dirty="0" smtClean="0"/>
              <a:t>N</a:t>
            </a:r>
            <a:r>
              <a:rPr lang="zh-CN" altLang="en-US" dirty="0" smtClean="0"/>
              <a:t>和</a:t>
            </a:r>
            <a:r>
              <a:rPr lang="en-US" altLang="zh-CN" dirty="0" smtClean="0"/>
              <a:t>V</a:t>
            </a:r>
            <a:r>
              <a:rPr lang="en-US" altLang="zh-CN" baseline="-25000" dirty="0" smtClean="0"/>
              <a:t>T</a:t>
            </a:r>
            <a:r>
              <a:rPr lang="zh-CN" altLang="en-US" dirty="0" smtClean="0"/>
              <a:t>组成的文法符号串。</a:t>
            </a:r>
            <a:endParaRPr lang="en-US" altLang="zh-CN"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习惯表示</a:t>
            </a:r>
            <a:endParaRPr lang="zh-CN" altLang="en-US" dirty="0"/>
          </a:p>
        </p:txBody>
      </p:sp>
      <p:sp>
        <p:nvSpPr>
          <p:cNvPr id="3" name="内容占位符 2"/>
          <p:cNvSpPr>
            <a:spLocks noGrp="1"/>
          </p:cNvSpPr>
          <p:nvPr>
            <p:ph idx="1"/>
          </p:nvPr>
        </p:nvSpPr>
        <p:spPr/>
        <p:txBody>
          <a:bodyPr/>
          <a:lstStyle/>
          <a:p>
            <a:pPr>
              <a:spcBef>
                <a:spcPts val="0"/>
              </a:spcBef>
              <a:buNone/>
            </a:pPr>
            <a:endParaRPr lang="en-US" altLang="zh-CN" sz="2000" dirty="0" smtClean="0"/>
          </a:p>
          <a:p>
            <a:pPr>
              <a:spcBef>
                <a:spcPts val="0"/>
              </a:spcBef>
              <a:buNone/>
            </a:pPr>
            <a:r>
              <a:rPr lang="en-US" altLang="zh-CN" sz="2000" dirty="0" smtClean="0"/>
              <a:t>E </a:t>
            </a:r>
            <a:r>
              <a:rPr lang="en-US" altLang="zh-CN" sz="2000" dirty="0" smtClean="0">
                <a:sym typeface="Symbol" pitchFamily="18" charset="2"/>
              </a:rPr>
              <a:t></a:t>
            </a:r>
            <a:r>
              <a:rPr lang="en-US" altLang="zh-CN" sz="2000" dirty="0" smtClean="0"/>
              <a:t> </a:t>
            </a:r>
            <a:r>
              <a:rPr lang="en-US" altLang="zh-CN" sz="2000" dirty="0" err="1" smtClean="0"/>
              <a:t>i</a:t>
            </a:r>
            <a:r>
              <a:rPr lang="en-US" altLang="zh-CN" sz="2000" dirty="0" smtClean="0"/>
              <a:t> | E+E | E*E | (E)</a:t>
            </a:r>
          </a:p>
          <a:p>
            <a:pPr>
              <a:spcBef>
                <a:spcPts val="1800"/>
              </a:spcBef>
              <a:buNone/>
            </a:pPr>
            <a:r>
              <a:rPr lang="en-US" altLang="zh-CN" sz="2000" i="1" dirty="0" smtClean="0"/>
              <a:t>exp </a:t>
            </a:r>
            <a:r>
              <a:rPr lang="en-US" altLang="zh-CN" sz="2000" dirty="0" smtClean="0">
                <a:sym typeface="Symbol" pitchFamily="18" charset="2"/>
              </a:rPr>
              <a:t></a:t>
            </a:r>
            <a:r>
              <a:rPr lang="en-US" altLang="zh-CN" sz="2000" i="1" dirty="0" smtClean="0"/>
              <a:t> exp op exp | </a:t>
            </a:r>
            <a:r>
              <a:rPr lang="en-US" altLang="zh-CN" sz="2000" b="1" dirty="0" smtClean="0"/>
              <a:t>(</a:t>
            </a:r>
            <a:r>
              <a:rPr lang="en-US" altLang="zh-CN" sz="2000" i="1" dirty="0" smtClean="0"/>
              <a:t>exp</a:t>
            </a:r>
            <a:r>
              <a:rPr lang="en-US" altLang="zh-CN" sz="2000" b="1" dirty="0" smtClean="0"/>
              <a:t>)</a:t>
            </a:r>
            <a:r>
              <a:rPr lang="en-US" altLang="zh-CN" sz="2000" i="1" dirty="0" smtClean="0"/>
              <a:t> | </a:t>
            </a:r>
            <a:r>
              <a:rPr lang="en-US" altLang="zh-CN" sz="2000" b="1" i="1" dirty="0" smtClean="0"/>
              <a:t>number</a:t>
            </a:r>
            <a:r>
              <a:rPr lang="en-US" altLang="zh-CN" sz="2000" i="1" dirty="0" smtClean="0"/>
              <a:t> | </a:t>
            </a:r>
            <a:r>
              <a:rPr lang="en-US" altLang="zh-CN" sz="2000" b="1" i="1" dirty="0" smtClean="0"/>
              <a:t>id</a:t>
            </a:r>
          </a:p>
          <a:p>
            <a:pPr>
              <a:buNone/>
            </a:pPr>
            <a:r>
              <a:rPr lang="en-US" altLang="zh-CN" sz="2000" i="1" dirty="0" smtClean="0"/>
              <a:t>op </a:t>
            </a:r>
            <a:r>
              <a:rPr lang="en-US" altLang="zh-CN" sz="2000" dirty="0" smtClean="0">
                <a:sym typeface="Symbol" pitchFamily="18" charset="2"/>
              </a:rPr>
              <a:t></a:t>
            </a:r>
            <a:r>
              <a:rPr lang="en-US" altLang="zh-CN" sz="2000" i="1" dirty="0" smtClean="0"/>
              <a:t> </a:t>
            </a:r>
            <a:r>
              <a:rPr lang="en-US" altLang="zh-CN" sz="2000" b="1" dirty="0" smtClean="0"/>
              <a:t>+ </a:t>
            </a:r>
            <a:r>
              <a:rPr lang="en-US" altLang="zh-CN" sz="2000" dirty="0" smtClean="0"/>
              <a:t>|</a:t>
            </a:r>
            <a:r>
              <a:rPr lang="en-US" altLang="zh-CN" sz="2000" b="1" dirty="0" smtClean="0"/>
              <a:t> – </a:t>
            </a:r>
            <a:r>
              <a:rPr lang="en-US" altLang="zh-CN" sz="2000" dirty="0" smtClean="0"/>
              <a:t>|</a:t>
            </a:r>
            <a:r>
              <a:rPr lang="en-US" altLang="zh-CN" sz="2000" b="1" dirty="0" smtClean="0"/>
              <a:t> *</a:t>
            </a:r>
          </a:p>
          <a:p>
            <a:pPr>
              <a:spcBef>
                <a:spcPts val="1800"/>
              </a:spcBef>
              <a:buNone/>
            </a:pPr>
            <a:r>
              <a:rPr lang="en-US" altLang="zh-CN" sz="2000" i="1" dirty="0" smtClean="0"/>
              <a:t>exp </a:t>
            </a:r>
            <a:r>
              <a:rPr lang="en-US" altLang="zh-CN" sz="2000" dirty="0" smtClean="0">
                <a:sym typeface="Symbol" pitchFamily="18" charset="2"/>
              </a:rPr>
              <a:t></a:t>
            </a:r>
            <a:r>
              <a:rPr lang="en-US" altLang="zh-CN" sz="2000" i="1" dirty="0" smtClean="0"/>
              <a:t> exp op exp | </a:t>
            </a:r>
            <a:r>
              <a:rPr lang="en-US" altLang="zh-CN" sz="2000" b="1" dirty="0" smtClean="0"/>
              <a:t>(</a:t>
            </a:r>
            <a:r>
              <a:rPr lang="en-US" altLang="zh-CN" sz="2000" i="1" dirty="0" smtClean="0"/>
              <a:t>exp</a:t>
            </a:r>
            <a:r>
              <a:rPr lang="en-US" altLang="zh-CN" sz="2000" b="1" dirty="0" smtClean="0"/>
              <a:t>)</a:t>
            </a:r>
            <a:r>
              <a:rPr lang="en-US" altLang="zh-CN" sz="2000" i="1" dirty="0" smtClean="0"/>
              <a:t> | </a:t>
            </a:r>
            <a:r>
              <a:rPr lang="en-US" altLang="zh-CN" sz="2000" b="1" dirty="0" smtClean="0"/>
              <a:t>NUM</a:t>
            </a:r>
            <a:r>
              <a:rPr lang="en-US" altLang="zh-CN" sz="2000" i="1" dirty="0" smtClean="0"/>
              <a:t> | </a:t>
            </a:r>
            <a:r>
              <a:rPr lang="en-US" altLang="zh-CN" sz="2000" b="1" dirty="0" smtClean="0"/>
              <a:t>ID</a:t>
            </a:r>
          </a:p>
          <a:p>
            <a:pPr>
              <a:spcBef>
                <a:spcPts val="1800"/>
              </a:spcBef>
              <a:spcAft>
                <a:spcPts val="0"/>
              </a:spcAft>
              <a:buNone/>
            </a:pPr>
            <a:r>
              <a:rPr lang="en-US" altLang="zh-CN" sz="2000" dirty="0" smtClean="0"/>
              <a:t>&lt;exp&gt; ::= &lt;exp&gt; &lt;op&gt; &lt;exp&gt; | (&lt;exp&gt;) | NUMBER   </a:t>
            </a:r>
          </a:p>
          <a:p>
            <a:pPr>
              <a:buNone/>
            </a:pPr>
            <a:r>
              <a:rPr lang="en-US" altLang="zh-CN" sz="2000" dirty="0" smtClean="0"/>
              <a:t>&lt;op&gt;  ::= + | - | *</a:t>
            </a:r>
            <a:endParaRPr lang="zh-CN" altLang="en-US" sz="2000" dirty="0" smtClean="0"/>
          </a:p>
          <a:p>
            <a:pPr>
              <a:buNone/>
            </a:pPr>
            <a:endParaRPr lang="en-US" altLang="zh-CN" sz="2000" b="1" dirty="0" smtClean="0"/>
          </a:p>
          <a:p>
            <a:pPr eaLnBrk="1" hangingPunct="1">
              <a:spcBef>
                <a:spcPts val="600"/>
              </a:spcBef>
              <a:spcAft>
                <a:spcPts val="0"/>
              </a:spcAft>
              <a:buNone/>
            </a:pPr>
            <a:r>
              <a:rPr kumimoji="1" lang="en-US" altLang="en-US" sz="2000" dirty="0" smtClean="0"/>
              <a:t>S </a:t>
            </a:r>
            <a:r>
              <a:rPr kumimoji="1" lang="en-US" altLang="en-US" sz="2000" dirty="0" smtClean="0">
                <a:sym typeface="Symbol" pitchFamily="18" charset="2"/>
              </a:rPr>
              <a:t> if  </a:t>
            </a:r>
            <a:r>
              <a:rPr kumimoji="1" lang="en-US" altLang="zh-CN" sz="2000" dirty="0" smtClean="0">
                <a:sym typeface="Symbol" pitchFamily="18" charset="2"/>
              </a:rPr>
              <a:t>E</a:t>
            </a:r>
            <a:r>
              <a:rPr kumimoji="1" lang="en-US" altLang="en-US" sz="2000" dirty="0" smtClean="0">
                <a:sym typeface="Symbol" pitchFamily="18" charset="2"/>
              </a:rPr>
              <a:t> S</a:t>
            </a:r>
            <a:r>
              <a:rPr kumimoji="1" lang="en-US" altLang="zh-CN" sz="2000" dirty="0" smtClean="0">
                <a:sym typeface="Symbol" pitchFamily="18" charset="2"/>
              </a:rPr>
              <a:t> </a:t>
            </a:r>
            <a:r>
              <a:rPr kumimoji="1" lang="en-US" altLang="en-US" sz="2000" dirty="0" smtClean="0">
                <a:sym typeface="Symbol" pitchFamily="18" charset="2"/>
              </a:rPr>
              <a:t> if  </a:t>
            </a:r>
            <a:r>
              <a:rPr kumimoji="1" lang="en-US" altLang="zh-CN" sz="2000" dirty="0" smtClean="0">
                <a:sym typeface="Symbol" pitchFamily="18" charset="2"/>
              </a:rPr>
              <a:t>E</a:t>
            </a:r>
            <a:r>
              <a:rPr kumimoji="1" lang="en-US" altLang="en-US" sz="2000" dirty="0" smtClean="0">
                <a:sym typeface="Symbol" pitchFamily="18" charset="2"/>
              </a:rPr>
              <a:t> S else S other</a:t>
            </a:r>
            <a:endParaRPr lang="en-US" altLang="zh-CN" sz="2000" dirty="0" smtClean="0"/>
          </a:p>
          <a:p>
            <a:pPr eaLnBrk="1" hangingPunct="1">
              <a:spcBef>
                <a:spcPts val="500"/>
              </a:spcBef>
              <a:spcAft>
                <a:spcPts val="0"/>
              </a:spcAft>
              <a:buNone/>
            </a:pPr>
            <a:r>
              <a:rPr lang="en-US" altLang="zh-CN" sz="2000" i="1" dirty="0" smtClean="0"/>
              <a:t>if-stmt </a:t>
            </a:r>
            <a:r>
              <a:rPr lang="en-US" altLang="zh-CN" sz="2000" dirty="0" smtClean="0">
                <a:sym typeface="Symbol" pitchFamily="18" charset="2"/>
              </a:rPr>
              <a:t></a:t>
            </a:r>
            <a:r>
              <a:rPr lang="en-US" altLang="zh-CN" sz="2000" i="1" dirty="0" smtClean="0"/>
              <a:t> </a:t>
            </a:r>
            <a:r>
              <a:rPr lang="en-US" altLang="zh-CN" sz="2000" b="1" dirty="0" smtClean="0"/>
              <a:t>if </a:t>
            </a:r>
            <a:r>
              <a:rPr lang="en-US" altLang="zh-CN" sz="2000" i="1" dirty="0" smtClean="0"/>
              <a:t>exp</a:t>
            </a:r>
            <a:r>
              <a:rPr lang="en-US" altLang="zh-CN" sz="2000" b="1" dirty="0" smtClean="0"/>
              <a:t> then</a:t>
            </a:r>
            <a:r>
              <a:rPr lang="en-US" altLang="zh-CN" sz="2000" i="1" dirty="0" smtClean="0"/>
              <a:t> stmt-sequence </a:t>
            </a:r>
            <a:r>
              <a:rPr lang="en-US" altLang="zh-CN" sz="2000" b="1" dirty="0" smtClean="0"/>
              <a:t>end</a:t>
            </a:r>
            <a:endParaRPr lang="en-US" altLang="zh-CN" sz="2000" i="1" dirty="0" smtClean="0"/>
          </a:p>
          <a:p>
            <a:pPr eaLnBrk="1" hangingPunct="1">
              <a:spcBef>
                <a:spcPts val="500"/>
              </a:spcBef>
              <a:spcAft>
                <a:spcPts val="0"/>
              </a:spcAft>
              <a:buNone/>
            </a:pPr>
            <a:r>
              <a:rPr lang="en-US" altLang="zh-CN" sz="2000" i="1" dirty="0" smtClean="0"/>
              <a:t>       	| </a:t>
            </a:r>
            <a:r>
              <a:rPr lang="en-US" altLang="zh-CN" sz="2000" b="1" dirty="0" smtClean="0"/>
              <a:t>if</a:t>
            </a:r>
            <a:r>
              <a:rPr lang="en-US" altLang="zh-CN" sz="2000" i="1" dirty="0" smtClean="0"/>
              <a:t> exp </a:t>
            </a:r>
            <a:r>
              <a:rPr lang="en-US" altLang="zh-CN" sz="2000" b="1" dirty="0" smtClean="0"/>
              <a:t>then </a:t>
            </a:r>
            <a:r>
              <a:rPr lang="en-US" altLang="zh-CN" sz="2000" i="1" dirty="0" smtClean="0"/>
              <a:t>stmt-sequence </a:t>
            </a:r>
            <a:r>
              <a:rPr lang="en-US" altLang="zh-CN" sz="2000" b="1" dirty="0" smtClean="0"/>
              <a:t>else</a:t>
            </a:r>
            <a:r>
              <a:rPr lang="en-US" altLang="zh-CN" sz="2000" i="1" dirty="0" smtClean="0"/>
              <a:t> stmt-sequence </a:t>
            </a:r>
            <a:r>
              <a:rPr lang="en-US" altLang="zh-CN" sz="2000" b="1" dirty="0" smtClean="0"/>
              <a:t>end</a:t>
            </a:r>
            <a:endParaRPr lang="en-US" altLang="zh-CN" sz="2000" i="1"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linds(horizontal)">
                                      <p:cBhvr>
                                        <p:cTn id="28" dur="500"/>
                                        <p:tgtEl>
                                          <p:spTgt spid="3">
                                            <p:txEl>
                                              <p:pRg st="8" end="8"/>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blinds(horizontal)">
                                      <p:cBhvr>
                                        <p:cTn id="31" dur="500"/>
                                        <p:tgtEl>
                                          <p:spTgt spid="3">
                                            <p:txEl>
                                              <p:pRg st="9" end="9"/>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blinds(horizontal)">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C3455852-DBAB-4086-B6CE-3E618CDEFDD3}" type="slidenum">
              <a:rPr lang="zh-CN" altLang="en-US" smtClean="0"/>
              <a:pPr/>
              <a:t>29</a:t>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dirty="0" smtClean="0"/>
              <a:t>Symbols of Grammar Rules</a:t>
            </a:r>
          </a:p>
        </p:txBody>
      </p:sp>
      <p:sp>
        <p:nvSpPr>
          <p:cNvPr id="20484" name="Rectangle 3"/>
          <p:cNvSpPr>
            <a:spLocks noGrp="1" noChangeArrowheads="1"/>
          </p:cNvSpPr>
          <p:nvPr>
            <p:ph type="body" idx="1"/>
          </p:nvPr>
        </p:nvSpPr>
        <p:spPr/>
        <p:txBody>
          <a:bodyPr/>
          <a:lstStyle/>
          <a:p>
            <a:pPr eaLnBrk="1" hangingPunct="1"/>
            <a:r>
              <a:rPr lang="en-US" altLang="zh-CN" dirty="0" smtClean="0"/>
              <a:t>Like regular expressions, grammar rules are defined over</a:t>
            </a:r>
            <a:r>
              <a:rPr lang="en-US" altLang="zh-CN" i="1" dirty="0" smtClean="0"/>
              <a:t> </a:t>
            </a:r>
            <a:r>
              <a:rPr lang="en-US" altLang="zh-CN" dirty="0" smtClean="0"/>
              <a:t>an alphabet, or set of symbols. </a:t>
            </a:r>
          </a:p>
          <a:p>
            <a:pPr eaLnBrk="1" hangingPunct="1"/>
            <a:r>
              <a:rPr lang="en-US" altLang="zh-CN" dirty="0" smtClean="0"/>
              <a:t>In the case of regular expressions, these symbols are usually </a:t>
            </a:r>
            <a:r>
              <a:rPr lang="en-US" altLang="zh-CN" dirty="0" smtClean="0">
                <a:solidFill>
                  <a:srgbClr val="FF0000"/>
                </a:solidFill>
              </a:rPr>
              <a:t>characters</a:t>
            </a:r>
            <a:r>
              <a:rPr lang="en-US" altLang="zh-CN" dirty="0" smtClean="0"/>
              <a:t>.</a:t>
            </a:r>
          </a:p>
          <a:p>
            <a:pPr eaLnBrk="1" hangingPunct="1"/>
            <a:r>
              <a:rPr lang="en-US" altLang="zh-CN" dirty="0" smtClean="0"/>
              <a:t>In the case of grammar rule, the symbols are </a:t>
            </a:r>
            <a:r>
              <a:rPr lang="en-US" altLang="zh-CN" dirty="0" smtClean="0">
                <a:solidFill>
                  <a:srgbClr val="FF0000"/>
                </a:solidFill>
              </a:rPr>
              <a:t>tokens</a:t>
            </a:r>
            <a:r>
              <a:rPr lang="en-US" altLang="zh-CN" dirty="0" smtClean="0"/>
              <a:t> representing strings of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blinds(horizontal)">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blinds(horizontal)">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blinds(horizontal)">
                                      <p:cBhvr>
                                        <p:cTn id="17" dur="500"/>
                                        <p:tgtEl>
                                          <p:spTgt spid="204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3</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a:solidFill>
                  <a:schemeClr val="tx2"/>
                </a:solidFill>
                <a:latin typeface="Arial" charset="0"/>
              </a:rPr>
              <a:t>Contents</a:t>
            </a:r>
          </a:p>
        </p:txBody>
      </p:sp>
      <p:graphicFrame>
        <p:nvGraphicFramePr>
          <p:cNvPr id="7" name="图示 6"/>
          <p:cNvGraphicFramePr/>
          <p:nvPr/>
        </p:nvGraphicFramePr>
        <p:xfrm>
          <a:off x="1000100" y="1857364"/>
          <a:ext cx="7200000" cy="28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5"/>
          <p:cNvSpPr>
            <a:spLocks noChangeArrowheads="1"/>
          </p:cNvSpPr>
          <p:nvPr/>
        </p:nvSpPr>
        <p:spPr bwMode="auto">
          <a:xfrm>
            <a:off x="1126130" y="1739901"/>
            <a:ext cx="569387" cy="1015663"/>
          </a:xfrm>
          <a:prstGeom prst="rect">
            <a:avLst/>
          </a:prstGeom>
          <a:noFill/>
          <a:ln w="9525">
            <a:noFill/>
            <a:miter lim="800000"/>
            <a:headEnd/>
            <a:tailEnd/>
          </a:ln>
        </p:spPr>
        <p:txBody>
          <a:bodyPr wrap="squar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如何由文法产生语言的句子？</a:t>
            </a:r>
            <a:endParaRPr lang="zh-CN" altLang="en-US" dirty="0"/>
          </a:p>
        </p:txBody>
      </p:sp>
      <p:sp>
        <p:nvSpPr>
          <p:cNvPr id="3" name="内容占位符 2"/>
          <p:cNvSpPr>
            <a:spLocks noGrp="1"/>
          </p:cNvSpPr>
          <p:nvPr>
            <p:ph idx="1"/>
          </p:nvPr>
        </p:nvSpPr>
        <p:spPr/>
        <p:txBody>
          <a:bodyPr/>
          <a:lstStyle/>
          <a:p>
            <a:r>
              <a:rPr lang="zh-CN" altLang="en-US" dirty="0" smtClean="0"/>
              <a:t>推导</a:t>
            </a:r>
            <a:endParaRPr lang="en-US" altLang="zh-CN" dirty="0" smtClean="0">
              <a:solidFill>
                <a:srgbClr val="FF3300"/>
              </a:solidFill>
            </a:endParaRPr>
          </a:p>
          <a:p>
            <a:pPr lvl="1"/>
            <a:r>
              <a:rPr lang="zh-CN" altLang="en-US" dirty="0" smtClean="0"/>
              <a:t>从开始符号出发，反复连续使用产生式，对</a:t>
            </a:r>
            <a:r>
              <a:rPr lang="zh-CN" altLang="en-US" dirty="0" smtClean="0">
                <a:solidFill>
                  <a:srgbClr val="FF0000"/>
                </a:solidFill>
              </a:rPr>
              <a:t>非终结符</a:t>
            </a:r>
            <a:r>
              <a:rPr lang="zh-CN" altLang="en-US" dirty="0" smtClean="0"/>
              <a:t>进行替换和展开，直到符号串全部由</a:t>
            </a:r>
            <a:r>
              <a:rPr lang="zh-CN" altLang="en-US" dirty="0" smtClean="0">
                <a:solidFill>
                  <a:srgbClr val="FF0000"/>
                </a:solidFill>
              </a:rPr>
              <a:t>终结符号</a:t>
            </a:r>
            <a:r>
              <a:rPr lang="zh-CN" altLang="en-US" dirty="0" smtClean="0"/>
              <a:t>组成。</a:t>
            </a:r>
            <a:endParaRPr lang="en-US" altLang="zh-CN" dirty="0" smtClean="0"/>
          </a:p>
          <a:p>
            <a:r>
              <a:rPr lang="zh-CN" altLang="en-US" dirty="0" smtClean="0"/>
              <a:t>推导过程中的每一步称为</a:t>
            </a:r>
            <a:r>
              <a:rPr lang="zh-CN" altLang="en-US" dirty="0" smtClean="0">
                <a:solidFill>
                  <a:srgbClr val="FF0000"/>
                </a:solidFill>
              </a:rPr>
              <a:t>直接推导</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Consider the grammar G(E) </a:t>
            </a:r>
          </a:p>
          <a:p>
            <a:pPr>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r>
              <a:rPr lang="en-US" altLang="zh-CN" dirty="0" smtClean="0"/>
              <a:t>Derivation for  </a:t>
            </a:r>
            <a:r>
              <a:rPr lang="en-US" altLang="zh-CN" dirty="0" smtClean="0">
                <a:sym typeface="Symbol" pitchFamily="18" charset="2"/>
              </a:rPr>
              <a:t>(</a:t>
            </a:r>
            <a:r>
              <a:rPr lang="en-US" altLang="zh-CN" dirty="0" err="1" smtClean="0">
                <a:sym typeface="Symbol" pitchFamily="18" charset="2"/>
              </a:rPr>
              <a:t>i+i</a:t>
            </a:r>
            <a:r>
              <a:rPr lang="en-US" altLang="zh-CN" dirty="0" smtClean="0">
                <a:sym typeface="Symbol" pitchFamily="18" charset="2"/>
              </a:rPr>
              <a:t>)</a:t>
            </a:r>
            <a:endParaRPr lang="en-US" altLang="zh-CN" dirty="0" smtClean="0"/>
          </a:p>
          <a:p>
            <a:pPr marL="342900" lvl="1" indent="-342900">
              <a:spcBef>
                <a:spcPts val="576"/>
              </a:spcBef>
              <a:spcAft>
                <a:spcPts val="0"/>
              </a:spcAft>
              <a:buClr>
                <a:schemeClr val="folHlink"/>
              </a:buClr>
              <a:buSzPct val="60000"/>
              <a:buNone/>
            </a:pPr>
            <a:r>
              <a:rPr lang="en-US" altLang="zh-CN" dirty="0" smtClean="0"/>
              <a:t>	   E </a:t>
            </a:r>
            <a:r>
              <a:rPr lang="en-US" altLang="zh-CN" dirty="0" smtClean="0">
                <a:sym typeface="Symbol" pitchFamily="18" charset="2"/>
              </a:rPr>
              <a:t></a:t>
            </a:r>
            <a:r>
              <a:rPr lang="en-US" altLang="zh-CN" dirty="0" smtClean="0"/>
              <a:t> (E) </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smtClean="0"/>
              <a:t>E+E</a:t>
            </a:r>
            <a:r>
              <a:rPr lang="en-US" altLang="zh-CN" dirty="0" smtClean="0">
                <a:sym typeface="Symbol" pitchFamily="18" charset="2"/>
              </a:rPr>
              <a:t>)</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err="1" smtClean="0">
                <a:sym typeface="Symbol" pitchFamily="18" charset="2"/>
              </a:rPr>
              <a:t>i+E</a:t>
            </a:r>
            <a:r>
              <a:rPr lang="en-US" altLang="zh-CN" dirty="0" smtClean="0">
                <a:sym typeface="Symbol" pitchFamily="18" charset="2"/>
              </a:rPr>
              <a:t>)</a:t>
            </a:r>
          </a:p>
          <a:p>
            <a:pPr marL="342900" lvl="1" indent="-342900">
              <a:spcBef>
                <a:spcPts val="576"/>
              </a:spcBef>
              <a:spcAft>
                <a:spcPts val="0"/>
              </a:spcAft>
              <a:buClr>
                <a:schemeClr val="folHlink"/>
              </a:buClr>
              <a:buSzPct val="60000"/>
              <a:buNone/>
            </a:pPr>
            <a:r>
              <a:rPr lang="en-US" altLang="zh-CN" dirty="0" smtClean="0">
                <a:sym typeface="Symbol" pitchFamily="18" charset="2"/>
              </a:rPr>
              <a:t>		 (</a:t>
            </a:r>
            <a:r>
              <a:rPr lang="en-US" altLang="zh-CN" dirty="0" err="1" smtClean="0">
                <a:sym typeface="Symbol" pitchFamily="18" charset="2"/>
              </a:rPr>
              <a:t>i+i</a:t>
            </a:r>
            <a:r>
              <a:rPr lang="en-US" altLang="zh-CN" dirty="0" smtClean="0">
                <a:sym typeface="Symbol" pitchFamily="18" charset="2"/>
              </a:rPr>
              <a:t>)</a:t>
            </a:r>
          </a:p>
          <a:p>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a:xfrm>
            <a:off x="214282" y="1125538"/>
            <a:ext cx="8929750" cy="5040312"/>
          </a:xfrm>
        </p:spPr>
        <p:txBody>
          <a:bodyPr/>
          <a:lstStyle/>
          <a:p>
            <a:pPr>
              <a:spcAft>
                <a:spcPts val="0"/>
              </a:spcAft>
            </a:pPr>
            <a:endParaRPr lang="en-US" altLang="zh-CN" dirty="0" smtClean="0"/>
          </a:p>
          <a:p>
            <a:pPr>
              <a:spcBef>
                <a:spcPts val="1200"/>
              </a:spcBef>
              <a:spcAft>
                <a:spcPts val="0"/>
              </a:spcAft>
            </a:pPr>
            <a:r>
              <a:rPr lang="zh-CN" altLang="en-US" dirty="0" smtClean="0"/>
              <a:t>直接推导</a:t>
            </a:r>
            <a:endParaRPr lang="en-US" altLang="zh-CN" dirty="0" smtClean="0"/>
          </a:p>
          <a:p>
            <a:pPr lvl="1"/>
            <a:r>
              <a:rPr lang="zh-CN" altLang="en-US" sz="2000" dirty="0" smtClean="0"/>
              <a:t>如果</a:t>
            </a:r>
            <a:r>
              <a:rPr lang="en-US" altLang="zh-CN" sz="2000" dirty="0" smtClean="0"/>
              <a:t>A→</a:t>
            </a:r>
            <a:r>
              <a:rPr lang="en-US" altLang="zh-CN" sz="2000" dirty="0" smtClean="0">
                <a:sym typeface="Symbol" pitchFamily="18" charset="2"/>
              </a:rPr>
              <a:t> </a:t>
            </a:r>
            <a:r>
              <a:rPr lang="zh-CN" altLang="en-US" sz="2000" dirty="0" smtClean="0"/>
              <a:t>是一个产生式，且</a:t>
            </a:r>
            <a:r>
              <a:rPr lang="zh-CN" altLang="en-US" sz="2000" dirty="0" smtClean="0">
                <a:sym typeface="Symbol" pitchFamily="18" charset="2"/>
              </a:rPr>
              <a:t></a:t>
            </a:r>
            <a:r>
              <a:rPr lang="zh-CN" altLang="en-US" sz="2000" dirty="0" smtClean="0"/>
              <a:t>，</a:t>
            </a:r>
            <a:r>
              <a:rPr lang="en-US" altLang="zh-CN" sz="2000" dirty="0" smtClean="0"/>
              <a:t>β∈</a:t>
            </a:r>
            <a:r>
              <a:rPr lang="zh-CN" altLang="en-US" sz="2000" dirty="0" smtClean="0"/>
              <a:t>（</a:t>
            </a:r>
            <a:r>
              <a:rPr lang="en-US" altLang="zh-CN" sz="2000" dirty="0" smtClean="0"/>
              <a:t>V</a:t>
            </a:r>
            <a:r>
              <a:rPr lang="en-US" altLang="zh-CN" sz="2000" baseline="-25000" dirty="0" smtClean="0"/>
              <a:t>T</a:t>
            </a:r>
            <a:r>
              <a:rPr lang="en-US" altLang="zh-CN" sz="2000" dirty="0" smtClean="0"/>
              <a:t>∪V</a:t>
            </a:r>
            <a:r>
              <a:rPr lang="en-US" altLang="zh-CN" sz="2000" baseline="-25000" dirty="0" smtClean="0"/>
              <a:t>N</a:t>
            </a:r>
            <a:r>
              <a:rPr lang="zh-CN" altLang="en-US" sz="2000" dirty="0" smtClean="0"/>
              <a:t>）*，</a:t>
            </a:r>
            <a:endParaRPr lang="en-US" altLang="zh-CN" sz="2000" dirty="0" smtClean="0"/>
          </a:p>
          <a:p>
            <a:pPr lvl="1"/>
            <a:r>
              <a:rPr lang="zh-CN" altLang="en-US" sz="2000" dirty="0" smtClean="0"/>
              <a:t>则将产生式</a:t>
            </a:r>
            <a:r>
              <a:rPr lang="en-US" altLang="zh-CN" sz="2000" dirty="0" smtClean="0"/>
              <a:t>A→</a:t>
            </a:r>
            <a:r>
              <a:rPr lang="en-US" altLang="zh-CN" sz="2000" dirty="0" smtClean="0">
                <a:sym typeface="Symbol" pitchFamily="18" charset="2"/>
              </a:rPr>
              <a:t>  </a:t>
            </a:r>
            <a:r>
              <a:rPr lang="zh-CN" altLang="en-US" sz="2000" dirty="0" smtClean="0"/>
              <a:t>用于符号串</a:t>
            </a:r>
            <a:r>
              <a:rPr lang="zh-CN" altLang="en-US" sz="2000" dirty="0" smtClean="0">
                <a:sym typeface="Symbol" pitchFamily="18" charset="2"/>
              </a:rPr>
              <a:t></a:t>
            </a:r>
            <a:r>
              <a:rPr lang="en-US" altLang="zh-CN" sz="2000" dirty="0" err="1" smtClean="0"/>
              <a:t>Aβ</a:t>
            </a:r>
            <a:r>
              <a:rPr lang="zh-CN" altLang="en-US" sz="2000" dirty="0" smtClean="0"/>
              <a:t>，得到符号串</a:t>
            </a:r>
            <a:r>
              <a:rPr lang="zh-CN" altLang="en-US" sz="2000" dirty="0" smtClean="0">
                <a:sym typeface="Symbol" pitchFamily="18" charset="2"/>
              </a:rPr>
              <a:t></a:t>
            </a:r>
            <a:r>
              <a:rPr lang="en-US" altLang="zh-CN" sz="2000" dirty="0" smtClean="0">
                <a:sym typeface="Symbol" pitchFamily="18" charset="2"/>
              </a:rPr>
              <a:t></a:t>
            </a:r>
            <a:r>
              <a:rPr lang="en-US" altLang="zh-CN" sz="2000" dirty="0" smtClean="0"/>
              <a:t>β</a:t>
            </a:r>
            <a:r>
              <a:rPr lang="zh-CN" altLang="en-US" sz="2000" dirty="0" smtClean="0"/>
              <a:t>，记为</a:t>
            </a:r>
            <a:r>
              <a:rPr lang="zh-CN" altLang="en-US" sz="2000" dirty="0" smtClean="0">
                <a:sym typeface="Symbol" pitchFamily="18" charset="2"/>
              </a:rPr>
              <a:t></a:t>
            </a:r>
            <a:r>
              <a:rPr lang="en-US" altLang="zh-CN" sz="2000" dirty="0" err="1" smtClean="0"/>
              <a:t>Aβ</a:t>
            </a:r>
            <a:r>
              <a:rPr lang="en-US" altLang="zh-CN" sz="2000" dirty="0" smtClean="0"/>
              <a:t> </a:t>
            </a:r>
            <a:r>
              <a:rPr lang="en-US" altLang="zh-CN" sz="2000" dirty="0" smtClean="0">
                <a:sym typeface="Symbol" pitchFamily="18" charset="2"/>
              </a:rPr>
              <a:t></a:t>
            </a:r>
            <a:r>
              <a:rPr lang="en-US" altLang="zh-CN" sz="2000" dirty="0" smtClean="0"/>
              <a:t> </a:t>
            </a:r>
            <a:r>
              <a:rPr lang="zh-CN" altLang="en-US" sz="2000" dirty="0" smtClean="0">
                <a:sym typeface="Symbol" pitchFamily="18" charset="2"/>
              </a:rPr>
              <a:t></a:t>
            </a:r>
            <a:r>
              <a:rPr lang="en-US" altLang="zh-CN" sz="2000" dirty="0" smtClean="0">
                <a:sym typeface="Symbol" pitchFamily="18" charset="2"/>
              </a:rPr>
              <a:t></a:t>
            </a:r>
            <a:r>
              <a:rPr lang="en-US" altLang="zh-CN" sz="2000" dirty="0" smtClean="0"/>
              <a:t>β</a:t>
            </a:r>
            <a:r>
              <a:rPr lang="zh-CN" altLang="en-US" sz="2000" dirty="0" smtClean="0"/>
              <a:t>，称</a:t>
            </a:r>
            <a:r>
              <a:rPr lang="zh-CN" altLang="en-US" sz="2000" dirty="0" smtClean="0">
                <a:sym typeface="Symbol" pitchFamily="18" charset="2"/>
              </a:rPr>
              <a:t></a:t>
            </a:r>
            <a:r>
              <a:rPr lang="en-US" altLang="zh-CN" sz="2000" dirty="0" err="1" smtClean="0"/>
              <a:t>Aβ</a:t>
            </a:r>
            <a:r>
              <a:rPr lang="zh-CN" altLang="en-US" sz="2000" dirty="0" smtClean="0">
                <a:solidFill>
                  <a:srgbClr val="FF0000"/>
                </a:solidFill>
              </a:rPr>
              <a:t>直接推出</a:t>
            </a:r>
            <a:r>
              <a:rPr lang="zh-CN" altLang="en-US" sz="2000" dirty="0" smtClean="0">
                <a:sym typeface="Symbol" pitchFamily="18" charset="2"/>
              </a:rPr>
              <a:t></a:t>
            </a:r>
            <a:r>
              <a:rPr lang="en-US" altLang="zh-CN" sz="2000" dirty="0" smtClean="0">
                <a:sym typeface="Symbol" pitchFamily="18" charset="2"/>
              </a:rPr>
              <a:t></a:t>
            </a:r>
            <a:r>
              <a:rPr lang="en-US" altLang="zh-CN" sz="2000" dirty="0" smtClean="0"/>
              <a:t>β</a:t>
            </a:r>
            <a:r>
              <a:rPr lang="zh-CN" altLang="en-US" sz="2000" dirty="0" smtClean="0"/>
              <a:t>。</a:t>
            </a:r>
          </a:p>
          <a:p>
            <a:pPr>
              <a:spcBef>
                <a:spcPts val="1200"/>
              </a:spcBef>
              <a:spcAft>
                <a:spcPts val="0"/>
              </a:spcAft>
            </a:pPr>
            <a:r>
              <a:rPr lang="zh-CN" altLang="en-US" dirty="0" smtClean="0"/>
              <a:t>推导</a:t>
            </a:r>
            <a:endParaRPr lang="en-US" altLang="zh-CN" dirty="0" smtClean="0"/>
          </a:p>
          <a:p>
            <a:pPr lvl="1"/>
            <a:r>
              <a:rPr lang="zh-CN" altLang="en-US" sz="2000" dirty="0" smtClean="0"/>
              <a:t>如果</a:t>
            </a:r>
            <a:r>
              <a:rPr lang="zh-CN" altLang="en-US" sz="2000" dirty="0" smtClean="0">
                <a:sym typeface="Symbol" pitchFamily="18" charset="2"/>
              </a:rPr>
              <a:t></a:t>
            </a:r>
            <a:r>
              <a:rPr lang="en-US" altLang="zh-CN" sz="2000" baseline="-25000" dirty="0" smtClean="0">
                <a:sym typeface="Symbol" pitchFamily="18" charset="2"/>
              </a:rPr>
              <a:t>1</a:t>
            </a:r>
            <a:r>
              <a:rPr lang="en-US" altLang="zh-CN" sz="2000" dirty="0" smtClean="0"/>
              <a:t> </a:t>
            </a:r>
            <a:r>
              <a:rPr lang="en-US" altLang="zh-CN" sz="2000" dirty="0" smtClean="0">
                <a:sym typeface="Symbol" pitchFamily="18" charset="2"/>
              </a:rPr>
              <a:t></a:t>
            </a:r>
            <a:r>
              <a:rPr lang="en-US" altLang="zh-CN" sz="2000" dirty="0" smtClean="0"/>
              <a:t> </a:t>
            </a:r>
            <a:r>
              <a:rPr lang="en-US" altLang="zh-CN" sz="2000" dirty="0" smtClean="0">
                <a:sym typeface="Symbol" pitchFamily="18" charset="2"/>
              </a:rPr>
              <a:t></a:t>
            </a:r>
            <a:r>
              <a:rPr lang="en-US" altLang="zh-CN" sz="2000" baseline="-25000" dirty="0" smtClean="0">
                <a:sym typeface="Symbol" pitchFamily="18" charset="2"/>
              </a:rPr>
              <a:t>2</a:t>
            </a:r>
            <a:r>
              <a:rPr lang="en-US" altLang="zh-CN" sz="2000" dirty="0" smtClean="0"/>
              <a:t> </a:t>
            </a:r>
            <a:r>
              <a:rPr lang="en-US" altLang="zh-CN" sz="2000" dirty="0" smtClean="0">
                <a:sym typeface="Symbol" pitchFamily="18" charset="2"/>
              </a:rPr>
              <a:t></a:t>
            </a:r>
            <a:r>
              <a:rPr lang="en-US" altLang="zh-CN" sz="2000" dirty="0" smtClean="0"/>
              <a:t> </a:t>
            </a:r>
            <a:r>
              <a:rPr lang="en-US" altLang="zh-CN" sz="2000" dirty="0" smtClean="0">
                <a:sym typeface="Symbol" pitchFamily="18" charset="2"/>
              </a:rPr>
              <a:t> </a:t>
            </a:r>
            <a:r>
              <a:rPr lang="en-US" altLang="zh-CN" sz="2000" baseline="-25000" dirty="0" smtClean="0">
                <a:sym typeface="Symbol" pitchFamily="18" charset="2"/>
              </a:rPr>
              <a:t>n</a:t>
            </a:r>
            <a:r>
              <a:rPr lang="zh-CN" altLang="en-US" sz="2000" dirty="0" smtClean="0"/>
              <a:t>，则称该序列是从</a:t>
            </a:r>
            <a:r>
              <a:rPr lang="zh-CN" altLang="en-US" sz="2000" dirty="0" smtClean="0">
                <a:sym typeface="Symbol" pitchFamily="18" charset="2"/>
              </a:rPr>
              <a:t></a:t>
            </a:r>
            <a:r>
              <a:rPr lang="en-US" altLang="zh-CN" sz="2000" baseline="-25000" dirty="0" smtClean="0">
                <a:sym typeface="Symbol" pitchFamily="18" charset="2"/>
              </a:rPr>
              <a:t>1</a:t>
            </a:r>
            <a:r>
              <a:rPr lang="zh-CN" altLang="en-US" sz="2000" dirty="0" smtClean="0"/>
              <a:t>到</a:t>
            </a:r>
            <a:r>
              <a:rPr lang="zh-CN" altLang="en-US" sz="2000" dirty="0" smtClean="0">
                <a:sym typeface="Symbol" pitchFamily="18" charset="2"/>
              </a:rPr>
              <a:t></a:t>
            </a:r>
            <a:r>
              <a:rPr lang="en-US" altLang="zh-CN" sz="2000" baseline="-25000" dirty="0" smtClean="0">
                <a:sym typeface="Symbol" pitchFamily="18" charset="2"/>
              </a:rPr>
              <a:t>n</a:t>
            </a:r>
            <a:r>
              <a:rPr lang="zh-CN" altLang="en-US" sz="2000" dirty="0" smtClean="0"/>
              <a:t>的一个</a:t>
            </a:r>
            <a:r>
              <a:rPr lang="zh-CN" altLang="en-US" sz="2000" dirty="0" smtClean="0">
                <a:solidFill>
                  <a:srgbClr val="FF0000"/>
                </a:solidFill>
              </a:rPr>
              <a:t>推导</a:t>
            </a:r>
            <a:r>
              <a:rPr lang="zh-CN" altLang="en-US" sz="2000" dirty="0" smtClean="0"/>
              <a:t>。</a:t>
            </a:r>
            <a:endParaRPr lang="en-US" altLang="zh-CN" sz="2000" dirty="0" smtClean="0"/>
          </a:p>
          <a:p>
            <a:pPr lvl="1"/>
            <a:r>
              <a:rPr lang="zh-CN" altLang="en-US" sz="2000" dirty="0" smtClean="0"/>
              <a:t>若存在一个从</a:t>
            </a:r>
            <a:r>
              <a:rPr lang="zh-CN" altLang="en-US" sz="2000" dirty="0" smtClean="0">
                <a:sym typeface="Symbol" pitchFamily="18" charset="2"/>
              </a:rPr>
              <a:t></a:t>
            </a:r>
            <a:r>
              <a:rPr lang="en-US" altLang="zh-CN" sz="2000" baseline="-25000" dirty="0" smtClean="0">
                <a:sym typeface="Symbol" pitchFamily="18" charset="2"/>
              </a:rPr>
              <a:t>1</a:t>
            </a:r>
            <a:r>
              <a:rPr lang="zh-CN" altLang="en-US" sz="2000" dirty="0" smtClean="0"/>
              <a:t>到</a:t>
            </a:r>
            <a:r>
              <a:rPr lang="zh-CN" altLang="en-US" sz="2000" dirty="0" smtClean="0">
                <a:sym typeface="Symbol" pitchFamily="18" charset="2"/>
              </a:rPr>
              <a:t></a:t>
            </a:r>
            <a:r>
              <a:rPr lang="en-US" altLang="zh-CN" sz="2000" baseline="-25000" dirty="0" smtClean="0">
                <a:sym typeface="Symbol" pitchFamily="18" charset="2"/>
              </a:rPr>
              <a:t>n</a:t>
            </a:r>
            <a:r>
              <a:rPr lang="zh-CN" altLang="en-US" sz="2000" dirty="0" smtClean="0"/>
              <a:t>的推导，则称</a:t>
            </a:r>
            <a:r>
              <a:rPr lang="zh-CN" altLang="en-US" sz="2000" dirty="0" smtClean="0">
                <a:sym typeface="Symbol" pitchFamily="18" charset="2"/>
              </a:rPr>
              <a:t></a:t>
            </a:r>
            <a:r>
              <a:rPr lang="en-US" altLang="zh-CN" sz="2000" baseline="-25000" dirty="0" smtClean="0">
                <a:sym typeface="Symbol" pitchFamily="18" charset="2"/>
              </a:rPr>
              <a:t>1</a:t>
            </a:r>
            <a:r>
              <a:rPr lang="zh-CN" altLang="en-US" sz="2000" dirty="0" smtClean="0"/>
              <a:t>可以</a:t>
            </a:r>
            <a:r>
              <a:rPr lang="zh-CN" altLang="en-US" sz="2000" dirty="0" smtClean="0">
                <a:solidFill>
                  <a:srgbClr val="FF0000"/>
                </a:solidFill>
              </a:rPr>
              <a:t>推导</a:t>
            </a:r>
            <a:r>
              <a:rPr lang="zh-CN" altLang="en-US" sz="2000" dirty="0" smtClean="0"/>
              <a:t>出</a:t>
            </a:r>
            <a:r>
              <a:rPr lang="zh-CN" altLang="en-US" sz="2000" dirty="0" smtClean="0">
                <a:sym typeface="Symbol" pitchFamily="18" charset="2"/>
              </a:rPr>
              <a:t></a:t>
            </a:r>
            <a:r>
              <a:rPr lang="en-US" altLang="zh-CN" sz="2000" baseline="-25000" dirty="0" smtClean="0">
                <a:sym typeface="Symbol" pitchFamily="18" charset="2"/>
              </a:rPr>
              <a:t>n</a:t>
            </a:r>
            <a:r>
              <a:rPr lang="zh-CN" altLang="en-US" sz="2000" dirty="0" smtClean="0"/>
              <a:t>。</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32</a:t>
            </a:fld>
            <a:endParaRPr lang="en-US" altLang="zh-CN"/>
          </a:p>
        </p:txBody>
      </p:sp>
      <p:sp>
        <p:nvSpPr>
          <p:cNvPr id="5" name="矩形 4"/>
          <p:cNvSpPr/>
          <p:nvPr/>
        </p:nvSpPr>
        <p:spPr>
          <a:xfrm>
            <a:off x="714412" y="4643446"/>
            <a:ext cx="7858116" cy="1015663"/>
          </a:xfrm>
          <a:prstGeom prst="rect">
            <a:avLst/>
          </a:prstGeom>
        </p:spPr>
        <p:txBody>
          <a:bodyPr wrap="square">
            <a:spAutoFit/>
          </a:bodyPr>
          <a:lstStyle/>
          <a:p>
            <a:pPr>
              <a:lnSpc>
                <a:spcPct val="150000"/>
              </a:lnSpc>
              <a:spcBef>
                <a:spcPts val="0"/>
              </a:spcBef>
            </a:pPr>
            <a:r>
              <a:rPr lang="zh-CN" altLang="en-US" sz="2000" dirty="0" smtClean="0">
                <a:latin typeface="微软雅黑" pitchFamily="34" charset="-122"/>
                <a:ea typeface="微软雅黑" pitchFamily="34" charset="-122"/>
              </a:rPr>
              <a:t>用 </a:t>
            </a:r>
            <a:r>
              <a:rPr lang="zh-CN" altLang="en-US"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1</a:t>
            </a:r>
            <a:r>
              <a:rPr lang="en-US" altLang="zh-CN" sz="2000" dirty="0" smtClean="0">
                <a:ea typeface="微软雅黑" pitchFamily="34" charset="-122"/>
              </a:rPr>
              <a:t> </a:t>
            </a:r>
            <a:r>
              <a:rPr lang="en-US" altLang="zh-CN" sz="2000" dirty="0" smtClean="0">
                <a:ea typeface="微软雅黑" pitchFamily="34" charset="-122"/>
                <a:sym typeface="Symbol" pitchFamily="18" charset="2"/>
              </a:rPr>
              <a:t></a:t>
            </a:r>
            <a:r>
              <a:rPr lang="en-US" altLang="zh-CN" sz="2000" baseline="30000" dirty="0" smtClean="0">
                <a:ea typeface="微软雅黑" pitchFamily="34" charset="-122"/>
                <a:sym typeface="Symbol" pitchFamily="18" charset="2"/>
              </a:rPr>
              <a:t>+</a:t>
            </a:r>
            <a:r>
              <a:rPr lang="en-US" altLang="zh-CN" sz="2000" dirty="0" smtClean="0">
                <a:ea typeface="微软雅黑" pitchFamily="34" charset="-122"/>
                <a:sym typeface="Symbol" pitchFamily="18" charset="2"/>
              </a:rPr>
              <a:t> </a:t>
            </a:r>
            <a:r>
              <a:rPr lang="en-US" altLang="zh-CN" sz="2000" baseline="-25000" dirty="0" smtClean="0">
                <a:ea typeface="微软雅黑" pitchFamily="34" charset="-122"/>
                <a:sym typeface="Symbol" pitchFamily="18" charset="2"/>
              </a:rPr>
              <a:t>n</a:t>
            </a:r>
            <a:r>
              <a:rPr lang="zh-CN" altLang="en-US" sz="2000" dirty="0" smtClean="0">
                <a:latin typeface="微软雅黑" pitchFamily="34" charset="-122"/>
                <a:ea typeface="微软雅黑" pitchFamily="34" charset="-122"/>
                <a:sym typeface="Symbol" pitchFamily="18" charset="2"/>
              </a:rPr>
              <a:t> </a:t>
            </a:r>
            <a:r>
              <a:rPr lang="zh-CN" altLang="en-US" sz="2000" dirty="0" smtClean="0">
                <a:latin typeface="微软雅黑" pitchFamily="34" charset="-122"/>
                <a:ea typeface="微软雅黑" pitchFamily="34" charset="-122"/>
              </a:rPr>
              <a:t>表示：从</a:t>
            </a:r>
            <a:r>
              <a:rPr lang="zh-CN" altLang="en-US"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1</a:t>
            </a:r>
            <a:r>
              <a:rPr lang="zh-CN" altLang="en-US" sz="2000" dirty="0" smtClean="0">
                <a:latin typeface="微软雅黑" pitchFamily="34" charset="-122"/>
                <a:ea typeface="微软雅黑" pitchFamily="34" charset="-122"/>
              </a:rPr>
              <a:t>出发，经过一步或若干步，可以推出</a:t>
            </a:r>
            <a:r>
              <a:rPr lang="en-US" altLang="zh-CN"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n </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50000"/>
              </a:lnSpc>
              <a:spcBef>
                <a:spcPts val="0"/>
              </a:spcBef>
            </a:pPr>
            <a:r>
              <a:rPr lang="zh-CN" altLang="en-US" sz="2000" dirty="0" smtClean="0">
                <a:latin typeface="微软雅黑" pitchFamily="34" charset="-122"/>
                <a:ea typeface="微软雅黑" pitchFamily="34" charset="-122"/>
              </a:rPr>
              <a:t>用 </a:t>
            </a:r>
            <a:r>
              <a:rPr lang="zh-CN" altLang="en-US"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1</a:t>
            </a:r>
            <a:r>
              <a:rPr lang="en-US" altLang="zh-CN" sz="2000" dirty="0" smtClean="0">
                <a:ea typeface="微软雅黑" pitchFamily="34" charset="-122"/>
              </a:rPr>
              <a:t> </a:t>
            </a:r>
            <a:r>
              <a:rPr lang="en-US" altLang="zh-CN" sz="2000" dirty="0" smtClean="0">
                <a:ea typeface="微软雅黑" pitchFamily="34" charset="-122"/>
                <a:sym typeface="Symbol" pitchFamily="18" charset="2"/>
              </a:rPr>
              <a:t></a:t>
            </a:r>
            <a:r>
              <a:rPr lang="zh-CN" altLang="en-US" sz="2000" baseline="30000" dirty="0" smtClean="0">
                <a:ea typeface="微软雅黑" pitchFamily="34" charset="-122"/>
                <a:sym typeface="Symbol" pitchFamily="18" charset="2"/>
              </a:rPr>
              <a:t>*</a:t>
            </a:r>
            <a:r>
              <a:rPr lang="en-US" altLang="zh-CN" sz="2000" dirty="0" smtClean="0">
                <a:ea typeface="微软雅黑" pitchFamily="34" charset="-122"/>
                <a:sym typeface="Symbol" pitchFamily="18" charset="2"/>
              </a:rPr>
              <a:t> </a:t>
            </a:r>
            <a:r>
              <a:rPr lang="en-US" altLang="zh-CN" sz="2000" baseline="-25000" dirty="0" smtClean="0">
                <a:ea typeface="微软雅黑" pitchFamily="34" charset="-122"/>
                <a:sym typeface="Symbol" pitchFamily="18" charset="2"/>
              </a:rPr>
              <a:t>n</a:t>
            </a:r>
            <a:r>
              <a:rPr lang="zh-CN" altLang="en-US" sz="2000" dirty="0" smtClean="0">
                <a:latin typeface="微软雅黑" pitchFamily="34" charset="-122"/>
                <a:ea typeface="微软雅黑" pitchFamily="34" charset="-122"/>
                <a:sym typeface="Symbol" pitchFamily="18" charset="2"/>
              </a:rPr>
              <a:t> </a:t>
            </a:r>
            <a:r>
              <a:rPr lang="zh-CN" altLang="en-US" sz="2000" dirty="0" smtClean="0">
                <a:latin typeface="微软雅黑" pitchFamily="34" charset="-122"/>
                <a:ea typeface="微软雅黑" pitchFamily="34" charset="-122"/>
              </a:rPr>
              <a:t>表示：从</a:t>
            </a:r>
            <a:r>
              <a:rPr lang="zh-CN" altLang="en-US"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1</a:t>
            </a:r>
            <a:r>
              <a:rPr lang="zh-CN" altLang="en-US" sz="2000" dirty="0" smtClean="0">
                <a:latin typeface="微软雅黑" pitchFamily="34" charset="-122"/>
                <a:ea typeface="微软雅黑" pitchFamily="34" charset="-122"/>
              </a:rPr>
              <a:t>出发，经过零步或若干步，可以推出</a:t>
            </a:r>
            <a:r>
              <a:rPr lang="en-US" altLang="zh-CN" sz="2000" dirty="0" smtClean="0">
                <a:ea typeface="微软雅黑" pitchFamily="34" charset="-122"/>
                <a:sym typeface="Symbol" pitchFamily="18" charset="2"/>
              </a:rPr>
              <a:t></a:t>
            </a:r>
            <a:r>
              <a:rPr lang="en-US" altLang="zh-CN" sz="2000" baseline="-25000" dirty="0" smtClean="0">
                <a:ea typeface="微软雅黑" pitchFamily="34" charset="-122"/>
                <a:sym typeface="Symbol" pitchFamily="18" charset="2"/>
              </a:rPr>
              <a:t>n</a:t>
            </a:r>
            <a:r>
              <a:rPr lang="zh-CN" altLang="en-US" sz="2000" dirty="0" smtClean="0">
                <a:latin typeface="微软雅黑" pitchFamily="34" charset="-122"/>
                <a:ea typeface="微软雅黑" pitchFamily="34" charset="-122"/>
              </a:rPr>
              <a:t>。</a:t>
            </a:r>
          </a:p>
        </p:txBody>
      </p:sp>
      <p:sp>
        <p:nvSpPr>
          <p:cNvPr id="6" name="矩形 5"/>
          <p:cNvSpPr/>
          <p:nvPr/>
        </p:nvSpPr>
        <p:spPr>
          <a:xfrm>
            <a:off x="1785918" y="1109947"/>
            <a:ext cx="5572164" cy="461665"/>
          </a:xfrm>
          <a:prstGeom prst="rect">
            <a:avLst/>
          </a:prstGeom>
        </p:spPr>
        <p:txBody>
          <a:bodyPr wrap="square">
            <a:spAutoFit/>
          </a:bodyPr>
          <a:lstStyle/>
          <a:p>
            <a:pPr marL="342900" lvl="1" indent="-342900">
              <a:spcBef>
                <a:spcPts val="576"/>
              </a:spcBef>
              <a:spcAft>
                <a:spcPts val="0"/>
              </a:spcAft>
              <a:buClr>
                <a:schemeClr val="folHlink"/>
              </a:buClr>
              <a:buSzPct val="60000"/>
              <a:buNone/>
            </a:pPr>
            <a:r>
              <a:rPr lang="en-US" altLang="zh-CN" sz="2400" dirty="0" smtClean="0">
                <a:latin typeface="Arial" pitchFamily="34" charset="0"/>
                <a:cs typeface="Arial" pitchFamily="34" charset="0"/>
              </a:rPr>
              <a:t> 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 </a:t>
            </a:r>
            <a:r>
              <a:rPr lang="en-US" altLang="zh-CN" sz="2400" dirty="0" smtClean="0">
                <a:latin typeface="Arial" pitchFamily="34" charset="0"/>
                <a:cs typeface="Arial" pitchFamily="34" charset="0"/>
                <a:sym typeface="Symbol" pitchFamily="18" charset="2"/>
              </a:rPr>
              <a:t> (</a:t>
            </a:r>
            <a:r>
              <a:rPr lang="en-US" altLang="zh-CN" sz="2400" dirty="0" smtClean="0">
                <a:latin typeface="Arial" pitchFamily="34" charset="0"/>
                <a:cs typeface="Arial" pitchFamily="34" charset="0"/>
              </a:rPr>
              <a:t>E+E</a:t>
            </a: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i+E</a:t>
            </a: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i+i</a:t>
            </a:r>
            <a:r>
              <a:rPr lang="en-US" altLang="zh-CN" sz="2400" dirty="0" smtClean="0">
                <a:latin typeface="Arial" pitchFamily="34" charset="0"/>
                <a:cs typeface="Arial" pitchFamily="34"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blinds(horizontal)">
                                      <p:cBhvr>
                                        <p:cTn id="29" dur="5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blinds(horizontal)">
                                      <p:cBhvr>
                                        <p:cTn id="3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定义</a:t>
            </a:r>
            <a:endParaRPr lang="zh-CN" altLang="en-US" dirty="0"/>
          </a:p>
        </p:txBody>
      </p:sp>
      <p:sp>
        <p:nvSpPr>
          <p:cNvPr id="3" name="内容占位符 2"/>
          <p:cNvSpPr>
            <a:spLocks noGrp="1"/>
          </p:cNvSpPr>
          <p:nvPr>
            <p:ph idx="1"/>
          </p:nvPr>
        </p:nvSpPr>
        <p:spPr/>
        <p:txBody>
          <a:bodyPr/>
          <a:lstStyle/>
          <a:p>
            <a:r>
              <a:rPr lang="zh-CN" altLang="en-US" dirty="0" smtClean="0"/>
              <a:t>假定</a:t>
            </a:r>
            <a:r>
              <a:rPr lang="en-US" altLang="zh-CN" dirty="0" smtClean="0"/>
              <a:t>G</a:t>
            </a:r>
            <a:r>
              <a:rPr lang="zh-CN" altLang="en-US" dirty="0" smtClean="0"/>
              <a:t>是一个文法，</a:t>
            </a:r>
            <a:r>
              <a:rPr lang="en-US" altLang="zh-CN" dirty="0" smtClean="0"/>
              <a:t>S</a:t>
            </a:r>
            <a:r>
              <a:rPr lang="zh-CN" altLang="en-US" dirty="0" smtClean="0"/>
              <a:t>是它的开始符号。如果 </a:t>
            </a:r>
            <a:r>
              <a:rPr lang="en-US" altLang="zh-CN" dirty="0" smtClean="0"/>
              <a:t>S </a:t>
            </a:r>
            <a:r>
              <a:rPr lang="en-US" altLang="zh-CN" dirty="0" smtClean="0">
                <a:sym typeface="Symbol" pitchFamily="18" charset="2"/>
              </a:rPr>
              <a:t></a:t>
            </a:r>
            <a:r>
              <a:rPr lang="zh-CN" altLang="en-US" baseline="30000" dirty="0" smtClean="0">
                <a:sym typeface="Symbol" pitchFamily="18" charset="2"/>
              </a:rPr>
              <a:t>*</a:t>
            </a:r>
            <a:r>
              <a:rPr lang="en-US" altLang="zh-CN" dirty="0" smtClean="0">
                <a:sym typeface="Symbol" pitchFamily="18" charset="2"/>
              </a:rPr>
              <a:t> </a:t>
            </a:r>
            <a:r>
              <a:rPr lang="zh-CN" altLang="en-US" dirty="0" smtClean="0"/>
              <a:t>，则称</a:t>
            </a:r>
            <a:r>
              <a:rPr lang="zh-CN" altLang="en-US" dirty="0" smtClean="0">
                <a:sym typeface="Symbol" pitchFamily="18" charset="2"/>
              </a:rPr>
              <a:t></a:t>
            </a:r>
            <a:r>
              <a:rPr lang="zh-CN" altLang="en-US" dirty="0" smtClean="0"/>
              <a:t>是一个</a:t>
            </a:r>
            <a:r>
              <a:rPr lang="zh-CN" altLang="en-US" dirty="0" smtClean="0">
                <a:solidFill>
                  <a:srgbClr val="FF0000"/>
                </a:solidFill>
              </a:rPr>
              <a:t>句型</a:t>
            </a:r>
            <a:r>
              <a:rPr lang="zh-CN" altLang="en-US" dirty="0" smtClean="0"/>
              <a:t>。</a:t>
            </a:r>
            <a:endParaRPr lang="en-US" altLang="zh-CN" dirty="0" smtClean="0"/>
          </a:p>
          <a:p>
            <a:r>
              <a:rPr lang="zh-CN" altLang="en-US" dirty="0" smtClean="0"/>
              <a:t>仅包含终结符号的句型是一个</a:t>
            </a:r>
            <a:r>
              <a:rPr lang="zh-CN" altLang="en-US" dirty="0" smtClean="0">
                <a:solidFill>
                  <a:srgbClr val="FF0000"/>
                </a:solidFill>
              </a:rPr>
              <a:t>句子</a:t>
            </a:r>
            <a:r>
              <a:rPr lang="zh-CN" altLang="en-US" dirty="0" smtClean="0"/>
              <a:t>。</a:t>
            </a:r>
            <a:endParaRPr lang="en-US" altLang="zh-CN" dirty="0" smtClean="0"/>
          </a:p>
          <a:p>
            <a:r>
              <a:rPr lang="zh-CN" altLang="en-US" dirty="0" smtClean="0"/>
              <a:t>文法</a:t>
            </a:r>
            <a:r>
              <a:rPr lang="en-US" altLang="zh-CN" dirty="0" smtClean="0"/>
              <a:t>G</a:t>
            </a:r>
            <a:r>
              <a:rPr lang="zh-CN" altLang="en-US" dirty="0" smtClean="0"/>
              <a:t>所产生的句子的全体是一个</a:t>
            </a:r>
            <a:r>
              <a:rPr lang="zh-CN" altLang="en-US" dirty="0" smtClean="0">
                <a:solidFill>
                  <a:srgbClr val="FF0000"/>
                </a:solidFill>
              </a:rPr>
              <a:t>语言</a:t>
            </a:r>
            <a:r>
              <a:rPr lang="zh-CN" altLang="en-US" dirty="0" smtClean="0"/>
              <a:t>，记为</a:t>
            </a:r>
            <a:r>
              <a:rPr lang="en-US" altLang="zh-CN" dirty="0" smtClean="0"/>
              <a:t>L(G)</a:t>
            </a:r>
            <a:r>
              <a:rPr lang="zh-CN" altLang="en-US" dirty="0" smtClean="0"/>
              <a:t>。</a:t>
            </a:r>
            <a:endParaRPr lang="en-US" altLang="zh-CN" dirty="0" smtClean="0"/>
          </a:p>
          <a:p>
            <a:pPr marL="342900" lvl="2" indent="-342900">
              <a:spcBef>
                <a:spcPts val="576"/>
              </a:spcBef>
              <a:spcAft>
                <a:spcPts val="600"/>
              </a:spcAft>
              <a:buSzPct val="60000"/>
              <a:buNone/>
            </a:pPr>
            <a:r>
              <a:rPr lang="en-US" altLang="zh-CN" dirty="0" smtClean="0"/>
              <a:t>		L(G) = { </a:t>
            </a:r>
            <a:r>
              <a:rPr lang="zh-CN" altLang="en-US" dirty="0" smtClean="0">
                <a:sym typeface="Symbol" pitchFamily="18" charset="2"/>
              </a:rPr>
              <a:t></a:t>
            </a:r>
            <a:r>
              <a:rPr lang="en-US" altLang="zh-CN" dirty="0" smtClean="0"/>
              <a:t> | S </a:t>
            </a:r>
            <a:r>
              <a:rPr lang="en-US" altLang="zh-CN" dirty="0" smtClean="0">
                <a:sym typeface="Symbol" pitchFamily="18" charset="2"/>
              </a:rPr>
              <a:t></a:t>
            </a:r>
            <a:r>
              <a:rPr lang="en-US" altLang="zh-CN" baseline="30000" dirty="0" smtClean="0">
                <a:sym typeface="Symbol" pitchFamily="18" charset="2"/>
              </a:rPr>
              <a:t>*</a:t>
            </a:r>
            <a:r>
              <a:rPr lang="en-US" altLang="zh-CN" dirty="0" smtClean="0"/>
              <a:t> </a:t>
            </a:r>
            <a:r>
              <a:rPr lang="zh-CN" altLang="en-US" dirty="0" smtClean="0">
                <a:sym typeface="Symbol" pitchFamily="18" charset="2"/>
              </a:rPr>
              <a:t>  </a:t>
            </a:r>
            <a:r>
              <a:rPr lang="en-US" altLang="zh-CN" dirty="0" smtClean="0">
                <a:sym typeface="Symbol" pitchFamily="18" charset="2"/>
              </a:rPr>
              <a:t>&amp;</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a:t>
            </a:r>
            <a:r>
              <a:rPr lang="zh-CN" altLang="en-US" dirty="0" smtClean="0"/>
              <a:t>* </a:t>
            </a:r>
            <a:r>
              <a:rPr lang="en-US" altLang="zh-CN" dirty="0" smtClean="0"/>
              <a:t>}</a:t>
            </a:r>
          </a:p>
          <a:p>
            <a:pPr marL="342900" lvl="2" indent="-342900">
              <a:spcBef>
                <a:spcPts val="576"/>
              </a:spcBef>
              <a:spcAft>
                <a:spcPts val="600"/>
              </a:spcAft>
              <a:buSzPct val="60000"/>
            </a:pPr>
            <a:endParaRPr lang="en-US" altLang="zh-CN" dirty="0" smtClean="0"/>
          </a:p>
          <a:p>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设有文法</a:t>
            </a:r>
            <a:r>
              <a:rPr lang="en-US" altLang="zh-CN" dirty="0" smtClean="0"/>
              <a:t>G</a:t>
            </a:r>
            <a:r>
              <a:rPr lang="en-US" altLang="zh-CN" baseline="-25000" dirty="0" smtClean="0"/>
              <a:t>1</a:t>
            </a:r>
            <a:r>
              <a:rPr lang="en-US" altLang="zh-CN" dirty="0" smtClean="0"/>
              <a:t>[S]: </a:t>
            </a:r>
          </a:p>
          <a:p>
            <a:pPr lvl="2">
              <a:spcBef>
                <a:spcPts val="0"/>
              </a:spcBef>
              <a:buNone/>
            </a:pPr>
            <a:r>
              <a:rPr lang="en-US" altLang="zh-CN" dirty="0" smtClean="0"/>
              <a:t>S → </a:t>
            </a:r>
            <a:r>
              <a:rPr lang="en-US" altLang="zh-CN" dirty="0" err="1" smtClean="0"/>
              <a:t>bA</a:t>
            </a:r>
            <a:endParaRPr lang="en-US" altLang="zh-CN" dirty="0" smtClean="0"/>
          </a:p>
          <a:p>
            <a:pPr lvl="2">
              <a:spcBef>
                <a:spcPts val="0"/>
              </a:spcBef>
              <a:buNone/>
            </a:pPr>
            <a:r>
              <a:rPr lang="en-US" altLang="zh-CN" dirty="0" smtClean="0"/>
              <a:t>A → </a:t>
            </a:r>
            <a:r>
              <a:rPr lang="en-US" altLang="zh-CN" dirty="0" err="1" smtClean="0"/>
              <a:t>aA</a:t>
            </a:r>
            <a:r>
              <a:rPr lang="en-US" altLang="zh-CN" dirty="0" smtClean="0"/>
              <a:t> | a</a:t>
            </a:r>
          </a:p>
          <a:p>
            <a:pPr>
              <a:spcBef>
                <a:spcPts val="1200"/>
              </a:spcBef>
              <a:buNone/>
            </a:pPr>
            <a:r>
              <a:rPr lang="en-US" altLang="zh-CN" dirty="0" smtClean="0">
                <a:ea typeface="仿宋_GB2312" pitchFamily="49" charset="-122"/>
              </a:rPr>
              <a:t>	</a:t>
            </a:r>
            <a:r>
              <a:rPr lang="zh-CN" altLang="en-US" dirty="0" smtClean="0"/>
              <a:t>该文法所描述的语言是什么？</a:t>
            </a:r>
            <a:endParaRPr lang="en-US" altLang="zh-CN" dirty="0" smtClean="0"/>
          </a:p>
          <a:p>
            <a:r>
              <a:rPr lang="zh-CN" altLang="en-US" dirty="0" smtClean="0"/>
              <a:t>从开始符号</a:t>
            </a:r>
            <a:r>
              <a:rPr lang="en-US" altLang="zh-CN" dirty="0" smtClean="0"/>
              <a:t>S</a:t>
            </a:r>
            <a:r>
              <a:rPr lang="zh-CN" altLang="en-US" dirty="0" smtClean="0"/>
              <a:t>出发，可推出下列句子</a:t>
            </a:r>
            <a:r>
              <a:rPr lang="zh-CN" altLang="en-US" dirty="0" smtClean="0">
                <a:ea typeface="仿宋_GB2312" pitchFamily="49" charset="-122"/>
              </a:rPr>
              <a:t>：</a:t>
            </a:r>
            <a:endParaRPr lang="en-US" altLang="zh-CN" dirty="0" smtClean="0">
              <a:ea typeface="仿宋_GB2312" pitchFamily="49" charset="-122"/>
            </a:endParaRP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t>
            </a:r>
            <a:endParaRPr lang="en-US" altLang="zh-CN" dirty="0" smtClean="0"/>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baa</a:t>
            </a: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a:t>
            </a:r>
            <a:endParaRPr lang="en-US" altLang="zh-CN" dirty="0" smtClean="0"/>
          </a:p>
          <a:p>
            <a:pPr lvl="1">
              <a:spcAft>
                <a:spcPts val="0"/>
              </a:spcAft>
              <a:buNone/>
            </a:pPr>
            <a:r>
              <a:rPr lang="en-US" altLang="zh-CN" dirty="0" smtClean="0"/>
              <a:t>…</a:t>
            </a:r>
          </a:p>
          <a:p>
            <a:pPr lvl="1">
              <a:spcAft>
                <a:spcPts val="0"/>
              </a:spcAft>
              <a:buNone/>
            </a:pPr>
            <a:r>
              <a:rPr lang="en-US" altLang="zh-CN" dirty="0" smtClean="0"/>
              <a:t>S </a:t>
            </a:r>
            <a:r>
              <a:rPr lang="en-US" altLang="zh-CN" sz="2000" dirty="0" smtClean="0">
                <a:sym typeface="Symbol" pitchFamily="18" charset="2"/>
              </a:rPr>
              <a:t></a:t>
            </a:r>
            <a:r>
              <a:rPr lang="en-US" altLang="zh-CN" sz="2000" dirty="0" smtClean="0"/>
              <a:t> </a:t>
            </a:r>
            <a:r>
              <a:rPr lang="en-US" altLang="zh-CN" dirty="0" err="1" smtClean="0"/>
              <a:t>bA</a:t>
            </a:r>
            <a:r>
              <a:rPr lang="en-US" altLang="zh-CN" dirty="0" smtClean="0"/>
              <a:t> </a:t>
            </a:r>
            <a:r>
              <a:rPr lang="en-US" altLang="zh-CN" sz="2000" dirty="0" smtClean="0">
                <a:sym typeface="Symbol" pitchFamily="18" charset="2"/>
              </a:rPr>
              <a:t></a:t>
            </a:r>
            <a:r>
              <a:rPr lang="en-US" altLang="zh-CN" sz="2000" dirty="0" smtClean="0"/>
              <a:t> </a:t>
            </a:r>
            <a:r>
              <a:rPr lang="en-US" altLang="zh-CN" dirty="0" err="1" smtClean="0"/>
              <a:t>baA</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 </a:t>
            </a:r>
            <a:r>
              <a:rPr lang="en-US" altLang="zh-CN" sz="2000" dirty="0" smtClean="0">
                <a:sym typeface="Symbol" pitchFamily="18" charset="2"/>
              </a:rPr>
              <a:t></a:t>
            </a:r>
            <a:r>
              <a:rPr lang="en-US" altLang="zh-CN" sz="2000" dirty="0" smtClean="0"/>
              <a:t> </a:t>
            </a:r>
            <a:r>
              <a:rPr lang="en-US" altLang="zh-CN" dirty="0" smtClean="0"/>
              <a:t>baa…a</a:t>
            </a:r>
          </a:p>
          <a:p>
            <a:pPr lvl="1">
              <a:spcBef>
                <a:spcPts val="1200"/>
              </a:spcBef>
              <a:buNone/>
            </a:pPr>
            <a:r>
              <a:rPr lang="zh-CN" altLang="en-US" dirty="0" smtClean="0"/>
              <a:t>所以，</a:t>
            </a:r>
            <a:r>
              <a:rPr lang="en-US" altLang="zh-CN" dirty="0" smtClean="0"/>
              <a:t>L(G</a:t>
            </a:r>
            <a:r>
              <a:rPr lang="en-US" altLang="zh-CN" baseline="-25000" dirty="0" smtClean="0">
                <a:cs typeface="+mn-cs"/>
              </a:rPr>
              <a:t>1</a:t>
            </a:r>
            <a:r>
              <a:rPr lang="en-US" altLang="zh-CN" dirty="0" smtClean="0"/>
              <a:t>) = { ba</a:t>
            </a:r>
            <a:r>
              <a:rPr lang="en-US" altLang="zh-CN" baseline="30000" dirty="0" smtClean="0"/>
              <a:t>n </a:t>
            </a:r>
            <a:r>
              <a:rPr lang="en-US" altLang="zh-CN" dirty="0" smtClean="0"/>
              <a:t>| n ≥ 1 }</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zh-CN" altLang="en-US" dirty="0" smtClean="0"/>
              <a:t>设有文法</a:t>
            </a:r>
            <a:r>
              <a:rPr lang="en-US" altLang="zh-CN" dirty="0" smtClean="0"/>
              <a:t>G</a:t>
            </a:r>
            <a:r>
              <a:rPr lang="en-US" altLang="zh-CN" baseline="-25000" dirty="0" smtClean="0"/>
              <a:t>2</a:t>
            </a:r>
            <a:r>
              <a:rPr lang="en-US" altLang="zh-CN" dirty="0" smtClean="0"/>
              <a:t>[S]</a:t>
            </a:r>
            <a:r>
              <a:rPr lang="zh-CN" altLang="en-US" dirty="0" smtClean="0"/>
              <a:t>如下，该文法所描述的语言是什么？</a:t>
            </a:r>
            <a:endParaRPr lang="en-US" altLang="zh-CN" dirty="0" smtClean="0"/>
          </a:p>
          <a:p>
            <a:pPr lvl="2">
              <a:spcBef>
                <a:spcPts val="0"/>
              </a:spcBef>
              <a:buNone/>
            </a:pPr>
            <a:r>
              <a:rPr lang="en-US" altLang="zh-CN" dirty="0" smtClean="0">
                <a:ea typeface="仿宋_GB2312" pitchFamily="49" charset="-122"/>
              </a:rPr>
              <a:t>S → AB</a:t>
            </a:r>
          </a:p>
          <a:p>
            <a:pPr lvl="2">
              <a:spcBef>
                <a:spcPts val="0"/>
              </a:spcBef>
              <a:buNone/>
            </a:pPr>
            <a:r>
              <a:rPr lang="en-US" altLang="zh-CN" dirty="0" smtClean="0">
                <a:ea typeface="仿宋_GB2312" pitchFamily="49" charset="-122"/>
              </a:rPr>
              <a:t>A → </a:t>
            </a:r>
            <a:r>
              <a:rPr lang="en-US" altLang="zh-CN" dirty="0" err="1" smtClean="0">
                <a:ea typeface="仿宋_GB2312" pitchFamily="49" charset="-122"/>
              </a:rPr>
              <a:t>aA</a:t>
            </a:r>
            <a:r>
              <a:rPr lang="en-US" altLang="zh-CN" dirty="0" smtClean="0">
                <a:ea typeface="仿宋_GB2312" pitchFamily="49" charset="-122"/>
              </a:rPr>
              <a:t> | a</a:t>
            </a:r>
          </a:p>
          <a:p>
            <a:pPr lvl="2">
              <a:spcBef>
                <a:spcPts val="0"/>
              </a:spcBef>
              <a:spcAft>
                <a:spcPts val="600"/>
              </a:spcAft>
              <a:buNone/>
            </a:pPr>
            <a:r>
              <a:rPr lang="en-US" altLang="zh-CN" dirty="0" smtClean="0">
                <a:ea typeface="仿宋_GB2312" pitchFamily="49" charset="-122"/>
              </a:rPr>
              <a:t>B → </a:t>
            </a:r>
            <a:r>
              <a:rPr lang="en-US" altLang="zh-CN" dirty="0" err="1" smtClean="0">
                <a:ea typeface="仿宋_GB2312" pitchFamily="49" charset="-122"/>
              </a:rPr>
              <a:t>bB</a:t>
            </a:r>
            <a:r>
              <a:rPr lang="en-US" altLang="zh-CN" dirty="0" smtClean="0">
                <a:ea typeface="仿宋_GB2312" pitchFamily="49" charset="-122"/>
              </a:rPr>
              <a:t> | b</a:t>
            </a:r>
          </a:p>
          <a:p>
            <a:r>
              <a:rPr lang="zh-CN" altLang="en-US" dirty="0" smtClean="0"/>
              <a:t>从开始符号</a:t>
            </a:r>
            <a:r>
              <a:rPr lang="en-US" altLang="zh-CN" dirty="0" smtClean="0"/>
              <a:t>S</a:t>
            </a:r>
            <a:r>
              <a:rPr lang="zh-CN" altLang="en-US" dirty="0" smtClean="0"/>
              <a:t>出发，可推出下列句子：</a:t>
            </a:r>
            <a:endParaRPr lang="en-US" altLang="zh-CN" dirty="0" smtClean="0"/>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t>aB</a:t>
            </a:r>
            <a:r>
              <a:rPr lang="en-US" altLang="zh-CN" dirty="0" smtClean="0">
                <a:ea typeface="仿宋_GB2312" pitchFamily="49" charset="-122"/>
              </a:rPr>
              <a:t> </a:t>
            </a:r>
            <a:r>
              <a:rPr lang="en-US" altLang="zh-CN" dirty="0" smtClean="0">
                <a:sym typeface="Symbol" pitchFamily="18" charset="2"/>
              </a:rPr>
              <a:t> </a:t>
            </a:r>
            <a:r>
              <a:rPr lang="en-US" altLang="zh-CN" dirty="0" err="1" smtClean="0">
                <a:ea typeface="仿宋_GB2312" pitchFamily="49" charset="-122"/>
              </a:rPr>
              <a:t>ab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aabbB</a:t>
            </a:r>
            <a:r>
              <a:rPr lang="en-US" altLang="zh-CN" dirty="0" smtClean="0">
                <a:ea typeface="仿宋_GB2312" pitchFamily="49" charset="-122"/>
              </a:rPr>
              <a:t> </a:t>
            </a:r>
            <a:r>
              <a:rPr lang="en-US" altLang="zh-CN" dirty="0" smtClean="0">
                <a:sym typeface="Symbol" pitchFamily="18" charset="2"/>
              </a:rPr>
              <a:t></a:t>
            </a:r>
            <a:r>
              <a:rPr lang="en-US" altLang="zh-CN" dirty="0" smtClean="0"/>
              <a:t> </a:t>
            </a:r>
            <a:r>
              <a:rPr lang="en-US" altLang="zh-CN" dirty="0" err="1" smtClean="0">
                <a:ea typeface="仿宋_GB2312" pitchFamily="49" charset="-122"/>
              </a:rPr>
              <a:t>aabbb</a:t>
            </a:r>
            <a:endParaRPr lang="en-US" altLang="zh-CN" dirty="0" smtClean="0">
              <a:ea typeface="仿宋_GB2312" pitchFamily="49" charset="-122"/>
            </a:endParaRPr>
          </a:p>
          <a:p>
            <a:pPr>
              <a:spcBef>
                <a:spcPts val="0"/>
              </a:spcBef>
              <a:buNone/>
            </a:pPr>
            <a:r>
              <a:rPr lang="en-US" altLang="zh-CN" dirty="0" smtClean="0">
                <a:ea typeface="仿宋_GB2312" pitchFamily="49" charset="-122"/>
              </a:rPr>
              <a:t>	S </a:t>
            </a:r>
            <a:r>
              <a:rPr lang="en-US" altLang="zh-CN" dirty="0" smtClean="0">
                <a:sym typeface="Symbol" pitchFamily="18" charset="2"/>
              </a:rPr>
              <a:t></a:t>
            </a:r>
            <a:r>
              <a:rPr lang="en-US" altLang="zh-CN" dirty="0" smtClean="0"/>
              <a:t> </a:t>
            </a:r>
            <a:r>
              <a:rPr lang="en-US" altLang="zh-CN" dirty="0" smtClean="0">
                <a:ea typeface="仿宋_GB2312" pitchFamily="49" charset="-122"/>
              </a:rPr>
              <a:t>AB </a:t>
            </a:r>
            <a:r>
              <a:rPr lang="en-US" altLang="zh-CN" dirty="0" smtClean="0">
                <a:sym typeface="Symbol" pitchFamily="18" charset="2"/>
              </a:rPr>
              <a:t></a:t>
            </a:r>
            <a:r>
              <a:rPr lang="en-US" altLang="zh-CN" dirty="0" smtClean="0"/>
              <a:t> </a:t>
            </a:r>
            <a:r>
              <a:rPr lang="en-US" altLang="zh-CN" dirty="0" err="1" smtClean="0">
                <a:ea typeface="仿宋_GB2312" pitchFamily="49" charset="-122"/>
              </a:rPr>
              <a:t>aa</a:t>
            </a:r>
            <a:r>
              <a:rPr lang="en-US" altLang="zh-CN" dirty="0" smtClean="0">
                <a:ea typeface="仿宋_GB2312" pitchFamily="49" charset="-122"/>
              </a:rPr>
              <a:t>…</a:t>
            </a:r>
            <a:r>
              <a:rPr lang="en-US" altLang="zh-CN" dirty="0" err="1" smtClean="0">
                <a:ea typeface="仿宋_GB2312" pitchFamily="49" charset="-122"/>
              </a:rPr>
              <a:t>abb</a:t>
            </a:r>
            <a:r>
              <a:rPr lang="en-US" altLang="zh-CN" dirty="0" smtClean="0">
                <a:ea typeface="仿宋_GB2312" pitchFamily="49" charset="-122"/>
              </a:rPr>
              <a:t>…b</a:t>
            </a:r>
          </a:p>
          <a:p>
            <a:pPr>
              <a:spcBef>
                <a:spcPts val="3000"/>
              </a:spcBef>
              <a:buNone/>
            </a:pPr>
            <a:r>
              <a:rPr lang="en-US" altLang="zh-CN" dirty="0" smtClean="0">
                <a:ea typeface="仿宋_GB2312" pitchFamily="49" charset="-122"/>
              </a:rPr>
              <a:t>	</a:t>
            </a:r>
            <a:r>
              <a:rPr lang="zh-CN" altLang="en-US" dirty="0" smtClean="0"/>
              <a:t>所以， </a:t>
            </a:r>
            <a:r>
              <a:rPr lang="en-US" altLang="zh-CN" dirty="0" smtClean="0"/>
              <a:t>L(G</a:t>
            </a:r>
            <a:r>
              <a:rPr lang="en-US" altLang="zh-CN" baseline="-25000" dirty="0" smtClean="0"/>
              <a:t>2</a:t>
            </a:r>
            <a:r>
              <a:rPr lang="en-US" altLang="zh-CN" dirty="0" smtClean="0"/>
              <a:t>) = { </a:t>
            </a:r>
            <a:r>
              <a:rPr lang="en-US" altLang="zh-CN" dirty="0" err="1" smtClean="0"/>
              <a:t>a</a:t>
            </a:r>
            <a:r>
              <a:rPr lang="en-US" altLang="zh-CN" baseline="30000" dirty="0" err="1" smtClean="0"/>
              <a:t>m</a:t>
            </a:r>
            <a:r>
              <a:rPr lang="en-US" altLang="zh-CN" dirty="0" err="1" smtClean="0"/>
              <a:t>b</a:t>
            </a:r>
            <a:r>
              <a:rPr lang="en-US" altLang="zh-CN" baseline="30000" dirty="0" err="1" smtClean="0"/>
              <a:t>n</a:t>
            </a:r>
            <a:r>
              <a:rPr lang="en-US" altLang="zh-CN" baseline="30000" dirty="0" smtClean="0"/>
              <a:t>  </a:t>
            </a:r>
            <a:r>
              <a:rPr lang="en-US" altLang="zh-CN" dirty="0" smtClean="0"/>
              <a:t>|  </a:t>
            </a:r>
            <a:r>
              <a:rPr lang="en-US" altLang="zh-CN" dirty="0" err="1" smtClean="0"/>
              <a:t>m,n</a:t>
            </a:r>
            <a:r>
              <a:rPr lang="en-US" altLang="zh-CN" dirty="0" smtClean="0"/>
              <a:t>&gt;=1 }</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构造文法</a:t>
            </a:r>
            <a:r>
              <a:rPr lang="en-US" altLang="zh-CN" dirty="0" smtClean="0"/>
              <a:t>G</a:t>
            </a:r>
            <a:r>
              <a:rPr lang="en-US" altLang="zh-CN" baseline="-25000" dirty="0" smtClean="0"/>
              <a:t>3</a:t>
            </a:r>
            <a:r>
              <a:rPr lang="zh-CN" altLang="en-US" dirty="0" smtClean="0"/>
              <a:t>，使</a:t>
            </a:r>
            <a:r>
              <a:rPr lang="en-US" altLang="zh-CN" dirty="0" smtClean="0">
                <a:ea typeface="仿宋_GB2312" pitchFamily="49" charset="-122"/>
              </a:rPr>
              <a:t>L(G</a:t>
            </a:r>
            <a:r>
              <a:rPr lang="en-US" altLang="zh-CN" baseline="-25000" dirty="0" smtClean="0"/>
              <a:t>3</a:t>
            </a:r>
            <a:r>
              <a:rPr lang="en-US" altLang="zh-CN" dirty="0" smtClean="0">
                <a:ea typeface="仿宋_GB2312" pitchFamily="49" charset="-122"/>
              </a:rPr>
              <a:t>) = { </a:t>
            </a:r>
            <a:r>
              <a:rPr lang="en-US" altLang="zh-CN" dirty="0" err="1" smtClean="0">
                <a:ea typeface="仿宋_GB2312" pitchFamily="49" charset="-122"/>
              </a:rPr>
              <a:t>a</a:t>
            </a:r>
            <a:r>
              <a:rPr lang="en-US" altLang="zh-CN" baseline="30000" dirty="0" err="1" smtClean="0">
                <a:ea typeface="仿宋_GB2312" pitchFamily="49" charset="-122"/>
              </a:rPr>
              <a:t>n</a:t>
            </a:r>
            <a:r>
              <a:rPr lang="en-US" altLang="zh-CN" dirty="0" err="1" smtClean="0">
                <a:ea typeface="仿宋_GB2312" pitchFamily="49" charset="-122"/>
              </a:rPr>
              <a:t>b</a:t>
            </a:r>
            <a:r>
              <a:rPr lang="en-US" altLang="zh-CN" baseline="30000" dirty="0" err="1" smtClean="0">
                <a:ea typeface="仿宋_GB2312" pitchFamily="49" charset="-122"/>
              </a:rPr>
              <a:t>n</a:t>
            </a:r>
            <a:r>
              <a:rPr lang="en-US" altLang="zh-CN" baseline="30000" dirty="0" smtClean="0">
                <a:ea typeface="仿宋_GB2312" pitchFamily="49" charset="-122"/>
              </a:rPr>
              <a:t> </a:t>
            </a:r>
            <a:r>
              <a:rPr lang="en-US" altLang="zh-CN" dirty="0" smtClean="0">
                <a:ea typeface="仿宋_GB2312" pitchFamily="49" charset="-122"/>
              </a:rPr>
              <a:t>| n&gt;=1 }</a:t>
            </a:r>
            <a:r>
              <a:rPr lang="zh-CN" altLang="en-US" dirty="0" smtClean="0">
                <a:ea typeface="仿宋_GB2312" pitchFamily="49" charset="-122"/>
              </a:rPr>
              <a:t> 。	 </a:t>
            </a:r>
          </a:p>
          <a:p>
            <a:pPr lvl="1">
              <a:spcBef>
                <a:spcPts val="600"/>
              </a:spcBef>
              <a:spcAft>
                <a:spcPts val="600"/>
              </a:spcAft>
              <a:buNone/>
            </a:pPr>
            <a:r>
              <a:rPr lang="en-US" altLang="zh-CN" dirty="0" smtClean="0">
                <a:ea typeface="仿宋_GB2312" pitchFamily="49" charset="-122"/>
              </a:rPr>
              <a:t>L(G</a:t>
            </a:r>
            <a:r>
              <a:rPr lang="en-US" altLang="zh-CN" baseline="-25000" dirty="0" smtClean="0">
                <a:cs typeface="+mn-cs"/>
              </a:rPr>
              <a:t>3</a:t>
            </a:r>
            <a:r>
              <a:rPr lang="en-US" altLang="zh-CN" dirty="0" smtClean="0">
                <a:ea typeface="仿宋_GB2312" pitchFamily="49" charset="-122"/>
              </a:rPr>
              <a:t>) = { </a:t>
            </a:r>
            <a:r>
              <a:rPr lang="en-US" altLang="zh-CN" dirty="0" err="1" smtClean="0">
                <a:ea typeface="仿宋_GB2312" pitchFamily="49" charset="-122"/>
              </a:rPr>
              <a:t>ab</a:t>
            </a:r>
            <a:r>
              <a:rPr lang="en-US" altLang="zh-CN" dirty="0" smtClean="0">
                <a:ea typeface="仿宋_GB2312" pitchFamily="49" charset="-122"/>
              </a:rPr>
              <a:t>, </a:t>
            </a:r>
            <a:r>
              <a:rPr lang="en-US" altLang="zh-CN" dirty="0" err="1" smtClean="0">
                <a:ea typeface="仿宋_GB2312" pitchFamily="49" charset="-122"/>
              </a:rPr>
              <a:t>aabb</a:t>
            </a:r>
            <a:r>
              <a:rPr lang="en-US" altLang="zh-CN" dirty="0" smtClean="0">
                <a:ea typeface="仿宋_GB2312" pitchFamily="49" charset="-122"/>
              </a:rPr>
              <a:t>, </a:t>
            </a:r>
            <a:r>
              <a:rPr lang="en-US" altLang="zh-CN" dirty="0" err="1" smtClean="0">
                <a:ea typeface="仿宋_GB2312" pitchFamily="49" charset="-122"/>
              </a:rPr>
              <a:t>aaabbb</a:t>
            </a:r>
            <a:r>
              <a:rPr lang="en-US" altLang="zh-CN" dirty="0" smtClean="0">
                <a:ea typeface="仿宋_GB2312" pitchFamily="49" charset="-122"/>
              </a:rPr>
              <a:t>, … }</a:t>
            </a:r>
          </a:p>
          <a:p>
            <a:pPr marL="668338" lvl="1" indent="-268288">
              <a:spcBef>
                <a:spcPts val="600"/>
              </a:spcBef>
              <a:spcAft>
                <a:spcPts val="600"/>
              </a:spcAft>
            </a:pPr>
            <a:r>
              <a:rPr lang="zh-CN" altLang="en-US" dirty="0" smtClean="0">
                <a:cs typeface="+mn-cs"/>
              </a:rPr>
              <a:t>每个符号串呈对称形式，即</a:t>
            </a:r>
            <a:r>
              <a:rPr lang="en-US" altLang="zh-CN" dirty="0" err="1" smtClean="0">
                <a:cs typeface="+mn-cs"/>
              </a:rPr>
              <a:t>a,b</a:t>
            </a:r>
            <a:r>
              <a:rPr lang="zh-CN" altLang="en-US" dirty="0" smtClean="0">
                <a:cs typeface="+mn-cs"/>
              </a:rPr>
              <a:t>成对出现</a:t>
            </a:r>
            <a:r>
              <a:rPr lang="zh-CN" altLang="en-US" dirty="0" smtClean="0">
                <a:ea typeface="仿宋_GB2312" pitchFamily="49" charset="-122"/>
              </a:rPr>
              <a:t>。</a:t>
            </a:r>
            <a:endParaRPr lang="en-US" altLang="zh-CN" dirty="0" smtClean="0">
              <a:ea typeface="仿宋_GB2312" pitchFamily="49" charset="-122"/>
            </a:endParaRPr>
          </a:p>
          <a:p>
            <a:pPr marL="268288" indent="-268288">
              <a:spcBef>
                <a:spcPts val="600"/>
              </a:spcBef>
            </a:pPr>
            <a:r>
              <a:rPr lang="zh-CN" altLang="en-US" dirty="0" smtClean="0"/>
              <a:t>文法</a:t>
            </a:r>
            <a:r>
              <a:rPr lang="en-US" altLang="zh-CN" dirty="0" smtClean="0">
                <a:ea typeface="仿宋_GB2312" pitchFamily="49" charset="-122"/>
              </a:rPr>
              <a:t>G</a:t>
            </a:r>
            <a:r>
              <a:rPr lang="en-US" altLang="zh-CN" baseline="-25000" dirty="0" smtClean="0"/>
              <a:t>3</a:t>
            </a:r>
            <a:endParaRPr lang="en-US" altLang="zh-CN" dirty="0" smtClean="0"/>
          </a:p>
          <a:p>
            <a:pPr>
              <a:spcBef>
                <a:spcPts val="600"/>
              </a:spcBef>
              <a:buNone/>
            </a:pPr>
            <a:r>
              <a:rPr lang="en-US" altLang="zh-CN" dirty="0" smtClean="0">
                <a:ea typeface="仿宋_GB2312" pitchFamily="49" charset="-122"/>
              </a:rPr>
              <a:t>		S→ </a:t>
            </a:r>
            <a:r>
              <a:rPr lang="en-US" altLang="zh-CN" dirty="0" err="1" smtClean="0">
                <a:ea typeface="仿宋_GB2312" pitchFamily="49" charset="-122"/>
              </a:rPr>
              <a:t>aSb</a:t>
            </a:r>
            <a:r>
              <a:rPr lang="en-US" altLang="zh-CN" dirty="0" smtClean="0">
                <a:ea typeface="仿宋_GB2312" pitchFamily="49" charset="-122"/>
              </a:rPr>
              <a:t> | </a:t>
            </a:r>
            <a:r>
              <a:rPr lang="en-US" altLang="zh-CN" dirty="0" err="1" smtClean="0">
                <a:ea typeface="仿宋_GB2312" pitchFamily="49" charset="-122"/>
              </a:rPr>
              <a:t>ab</a:t>
            </a:r>
            <a:endParaRPr lang="en-US" altLang="zh-CN" dirty="0" smtClean="0">
              <a:ea typeface="仿宋_GB2312" pitchFamily="49" charset="-122"/>
            </a:endParaRPr>
          </a:p>
          <a:p>
            <a:pPr marL="268288" indent="-268288">
              <a:spcBef>
                <a:spcPts val="600"/>
              </a:spcBef>
            </a:pPr>
            <a:endParaRPr lang="zh-CN" altLang="en-US" dirty="0" smtClean="0">
              <a:ea typeface="仿宋_GB2312" pitchFamily="49" charset="-122"/>
            </a:endParaRP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a:xfrm>
            <a:off x="1000100" y="1142984"/>
            <a:ext cx="7826430" cy="5286412"/>
          </a:xfrm>
        </p:spPr>
        <p:txBody>
          <a:bodyPr/>
          <a:lstStyle/>
          <a:p>
            <a:r>
              <a:rPr lang="zh-CN" altLang="en-US" dirty="0" smtClean="0"/>
              <a:t>从一个句型到另一个句型的推导过程往往不唯一。</a:t>
            </a:r>
            <a:endParaRPr lang="en-US" altLang="zh-CN" dirty="0" smtClean="0"/>
          </a:p>
          <a:p>
            <a:r>
              <a:rPr lang="zh-CN" altLang="en-US" dirty="0" smtClean="0"/>
              <a:t>例如，</a:t>
            </a:r>
            <a:r>
              <a:rPr lang="en-US" altLang="zh-CN" dirty="0" smtClean="0"/>
              <a:t> E+E+E  </a:t>
            </a:r>
            <a:r>
              <a:rPr lang="en-US" altLang="zh-CN" dirty="0" smtClean="0">
                <a:sym typeface="Symbol" pitchFamily="18" charset="2"/>
              </a:rPr>
              <a:t></a:t>
            </a:r>
            <a:r>
              <a:rPr lang="en-US" altLang="zh-CN" baseline="30000" dirty="0" smtClean="0">
                <a:sym typeface="Symbol" pitchFamily="18" charset="2"/>
              </a:rPr>
              <a:t>+</a:t>
            </a:r>
            <a:r>
              <a:rPr lang="en-US" altLang="zh-CN" dirty="0" smtClean="0">
                <a:sym typeface="Symbol" pitchFamily="18" charset="2"/>
              </a:rPr>
              <a:t>  </a:t>
            </a:r>
            <a:r>
              <a:rPr lang="en-US" altLang="zh-CN" dirty="0" err="1" smtClean="0">
                <a:sym typeface="Symbol" pitchFamily="18" charset="2"/>
              </a:rPr>
              <a:t>i</a:t>
            </a:r>
            <a:r>
              <a:rPr lang="en-US" altLang="zh-CN" dirty="0" err="1" smtClean="0"/>
              <a:t>+i+i</a:t>
            </a:r>
            <a:endParaRPr lang="zh-CN" altLang="en-US" dirty="0" smtClean="0"/>
          </a:p>
          <a:p>
            <a:endParaRPr lang="en-US" altLang="zh-CN" dirty="0" smtClean="0"/>
          </a:p>
          <a:p>
            <a:endParaRPr lang="en-US" altLang="zh-CN" dirty="0" smtClean="0"/>
          </a:p>
          <a:p>
            <a:pPr eaLnBrk="1" hangingPunct="1">
              <a:spcBef>
                <a:spcPts val="1800"/>
              </a:spcBef>
              <a:spcAft>
                <a:spcPts val="0"/>
              </a:spcAft>
            </a:pPr>
            <a:r>
              <a:rPr lang="zh-CN" altLang="en-US" dirty="0" smtClean="0">
                <a:solidFill>
                  <a:srgbClr val="FF0000"/>
                </a:solidFill>
              </a:rPr>
              <a:t>最左推导（</a:t>
            </a:r>
            <a:r>
              <a:rPr lang="en-US" altLang="zh-CN" dirty="0" smtClean="0">
                <a:solidFill>
                  <a:srgbClr val="FF0000"/>
                </a:solidFill>
                <a:cs typeface="Arial" pitchFamily="34" charset="0"/>
              </a:rPr>
              <a:t>leftmost derivation</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任何一步</a:t>
            </a:r>
            <a:r>
              <a:rPr lang="zh-CN" altLang="en-US" dirty="0" smtClean="0">
                <a:sym typeface="Symbol" pitchFamily="18" charset="2"/>
              </a:rPr>
              <a:t>  </a:t>
            </a:r>
            <a:r>
              <a:rPr lang="zh-CN" altLang="en-US" dirty="0" smtClean="0"/>
              <a:t>都是对</a:t>
            </a:r>
            <a:r>
              <a:rPr lang="zh-CN" altLang="en-US" dirty="0" smtClean="0">
                <a:sym typeface="Symbol" pitchFamily="18" charset="2"/>
              </a:rPr>
              <a:t></a:t>
            </a:r>
            <a:r>
              <a:rPr lang="zh-CN" altLang="en-US" dirty="0" smtClean="0"/>
              <a:t>中的最左非终结符进行替换。</a:t>
            </a:r>
            <a:endParaRPr lang="en-US" altLang="zh-CN" dirty="0" smtClean="0"/>
          </a:p>
          <a:p>
            <a:pPr eaLnBrk="1" hangingPunct="1">
              <a:spcBef>
                <a:spcPts val="1200"/>
              </a:spcBef>
              <a:spcAft>
                <a:spcPts val="0"/>
              </a:spcAft>
            </a:pPr>
            <a:r>
              <a:rPr lang="zh-CN" altLang="en-US" dirty="0" smtClean="0">
                <a:solidFill>
                  <a:srgbClr val="FF0000"/>
                </a:solidFill>
              </a:rPr>
              <a:t>最右推导（</a:t>
            </a:r>
            <a:r>
              <a:rPr lang="en-US" altLang="zh-CN" dirty="0" smtClean="0">
                <a:solidFill>
                  <a:srgbClr val="FF0000"/>
                </a:solidFill>
                <a:cs typeface="Arial" pitchFamily="34" charset="0"/>
              </a:rPr>
              <a:t>rightmost derivation</a:t>
            </a:r>
            <a:r>
              <a:rPr lang="zh-CN" altLang="en-US" dirty="0" smtClean="0">
                <a:solidFill>
                  <a:srgbClr val="FF0000"/>
                </a:solidFill>
              </a:rPr>
              <a:t>）</a:t>
            </a:r>
            <a:endParaRPr lang="en-US" altLang="zh-CN" dirty="0" smtClean="0">
              <a:solidFill>
                <a:srgbClr val="FF0000"/>
              </a:solidFill>
            </a:endParaRPr>
          </a:p>
          <a:p>
            <a:pPr lvl="1" eaLnBrk="1" hangingPunct="1"/>
            <a:r>
              <a:rPr lang="zh-CN" altLang="en-US" dirty="0" smtClean="0"/>
              <a:t>任何一步</a:t>
            </a:r>
            <a:r>
              <a:rPr lang="zh-CN" altLang="en-US" dirty="0" smtClean="0">
                <a:sym typeface="Symbol" pitchFamily="18" charset="2"/>
              </a:rPr>
              <a:t>  </a:t>
            </a:r>
            <a:r>
              <a:rPr lang="zh-CN" altLang="en-US" dirty="0" smtClean="0"/>
              <a:t>都是对</a:t>
            </a:r>
            <a:r>
              <a:rPr lang="zh-CN" altLang="en-US" dirty="0" smtClean="0">
                <a:sym typeface="Symbol" pitchFamily="18" charset="2"/>
              </a:rPr>
              <a:t></a:t>
            </a:r>
            <a:r>
              <a:rPr lang="zh-CN" altLang="en-US" dirty="0" smtClean="0"/>
              <a:t>中的最右非终结符进行替换。</a:t>
            </a:r>
          </a:p>
          <a:p>
            <a:pPr>
              <a:spcBef>
                <a:spcPts val="1800"/>
              </a:spcBef>
              <a:spcAft>
                <a:spcPts val="0"/>
              </a:spcAft>
            </a:pPr>
            <a:r>
              <a:rPr lang="zh-CN" altLang="en-US" dirty="0" smtClean="0"/>
              <a:t>为了对句子结构进行确定性的分析，通常只考虑最左推导或最右推导。</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37</a:t>
            </a:fld>
            <a:endParaRPr lang="en-US" altLang="zh-CN"/>
          </a:p>
        </p:txBody>
      </p:sp>
      <p:sp>
        <p:nvSpPr>
          <p:cNvPr id="5" name="矩形 4"/>
          <p:cNvSpPr/>
          <p:nvPr/>
        </p:nvSpPr>
        <p:spPr>
          <a:xfrm>
            <a:off x="1601386" y="2214554"/>
            <a:ext cx="5113754" cy="461665"/>
          </a:xfrm>
          <a:prstGeom prst="rect">
            <a:avLst/>
          </a:prstGeom>
        </p:spPr>
        <p:txBody>
          <a:bodyPr wrap="square">
            <a:spAutoFit/>
          </a:bodyPr>
          <a:lstStyle/>
          <a:p>
            <a:pPr>
              <a:spcBef>
                <a:spcPts val="600"/>
              </a:spcBef>
            </a:pPr>
            <a:r>
              <a:rPr lang="en-US" altLang="zh-CN" sz="2400" dirty="0" smtClean="0">
                <a:solidFill>
                  <a:srgbClr val="FF0000"/>
                </a:solidFill>
                <a:latin typeface="Arial" pitchFamily="34" charset="0"/>
                <a:cs typeface="Arial" pitchFamily="34" charset="0"/>
              </a:rPr>
              <a:t>E</a:t>
            </a:r>
            <a:r>
              <a:rPr lang="en-US" altLang="zh-CN" sz="2400" dirty="0" smtClean="0">
                <a:latin typeface="Arial" pitchFamily="34" charset="0"/>
                <a:cs typeface="Arial" pitchFamily="34" charset="0"/>
              </a:rPr>
              <a:t>+E+E </a:t>
            </a:r>
            <a:r>
              <a:rPr lang="en-US" altLang="zh-CN" sz="2400" dirty="0" smtClean="0">
                <a:latin typeface="Arial" pitchFamily="34" charset="0"/>
                <a:cs typeface="Arial" pitchFamily="34" charset="0"/>
                <a:sym typeface="Symbol" pitchFamily="18" charset="2"/>
              </a:rPr>
              <a:t> </a:t>
            </a:r>
            <a:r>
              <a:rPr lang="en-US" altLang="zh-CN" sz="2400" dirty="0" err="1" smtClean="0">
                <a:latin typeface="Arial" pitchFamily="34" charset="0"/>
                <a:cs typeface="Arial" pitchFamily="34" charset="0"/>
              </a:rPr>
              <a:t>i+</a:t>
            </a:r>
            <a:r>
              <a:rPr lang="en-US" altLang="zh-CN" sz="2400" dirty="0" err="1" smtClean="0">
                <a:solidFill>
                  <a:srgbClr val="FF0000"/>
                </a:solidFill>
                <a:latin typeface="Arial" pitchFamily="34" charset="0"/>
                <a:cs typeface="Arial" pitchFamily="34" charset="0"/>
              </a:rPr>
              <a:t>E</a:t>
            </a:r>
            <a:r>
              <a:rPr lang="en-US" altLang="zh-CN" sz="2400" dirty="0" err="1" smtClean="0">
                <a:latin typeface="Arial" pitchFamily="34" charset="0"/>
                <a:cs typeface="Arial" pitchFamily="34" charset="0"/>
              </a:rPr>
              <a:t>+E</a:t>
            </a: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a:t>
            </a:r>
            <a:r>
              <a:rPr lang="en-US" altLang="zh-CN" sz="2400" dirty="0" err="1" smtClean="0">
                <a:latin typeface="Arial" pitchFamily="34" charset="0"/>
                <a:cs typeface="Arial" pitchFamily="34" charset="0"/>
              </a:rPr>
              <a:t>+i+</a:t>
            </a:r>
            <a:r>
              <a:rPr lang="en-US" altLang="zh-CN" sz="2400" dirty="0" err="1" smtClean="0">
                <a:solidFill>
                  <a:srgbClr val="FF0000"/>
                </a:solidFill>
                <a:latin typeface="Arial" pitchFamily="34" charset="0"/>
                <a:cs typeface="Arial" pitchFamily="34" charset="0"/>
              </a:rPr>
              <a:t>E</a:t>
            </a: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a:t>
            </a:r>
            <a:r>
              <a:rPr lang="en-US" altLang="zh-CN" sz="2400" dirty="0" err="1" smtClean="0">
                <a:latin typeface="Arial" pitchFamily="34" charset="0"/>
                <a:cs typeface="Arial" pitchFamily="34" charset="0"/>
              </a:rPr>
              <a:t>+i+i</a:t>
            </a:r>
            <a:endParaRPr lang="zh-CN" altLang="en-US" sz="2400" dirty="0">
              <a:latin typeface="Arial" pitchFamily="34" charset="0"/>
              <a:cs typeface="Arial" pitchFamily="34" charset="0"/>
            </a:endParaRPr>
          </a:p>
        </p:txBody>
      </p:sp>
      <p:sp>
        <p:nvSpPr>
          <p:cNvPr id="6" name="矩形 5"/>
          <p:cNvSpPr/>
          <p:nvPr/>
        </p:nvSpPr>
        <p:spPr>
          <a:xfrm>
            <a:off x="1601386" y="2753021"/>
            <a:ext cx="4857784" cy="461665"/>
          </a:xfrm>
          <a:prstGeom prst="rect">
            <a:avLst/>
          </a:prstGeom>
        </p:spPr>
        <p:txBody>
          <a:bodyPr wrap="square">
            <a:spAutoFit/>
          </a:bodyPr>
          <a:lstStyle/>
          <a:p>
            <a:pPr>
              <a:spcBef>
                <a:spcPts val="600"/>
              </a:spcBef>
            </a:pPr>
            <a:r>
              <a:rPr lang="en-US" altLang="zh-CN" sz="2400" dirty="0" smtClean="0">
                <a:latin typeface="Arial" pitchFamily="34" charset="0"/>
                <a:cs typeface="Arial" pitchFamily="34" charset="0"/>
              </a:rPr>
              <a:t>E+E+</a:t>
            </a:r>
            <a:r>
              <a:rPr lang="en-US" altLang="zh-CN" sz="2400" dirty="0" smtClean="0">
                <a:solidFill>
                  <a:srgbClr val="FF0000"/>
                </a:solidFill>
                <a:latin typeface="Arial" pitchFamily="34" charset="0"/>
                <a:cs typeface="Arial" pitchFamily="34" charset="0"/>
              </a:rPr>
              <a:t>E</a:t>
            </a:r>
            <a:r>
              <a:rPr lang="en-US" altLang="zh-CN" sz="2400" dirty="0" smtClean="0">
                <a:latin typeface="Arial" pitchFamily="34" charset="0"/>
                <a:cs typeface="Arial" pitchFamily="34" charset="0"/>
              </a:rPr>
              <a:t> </a:t>
            </a:r>
            <a:r>
              <a:rPr lang="en-US" altLang="zh-CN" sz="2400" dirty="0" smtClean="0">
                <a:latin typeface="Arial" pitchFamily="34" charset="0"/>
                <a:cs typeface="Arial" pitchFamily="34" charset="0"/>
                <a:sym typeface="Symbol" pitchFamily="18" charset="2"/>
              </a:rPr>
              <a:t> </a:t>
            </a:r>
            <a:r>
              <a:rPr lang="en-US" altLang="zh-CN" sz="2400" dirty="0" err="1" smtClean="0">
                <a:latin typeface="Arial" pitchFamily="34" charset="0"/>
                <a:cs typeface="Arial" pitchFamily="34" charset="0"/>
              </a:rPr>
              <a:t>E+</a:t>
            </a:r>
            <a:r>
              <a:rPr lang="en-US" altLang="zh-CN" sz="2400" dirty="0" err="1" smtClean="0">
                <a:solidFill>
                  <a:srgbClr val="FF0000"/>
                </a:solidFill>
                <a:latin typeface="Arial" pitchFamily="34" charset="0"/>
                <a:cs typeface="Arial" pitchFamily="34" charset="0"/>
              </a:rPr>
              <a:t>E</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sym typeface="Symbol" pitchFamily="18" charset="2"/>
              </a:rPr>
              <a:t>  </a:t>
            </a:r>
            <a:r>
              <a:rPr lang="en-US" altLang="zh-CN" sz="2400" dirty="0" err="1" smtClean="0">
                <a:solidFill>
                  <a:srgbClr val="FF0000"/>
                </a:solidFill>
                <a:latin typeface="Arial" pitchFamily="34" charset="0"/>
                <a:cs typeface="Arial" pitchFamily="34" charset="0"/>
                <a:sym typeface="Symbol" pitchFamily="18" charset="2"/>
              </a:rPr>
              <a:t>E</a:t>
            </a:r>
            <a:r>
              <a:rPr lang="en-US" altLang="zh-CN" sz="2400" dirty="0" err="1" smtClean="0">
                <a:latin typeface="Arial" pitchFamily="34" charset="0"/>
                <a:cs typeface="Arial" pitchFamily="34" charset="0"/>
                <a:sym typeface="Symbol" pitchFamily="18" charset="2"/>
              </a:rPr>
              <a:t>+i</a:t>
            </a:r>
            <a:r>
              <a:rPr lang="en-US" altLang="zh-CN" sz="2400" dirty="0" err="1" smtClean="0">
                <a:latin typeface="Arial" pitchFamily="34" charset="0"/>
                <a:cs typeface="Arial" pitchFamily="34" charset="0"/>
              </a:rPr>
              <a:t>+i</a:t>
            </a:r>
            <a:r>
              <a:rPr lang="en-US" altLang="zh-CN" sz="2400" dirty="0" smtClean="0">
                <a:latin typeface="Arial" pitchFamily="34" charset="0"/>
                <a:cs typeface="Arial" pitchFamily="34" charset="0"/>
                <a:sym typeface="Symbol" pitchFamily="18" charset="2"/>
              </a:rPr>
              <a:t>   </a:t>
            </a:r>
            <a:r>
              <a:rPr lang="en-US" altLang="zh-CN" sz="2400" dirty="0" err="1" smtClean="0">
                <a:latin typeface="Arial" pitchFamily="34" charset="0"/>
                <a:cs typeface="Arial" pitchFamily="34" charset="0"/>
                <a:sym typeface="Symbol" pitchFamily="18" charset="2"/>
              </a:rPr>
              <a:t>i+i</a:t>
            </a:r>
            <a:r>
              <a:rPr lang="en-US" altLang="zh-CN" sz="2400" dirty="0" err="1" smtClean="0">
                <a:latin typeface="Arial" pitchFamily="34" charset="0"/>
                <a:cs typeface="Arial" pitchFamily="34" charset="0"/>
              </a:rPr>
              <a:t>+i</a:t>
            </a:r>
            <a:endParaRPr lang="zh-CN" alt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Consider the grammar G(E) </a:t>
            </a:r>
          </a:p>
          <a:p>
            <a:pPr>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38</a:t>
            </a:fld>
            <a:endParaRPr lang="en-US" altLang="zh-CN"/>
          </a:p>
        </p:txBody>
      </p:sp>
      <p:sp>
        <p:nvSpPr>
          <p:cNvPr id="5" name="Rectangle 5"/>
          <p:cNvSpPr>
            <a:spLocks noChangeArrowheads="1"/>
          </p:cNvSpPr>
          <p:nvPr/>
        </p:nvSpPr>
        <p:spPr bwMode="auto">
          <a:xfrm>
            <a:off x="1643042" y="2928934"/>
            <a:ext cx="2357454" cy="2643206"/>
          </a:xfrm>
          <a:prstGeom prst="rect">
            <a:avLst/>
          </a:prstGeom>
          <a:noFill/>
          <a:ln w="9525">
            <a:noFill/>
            <a:miter lim="800000"/>
            <a:headEnd/>
            <a:tailEnd/>
          </a:ln>
        </p:spPr>
        <p:txBody>
          <a:bodyPr/>
          <a:lstStyle/>
          <a:p>
            <a:pPr eaLnBrk="0" hangingPunct="0">
              <a:spcBef>
                <a:spcPts val="600"/>
              </a:spcBef>
              <a:buFont typeface="Wingdings" pitchFamily="2" charset="2"/>
              <a:buNone/>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a:t>
            </a:r>
            <a:r>
              <a:rPr kumimoji="1" lang="en-US" altLang="zh-CN" sz="2400" dirty="0" err="1">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spcBef>
                <a:spcPts val="600"/>
              </a:spcBef>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eaLnBrk="0" hangingPunct="0">
              <a:spcBef>
                <a:spcPts val="600"/>
              </a:spcBef>
              <a:buFont typeface="Wingdings" pitchFamily="2" charset="2"/>
              <a:buNone/>
            </a:pPr>
            <a:endParaRPr kumimoji="1" lang="en-US" altLang="zh-CN" sz="2400" dirty="0">
              <a:latin typeface="Arial" pitchFamily="34" charset="0"/>
              <a:cs typeface="Arial" pitchFamily="34" charset="0"/>
              <a:sym typeface="Symbol" pitchFamily="18" charset="2"/>
            </a:endParaRPr>
          </a:p>
        </p:txBody>
      </p:sp>
      <p:sp>
        <p:nvSpPr>
          <p:cNvPr id="6" name="Text Box 6"/>
          <p:cNvSpPr txBox="1">
            <a:spLocks noChangeArrowheads="1"/>
          </p:cNvSpPr>
          <p:nvPr/>
        </p:nvSpPr>
        <p:spPr bwMode="auto">
          <a:xfrm>
            <a:off x="4725564" y="2928934"/>
            <a:ext cx="2418204" cy="2693045"/>
          </a:xfrm>
          <a:prstGeom prst="rect">
            <a:avLst/>
          </a:prstGeom>
          <a:noFill/>
          <a:ln w="12700" cap="sq">
            <a:noFill/>
            <a:miter lim="800000"/>
            <a:headEnd type="none" w="sm" len="sm"/>
            <a:tailEnd type="none" w="sm" len="sm"/>
          </a:ln>
        </p:spPr>
        <p:txBody>
          <a:bodyPr wrap="square">
            <a:spAutoFit/>
          </a:bodyPr>
          <a:lstStyle/>
          <a:p>
            <a:pPr>
              <a:spcBef>
                <a:spcPts val="600"/>
              </a:spcBef>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latin typeface="Arial" pitchFamily="34" charset="0"/>
                <a:cs typeface="Arial" pitchFamily="34" charset="0"/>
              </a:rPr>
              <a:t>E)</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err="1">
                <a:solidFill>
                  <a:srgbClr val="FF0000"/>
                </a:solidFill>
                <a:latin typeface="Arial" pitchFamily="34" charset="0"/>
                <a:cs typeface="Arial" pitchFamily="34" charset="0"/>
              </a:rPr>
              <a:t>E</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solidFill>
                  <a:srgbClr val="FF0000"/>
                </a:solidFill>
                <a:latin typeface="Arial" pitchFamily="34" charset="0"/>
                <a:cs typeface="Arial" pitchFamily="34" charset="0"/>
              </a:rPr>
              <a:t>E</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sym typeface="Symbol" pitchFamily="18" charset="2"/>
              </a:rPr>
              <a:t>E</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lvl="1">
              <a:spcBef>
                <a:spcPts val="600"/>
              </a:spcBef>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blinds(horizontal)">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blinds(horizontal)">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blinds(horizontal)">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blinds(horizontal)">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blinds(horizontal)">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blinds(horizontal)">
                                      <p:cBhvr>
                                        <p:cTn id="6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39</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2.3.1 </a:t>
              </a:r>
              <a:r>
                <a:rPr lang="zh-CN" altLang="en-US" sz="2400" dirty="0" smtClean="0"/>
                <a:t>上下文无关文法</a:t>
              </a:r>
              <a:endParaRPr lang="en-US" altLang="zh-CN" sz="2400" dirty="0"/>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2.3.2 </a:t>
              </a:r>
              <a:r>
                <a:rPr lang="zh-CN" altLang="en-US" sz="2400" dirty="0" smtClean="0">
                  <a:solidFill>
                    <a:srgbClr val="FF0000"/>
                  </a:solidFill>
                </a:rPr>
                <a:t>语法分析树与二义性</a:t>
              </a:r>
              <a:endParaRPr lang="en-US" altLang="zh-CN" sz="2400" dirty="0">
                <a:solidFill>
                  <a:srgbClr val="FF0000"/>
                </a:solidFill>
              </a:endParaRPr>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2.3.3 </a:t>
              </a:r>
              <a:r>
                <a:rPr lang="zh-CN" altLang="en-US" sz="2400" dirty="0" smtClean="0"/>
                <a:t>形式语言简介</a:t>
              </a:r>
              <a:endParaRPr lang="en-US" sz="24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latin typeface="宋体" pitchFamily="2" charset="-122"/>
              </a:rPr>
              <a:t>与自然语言一样，程序语言由两方面定义</a:t>
            </a:r>
          </a:p>
          <a:p>
            <a:pPr lvl="1"/>
            <a:r>
              <a:rPr lang="zh-CN" altLang="en-US" sz="2400" dirty="0" smtClean="0">
                <a:latin typeface="宋体" pitchFamily="2" charset="-122"/>
              </a:rPr>
              <a:t>语法</a:t>
            </a:r>
          </a:p>
          <a:p>
            <a:pPr lvl="1"/>
            <a:r>
              <a:rPr lang="zh-CN" altLang="en-US" sz="2400" dirty="0" smtClean="0">
                <a:latin typeface="宋体" pitchFamily="2" charset="-122"/>
              </a:rPr>
              <a:t>语义</a:t>
            </a: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语法树</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用一张图表示一个句型的推导</a:t>
            </a:r>
            <a:r>
              <a:rPr lang="en-US" altLang="zh-CN" dirty="0" smtClean="0">
                <a:latin typeface="宋体" charset="-122"/>
              </a:rPr>
              <a:t>,</a:t>
            </a:r>
            <a:r>
              <a:rPr lang="zh-CN" altLang="en-US" dirty="0" smtClean="0">
                <a:latin typeface="宋体" charset="-122"/>
              </a:rPr>
              <a:t>称为语法分析树，简称</a:t>
            </a:r>
            <a:r>
              <a:rPr lang="zh-CN" altLang="en-US" dirty="0" smtClean="0">
                <a:solidFill>
                  <a:srgbClr val="FF0000"/>
                </a:solidFill>
                <a:latin typeface="宋体" charset="-122"/>
              </a:rPr>
              <a:t>语法树</a:t>
            </a:r>
            <a:r>
              <a:rPr lang="zh-CN" altLang="en-US" dirty="0" smtClean="0">
                <a:latin typeface="宋体" charset="-122"/>
              </a:rPr>
              <a:t>。</a:t>
            </a:r>
            <a:endParaRPr lang="en-US" altLang="zh-CN" dirty="0" smtClean="0">
              <a:latin typeface="宋体" charset="-122"/>
            </a:endParaRPr>
          </a:p>
          <a:p>
            <a:pPr marL="342900" lvl="1" indent="-342900">
              <a:spcBef>
                <a:spcPts val="576"/>
              </a:spcBef>
              <a:spcAft>
                <a:spcPts val="600"/>
              </a:spcAft>
              <a:buClr>
                <a:schemeClr val="folHlink"/>
              </a:buClr>
              <a:buSzPct val="60000"/>
            </a:pPr>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smtClean="0"/>
          </a:p>
          <a:p>
            <a:endParaRPr lang="zh-CN" altLang="en-US" dirty="0" smtClean="0">
              <a:latin typeface="宋体"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40</a:t>
            </a:fld>
            <a:endParaRPr lang="en-US" altLang="zh-CN"/>
          </a:p>
        </p:txBody>
      </p:sp>
      <p:sp>
        <p:nvSpPr>
          <p:cNvPr id="22" name="Rectangle 5"/>
          <p:cNvSpPr>
            <a:spLocks noChangeArrowheads="1"/>
          </p:cNvSpPr>
          <p:nvPr/>
        </p:nvSpPr>
        <p:spPr bwMode="auto">
          <a:xfrm>
            <a:off x="-71470" y="2786058"/>
            <a:ext cx="2357454" cy="2357454"/>
          </a:xfrm>
          <a:prstGeom prst="rect">
            <a:avLst/>
          </a:prstGeom>
          <a:noFill/>
          <a:ln w="9525">
            <a:noFill/>
            <a:miter lim="800000"/>
            <a:headEnd/>
            <a:tailEnd/>
          </a:ln>
        </p:spPr>
        <p:txBody>
          <a:bodyPr/>
          <a:lstStyle/>
          <a:p>
            <a:pPr eaLnBrk="0" hangingPunct="0">
              <a:buFont typeface="Wingdings" pitchFamily="2" charset="2"/>
              <a:buNone/>
            </a:pPr>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a:t>
            </a:r>
            <a:r>
              <a:rPr kumimoji="1" lang="en-US" altLang="zh-CN" sz="2400" dirty="0" err="1">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eaLnBrk="0" hangingPunct="0">
              <a:buFont typeface="Wingdings" pitchFamily="2" charset="2"/>
              <a:buNone/>
            </a:pPr>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eaLnBrk="0" hangingPunct="0">
              <a:buFont typeface="Wingdings" pitchFamily="2" charset="2"/>
              <a:buNone/>
            </a:pPr>
            <a:endParaRPr kumimoji="1" lang="en-US" altLang="zh-CN" sz="2400" dirty="0">
              <a:latin typeface="Arial" pitchFamily="34" charset="0"/>
              <a:cs typeface="Arial" pitchFamily="34" charset="0"/>
              <a:sym typeface="Symbol" pitchFamily="18" charset="2"/>
            </a:endParaRPr>
          </a:p>
        </p:txBody>
      </p:sp>
      <p:sp>
        <p:nvSpPr>
          <p:cNvPr id="44" name="Text Box 6"/>
          <p:cNvSpPr txBox="1">
            <a:spLocks noChangeArrowheads="1"/>
          </p:cNvSpPr>
          <p:nvPr/>
        </p:nvSpPr>
        <p:spPr bwMode="auto">
          <a:xfrm>
            <a:off x="4500562" y="2786058"/>
            <a:ext cx="2418204" cy="2308324"/>
          </a:xfrm>
          <a:prstGeom prst="rect">
            <a:avLst/>
          </a:prstGeom>
          <a:noFill/>
          <a:ln w="12700" cap="sq">
            <a:noFill/>
            <a:miter lim="800000"/>
            <a:headEnd type="none" w="sm" len="sm"/>
            <a:tailEnd type="none" w="sm" len="sm"/>
          </a:ln>
        </p:spPr>
        <p:txBody>
          <a:bodyPr wrap="square">
            <a:spAutoFit/>
          </a:bodyPr>
          <a:lstStyle/>
          <a:p>
            <a:r>
              <a:rPr kumimoji="1" lang="en-US" altLang="zh-CN" sz="2400" dirty="0" smtClean="0">
                <a:latin typeface="Arial" pitchFamily="34" charset="0"/>
                <a:cs typeface="Arial" pitchFamily="34" charset="0"/>
              </a:rPr>
              <a:t>  E </a:t>
            </a:r>
            <a:r>
              <a:rPr kumimoji="1" lang="en-US" altLang="zh-CN" sz="2400" dirty="0" smtClean="0">
                <a:latin typeface="Arial" pitchFamily="34" charset="0"/>
                <a:cs typeface="Arial" pitchFamily="34" charset="0"/>
                <a:sym typeface="Symbol" pitchFamily="18" charset="2"/>
              </a:rPr>
              <a:t> </a:t>
            </a:r>
            <a:r>
              <a:rPr kumimoji="1" lang="en-US" altLang="zh-CN" sz="2400" dirty="0" smtClean="0">
                <a:latin typeface="Arial" pitchFamily="34" charset="0"/>
                <a:cs typeface="Arial" pitchFamily="34" charset="0"/>
              </a:rPr>
              <a:t>(</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rPr>
              <a:t>E+</a:t>
            </a:r>
            <a:r>
              <a:rPr kumimoji="1" lang="en-US" altLang="zh-CN" sz="2400" dirty="0">
                <a:solidFill>
                  <a:srgbClr val="FF0000"/>
                </a:solidFill>
                <a:latin typeface="Arial" pitchFamily="34" charset="0"/>
                <a:cs typeface="Arial" pitchFamily="34" charset="0"/>
              </a:rPr>
              <a:t>E</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err="1">
                <a:solidFill>
                  <a:srgbClr val="FF0000"/>
                </a:solidFill>
                <a:latin typeface="Arial" pitchFamily="34" charset="0"/>
                <a:cs typeface="Arial" pitchFamily="34" charset="0"/>
              </a:rPr>
              <a:t>E</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latin typeface="Arial" pitchFamily="34" charset="0"/>
                <a:cs typeface="Arial" pitchFamily="34" charset="0"/>
                <a:sym typeface="Symbol" pitchFamily="18" charset="2"/>
              </a:rPr>
              <a:t>E*</a:t>
            </a:r>
            <a:r>
              <a:rPr kumimoji="1" lang="en-US" altLang="zh-CN" sz="2400" dirty="0" err="1">
                <a:solidFill>
                  <a:srgbClr val="FF0000"/>
                </a:solidFill>
                <a:latin typeface="Arial" pitchFamily="34" charset="0"/>
                <a:cs typeface="Arial" pitchFamily="34" charset="0"/>
              </a:rPr>
              <a:t>E</a:t>
            </a:r>
            <a:r>
              <a:rPr kumimoji="1" lang="en-US" altLang="zh-CN" sz="2400" dirty="0" err="1">
                <a:latin typeface="Arial" pitchFamily="34" charset="0"/>
                <a:cs typeface="Arial" pitchFamily="34" charset="0"/>
              </a:rPr>
              <a:t>+i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a:solidFill>
                  <a:srgbClr val="FF0000"/>
                </a:solidFill>
                <a:latin typeface="Arial" pitchFamily="34" charset="0"/>
                <a:cs typeface="Arial" pitchFamily="34" charset="0"/>
                <a:sym typeface="Symbol" pitchFamily="18" charset="2"/>
              </a:rPr>
              <a:t>E</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a:p>
            <a:pPr lvl="1"/>
            <a:r>
              <a:rPr kumimoji="1" lang="en-US" altLang="zh-CN" sz="2400" dirty="0" smtClean="0">
                <a:latin typeface="Arial" pitchFamily="34" charset="0"/>
                <a:cs typeface="Arial" pitchFamily="34" charset="0"/>
                <a:sym typeface="Symbol" pitchFamily="18" charset="2"/>
              </a:rPr>
              <a:t> (</a:t>
            </a:r>
            <a:r>
              <a:rPr kumimoji="1" lang="en-US" altLang="zh-CN" sz="2400" dirty="0" err="1">
                <a:latin typeface="Arial" pitchFamily="34" charset="0"/>
                <a:cs typeface="Arial" pitchFamily="34" charset="0"/>
                <a:sym typeface="Symbol" pitchFamily="18" charset="2"/>
              </a:rPr>
              <a:t>i</a:t>
            </a:r>
            <a:r>
              <a:rPr kumimoji="1" lang="en-US" altLang="zh-CN" sz="2400" dirty="0">
                <a:latin typeface="Arial" pitchFamily="34" charset="0"/>
                <a:cs typeface="Arial" pitchFamily="34" charset="0"/>
                <a:sym typeface="Symbol" pitchFamily="18" charset="2"/>
              </a:rPr>
              <a:t>*</a:t>
            </a:r>
            <a:r>
              <a:rPr kumimoji="1" lang="en-US" altLang="zh-CN" sz="2400" dirty="0" err="1">
                <a:latin typeface="Arial" pitchFamily="34" charset="0"/>
                <a:cs typeface="Arial" pitchFamily="34" charset="0"/>
              </a:rPr>
              <a:t>i+i</a:t>
            </a:r>
            <a:r>
              <a:rPr kumimoji="1" lang="en-US" altLang="zh-CN" sz="2400" dirty="0">
                <a:latin typeface="Arial" pitchFamily="34" charset="0"/>
                <a:cs typeface="Arial" pitchFamily="34" charset="0"/>
                <a:sym typeface="Symbol" pitchFamily="18" charset="2"/>
              </a:rPr>
              <a:t>)</a:t>
            </a:r>
          </a:p>
        </p:txBody>
      </p:sp>
      <p:sp>
        <p:nvSpPr>
          <p:cNvPr id="45" name="矩形 44"/>
          <p:cNvSpPr/>
          <p:nvPr/>
        </p:nvSpPr>
        <p:spPr>
          <a:xfrm>
            <a:off x="1643042" y="6182045"/>
            <a:ext cx="5724644" cy="461665"/>
          </a:xfrm>
          <a:prstGeom prst="rect">
            <a:avLst/>
          </a:prstGeom>
        </p:spPr>
        <p:txBody>
          <a:bodyPr wrap="none">
            <a:spAutoFit/>
          </a:bodyPr>
          <a:lstStyle/>
          <a:p>
            <a:pPr marL="381000" indent="-381000">
              <a:buClr>
                <a:schemeClr val="accent2"/>
              </a:buClr>
            </a:pPr>
            <a:r>
              <a:rPr kumimoji="1" lang="zh-CN" altLang="en-US" sz="2400" dirty="0" smtClean="0">
                <a:latin typeface="微软雅黑" pitchFamily="34" charset="-122"/>
                <a:ea typeface="微软雅黑" pitchFamily="34" charset="-122"/>
              </a:rPr>
              <a:t>一棵语法树是不同推导过程的共性抽象。</a:t>
            </a:r>
            <a:endParaRPr kumimoji="1" lang="zh-CN" altLang="en-US" sz="2400" dirty="0">
              <a:latin typeface="微软雅黑" pitchFamily="34" charset="-122"/>
              <a:ea typeface="微软雅黑" pitchFamily="34" charset="-122"/>
            </a:endParaRPr>
          </a:p>
        </p:txBody>
      </p:sp>
      <p:grpSp>
        <p:nvGrpSpPr>
          <p:cNvPr id="5" name="组合 19"/>
          <p:cNvGrpSpPr>
            <a:grpSpLocks/>
          </p:cNvGrpSpPr>
          <p:nvPr/>
        </p:nvGrpSpPr>
        <p:grpSpPr bwMode="auto">
          <a:xfrm>
            <a:off x="2415212" y="2469381"/>
            <a:ext cx="1928826" cy="1181879"/>
            <a:chOff x="5500689" y="4214818"/>
            <a:chExt cx="1928826" cy="1181879"/>
          </a:xfrm>
        </p:grpSpPr>
        <p:sp>
          <p:nvSpPr>
            <p:cNvPr id="77"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78" name="Line 5"/>
            <p:cNvSpPr>
              <a:spLocks noChangeShapeType="1"/>
            </p:cNvSpPr>
            <p:nvPr/>
          </p:nvSpPr>
          <p:spPr bwMode="auto">
            <a:xfrm flipH="1">
              <a:off x="5783075" y="4567744"/>
              <a:ext cx="432000" cy="360000"/>
            </a:xfrm>
            <a:prstGeom prst="line">
              <a:avLst/>
            </a:prstGeom>
            <a:noFill/>
            <a:ln w="19050">
              <a:solidFill>
                <a:schemeClr val="tx1"/>
              </a:solidFill>
              <a:round/>
              <a:headEnd/>
              <a:tailEnd/>
            </a:ln>
          </p:spPr>
          <p:txBody>
            <a:bodyPr/>
            <a:lstStyle/>
            <a:p>
              <a:endParaRPr lang="zh-CN" altLang="en-US" sz="2400"/>
            </a:p>
          </p:txBody>
        </p:sp>
        <p:sp>
          <p:nvSpPr>
            <p:cNvPr id="79" name="Line 6"/>
            <p:cNvSpPr>
              <a:spLocks noChangeShapeType="1"/>
            </p:cNvSpPr>
            <p:nvPr/>
          </p:nvSpPr>
          <p:spPr bwMode="auto">
            <a:xfrm>
              <a:off x="6643703" y="4567743"/>
              <a:ext cx="432000" cy="360000"/>
            </a:xfrm>
            <a:prstGeom prst="line">
              <a:avLst/>
            </a:prstGeom>
            <a:noFill/>
            <a:ln w="19050">
              <a:solidFill>
                <a:schemeClr val="tx1"/>
              </a:solidFill>
              <a:round/>
              <a:headEnd/>
              <a:tailEnd/>
            </a:ln>
          </p:spPr>
          <p:txBody>
            <a:bodyPr/>
            <a:lstStyle/>
            <a:p>
              <a:endParaRPr lang="zh-CN" altLang="en-US" sz="2400"/>
            </a:p>
          </p:txBody>
        </p:sp>
        <p:sp>
          <p:nvSpPr>
            <p:cNvPr id="80" name="矩形 79"/>
            <p:cNvSpPr/>
            <p:nvPr/>
          </p:nvSpPr>
          <p:spPr bwMode="auto">
            <a:xfrm>
              <a:off x="6000752" y="4214818"/>
              <a:ext cx="857250" cy="387798"/>
            </a:xfrm>
            <a:prstGeom prst="rect">
              <a:avLst/>
            </a:prstGeom>
          </p:spPr>
          <p:txBody>
            <a:bodyPr>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81" name="矩形 80"/>
            <p:cNvSpPr/>
            <p:nvPr/>
          </p:nvSpPr>
          <p:spPr bwMode="auto">
            <a:xfrm>
              <a:off x="5500689" y="5008899"/>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82" name="矩形 81"/>
            <p:cNvSpPr/>
            <p:nvPr/>
          </p:nvSpPr>
          <p:spPr bwMode="auto">
            <a:xfrm>
              <a:off x="7000887"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83" name="矩形 82"/>
            <p:cNvSpPr/>
            <p:nvPr/>
          </p:nvSpPr>
          <p:spPr bwMode="auto">
            <a:xfrm>
              <a:off x="6215069"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grpSp>
      <p:grpSp>
        <p:nvGrpSpPr>
          <p:cNvPr id="6" name="组合 20"/>
          <p:cNvGrpSpPr>
            <a:grpSpLocks/>
          </p:cNvGrpSpPr>
          <p:nvPr/>
        </p:nvGrpSpPr>
        <p:grpSpPr bwMode="auto">
          <a:xfrm>
            <a:off x="1887838" y="5191952"/>
            <a:ext cx="357196" cy="808815"/>
            <a:chOff x="7402189" y="5365296"/>
            <a:chExt cx="357196" cy="809313"/>
          </a:xfrm>
        </p:grpSpPr>
        <p:sp>
          <p:nvSpPr>
            <p:cNvPr id="85"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86" name="矩形 85"/>
            <p:cNvSpPr/>
            <p:nvPr/>
          </p:nvSpPr>
          <p:spPr bwMode="auto">
            <a:xfrm>
              <a:off x="7402189" y="5786572"/>
              <a:ext cx="357196"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7" name="组合 19"/>
          <p:cNvGrpSpPr>
            <a:grpSpLocks/>
          </p:cNvGrpSpPr>
          <p:nvPr/>
        </p:nvGrpSpPr>
        <p:grpSpPr bwMode="auto">
          <a:xfrm>
            <a:off x="2486650" y="3612707"/>
            <a:ext cx="1728160" cy="816426"/>
            <a:chOff x="5572126" y="4567743"/>
            <a:chExt cx="1728160" cy="816426"/>
          </a:xfrm>
        </p:grpSpPr>
        <p:sp>
          <p:nvSpPr>
            <p:cNvPr id="88"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89" name="Line 5"/>
            <p:cNvSpPr>
              <a:spLocks noChangeShapeType="1"/>
            </p:cNvSpPr>
            <p:nvPr/>
          </p:nvSpPr>
          <p:spPr bwMode="auto">
            <a:xfrm flipH="1">
              <a:off x="5783074" y="4567744"/>
              <a:ext cx="432000" cy="360000"/>
            </a:xfrm>
            <a:prstGeom prst="line">
              <a:avLst/>
            </a:prstGeom>
            <a:noFill/>
            <a:ln w="19050">
              <a:solidFill>
                <a:schemeClr val="tx1"/>
              </a:solidFill>
              <a:round/>
              <a:headEnd/>
              <a:tailEnd/>
            </a:ln>
          </p:spPr>
          <p:txBody>
            <a:bodyPr/>
            <a:lstStyle/>
            <a:p>
              <a:endParaRPr lang="zh-CN" altLang="en-US" sz="2400"/>
            </a:p>
          </p:txBody>
        </p:sp>
        <p:sp>
          <p:nvSpPr>
            <p:cNvPr id="90" name="Line 6"/>
            <p:cNvSpPr>
              <a:spLocks noChangeShapeType="1"/>
            </p:cNvSpPr>
            <p:nvPr/>
          </p:nvSpPr>
          <p:spPr bwMode="auto">
            <a:xfrm>
              <a:off x="6643702" y="4567743"/>
              <a:ext cx="432000" cy="360000"/>
            </a:xfrm>
            <a:prstGeom prst="line">
              <a:avLst/>
            </a:prstGeom>
            <a:noFill/>
            <a:ln w="19050">
              <a:solidFill>
                <a:schemeClr val="tx1"/>
              </a:solidFill>
              <a:round/>
              <a:headEnd/>
              <a:tailEnd/>
            </a:ln>
          </p:spPr>
          <p:txBody>
            <a:bodyPr/>
            <a:lstStyle/>
            <a:p>
              <a:endParaRPr lang="zh-CN" altLang="en-US" sz="2400"/>
            </a:p>
          </p:txBody>
        </p:sp>
        <p:sp>
          <p:nvSpPr>
            <p:cNvPr id="91" name="矩形 90"/>
            <p:cNvSpPr/>
            <p:nvPr/>
          </p:nvSpPr>
          <p:spPr bwMode="auto">
            <a:xfrm>
              <a:off x="5572126" y="4996371"/>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2" name="矩形 91"/>
            <p:cNvSpPr/>
            <p:nvPr/>
          </p:nvSpPr>
          <p:spPr bwMode="auto">
            <a:xfrm>
              <a:off x="687165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3" name="矩形 92"/>
            <p:cNvSpPr/>
            <p:nvPr/>
          </p:nvSpPr>
          <p:spPr bwMode="auto">
            <a:xfrm>
              <a:off x="621506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grpSp>
      <p:grpSp>
        <p:nvGrpSpPr>
          <p:cNvPr id="8" name="组合 19"/>
          <p:cNvGrpSpPr>
            <a:grpSpLocks/>
          </p:cNvGrpSpPr>
          <p:nvPr/>
        </p:nvGrpSpPr>
        <p:grpSpPr bwMode="auto">
          <a:xfrm>
            <a:off x="1857356" y="4398525"/>
            <a:ext cx="1700864" cy="816426"/>
            <a:chOff x="5585786" y="4567743"/>
            <a:chExt cx="1700864" cy="816426"/>
          </a:xfrm>
        </p:grpSpPr>
        <p:sp>
          <p:nvSpPr>
            <p:cNvPr id="95"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96" name="Line 5"/>
            <p:cNvSpPr>
              <a:spLocks noChangeShapeType="1"/>
            </p:cNvSpPr>
            <p:nvPr/>
          </p:nvSpPr>
          <p:spPr bwMode="auto">
            <a:xfrm flipH="1">
              <a:off x="5796722" y="4567744"/>
              <a:ext cx="432000" cy="360000"/>
            </a:xfrm>
            <a:prstGeom prst="line">
              <a:avLst/>
            </a:prstGeom>
            <a:noFill/>
            <a:ln w="19050">
              <a:solidFill>
                <a:schemeClr val="tx1"/>
              </a:solidFill>
              <a:round/>
              <a:headEnd/>
              <a:tailEnd/>
            </a:ln>
          </p:spPr>
          <p:txBody>
            <a:bodyPr/>
            <a:lstStyle/>
            <a:p>
              <a:endParaRPr lang="zh-CN" altLang="en-US" sz="2400"/>
            </a:p>
          </p:txBody>
        </p:sp>
        <p:sp>
          <p:nvSpPr>
            <p:cNvPr id="97" name="Line 6"/>
            <p:cNvSpPr>
              <a:spLocks noChangeShapeType="1"/>
            </p:cNvSpPr>
            <p:nvPr/>
          </p:nvSpPr>
          <p:spPr bwMode="auto">
            <a:xfrm>
              <a:off x="6585912" y="4567743"/>
              <a:ext cx="432000" cy="360000"/>
            </a:xfrm>
            <a:prstGeom prst="line">
              <a:avLst/>
            </a:prstGeom>
            <a:noFill/>
            <a:ln w="19050">
              <a:solidFill>
                <a:schemeClr val="tx1"/>
              </a:solidFill>
              <a:round/>
              <a:headEnd/>
              <a:tailEnd/>
            </a:ln>
          </p:spPr>
          <p:txBody>
            <a:bodyPr/>
            <a:lstStyle/>
            <a:p>
              <a:endParaRPr lang="zh-CN" altLang="en-US" sz="2400"/>
            </a:p>
          </p:txBody>
        </p:sp>
        <p:sp>
          <p:nvSpPr>
            <p:cNvPr id="98" name="矩形 97"/>
            <p:cNvSpPr/>
            <p:nvPr/>
          </p:nvSpPr>
          <p:spPr bwMode="auto">
            <a:xfrm>
              <a:off x="5585786"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99" name="矩形 98"/>
            <p:cNvSpPr/>
            <p:nvPr/>
          </p:nvSpPr>
          <p:spPr bwMode="auto">
            <a:xfrm>
              <a:off x="6871664"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00" name="矩形 99"/>
            <p:cNvSpPr/>
            <p:nvPr/>
          </p:nvSpPr>
          <p:spPr bwMode="auto">
            <a:xfrm>
              <a:off x="6215066" y="4996371"/>
              <a:ext cx="414986" cy="387798"/>
            </a:xfrm>
            <a:prstGeom prst="rect">
              <a:avLst/>
            </a:prstGeom>
          </p:spPr>
          <p:txBody>
            <a:bodyPr wrap="square">
              <a:spAutoFit/>
            </a:bodyPr>
            <a:lstStyle/>
            <a:p>
              <a:pPr algn="ctr">
                <a:lnSpc>
                  <a:spcPct val="80000"/>
                </a:lnSpc>
                <a:buFont typeface="Wingdings" pitchFamily="2" charset="2"/>
                <a:buNone/>
                <a:defRPr/>
              </a:pPr>
              <a:r>
                <a:rPr lang="zh-CN" altLang="en-US" sz="2400" dirty="0" smtClean="0">
                  <a:latin typeface="+mn-lt"/>
                </a:rPr>
                <a:t>*</a:t>
              </a:r>
              <a:endParaRPr lang="en-US" altLang="zh-CN" sz="2400" dirty="0">
                <a:latin typeface="+mn-lt"/>
              </a:endParaRPr>
            </a:p>
          </p:txBody>
        </p:sp>
      </p:grpSp>
      <p:grpSp>
        <p:nvGrpSpPr>
          <p:cNvPr id="9" name="组合 20"/>
          <p:cNvGrpSpPr>
            <a:grpSpLocks/>
          </p:cNvGrpSpPr>
          <p:nvPr/>
        </p:nvGrpSpPr>
        <p:grpSpPr bwMode="auto">
          <a:xfrm>
            <a:off x="3129586" y="5195009"/>
            <a:ext cx="428634" cy="805759"/>
            <a:chOff x="7358060" y="5365296"/>
            <a:chExt cx="428634" cy="806255"/>
          </a:xfrm>
        </p:grpSpPr>
        <p:sp>
          <p:nvSpPr>
            <p:cNvPr id="102"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03" name="矩形 102"/>
            <p:cNvSpPr/>
            <p:nvPr/>
          </p:nvSpPr>
          <p:spPr bwMode="auto">
            <a:xfrm>
              <a:off x="7358060" y="5783514"/>
              <a:ext cx="428634"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0" name="组合 20"/>
          <p:cNvGrpSpPr>
            <a:grpSpLocks/>
          </p:cNvGrpSpPr>
          <p:nvPr/>
        </p:nvGrpSpPr>
        <p:grpSpPr bwMode="auto">
          <a:xfrm>
            <a:off x="3843972" y="4398525"/>
            <a:ext cx="384486" cy="802774"/>
            <a:chOff x="7402208" y="5365296"/>
            <a:chExt cx="384486" cy="803268"/>
          </a:xfrm>
        </p:grpSpPr>
        <p:sp>
          <p:nvSpPr>
            <p:cNvPr id="105"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06" name="矩形 105"/>
            <p:cNvSpPr/>
            <p:nvPr/>
          </p:nvSpPr>
          <p:spPr bwMode="auto">
            <a:xfrm>
              <a:off x="7402208" y="5780528"/>
              <a:ext cx="384486" cy="388036"/>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1" name="组合 19"/>
          <p:cNvGrpSpPr>
            <a:grpSpLocks/>
          </p:cNvGrpSpPr>
          <p:nvPr/>
        </p:nvGrpSpPr>
        <p:grpSpPr bwMode="auto">
          <a:xfrm>
            <a:off x="6929454" y="2469381"/>
            <a:ext cx="1928826" cy="1181879"/>
            <a:chOff x="5500689" y="4214818"/>
            <a:chExt cx="1928826" cy="1181879"/>
          </a:xfrm>
        </p:grpSpPr>
        <p:sp>
          <p:nvSpPr>
            <p:cNvPr id="108"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09" name="Line 5"/>
            <p:cNvSpPr>
              <a:spLocks noChangeShapeType="1"/>
            </p:cNvSpPr>
            <p:nvPr/>
          </p:nvSpPr>
          <p:spPr bwMode="auto">
            <a:xfrm flipH="1">
              <a:off x="5783075" y="4567744"/>
              <a:ext cx="432000" cy="360000"/>
            </a:xfrm>
            <a:prstGeom prst="line">
              <a:avLst/>
            </a:prstGeom>
            <a:noFill/>
            <a:ln w="19050">
              <a:solidFill>
                <a:schemeClr val="tx1"/>
              </a:solidFill>
              <a:round/>
              <a:headEnd/>
              <a:tailEnd/>
            </a:ln>
          </p:spPr>
          <p:txBody>
            <a:bodyPr/>
            <a:lstStyle/>
            <a:p>
              <a:endParaRPr lang="zh-CN" altLang="en-US" sz="2400"/>
            </a:p>
          </p:txBody>
        </p:sp>
        <p:sp>
          <p:nvSpPr>
            <p:cNvPr id="110" name="Line 6"/>
            <p:cNvSpPr>
              <a:spLocks noChangeShapeType="1"/>
            </p:cNvSpPr>
            <p:nvPr/>
          </p:nvSpPr>
          <p:spPr bwMode="auto">
            <a:xfrm>
              <a:off x="6643703" y="4567743"/>
              <a:ext cx="432000" cy="360000"/>
            </a:xfrm>
            <a:prstGeom prst="line">
              <a:avLst/>
            </a:prstGeom>
            <a:noFill/>
            <a:ln w="19050">
              <a:solidFill>
                <a:schemeClr val="tx1"/>
              </a:solidFill>
              <a:round/>
              <a:headEnd/>
              <a:tailEnd/>
            </a:ln>
          </p:spPr>
          <p:txBody>
            <a:bodyPr/>
            <a:lstStyle/>
            <a:p>
              <a:endParaRPr lang="zh-CN" altLang="en-US" sz="2400"/>
            </a:p>
          </p:txBody>
        </p:sp>
        <p:sp>
          <p:nvSpPr>
            <p:cNvPr id="111" name="矩形 110"/>
            <p:cNvSpPr/>
            <p:nvPr/>
          </p:nvSpPr>
          <p:spPr bwMode="auto">
            <a:xfrm>
              <a:off x="6000752" y="4214818"/>
              <a:ext cx="857250" cy="387798"/>
            </a:xfrm>
            <a:prstGeom prst="rect">
              <a:avLst/>
            </a:prstGeom>
          </p:spPr>
          <p:txBody>
            <a:bodyPr>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12" name="矩形 111"/>
            <p:cNvSpPr/>
            <p:nvPr/>
          </p:nvSpPr>
          <p:spPr bwMode="auto">
            <a:xfrm>
              <a:off x="5500689" y="5008899"/>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113" name="矩形 112"/>
            <p:cNvSpPr/>
            <p:nvPr/>
          </p:nvSpPr>
          <p:spPr bwMode="auto">
            <a:xfrm>
              <a:off x="7000887"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sp>
          <p:nvSpPr>
            <p:cNvPr id="114" name="矩形 113"/>
            <p:cNvSpPr/>
            <p:nvPr/>
          </p:nvSpPr>
          <p:spPr bwMode="auto">
            <a:xfrm>
              <a:off x="6215069" y="5008899"/>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grpSp>
      <p:grpSp>
        <p:nvGrpSpPr>
          <p:cNvPr id="12" name="组合 20"/>
          <p:cNvGrpSpPr>
            <a:grpSpLocks/>
          </p:cNvGrpSpPr>
          <p:nvPr/>
        </p:nvGrpSpPr>
        <p:grpSpPr bwMode="auto">
          <a:xfrm>
            <a:off x="6402080" y="5191952"/>
            <a:ext cx="357196" cy="808815"/>
            <a:chOff x="7402189" y="5365296"/>
            <a:chExt cx="357196" cy="809313"/>
          </a:xfrm>
        </p:grpSpPr>
        <p:sp>
          <p:nvSpPr>
            <p:cNvPr id="116"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17" name="矩形 116"/>
            <p:cNvSpPr/>
            <p:nvPr/>
          </p:nvSpPr>
          <p:spPr bwMode="auto">
            <a:xfrm>
              <a:off x="7402189" y="5786572"/>
              <a:ext cx="357196"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3" name="组合 19"/>
          <p:cNvGrpSpPr>
            <a:grpSpLocks/>
          </p:cNvGrpSpPr>
          <p:nvPr/>
        </p:nvGrpSpPr>
        <p:grpSpPr bwMode="auto">
          <a:xfrm>
            <a:off x="7000892" y="3612707"/>
            <a:ext cx="1728160" cy="816426"/>
            <a:chOff x="5572126" y="4567743"/>
            <a:chExt cx="1728160" cy="816426"/>
          </a:xfrm>
        </p:grpSpPr>
        <p:sp>
          <p:nvSpPr>
            <p:cNvPr id="119"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20" name="Line 5"/>
            <p:cNvSpPr>
              <a:spLocks noChangeShapeType="1"/>
            </p:cNvSpPr>
            <p:nvPr/>
          </p:nvSpPr>
          <p:spPr bwMode="auto">
            <a:xfrm flipH="1">
              <a:off x="5783074" y="4567744"/>
              <a:ext cx="432000" cy="360000"/>
            </a:xfrm>
            <a:prstGeom prst="line">
              <a:avLst/>
            </a:prstGeom>
            <a:noFill/>
            <a:ln w="19050">
              <a:solidFill>
                <a:schemeClr val="tx1"/>
              </a:solidFill>
              <a:round/>
              <a:headEnd/>
              <a:tailEnd/>
            </a:ln>
          </p:spPr>
          <p:txBody>
            <a:bodyPr/>
            <a:lstStyle/>
            <a:p>
              <a:endParaRPr lang="zh-CN" altLang="en-US" sz="2400"/>
            </a:p>
          </p:txBody>
        </p:sp>
        <p:sp>
          <p:nvSpPr>
            <p:cNvPr id="121" name="Line 6"/>
            <p:cNvSpPr>
              <a:spLocks noChangeShapeType="1"/>
            </p:cNvSpPr>
            <p:nvPr/>
          </p:nvSpPr>
          <p:spPr bwMode="auto">
            <a:xfrm>
              <a:off x="6643702" y="4567743"/>
              <a:ext cx="432000" cy="360000"/>
            </a:xfrm>
            <a:prstGeom prst="line">
              <a:avLst/>
            </a:prstGeom>
            <a:noFill/>
            <a:ln w="19050">
              <a:solidFill>
                <a:schemeClr val="tx1"/>
              </a:solidFill>
              <a:round/>
              <a:headEnd/>
              <a:tailEnd/>
            </a:ln>
          </p:spPr>
          <p:txBody>
            <a:bodyPr/>
            <a:lstStyle/>
            <a:p>
              <a:endParaRPr lang="zh-CN" altLang="en-US" sz="2400"/>
            </a:p>
          </p:txBody>
        </p:sp>
        <p:sp>
          <p:nvSpPr>
            <p:cNvPr id="122" name="矩形 121"/>
            <p:cNvSpPr/>
            <p:nvPr/>
          </p:nvSpPr>
          <p:spPr bwMode="auto">
            <a:xfrm>
              <a:off x="5572126" y="4996371"/>
              <a:ext cx="428634"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23" name="矩形 122"/>
            <p:cNvSpPr/>
            <p:nvPr/>
          </p:nvSpPr>
          <p:spPr bwMode="auto">
            <a:xfrm>
              <a:off x="687165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24" name="矩形 123"/>
            <p:cNvSpPr/>
            <p:nvPr/>
          </p:nvSpPr>
          <p:spPr bwMode="auto">
            <a:xfrm>
              <a:off x="6215068" y="4996371"/>
              <a:ext cx="428628"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a:t>
              </a:r>
              <a:endParaRPr lang="en-US" altLang="zh-CN" sz="2400" dirty="0">
                <a:latin typeface="+mn-lt"/>
              </a:endParaRPr>
            </a:p>
          </p:txBody>
        </p:sp>
      </p:grpSp>
      <p:grpSp>
        <p:nvGrpSpPr>
          <p:cNvPr id="14" name="组合 19"/>
          <p:cNvGrpSpPr>
            <a:grpSpLocks/>
          </p:cNvGrpSpPr>
          <p:nvPr/>
        </p:nvGrpSpPr>
        <p:grpSpPr bwMode="auto">
          <a:xfrm>
            <a:off x="6371598" y="4398525"/>
            <a:ext cx="1700864" cy="816426"/>
            <a:chOff x="5585786" y="4567743"/>
            <a:chExt cx="1700864" cy="816426"/>
          </a:xfrm>
        </p:grpSpPr>
        <p:sp>
          <p:nvSpPr>
            <p:cNvPr id="126" name="Line 4"/>
            <p:cNvSpPr>
              <a:spLocks noChangeShapeType="1"/>
            </p:cNvSpPr>
            <p:nvPr/>
          </p:nvSpPr>
          <p:spPr bwMode="auto">
            <a:xfrm>
              <a:off x="6416931" y="4567744"/>
              <a:ext cx="0" cy="360474"/>
            </a:xfrm>
            <a:prstGeom prst="line">
              <a:avLst/>
            </a:prstGeom>
            <a:noFill/>
            <a:ln w="19050">
              <a:solidFill>
                <a:schemeClr val="tx1"/>
              </a:solidFill>
              <a:round/>
              <a:headEnd/>
              <a:tailEnd/>
            </a:ln>
          </p:spPr>
          <p:txBody>
            <a:bodyPr/>
            <a:lstStyle/>
            <a:p>
              <a:endParaRPr lang="zh-CN" altLang="en-US" sz="2400"/>
            </a:p>
          </p:txBody>
        </p:sp>
        <p:sp>
          <p:nvSpPr>
            <p:cNvPr id="127" name="Line 5"/>
            <p:cNvSpPr>
              <a:spLocks noChangeShapeType="1"/>
            </p:cNvSpPr>
            <p:nvPr/>
          </p:nvSpPr>
          <p:spPr bwMode="auto">
            <a:xfrm flipH="1">
              <a:off x="5796722" y="4567744"/>
              <a:ext cx="432000" cy="360000"/>
            </a:xfrm>
            <a:prstGeom prst="line">
              <a:avLst/>
            </a:prstGeom>
            <a:noFill/>
            <a:ln w="19050">
              <a:solidFill>
                <a:schemeClr val="tx1"/>
              </a:solidFill>
              <a:round/>
              <a:headEnd/>
              <a:tailEnd/>
            </a:ln>
          </p:spPr>
          <p:txBody>
            <a:bodyPr/>
            <a:lstStyle/>
            <a:p>
              <a:endParaRPr lang="zh-CN" altLang="en-US" sz="2400"/>
            </a:p>
          </p:txBody>
        </p:sp>
        <p:sp>
          <p:nvSpPr>
            <p:cNvPr id="128" name="Line 6"/>
            <p:cNvSpPr>
              <a:spLocks noChangeShapeType="1"/>
            </p:cNvSpPr>
            <p:nvPr/>
          </p:nvSpPr>
          <p:spPr bwMode="auto">
            <a:xfrm>
              <a:off x="6585912" y="4567743"/>
              <a:ext cx="432000" cy="360000"/>
            </a:xfrm>
            <a:prstGeom prst="line">
              <a:avLst/>
            </a:prstGeom>
            <a:noFill/>
            <a:ln w="19050">
              <a:solidFill>
                <a:schemeClr val="tx1"/>
              </a:solidFill>
              <a:round/>
              <a:headEnd/>
              <a:tailEnd/>
            </a:ln>
          </p:spPr>
          <p:txBody>
            <a:bodyPr/>
            <a:lstStyle/>
            <a:p>
              <a:endParaRPr lang="zh-CN" altLang="en-US" sz="2400"/>
            </a:p>
          </p:txBody>
        </p:sp>
        <p:sp>
          <p:nvSpPr>
            <p:cNvPr id="129" name="矩形 128"/>
            <p:cNvSpPr/>
            <p:nvPr/>
          </p:nvSpPr>
          <p:spPr bwMode="auto">
            <a:xfrm>
              <a:off x="5585786"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30" name="矩形 129"/>
            <p:cNvSpPr/>
            <p:nvPr/>
          </p:nvSpPr>
          <p:spPr bwMode="auto">
            <a:xfrm>
              <a:off x="6871664" y="4996371"/>
              <a:ext cx="414986" cy="387798"/>
            </a:xfrm>
            <a:prstGeom prst="rect">
              <a:avLst/>
            </a:prstGeom>
          </p:spPr>
          <p:txBody>
            <a:bodyPr wrap="square">
              <a:spAutoFit/>
            </a:bodyPr>
            <a:lstStyle/>
            <a:p>
              <a:pPr algn="ctr">
                <a:lnSpc>
                  <a:spcPct val="80000"/>
                </a:lnSpc>
                <a:buFont typeface="Wingdings" pitchFamily="2" charset="2"/>
                <a:buNone/>
                <a:defRPr/>
              </a:pPr>
              <a:r>
                <a:rPr lang="en-US" altLang="zh-CN" sz="2400" dirty="0" smtClean="0">
                  <a:latin typeface="+mn-lt"/>
                </a:rPr>
                <a:t>E</a:t>
              </a:r>
              <a:endParaRPr lang="en-US" altLang="zh-CN" sz="2400" dirty="0">
                <a:latin typeface="+mn-lt"/>
              </a:endParaRPr>
            </a:p>
          </p:txBody>
        </p:sp>
        <p:sp>
          <p:nvSpPr>
            <p:cNvPr id="131" name="矩形 130"/>
            <p:cNvSpPr/>
            <p:nvPr/>
          </p:nvSpPr>
          <p:spPr bwMode="auto">
            <a:xfrm>
              <a:off x="6215066" y="4996371"/>
              <a:ext cx="414986" cy="387798"/>
            </a:xfrm>
            <a:prstGeom prst="rect">
              <a:avLst/>
            </a:prstGeom>
          </p:spPr>
          <p:txBody>
            <a:bodyPr wrap="square">
              <a:spAutoFit/>
            </a:bodyPr>
            <a:lstStyle/>
            <a:p>
              <a:pPr algn="ctr">
                <a:lnSpc>
                  <a:spcPct val="80000"/>
                </a:lnSpc>
                <a:buFont typeface="Wingdings" pitchFamily="2" charset="2"/>
                <a:buNone/>
                <a:defRPr/>
              </a:pPr>
              <a:r>
                <a:rPr lang="zh-CN" altLang="en-US" sz="2400" dirty="0" smtClean="0">
                  <a:latin typeface="+mn-lt"/>
                </a:rPr>
                <a:t>*</a:t>
              </a:r>
              <a:endParaRPr lang="en-US" altLang="zh-CN" sz="2400" dirty="0">
                <a:latin typeface="+mn-lt"/>
              </a:endParaRPr>
            </a:p>
          </p:txBody>
        </p:sp>
      </p:grpSp>
      <p:grpSp>
        <p:nvGrpSpPr>
          <p:cNvPr id="15" name="组合 20"/>
          <p:cNvGrpSpPr>
            <a:grpSpLocks/>
          </p:cNvGrpSpPr>
          <p:nvPr/>
        </p:nvGrpSpPr>
        <p:grpSpPr bwMode="auto">
          <a:xfrm>
            <a:off x="7643828" y="5195009"/>
            <a:ext cx="428634" cy="805759"/>
            <a:chOff x="7358060" y="5365296"/>
            <a:chExt cx="428634" cy="806255"/>
          </a:xfrm>
        </p:grpSpPr>
        <p:sp>
          <p:nvSpPr>
            <p:cNvPr id="133"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34" name="矩形 133"/>
            <p:cNvSpPr/>
            <p:nvPr/>
          </p:nvSpPr>
          <p:spPr bwMode="auto">
            <a:xfrm>
              <a:off x="7358060" y="5783514"/>
              <a:ext cx="428634" cy="388037"/>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grpSp>
        <p:nvGrpSpPr>
          <p:cNvPr id="16" name="组合 20"/>
          <p:cNvGrpSpPr>
            <a:grpSpLocks/>
          </p:cNvGrpSpPr>
          <p:nvPr/>
        </p:nvGrpSpPr>
        <p:grpSpPr bwMode="auto">
          <a:xfrm>
            <a:off x="8358214" y="4398525"/>
            <a:ext cx="384486" cy="802774"/>
            <a:chOff x="7402208" y="5365296"/>
            <a:chExt cx="384486" cy="803268"/>
          </a:xfrm>
        </p:grpSpPr>
        <p:sp>
          <p:nvSpPr>
            <p:cNvPr id="136" name="Line 9"/>
            <p:cNvSpPr>
              <a:spLocks noChangeShapeType="1"/>
            </p:cNvSpPr>
            <p:nvPr/>
          </p:nvSpPr>
          <p:spPr bwMode="auto">
            <a:xfrm>
              <a:off x="7572377" y="5365296"/>
              <a:ext cx="0" cy="360111"/>
            </a:xfrm>
            <a:prstGeom prst="line">
              <a:avLst/>
            </a:prstGeom>
            <a:noFill/>
            <a:ln w="19050">
              <a:solidFill>
                <a:schemeClr val="tx1"/>
              </a:solidFill>
              <a:round/>
              <a:headEnd/>
              <a:tailEnd/>
            </a:ln>
          </p:spPr>
          <p:txBody>
            <a:bodyPr/>
            <a:lstStyle/>
            <a:p>
              <a:endParaRPr lang="zh-CN" altLang="en-US" sz="2400"/>
            </a:p>
          </p:txBody>
        </p:sp>
        <p:sp>
          <p:nvSpPr>
            <p:cNvPr id="137" name="矩形 136"/>
            <p:cNvSpPr/>
            <p:nvPr/>
          </p:nvSpPr>
          <p:spPr bwMode="auto">
            <a:xfrm>
              <a:off x="7402208" y="5780528"/>
              <a:ext cx="384486" cy="388036"/>
            </a:xfrm>
            <a:prstGeom prst="rect">
              <a:avLst/>
            </a:prstGeom>
          </p:spPr>
          <p:txBody>
            <a:bodyPr wrap="square">
              <a:spAutoFit/>
            </a:bodyPr>
            <a:lstStyle/>
            <a:p>
              <a:pPr algn="ctr">
                <a:lnSpc>
                  <a:spcPct val="80000"/>
                </a:lnSpc>
                <a:buFont typeface="Wingdings" pitchFamily="2" charset="2"/>
                <a:buNone/>
                <a:defRPr/>
              </a:pPr>
              <a:r>
                <a:rPr lang="en-US" altLang="zh-CN" sz="2400" dirty="0" err="1" smtClean="0">
                  <a:latin typeface="+mn-lt"/>
                </a:rPr>
                <a:t>i</a:t>
              </a:r>
              <a:endParaRPr lang="en-US" altLang="zh-CN" sz="24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blinds(horizontal)">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blinds(horizontal)">
                                      <p:cBhvr>
                                        <p:cTn id="22" dur="500"/>
                                        <p:tgtEl>
                                          <p:spTgt spid="2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blinds(horizontal)">
                                      <p:cBhvr>
                                        <p:cTn id="32" dur="500"/>
                                        <p:tgtEl>
                                          <p:spTgt spid="2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
                                            <p:txEl>
                                              <p:pRg st="3" end="3"/>
                                            </p:txEl>
                                          </p:spTgt>
                                        </p:tgtEl>
                                        <p:attrNameLst>
                                          <p:attrName>style.visibility</p:attrName>
                                        </p:attrNameLst>
                                      </p:cBhvr>
                                      <p:to>
                                        <p:strVal val="visible"/>
                                      </p:to>
                                    </p:set>
                                    <p:animEffect transition="in" filter="blinds(horizontal)">
                                      <p:cBhvr>
                                        <p:cTn id="42" dur="500"/>
                                        <p:tgtEl>
                                          <p:spTgt spid="2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
                                            <p:txEl>
                                              <p:pRg st="4" end="4"/>
                                            </p:txEl>
                                          </p:spTgt>
                                        </p:tgtEl>
                                        <p:attrNameLst>
                                          <p:attrName>style.visibility</p:attrName>
                                        </p:attrNameLst>
                                      </p:cBhvr>
                                      <p:to>
                                        <p:strVal val="visible"/>
                                      </p:to>
                                    </p:set>
                                    <p:animEffect transition="in" filter="blinds(horizontal)">
                                      <p:cBhvr>
                                        <p:cTn id="52" dur="500"/>
                                        <p:tgtEl>
                                          <p:spTgt spid="2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xEl>
                                              <p:pRg st="5" end="5"/>
                                            </p:txEl>
                                          </p:spTgt>
                                        </p:tgtEl>
                                        <p:attrNameLst>
                                          <p:attrName>style.visibility</p:attrName>
                                        </p:attrNameLst>
                                      </p:cBhvr>
                                      <p:to>
                                        <p:strVal val="visible"/>
                                      </p:to>
                                    </p:set>
                                    <p:animEffect transition="in" filter="blinds(horizontal)">
                                      <p:cBhvr>
                                        <p:cTn id="62" dur="500"/>
                                        <p:tgtEl>
                                          <p:spTgt spid="2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4">
                                            <p:txEl>
                                              <p:pRg st="0" end="0"/>
                                            </p:txEl>
                                          </p:spTgt>
                                        </p:tgtEl>
                                        <p:attrNameLst>
                                          <p:attrName>style.visibility</p:attrName>
                                        </p:attrNameLst>
                                      </p:cBhvr>
                                      <p:to>
                                        <p:strVal val="visible"/>
                                      </p:to>
                                    </p:set>
                                    <p:animEffect transition="in" filter="blinds(horizontal)">
                                      <p:cBhvr>
                                        <p:cTn id="72" dur="500"/>
                                        <p:tgtEl>
                                          <p:spTgt spid="4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4">
                                            <p:txEl>
                                              <p:pRg st="1" end="1"/>
                                            </p:txEl>
                                          </p:spTgt>
                                        </p:tgtEl>
                                        <p:attrNameLst>
                                          <p:attrName>style.visibility</p:attrName>
                                        </p:attrNameLst>
                                      </p:cBhvr>
                                      <p:to>
                                        <p:strVal val="visible"/>
                                      </p:to>
                                    </p:set>
                                    <p:animEffect transition="in" filter="blinds(horizontal)">
                                      <p:cBhvr>
                                        <p:cTn id="82" dur="500"/>
                                        <p:tgtEl>
                                          <p:spTgt spid="4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4">
                                            <p:txEl>
                                              <p:pRg st="2" end="2"/>
                                            </p:txEl>
                                          </p:spTgt>
                                        </p:tgtEl>
                                        <p:attrNameLst>
                                          <p:attrName>style.visibility</p:attrName>
                                        </p:attrNameLst>
                                      </p:cBhvr>
                                      <p:to>
                                        <p:strVal val="visible"/>
                                      </p:to>
                                    </p:set>
                                    <p:animEffect transition="in" filter="blinds(horizontal)">
                                      <p:cBhvr>
                                        <p:cTn id="92" dur="500"/>
                                        <p:tgtEl>
                                          <p:spTgt spid="44">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blinds(horizontal)">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4">
                                            <p:txEl>
                                              <p:pRg st="3" end="3"/>
                                            </p:txEl>
                                          </p:spTgt>
                                        </p:tgtEl>
                                        <p:attrNameLst>
                                          <p:attrName>style.visibility</p:attrName>
                                        </p:attrNameLst>
                                      </p:cBhvr>
                                      <p:to>
                                        <p:strVal val="visible"/>
                                      </p:to>
                                    </p:set>
                                    <p:animEffect transition="in" filter="blinds(horizontal)">
                                      <p:cBhvr>
                                        <p:cTn id="102" dur="500"/>
                                        <p:tgtEl>
                                          <p:spTgt spid="44">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linds(horizontal)">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4">
                                            <p:txEl>
                                              <p:pRg st="4" end="4"/>
                                            </p:txEl>
                                          </p:spTgt>
                                        </p:tgtEl>
                                        <p:attrNameLst>
                                          <p:attrName>style.visibility</p:attrName>
                                        </p:attrNameLst>
                                      </p:cBhvr>
                                      <p:to>
                                        <p:strVal val="visible"/>
                                      </p:to>
                                    </p:set>
                                    <p:animEffect transition="in" filter="blinds(horizontal)">
                                      <p:cBhvr>
                                        <p:cTn id="112" dur="500"/>
                                        <p:tgtEl>
                                          <p:spTgt spid="44">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blinds(horizontal)">
                                      <p:cBhvr>
                                        <p:cTn id="117" dur="500"/>
                                        <p:tgtEl>
                                          <p:spTgt spid="1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4">
                                            <p:txEl>
                                              <p:pRg st="5" end="5"/>
                                            </p:txEl>
                                          </p:spTgt>
                                        </p:tgtEl>
                                        <p:attrNameLst>
                                          <p:attrName>style.visibility</p:attrName>
                                        </p:attrNameLst>
                                      </p:cBhvr>
                                      <p:to>
                                        <p:strVal val="visible"/>
                                      </p:to>
                                    </p:set>
                                    <p:animEffect transition="in" filter="blinds(horizontal)">
                                      <p:cBhvr>
                                        <p:cTn id="122" dur="500"/>
                                        <p:tgtEl>
                                          <p:spTgt spid="44">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blinds(horizontal)">
                                      <p:cBhvr>
                                        <p:cTn id="127" dur="500"/>
                                        <p:tgtEl>
                                          <p:spTgt spid="1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blinds(horizontal)">
                                      <p:cBhvr>
                                        <p:cTn id="1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build="p" autoUpdateAnimBg="0"/>
      <p:bldP spid="44" grpId="0" build="p" autoUpdateAnimBg="0"/>
      <p:bldP spid="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语法树</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一个句型是否只对应唯一一棵语法树？</a:t>
            </a:r>
          </a:p>
          <a:p>
            <a:pPr marL="342900" lvl="1" indent="-342900">
              <a:spcBef>
                <a:spcPts val="576"/>
              </a:spcBef>
              <a:spcAft>
                <a:spcPts val="600"/>
              </a:spcAft>
              <a:buClr>
                <a:schemeClr val="folHlink"/>
              </a:buClr>
              <a:buSzPct val="60000"/>
            </a:pPr>
            <a:r>
              <a:rPr lang="en-US" altLang="zh-CN" dirty="0" smtClean="0"/>
              <a:t>Derivation for  </a:t>
            </a:r>
            <a:r>
              <a:rPr kumimoji="1" lang="en-US" altLang="zh-CN" dirty="0" smtClean="0">
                <a:cs typeface="Arial" pitchFamily="34" charset="0"/>
                <a:sym typeface="Symbol" pitchFamily="18" charset="2"/>
              </a:rPr>
              <a:t>(</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r>
              <a:rPr kumimoji="1" lang="en-US" altLang="zh-CN" dirty="0" smtClean="0">
                <a:cs typeface="Arial" pitchFamily="34" charset="0"/>
                <a:sym typeface="Symbol" pitchFamily="18" charset="2"/>
              </a:rPr>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41</a:t>
            </a:fld>
            <a:endParaRPr lang="en-US" altLang="zh-CN"/>
          </a:p>
        </p:txBody>
      </p:sp>
      <p:pic>
        <p:nvPicPr>
          <p:cNvPr id="7" name="图片 6" descr="图片1.png"/>
          <p:cNvPicPr>
            <a:picLocks noChangeAspect="1"/>
          </p:cNvPicPr>
          <p:nvPr/>
        </p:nvPicPr>
        <p:blipFill>
          <a:blip r:embed="rId2"/>
          <a:stretch>
            <a:fillRect/>
          </a:stretch>
        </p:blipFill>
        <p:spPr>
          <a:xfrm>
            <a:off x="142844" y="2428868"/>
            <a:ext cx="4217306" cy="3514422"/>
          </a:xfrm>
          <a:prstGeom prst="rect">
            <a:avLst/>
          </a:prstGeom>
        </p:spPr>
      </p:pic>
      <p:pic>
        <p:nvPicPr>
          <p:cNvPr id="8" name="图片 7" descr="图片1.png"/>
          <p:cNvPicPr>
            <a:picLocks noChangeAspect="1"/>
          </p:cNvPicPr>
          <p:nvPr/>
        </p:nvPicPr>
        <p:blipFill>
          <a:blip r:embed="rId3"/>
          <a:stretch>
            <a:fillRect/>
          </a:stretch>
        </p:blipFill>
        <p:spPr>
          <a:xfrm>
            <a:off x="4672560" y="2431726"/>
            <a:ext cx="4328596" cy="3584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二义性文法</a:t>
            </a:r>
            <a:endParaRPr lang="zh-CN" altLang="en-US" dirty="0"/>
          </a:p>
        </p:txBody>
      </p:sp>
      <p:sp>
        <p:nvSpPr>
          <p:cNvPr id="3" name="内容占位符 2"/>
          <p:cNvSpPr>
            <a:spLocks noGrp="1"/>
          </p:cNvSpPr>
          <p:nvPr>
            <p:ph idx="1"/>
          </p:nvPr>
        </p:nvSpPr>
        <p:spPr>
          <a:xfrm>
            <a:off x="1031850" y="1125538"/>
            <a:ext cx="7969306" cy="5040312"/>
          </a:xfrm>
        </p:spPr>
        <p:txBody>
          <a:bodyPr/>
          <a:lstStyle/>
          <a:p>
            <a:r>
              <a:rPr lang="zh-CN" altLang="en-US" noProof="1" smtClean="0"/>
              <a:t>如果一个文法存在某个句子对应两</a:t>
            </a:r>
            <a:r>
              <a:rPr lang="zh-CN" altLang="en-US" dirty="0" smtClean="0">
                <a:latin typeface="宋体" charset="-122"/>
              </a:rPr>
              <a:t>棵</a:t>
            </a:r>
            <a:r>
              <a:rPr lang="zh-CN" altLang="en-US" noProof="1" smtClean="0"/>
              <a:t>不同的语法树</a:t>
            </a:r>
            <a:r>
              <a:rPr lang="zh-CN" altLang="zh-CN" noProof="1" smtClean="0"/>
              <a:t>，</a:t>
            </a:r>
            <a:r>
              <a:rPr lang="en-US" altLang="zh-CN" noProof="1" smtClean="0"/>
              <a:t>  </a:t>
            </a:r>
            <a:r>
              <a:rPr lang="zh-CN" altLang="en-US" noProof="1" smtClean="0"/>
              <a:t>则称这个文法是</a:t>
            </a:r>
            <a:r>
              <a:rPr lang="zh-CN" altLang="en-US" noProof="1" smtClean="0">
                <a:solidFill>
                  <a:srgbClr val="FF0000"/>
                </a:solidFill>
              </a:rPr>
              <a:t>二义性</a:t>
            </a:r>
            <a:r>
              <a:rPr lang="zh-CN" altLang="en-US" noProof="1" smtClean="0"/>
              <a:t>的</a:t>
            </a:r>
            <a:r>
              <a:rPr lang="zh-CN" altLang="zh-CN" noProof="1" smtClean="0"/>
              <a:t>。</a:t>
            </a:r>
            <a:endParaRPr lang="en-US" altLang="zh-CN" noProof="1" smtClean="0"/>
          </a:p>
          <a:p>
            <a:r>
              <a:rPr lang="zh-CN" altLang="en-US" noProof="1" smtClean="0"/>
              <a:t>例如，</a:t>
            </a:r>
            <a:r>
              <a:rPr lang="en-US" altLang="zh-CN" dirty="0" smtClean="0"/>
              <a:t> </a:t>
            </a:r>
          </a:p>
          <a:p>
            <a:pPr>
              <a:buNone/>
            </a:pPr>
            <a:r>
              <a:rPr lang="en-US" altLang="zh-CN" dirty="0" smtClean="0"/>
              <a:t>		G(E)</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 </a:t>
            </a:r>
          </a:p>
          <a:p>
            <a:pPr>
              <a:buNone/>
            </a:pPr>
            <a:r>
              <a:rPr lang="en-US" altLang="zh-CN" dirty="0" smtClean="0"/>
              <a:t>	</a:t>
            </a:r>
            <a:r>
              <a:rPr lang="zh-CN" altLang="en-US" dirty="0" smtClean="0"/>
              <a:t>是二义性文法。</a:t>
            </a:r>
          </a:p>
          <a:p>
            <a:pPr>
              <a:spcBef>
                <a:spcPts val="1800"/>
              </a:spcBef>
            </a:pPr>
            <a:r>
              <a:rPr lang="zh-CN" altLang="en-US" dirty="0" smtClean="0"/>
              <a:t>二义性问题是不可判定问题，即不存在一个算法，它能在有限步骤内，确切地判定一个文法是否是二义的。</a:t>
            </a:r>
          </a:p>
          <a:p>
            <a:r>
              <a:rPr lang="zh-CN" altLang="en-US" dirty="0" smtClean="0"/>
              <a:t>可以找到一组无二义文法的充分条件。</a:t>
            </a:r>
          </a:p>
          <a:p>
            <a:r>
              <a:rPr lang="zh-CN" altLang="en-US" dirty="0" smtClean="0"/>
              <a:t>把二义性文法改写为无二义文法。</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优先级（</a:t>
            </a:r>
            <a:r>
              <a:rPr lang="en-US" altLang="zh-CN" dirty="0" smtClean="0"/>
              <a:t>precedence</a:t>
            </a:r>
            <a:r>
              <a:rPr lang="zh-CN" altLang="en-US" dirty="0" smtClean="0"/>
              <a:t>）</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改写文法</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a:t>
            </a:r>
            <a:r>
              <a:rPr lang="en-US" altLang="zh-CN" dirty="0" err="1" smtClean="0"/>
              <a:t>i</a:t>
            </a:r>
            <a:r>
              <a:rPr lang="en-US" altLang="zh-CN" dirty="0" smtClean="0"/>
              <a:t> | E+E | E*E | (E)</a:t>
            </a:r>
          </a:p>
          <a:p>
            <a:pPr lvl="1">
              <a:spcBef>
                <a:spcPts val="600"/>
              </a:spcBef>
              <a:spcAft>
                <a:spcPts val="600"/>
              </a:spcAft>
            </a:pPr>
            <a:r>
              <a:rPr lang="zh-CN" altLang="en-US" dirty="0" smtClean="0"/>
              <a:t>运算符按照优先级递增的顺序排列</a:t>
            </a:r>
            <a:endParaRPr lang="en-US" altLang="zh-CN" dirty="0" smtClean="0"/>
          </a:p>
          <a:p>
            <a:pPr lvl="1">
              <a:spcBef>
                <a:spcPts val="600"/>
              </a:spcBef>
              <a:spcAft>
                <a:spcPts val="600"/>
              </a:spcAft>
            </a:pPr>
            <a:r>
              <a:rPr lang="zh-CN" altLang="en-US" dirty="0" smtClean="0"/>
              <a:t>非终结符</a:t>
            </a:r>
            <a:r>
              <a:rPr lang="en-US" altLang="zh-CN" dirty="0" smtClean="0"/>
              <a:t>F</a:t>
            </a:r>
            <a:r>
              <a:rPr lang="zh-CN" altLang="en-US" dirty="0" smtClean="0"/>
              <a:t>生成表达式中的基本单元</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en-US" altLang="zh-CN" dirty="0" smtClean="0"/>
              <a:t>Derivation for  </a:t>
            </a:r>
            <a:r>
              <a:rPr kumimoji="1" lang="en-US" altLang="zh-CN" dirty="0" err="1" smtClean="0">
                <a:cs typeface="Arial" pitchFamily="34" charset="0"/>
                <a:sym typeface="Symbol" pitchFamily="18" charset="2"/>
              </a:rPr>
              <a:t>i</a:t>
            </a:r>
            <a:r>
              <a:rPr kumimoji="1" lang="en-US" altLang="zh-CN" dirty="0" smtClean="0">
                <a:cs typeface="Arial" pitchFamily="34" charset="0"/>
                <a:sym typeface="Symbol" pitchFamily="18" charset="2"/>
              </a:rPr>
              <a:t>*</a:t>
            </a:r>
            <a:r>
              <a:rPr kumimoji="1" lang="en-US" altLang="zh-CN" dirty="0" err="1" smtClean="0">
                <a:cs typeface="Arial" pitchFamily="34" charset="0"/>
              </a:rPr>
              <a:t>i+i</a:t>
            </a:r>
            <a:endParaRPr lang="zh-CN" altLang="en-US"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二义性文法</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文法</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en-US" altLang="zh-CN" dirty="0" smtClean="0"/>
              <a:t>Derivation for  </a:t>
            </a:r>
            <a:r>
              <a:rPr kumimoji="1" lang="en-US" altLang="zh-CN" dirty="0" err="1" smtClean="0">
                <a:cs typeface="Arial" pitchFamily="34" charset="0"/>
                <a:sym typeface="Symbol" pitchFamily="18" charset="2"/>
              </a:rPr>
              <a:t>i+</a:t>
            </a:r>
            <a:r>
              <a:rPr kumimoji="1" lang="en-US" altLang="zh-CN" dirty="0" err="1" smtClean="0">
                <a:cs typeface="Arial" pitchFamily="34" charset="0"/>
              </a:rPr>
              <a:t>i+i</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结合性（</a:t>
            </a:r>
            <a:r>
              <a:rPr lang="en-US" altLang="zh-CN" dirty="0" err="1" smtClean="0"/>
              <a:t>Associativity</a:t>
            </a:r>
            <a:r>
              <a:rPr lang="zh-CN" altLang="en-US" dirty="0" smtClean="0"/>
              <a:t>）</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t>改写文法</a:t>
            </a:r>
          </a:p>
          <a:p>
            <a:pPr>
              <a:spcBef>
                <a:spcPts val="600"/>
              </a:spcBef>
              <a:buNone/>
            </a:pPr>
            <a:r>
              <a:rPr lang="en-US" altLang="zh-CN" dirty="0" smtClean="0"/>
              <a:t>		E </a:t>
            </a:r>
            <a:r>
              <a:rPr lang="en-US" altLang="zh-CN" dirty="0" smtClean="0">
                <a:sym typeface="Symbol" pitchFamily="18" charset="2"/>
              </a:rPr>
              <a:t></a:t>
            </a:r>
            <a:r>
              <a:rPr lang="en-US" altLang="zh-CN" dirty="0" smtClean="0"/>
              <a:t> E+E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T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pPr>
            <a:r>
              <a:rPr lang="zh-CN" altLang="en-US" dirty="0" smtClean="0"/>
              <a:t>只保留一个递归</a:t>
            </a:r>
            <a:endParaRPr lang="en-US" altLang="zh-CN" dirty="0" smtClean="0"/>
          </a:p>
          <a:p>
            <a:pPr>
              <a:spcBef>
                <a:spcPts val="600"/>
              </a:spcBef>
              <a:buNone/>
            </a:pPr>
            <a:r>
              <a:rPr lang="en-US" altLang="zh-CN" dirty="0" smtClean="0"/>
              <a:t>		E </a:t>
            </a:r>
            <a:r>
              <a:rPr lang="en-US" altLang="zh-CN" dirty="0" smtClean="0">
                <a:sym typeface="Symbol" pitchFamily="18" charset="2"/>
              </a:rPr>
              <a:t></a:t>
            </a:r>
            <a:r>
              <a:rPr lang="en-US" altLang="zh-CN" dirty="0" smtClean="0"/>
              <a:t> E+T | T</a:t>
            </a:r>
          </a:p>
          <a:p>
            <a:pPr>
              <a:spcBef>
                <a:spcPts val="600"/>
              </a:spcBef>
              <a:buNone/>
            </a:pPr>
            <a:r>
              <a:rPr lang="en-US" altLang="zh-CN" dirty="0" smtClean="0"/>
              <a:t>		T </a:t>
            </a:r>
            <a:r>
              <a:rPr lang="en-US" altLang="zh-CN" dirty="0" smtClean="0">
                <a:sym typeface="Symbol" pitchFamily="18" charset="2"/>
              </a:rPr>
              <a:t></a:t>
            </a:r>
            <a:r>
              <a:rPr lang="en-US" altLang="zh-CN" dirty="0" smtClean="0"/>
              <a:t> T</a:t>
            </a:r>
            <a:r>
              <a:rPr lang="zh-CN" altLang="en-US" dirty="0" smtClean="0"/>
              <a:t>*</a:t>
            </a:r>
            <a:r>
              <a:rPr lang="en-US" altLang="zh-CN" dirty="0" smtClean="0"/>
              <a:t>F | F</a:t>
            </a:r>
          </a:p>
          <a:p>
            <a:pPr>
              <a:spcBef>
                <a:spcPts val="600"/>
              </a:spcBef>
              <a:buNone/>
            </a:pPr>
            <a:r>
              <a:rPr lang="en-US" altLang="zh-CN" dirty="0" smtClean="0"/>
              <a:t>		F </a:t>
            </a:r>
            <a:r>
              <a:rPr lang="en-US" altLang="zh-CN" dirty="0" smtClean="0">
                <a:sym typeface="Symbol" pitchFamily="18" charset="2"/>
              </a:rPr>
              <a:t></a:t>
            </a:r>
            <a:r>
              <a:rPr lang="en-US" altLang="zh-CN" dirty="0" smtClean="0"/>
              <a:t> (E) | </a:t>
            </a:r>
            <a:r>
              <a:rPr lang="en-US" altLang="zh-CN" dirty="0" err="1" smtClean="0"/>
              <a:t>i</a:t>
            </a:r>
            <a:endParaRPr lang="en-US" altLang="zh-CN" dirty="0" smtClean="0"/>
          </a:p>
          <a:p>
            <a:pPr marL="342900" lvl="1" indent="-342900">
              <a:spcBef>
                <a:spcPts val="600"/>
              </a:spcBef>
              <a:spcAft>
                <a:spcPts val="600"/>
              </a:spcAft>
              <a:buClr>
                <a:schemeClr val="folHlink"/>
              </a:buClr>
              <a:buSzPct val="60000"/>
              <a:buNone/>
            </a:pPr>
            <a:endParaRPr lang="en-US" altLang="zh-CN"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45</a:t>
            </a:fld>
            <a:endParaRPr lang="en-US" altLang="zh-CN"/>
          </a:p>
        </p:txBody>
      </p:sp>
      <p:sp>
        <p:nvSpPr>
          <p:cNvPr id="6" name="矩形 5"/>
          <p:cNvSpPr/>
          <p:nvPr/>
        </p:nvSpPr>
        <p:spPr>
          <a:xfrm>
            <a:off x="5000628" y="3706845"/>
            <a:ext cx="2500330" cy="1508105"/>
          </a:xfrm>
          <a:prstGeom prst="rect">
            <a:avLst/>
          </a:prstGeom>
        </p:spPr>
        <p:txBody>
          <a:bodyPr wrap="square">
            <a:spAutoFit/>
          </a:bodyPr>
          <a:lstStyle/>
          <a:p>
            <a:pPr>
              <a:spcBef>
                <a:spcPts val="600"/>
              </a:spcBef>
              <a:spcAft>
                <a:spcPts val="600"/>
              </a:spcAft>
              <a:buNone/>
            </a:pPr>
            <a:r>
              <a:rPr lang="en-US" altLang="zh-CN" sz="2400" dirty="0" smtClean="0">
                <a:latin typeface="Arial" pitchFamily="34" charset="0"/>
                <a:cs typeface="Arial" pitchFamily="34" charset="0"/>
              </a:rPr>
              <a:t>E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T+E | T</a:t>
            </a:r>
          </a:p>
          <a:p>
            <a:pPr>
              <a:spcBef>
                <a:spcPts val="600"/>
              </a:spcBef>
              <a:spcAft>
                <a:spcPts val="600"/>
              </a:spcAft>
              <a:buNone/>
            </a:pPr>
            <a:r>
              <a:rPr lang="en-US" altLang="zh-CN" sz="2400" dirty="0" smtClean="0">
                <a:latin typeface="Arial" pitchFamily="34" charset="0"/>
                <a:cs typeface="Arial" pitchFamily="34" charset="0"/>
              </a:rPr>
              <a:t>T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F</a:t>
            </a:r>
            <a:r>
              <a:rPr lang="zh-CN" altLang="en-US" sz="2400" dirty="0" smtClean="0">
                <a:latin typeface="Arial" pitchFamily="34" charset="0"/>
                <a:cs typeface="Arial" pitchFamily="34" charset="0"/>
              </a:rPr>
              <a:t>*</a:t>
            </a:r>
            <a:r>
              <a:rPr lang="en-US" altLang="zh-CN" sz="2400" dirty="0" smtClean="0">
                <a:latin typeface="Arial" pitchFamily="34" charset="0"/>
                <a:cs typeface="Arial" pitchFamily="34" charset="0"/>
              </a:rPr>
              <a:t>T | F</a:t>
            </a:r>
          </a:p>
          <a:p>
            <a:pPr>
              <a:spcBef>
                <a:spcPts val="600"/>
              </a:spcBef>
              <a:spcAft>
                <a:spcPts val="600"/>
              </a:spcAft>
              <a:buNone/>
            </a:pPr>
            <a:r>
              <a:rPr lang="en-US" altLang="zh-CN" sz="2400" dirty="0" smtClean="0">
                <a:latin typeface="Arial" pitchFamily="34" charset="0"/>
                <a:cs typeface="Arial" pitchFamily="34" charset="0"/>
              </a:rPr>
              <a:t>F </a:t>
            </a:r>
            <a:r>
              <a:rPr lang="en-US" altLang="zh-CN" sz="2400" dirty="0" smtClean="0">
                <a:latin typeface="Arial" pitchFamily="34" charset="0"/>
                <a:cs typeface="Arial" pitchFamily="34" charset="0"/>
                <a:sym typeface="Symbol" pitchFamily="18" charset="2"/>
              </a:rPr>
              <a:t></a:t>
            </a:r>
            <a:r>
              <a:rPr lang="en-US" altLang="zh-CN" sz="2400" dirty="0" smtClean="0">
                <a:latin typeface="Arial" pitchFamily="34" charset="0"/>
                <a:cs typeface="Arial" pitchFamily="34" charset="0"/>
              </a:rPr>
              <a:t> (E) | </a:t>
            </a:r>
            <a:r>
              <a:rPr lang="en-US" altLang="zh-CN" sz="2400" dirty="0" err="1" smtClean="0">
                <a:latin typeface="Arial" pitchFamily="34" charset="0"/>
                <a:cs typeface="Arial" pitchFamily="34" charset="0"/>
              </a:rPr>
              <a:t>i</a:t>
            </a:r>
            <a:endParaRPr lang="en-US" altLang="zh-CN" sz="2400"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无二义性文法</a:t>
            </a:r>
            <a:endParaRPr lang="zh-CN" altLang="en-US" dirty="0"/>
          </a:p>
        </p:txBody>
      </p:sp>
      <p:sp>
        <p:nvSpPr>
          <p:cNvPr id="3" name="内容占位符 2"/>
          <p:cNvSpPr>
            <a:spLocks noGrp="1"/>
          </p:cNvSpPr>
          <p:nvPr>
            <p:ph idx="1"/>
          </p:nvPr>
        </p:nvSpPr>
        <p:spPr/>
        <p:txBody>
          <a:bodyPr/>
          <a:lstStyle/>
          <a:p>
            <a:pPr lvl="1">
              <a:buNone/>
            </a:pPr>
            <a:r>
              <a:rPr lang="en-US" dirty="0" smtClean="0"/>
              <a:t>E</a:t>
            </a:r>
            <a:r>
              <a:rPr lang="en-US" altLang="zh-CN" dirty="0" smtClean="0">
                <a:sym typeface="Symbol" pitchFamily="18" charset="2"/>
              </a:rPr>
              <a:t>  </a:t>
            </a:r>
            <a:r>
              <a:rPr lang="en-US" dirty="0" smtClean="0"/>
              <a:t>E+T | E-T | T  </a:t>
            </a:r>
          </a:p>
          <a:p>
            <a:pPr lvl="1">
              <a:buNone/>
            </a:pPr>
            <a:r>
              <a:rPr lang="en-US" dirty="0" smtClean="0"/>
              <a:t>T</a:t>
            </a:r>
            <a:r>
              <a:rPr lang="en-US" altLang="zh-CN" dirty="0" smtClean="0">
                <a:sym typeface="Symbol" pitchFamily="18" charset="2"/>
              </a:rPr>
              <a:t>  </a:t>
            </a:r>
            <a:r>
              <a:rPr lang="en-US" dirty="0" smtClean="0"/>
              <a:t>T*F | T/F | F  </a:t>
            </a:r>
          </a:p>
          <a:p>
            <a:pPr lvl="1">
              <a:buNone/>
            </a:pPr>
            <a:r>
              <a:rPr lang="en-US" dirty="0" smtClean="0"/>
              <a:t>F</a:t>
            </a:r>
            <a:r>
              <a:rPr lang="en-US" altLang="zh-CN" dirty="0" smtClean="0">
                <a:sym typeface="Symbol" pitchFamily="18" charset="2"/>
              </a:rPr>
              <a:t>  </a:t>
            </a:r>
            <a:r>
              <a:rPr lang="en-US" dirty="0" smtClean="0"/>
              <a:t>(E) | </a:t>
            </a:r>
            <a:r>
              <a:rPr lang="en-US" dirty="0" err="1" smtClean="0"/>
              <a:t>i</a:t>
            </a:r>
            <a:r>
              <a:rPr lang="en-US" dirty="0" smtClean="0"/>
              <a:t> </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语言的二义性与文法的二义性问题</a:t>
            </a:r>
            <a:endParaRPr lang="zh-CN" altLang="en-US" dirty="0"/>
          </a:p>
        </p:txBody>
      </p:sp>
      <p:sp>
        <p:nvSpPr>
          <p:cNvPr id="3" name="内容占位符 2"/>
          <p:cNvSpPr>
            <a:spLocks noGrp="1"/>
          </p:cNvSpPr>
          <p:nvPr>
            <p:ph idx="1"/>
          </p:nvPr>
        </p:nvSpPr>
        <p:spPr/>
        <p:txBody>
          <a:bodyPr/>
          <a:lstStyle/>
          <a:p>
            <a:r>
              <a:rPr lang="zh-CN" altLang="en-US" dirty="0" smtClean="0"/>
              <a:t>语言的二义性与文法的二义性是两个不同的概念。</a:t>
            </a:r>
            <a:endParaRPr lang="en-US" altLang="zh-CN" dirty="0" smtClean="0"/>
          </a:p>
          <a:p>
            <a:pPr marL="342900" lvl="1" indent="-342900">
              <a:spcBef>
                <a:spcPts val="576"/>
              </a:spcBef>
              <a:spcAft>
                <a:spcPts val="600"/>
              </a:spcAft>
              <a:buClr>
                <a:schemeClr val="folHlink"/>
              </a:buClr>
              <a:buSzPct val="60000"/>
            </a:pPr>
            <a:r>
              <a:rPr lang="zh-CN" altLang="en-US" dirty="0" smtClean="0"/>
              <a:t>可能存在</a:t>
            </a:r>
            <a:r>
              <a:rPr lang="en-US" altLang="zh-CN" dirty="0" smtClean="0"/>
              <a:t>G</a:t>
            </a:r>
            <a:r>
              <a:rPr lang="zh-CN" altLang="en-US" dirty="0" smtClean="0"/>
              <a:t>和</a:t>
            </a:r>
            <a:r>
              <a:rPr lang="en-US" altLang="zh-CN" dirty="0" smtClean="0"/>
              <a:t>G’</a:t>
            </a:r>
            <a:r>
              <a:rPr lang="zh-CN" altLang="en-US" dirty="0" smtClean="0"/>
              <a:t>，一个为二义的，一个为无二义的。但</a:t>
            </a:r>
            <a:r>
              <a:rPr lang="en-US" altLang="zh-CN" dirty="0" smtClean="0"/>
              <a:t>L(G)=L(G’)</a:t>
            </a:r>
            <a:r>
              <a:rPr lang="zh-CN" altLang="en-US" dirty="0" smtClean="0"/>
              <a:t>。</a:t>
            </a:r>
            <a:endParaRPr lang="en-US" altLang="zh-CN" dirty="0" smtClean="0"/>
          </a:p>
          <a:p>
            <a:pPr marL="342900" lvl="1" indent="-342900">
              <a:spcBef>
                <a:spcPts val="576"/>
              </a:spcBef>
              <a:spcAft>
                <a:spcPts val="600"/>
              </a:spcAft>
              <a:buClr>
                <a:schemeClr val="folHlink"/>
              </a:buClr>
              <a:buSzPct val="60000"/>
            </a:pPr>
            <a:r>
              <a:rPr lang="zh-CN" altLang="en-US" dirty="0" smtClean="0"/>
              <a:t>例如，二义性文法 </a:t>
            </a:r>
            <a:endParaRPr lang="en-US" altLang="zh-CN" dirty="0" smtClean="0"/>
          </a:p>
          <a:p>
            <a:pPr marL="342900" lvl="1" indent="-342900">
              <a:spcBef>
                <a:spcPts val="576"/>
              </a:spcBef>
              <a:spcAft>
                <a:spcPts val="600"/>
              </a:spcAft>
              <a:buClr>
                <a:schemeClr val="folHlink"/>
              </a:buClr>
              <a:buSzPct val="60000"/>
              <a:buNone/>
            </a:pPr>
            <a:r>
              <a:rPr lang="en-US" altLang="zh-CN" dirty="0" smtClean="0"/>
              <a:t>		G(E)</a:t>
            </a:r>
            <a:r>
              <a:rPr lang="zh-CN" altLang="en-US" dirty="0" smtClean="0"/>
              <a:t>： </a:t>
            </a:r>
            <a:r>
              <a:rPr lang="en-US" altLang="zh-CN" dirty="0" smtClean="0"/>
              <a:t>E </a:t>
            </a:r>
            <a:r>
              <a:rPr lang="en-US" altLang="zh-CN" dirty="0" smtClean="0">
                <a:sym typeface="Symbol" pitchFamily="18" charset="2"/>
              </a:rPr>
              <a:t></a:t>
            </a:r>
            <a:r>
              <a:rPr lang="en-US" altLang="zh-CN" dirty="0" smtClean="0"/>
              <a:t> </a:t>
            </a:r>
            <a:r>
              <a:rPr lang="en-US" altLang="zh-CN" dirty="0" err="1" smtClean="0"/>
              <a:t>i|E+E|E</a:t>
            </a:r>
            <a:r>
              <a:rPr lang="en-US" altLang="zh-CN" dirty="0" smtClean="0"/>
              <a:t>*E|(E)</a:t>
            </a:r>
          </a:p>
          <a:p>
            <a:pPr>
              <a:buNone/>
            </a:pPr>
            <a:r>
              <a:rPr lang="en-US" altLang="zh-CN" dirty="0" smtClean="0"/>
              <a:t>	</a:t>
            </a:r>
            <a:r>
              <a:rPr lang="zh-CN" altLang="en-US" dirty="0" smtClean="0"/>
              <a:t>可以改写成无二义性文法。</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pitchFamily="2" charset="-122"/>
              </a:rPr>
              <a:t>程序的层次结构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48</a:t>
            </a:fld>
            <a:endParaRPr lang="en-US" altLang="zh-CN"/>
          </a:p>
        </p:txBody>
      </p:sp>
      <p:grpSp>
        <p:nvGrpSpPr>
          <p:cNvPr id="2" name="组合 9"/>
          <p:cNvGrpSpPr/>
          <p:nvPr/>
        </p:nvGrpSpPr>
        <p:grpSpPr>
          <a:xfrm>
            <a:off x="2143108" y="1714488"/>
            <a:ext cx="3857652" cy="4000528"/>
            <a:chOff x="4728524" y="1714488"/>
            <a:chExt cx="3857652" cy="4000528"/>
          </a:xfrm>
        </p:grpSpPr>
        <p:sp>
          <p:nvSpPr>
            <p:cNvPr id="11" name="Rectangle 3"/>
            <p:cNvSpPr txBox="1">
              <a:spLocks noChangeArrowheads="1"/>
            </p:cNvSpPr>
            <p:nvPr/>
          </p:nvSpPr>
          <p:spPr>
            <a:xfrm>
              <a:off x="4728524" y="1714488"/>
              <a:ext cx="3857652" cy="4000528"/>
            </a:xfrm>
            <a:prstGeom prst="rect">
              <a:avLst/>
            </a:prstGeom>
          </p:spPr>
          <p:txBody>
            <a:bodyPr/>
            <a:lstStyle/>
            <a:p>
              <a:pPr marL="342900" marR="0" lvl="0" indent="-342900" algn="ctr" defTabSz="914400" rtl="0" eaLnBrk="0" fontAlgn="base" latinLnBrk="0" hangingPunct="0">
                <a:lnSpc>
                  <a:spcPct val="100000"/>
                </a:lnSpc>
                <a:spcBef>
                  <a:spcPts val="576"/>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程序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子程序或分程序、过程、函数</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语句</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表达式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ts val="60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数据引用   算符   函数调用</a:t>
              </a:r>
              <a:endParaRPr kumimoji="0" lang="zh-CN" altLang="en-US" sz="20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cxnSp>
          <p:nvCxnSpPr>
            <p:cNvPr id="12" name="直接连接符 11"/>
            <p:cNvCxnSpPr/>
            <p:nvPr/>
          </p:nvCxnSpPr>
          <p:spPr>
            <a:xfrm rot="10800000" flipV="1">
              <a:off x="5240846" y="4415484"/>
              <a:ext cx="12600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786598" y="4415484"/>
              <a:ext cx="12600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6463722" y="4594690"/>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6463722" y="3829734"/>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6463722" y="3064777"/>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6463722" y="2299820"/>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smtClean="0"/>
              <a:t>if </a:t>
            </a:r>
            <a:r>
              <a:rPr lang="zh-CN" altLang="en-US" dirty="0" smtClean="0"/>
              <a:t>语句文法</a:t>
            </a:r>
            <a:endParaRPr lang="en-US" altLang="zh-CN" dirty="0" smtClean="0"/>
          </a:p>
          <a:p>
            <a:pPr>
              <a:spcBef>
                <a:spcPts val="600"/>
              </a:spcBef>
              <a:buNone/>
            </a:pPr>
            <a:r>
              <a:rPr kumimoji="1" lang="en-US" altLang="en-US" dirty="0" smtClean="0"/>
              <a:t>	  S </a:t>
            </a:r>
            <a:r>
              <a:rPr kumimoji="1" lang="en-US" altLang="en-US" dirty="0" smtClean="0">
                <a:sym typeface="Symbol" pitchFamily="18" charset="2"/>
              </a:rPr>
              <a:t>   if  </a:t>
            </a:r>
            <a:r>
              <a:rPr kumimoji="1" lang="en-US" altLang="zh-CN" dirty="0" smtClean="0">
                <a:sym typeface="Symbol" pitchFamily="18" charset="2"/>
              </a:rPr>
              <a:t>E</a:t>
            </a:r>
            <a:r>
              <a:rPr kumimoji="1" lang="en-US" altLang="en-US" dirty="0" smtClean="0">
                <a:sym typeface="Symbol" pitchFamily="18" charset="2"/>
              </a:rPr>
              <a:t> S</a:t>
            </a:r>
            <a:r>
              <a:rPr kumimoji="1" lang="en-US" altLang="zh-CN" dirty="0" smtClean="0">
                <a:sym typeface="Symbol" pitchFamily="18" charset="2"/>
              </a:rPr>
              <a:t> </a:t>
            </a:r>
            <a:r>
              <a:rPr kumimoji="1" lang="en-US" altLang="en-US" dirty="0" smtClean="0">
                <a:sym typeface="Symbol" pitchFamily="18" charset="2"/>
              </a:rPr>
              <a:t> if  </a:t>
            </a:r>
            <a:r>
              <a:rPr kumimoji="1" lang="en-US" altLang="zh-CN" dirty="0" smtClean="0">
                <a:sym typeface="Symbol" pitchFamily="18" charset="2"/>
              </a:rPr>
              <a:t>E</a:t>
            </a:r>
            <a:r>
              <a:rPr kumimoji="1" lang="en-US" altLang="en-US" dirty="0" smtClean="0">
                <a:sym typeface="Symbol" pitchFamily="18" charset="2"/>
              </a:rPr>
              <a:t> S else S other</a:t>
            </a:r>
          </a:p>
          <a:p>
            <a:pPr eaLnBrk="1" hangingPunct="1">
              <a:spcBef>
                <a:spcPts val="600"/>
              </a:spcBef>
              <a:buNone/>
            </a:pPr>
            <a:r>
              <a:rPr kumimoji="1" lang="en-US" altLang="zh-CN" dirty="0" smtClean="0"/>
              <a:t>	</a:t>
            </a:r>
            <a:r>
              <a:rPr kumimoji="1" lang="zh-CN" altLang="en-US" dirty="0" smtClean="0"/>
              <a:t>二义性的句子</a:t>
            </a:r>
            <a:r>
              <a:rPr kumimoji="1" lang="en-US" altLang="zh-CN" dirty="0" smtClean="0"/>
              <a:t>: </a:t>
            </a:r>
          </a:p>
          <a:p>
            <a:pPr eaLnBrk="1" hangingPunct="1">
              <a:spcBef>
                <a:spcPts val="600"/>
              </a:spcBef>
              <a:buNone/>
            </a:pPr>
            <a:r>
              <a:rPr kumimoji="1" lang="en-US" altLang="zh-CN" dirty="0" smtClean="0"/>
              <a:t>		</a:t>
            </a:r>
            <a:r>
              <a:rPr kumimoji="1" lang="en-US" altLang="zh-CN" dirty="0" smtClean="0">
                <a:solidFill>
                  <a:srgbClr val="FF0000"/>
                </a:solidFill>
              </a:rPr>
              <a:t>if</a:t>
            </a:r>
            <a:r>
              <a:rPr kumimoji="1" lang="en-US" altLang="zh-CN" dirty="0" smtClean="0"/>
              <a:t>  e</a:t>
            </a:r>
            <a:r>
              <a:rPr lang="en-US" altLang="zh-CN" kern="1200" baseline="-25000" dirty="0" smtClean="0">
                <a:ea typeface="宋体" pitchFamily="2" charset="-122"/>
                <a:cs typeface="Arial" pitchFamily="34" charset="0"/>
                <a:sym typeface="Symbol" pitchFamily="18" charset="2"/>
              </a:rPr>
              <a:t>1</a:t>
            </a:r>
            <a:r>
              <a:rPr kumimoji="1" lang="en-US" altLang="zh-CN" dirty="0" smtClean="0"/>
              <a:t> </a:t>
            </a:r>
            <a:r>
              <a:rPr kumimoji="1" lang="en-US" altLang="zh-CN" dirty="0" smtClean="0">
                <a:solidFill>
                  <a:srgbClr val="FF0000"/>
                </a:solidFill>
              </a:rPr>
              <a:t>if</a:t>
            </a:r>
            <a:r>
              <a:rPr kumimoji="1" lang="en-US" altLang="zh-CN" dirty="0" smtClean="0"/>
              <a:t>  e</a:t>
            </a:r>
            <a:r>
              <a:rPr lang="en-US" altLang="zh-CN" kern="1200" baseline="-25000" dirty="0" smtClean="0">
                <a:ea typeface="宋体" pitchFamily="2" charset="-122"/>
                <a:cs typeface="Arial" pitchFamily="34" charset="0"/>
                <a:sym typeface="Symbol" pitchFamily="18" charset="2"/>
              </a:rPr>
              <a:t>2</a:t>
            </a:r>
            <a:r>
              <a:rPr kumimoji="1" lang="en-US" altLang="zh-CN" dirty="0" smtClean="0"/>
              <a:t>  s</a:t>
            </a:r>
            <a:r>
              <a:rPr lang="en-US" altLang="zh-CN" kern="1200" baseline="-25000" dirty="0" smtClean="0">
                <a:ea typeface="宋体" pitchFamily="2" charset="-122"/>
                <a:cs typeface="Arial" pitchFamily="34" charset="0"/>
                <a:sym typeface="Symbol" pitchFamily="18" charset="2"/>
              </a:rPr>
              <a:t>1</a:t>
            </a:r>
            <a:r>
              <a:rPr kumimoji="1" lang="en-US" altLang="zh-CN" dirty="0" smtClean="0"/>
              <a:t> </a:t>
            </a:r>
            <a:r>
              <a:rPr kumimoji="1" lang="en-US" altLang="zh-CN" dirty="0" smtClean="0">
                <a:solidFill>
                  <a:srgbClr val="FF0000"/>
                </a:solidFill>
              </a:rPr>
              <a:t>else</a:t>
            </a:r>
            <a:r>
              <a:rPr kumimoji="1" lang="en-US" altLang="zh-CN" dirty="0" smtClean="0"/>
              <a:t> s</a:t>
            </a:r>
            <a:r>
              <a:rPr lang="en-US" altLang="zh-CN" kern="1200" baseline="-25000" dirty="0" smtClean="0">
                <a:ea typeface="宋体" pitchFamily="2" charset="-122"/>
                <a:cs typeface="Arial" pitchFamily="34" charset="0"/>
                <a:sym typeface="Symbol" pitchFamily="18" charset="2"/>
              </a:rPr>
              <a:t>2</a:t>
            </a:r>
          </a:p>
          <a:p>
            <a:pPr>
              <a:spcBef>
                <a:spcPts val="600"/>
              </a:spcBef>
            </a:pPr>
            <a:r>
              <a:rPr lang="zh-CN" altLang="en-US" dirty="0" smtClean="0"/>
              <a:t>引起二义性的原因是: </a:t>
            </a:r>
            <a:r>
              <a:rPr lang="en-US" altLang="zh-CN" dirty="0" smtClean="0">
                <a:cs typeface="+mn-cs"/>
              </a:rPr>
              <a:t>if </a:t>
            </a:r>
            <a:r>
              <a:rPr lang="zh-CN" altLang="en-US" dirty="0" smtClean="0">
                <a:cs typeface="+mn-cs"/>
              </a:rPr>
              <a:t>之后可以是</a:t>
            </a:r>
            <a:r>
              <a:rPr lang="en-US" altLang="zh-CN" dirty="0" smtClean="0">
                <a:cs typeface="+mn-cs"/>
              </a:rPr>
              <a:t>if</a:t>
            </a:r>
            <a:r>
              <a:rPr lang="zh-CN" altLang="en-US" dirty="0" smtClean="0">
                <a:cs typeface="+mn-cs"/>
              </a:rPr>
              <a:t>语句</a:t>
            </a:r>
            <a:endParaRPr lang="en-US" altLang="zh-CN" dirty="0" smtClean="0">
              <a:cs typeface="+mn-cs"/>
            </a:endParaRPr>
          </a:p>
          <a:p>
            <a:pPr>
              <a:spcBef>
                <a:spcPts val="600"/>
              </a:spcBef>
            </a:pPr>
            <a:r>
              <a:rPr lang="zh-CN" altLang="en-US" dirty="0" smtClean="0"/>
              <a:t>因此改写文法时规定:</a:t>
            </a:r>
          </a:p>
          <a:p>
            <a:pPr lvl="1">
              <a:spcBef>
                <a:spcPts val="600"/>
              </a:spcBef>
              <a:spcAft>
                <a:spcPts val="600"/>
              </a:spcAft>
            </a:pPr>
            <a:r>
              <a:rPr lang="en-US" altLang="zh-CN" dirty="0" smtClean="0"/>
              <a:t>if-else</a:t>
            </a:r>
            <a:r>
              <a:rPr lang="zh-CN" altLang="en-US" dirty="0" smtClean="0"/>
              <a:t>之间只能是</a:t>
            </a:r>
            <a:r>
              <a:rPr lang="en-US" altLang="zh-CN" dirty="0" smtClean="0"/>
              <a:t>if-else</a:t>
            </a:r>
            <a:r>
              <a:rPr lang="zh-CN" altLang="en-US" dirty="0" smtClean="0"/>
              <a:t>语句或其他语</a:t>
            </a:r>
            <a:r>
              <a:rPr lang="zh-CN" altLang="en-US" dirty="0" smtClean="0">
                <a:latin typeface="宋体" pitchFamily="2" charset="-122"/>
              </a:rPr>
              <a:t>句。</a:t>
            </a: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49</a:t>
            </a:fld>
            <a:endParaRPr lang="en-US" altLang="zh-CN"/>
          </a:p>
        </p:txBody>
      </p:sp>
      <p:sp>
        <p:nvSpPr>
          <p:cNvPr id="5" name="矩形 4"/>
          <p:cNvSpPr/>
          <p:nvPr/>
        </p:nvSpPr>
        <p:spPr>
          <a:xfrm>
            <a:off x="2164382" y="4929198"/>
            <a:ext cx="5253361" cy="1508105"/>
          </a:xfrm>
          <a:prstGeom prst="rect">
            <a:avLst/>
          </a:prstGeom>
        </p:spPr>
        <p:txBody>
          <a:bodyPr wrap="none">
            <a:spAutoFit/>
          </a:bodyPr>
          <a:lstStyle/>
          <a:p>
            <a:pPr>
              <a:spcBef>
                <a:spcPts val="600"/>
              </a:spcBef>
              <a:spcAft>
                <a:spcPts val="600"/>
              </a:spcAft>
            </a:pPr>
            <a:r>
              <a:rPr lang="en-US" altLang="zh-CN" sz="2400" dirty="0" smtClean="0">
                <a:latin typeface="Arial" pitchFamily="34" charset="0"/>
                <a:ea typeface="微软雅黑" pitchFamily="34" charset="-122"/>
                <a:cs typeface="Arial" pitchFamily="34" charset="0"/>
              </a:rPr>
              <a:t>S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1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2</a:t>
            </a:r>
            <a:r>
              <a:rPr lang="en-US" altLang="zh-CN" sz="2400" dirty="0" smtClean="0">
                <a:latin typeface="Arial" pitchFamily="34" charset="0"/>
                <a:ea typeface="微软雅黑" pitchFamily="34" charset="-122"/>
                <a:cs typeface="Arial" pitchFamily="34" charset="0"/>
                <a:sym typeface="Symbol" pitchFamily="18" charset="2"/>
              </a:rPr>
              <a:t>     </a:t>
            </a:r>
            <a:r>
              <a:rPr lang="zh-CN" altLang="en-US" sz="2400" dirty="0" smtClean="0">
                <a:latin typeface="Arial" pitchFamily="34" charset="0"/>
                <a:ea typeface="微软雅黑" pitchFamily="34" charset="-122"/>
                <a:cs typeface="Arial" pitchFamily="34" charset="0"/>
                <a:sym typeface="Symbol" pitchFamily="18" charset="2"/>
              </a:rPr>
              <a:t>（匹配句 </a:t>
            </a:r>
            <a:r>
              <a:rPr lang="en-US" altLang="zh-CN" sz="2400" dirty="0" smtClean="0">
                <a:latin typeface="Arial" pitchFamily="34" charset="0"/>
                <a:ea typeface="微软雅黑" pitchFamily="34" charset="-122"/>
                <a:cs typeface="Arial" pitchFamily="34" charset="0"/>
                <a:sym typeface="Symbol" pitchFamily="18" charset="2"/>
              </a:rPr>
              <a:t>| </a:t>
            </a:r>
            <a:r>
              <a:rPr lang="zh-CN" altLang="en-US" sz="2400" dirty="0" smtClean="0">
                <a:latin typeface="Arial" pitchFamily="34" charset="0"/>
                <a:ea typeface="微软雅黑" pitchFamily="34" charset="-122"/>
                <a:cs typeface="Arial" pitchFamily="34" charset="0"/>
                <a:sym typeface="Symbol" pitchFamily="18" charset="2"/>
              </a:rPr>
              <a:t>非匹配句）</a:t>
            </a:r>
          </a:p>
          <a:p>
            <a:pPr>
              <a:spcBef>
                <a:spcPts val="600"/>
              </a:spcBef>
              <a:spcAft>
                <a:spcPts val="600"/>
              </a:spcAft>
            </a:pPr>
            <a:r>
              <a:rPr lang="en-US" altLang="zh-CN" sz="2400" dirty="0" smtClean="0">
                <a:latin typeface="Arial" pitchFamily="34" charset="0"/>
                <a:ea typeface="微软雅黑" pitchFamily="34" charset="-122"/>
                <a:cs typeface="Arial" pitchFamily="34" charset="0"/>
              </a:rPr>
              <a:t>S</a:t>
            </a:r>
            <a:r>
              <a:rPr lang="en-US" altLang="zh-CN" sz="2400" baseline="-25000" dirty="0" smtClean="0">
                <a:latin typeface="Arial" pitchFamily="34" charset="0"/>
                <a:ea typeface="微软雅黑" pitchFamily="34" charset="-122"/>
                <a:cs typeface="Arial" pitchFamily="34" charset="0"/>
              </a:rPr>
              <a:t>1</a:t>
            </a:r>
            <a:r>
              <a:rPr lang="en-US" altLang="zh-CN" sz="2400" dirty="0" smtClean="0">
                <a:latin typeface="Arial" pitchFamily="34" charset="0"/>
                <a:ea typeface="微软雅黑" pitchFamily="34" charset="-122"/>
                <a:cs typeface="Arial" pitchFamily="34" charset="0"/>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dirty="0" smtClean="0">
                <a:latin typeface="Arial" pitchFamily="34" charset="0"/>
                <a:ea typeface="微软雅黑" pitchFamily="34" charset="-122"/>
                <a:cs typeface="Arial" pitchFamily="34" charset="0"/>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if</a:t>
            </a:r>
            <a:r>
              <a:rPr lang="en-US" altLang="zh-CN" sz="2400" dirty="0" smtClean="0">
                <a:latin typeface="Arial" pitchFamily="34" charset="0"/>
                <a:ea typeface="微软雅黑" pitchFamily="34" charset="-122"/>
                <a:cs typeface="Arial" pitchFamily="34" charset="0"/>
                <a:sym typeface="Symbol" pitchFamily="18" charset="2"/>
              </a:rPr>
              <a:t>  E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else</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 other</a:t>
            </a:r>
          </a:p>
          <a:p>
            <a:pPr>
              <a:spcBef>
                <a:spcPts val="600"/>
              </a:spcBef>
              <a:spcAft>
                <a:spcPts val="600"/>
              </a:spcAft>
            </a:pPr>
            <a:r>
              <a:rPr lang="en-US" altLang="zh-CN" sz="2400" dirty="0" smtClean="0">
                <a:latin typeface="Arial" pitchFamily="34" charset="0"/>
                <a:ea typeface="微软雅黑" pitchFamily="34" charset="-122"/>
                <a:cs typeface="Arial" pitchFamily="34" charset="0"/>
              </a:rPr>
              <a:t>S</a:t>
            </a:r>
            <a:r>
              <a:rPr lang="en-US" altLang="zh-CN" sz="2400" baseline="-25000" dirty="0" smtClean="0">
                <a:latin typeface="Arial" pitchFamily="34" charset="0"/>
                <a:ea typeface="微软雅黑" pitchFamily="34" charset="-122"/>
                <a:cs typeface="Arial" pitchFamily="34" charset="0"/>
              </a:rPr>
              <a:t>2</a:t>
            </a:r>
            <a:r>
              <a:rPr lang="en-US" altLang="zh-CN" sz="2400" dirty="0" smtClean="0">
                <a:latin typeface="Arial" pitchFamily="34" charset="0"/>
                <a:ea typeface="微软雅黑" pitchFamily="34" charset="-122"/>
                <a:cs typeface="Arial" pitchFamily="34" charset="0"/>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dirty="0" smtClean="0">
                <a:latin typeface="Arial" pitchFamily="34" charset="0"/>
                <a:ea typeface="微软雅黑" pitchFamily="34" charset="-122"/>
                <a:cs typeface="Arial" pitchFamily="34" charset="0"/>
              </a:rPr>
              <a:t>  if  E </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 </a:t>
            </a:r>
            <a:r>
              <a:rPr lang="en-US" altLang="zh-CN" sz="2400" dirty="0" smtClean="0">
                <a:latin typeface="Arial" pitchFamily="34" charset="0"/>
                <a:ea typeface="微软雅黑" pitchFamily="34" charset="-122"/>
                <a:cs typeface="Arial" pitchFamily="34" charset="0"/>
                <a:sym typeface="Symbol" pitchFamily="18" charset="2"/>
              </a:rPr>
              <a:t>|</a:t>
            </a:r>
            <a:r>
              <a:rPr lang="en-US" altLang="zh-CN" sz="2400" baseline="-25000" dirty="0" smtClean="0">
                <a:solidFill>
                  <a:srgbClr val="FF0000"/>
                </a:solidFill>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if  </a:t>
            </a:r>
            <a:r>
              <a:rPr lang="en-US" altLang="zh-CN" sz="2400" dirty="0" smtClean="0">
                <a:latin typeface="Arial" pitchFamily="34" charset="0"/>
                <a:ea typeface="微软雅黑" pitchFamily="34" charset="-122"/>
                <a:cs typeface="Arial" pitchFamily="34" charset="0"/>
                <a:sym typeface="Symbol" pitchFamily="18" charset="2"/>
              </a:rPr>
              <a:t>E  S</a:t>
            </a:r>
            <a:r>
              <a:rPr lang="en-US" altLang="zh-CN" sz="2400" baseline="-25000" dirty="0" smtClean="0">
                <a:latin typeface="Arial" pitchFamily="34" charset="0"/>
                <a:ea typeface="微软雅黑" pitchFamily="34" charset="-122"/>
                <a:cs typeface="Arial" pitchFamily="34" charset="0"/>
                <a:sym typeface="Symbol" pitchFamily="18" charset="2"/>
              </a:rPr>
              <a:t>1</a:t>
            </a:r>
            <a:r>
              <a:rPr lang="en-US" altLang="zh-CN" sz="2400" dirty="0" smtClean="0">
                <a:latin typeface="Arial" pitchFamily="34" charset="0"/>
                <a:ea typeface="微软雅黑" pitchFamily="34" charset="-122"/>
                <a:cs typeface="Arial" pitchFamily="34" charset="0"/>
                <a:sym typeface="Symbol" pitchFamily="18" charset="2"/>
              </a:rPr>
              <a:t>  </a:t>
            </a:r>
            <a:r>
              <a:rPr lang="en-US" altLang="zh-CN" sz="2400" dirty="0" smtClean="0">
                <a:solidFill>
                  <a:srgbClr val="FF0000"/>
                </a:solidFill>
                <a:latin typeface="Arial" pitchFamily="34" charset="0"/>
                <a:ea typeface="微软雅黑" pitchFamily="34" charset="-122"/>
                <a:cs typeface="Arial" pitchFamily="34" charset="0"/>
                <a:sym typeface="Symbol" pitchFamily="18" charset="2"/>
              </a:rPr>
              <a:t>else</a:t>
            </a:r>
            <a:r>
              <a:rPr lang="en-US" altLang="zh-CN" sz="2400" dirty="0" smtClean="0">
                <a:latin typeface="Arial" pitchFamily="34" charset="0"/>
                <a:ea typeface="微软雅黑" pitchFamily="34" charset="-122"/>
                <a:cs typeface="Arial" pitchFamily="34" charset="0"/>
                <a:sym typeface="Symbol" pitchFamily="18" charset="2"/>
              </a:rPr>
              <a:t>  S</a:t>
            </a:r>
            <a:r>
              <a:rPr lang="en-US" altLang="zh-CN" sz="2400" baseline="-25000" dirty="0" smtClean="0">
                <a:latin typeface="Arial" pitchFamily="34" charset="0"/>
                <a:ea typeface="微软雅黑" pitchFamily="34" charset="-122"/>
                <a:cs typeface="Arial" pitchFamily="34" charset="0"/>
                <a:sym typeface="Symbol" pitchFamily="18" charset="2"/>
              </a:rPr>
              <a:t>2</a:t>
            </a:r>
            <a:endParaRPr lang="en-US" altLang="zh-CN" sz="2400" dirty="0" smtClean="0">
              <a:latin typeface="Arial" pitchFamily="34" charset="0"/>
              <a:ea typeface="微软雅黑" pitchFamily="34" charset="-122"/>
              <a:cs typeface="Arial" pitchFamily="34" charset="0"/>
            </a:endParaRPr>
          </a:p>
        </p:txBody>
      </p:sp>
      <p:sp>
        <p:nvSpPr>
          <p:cNvPr id="6" name="TextBox 5"/>
          <p:cNvSpPr txBox="1"/>
          <p:nvPr/>
        </p:nvSpPr>
        <p:spPr>
          <a:xfrm>
            <a:off x="5082887" y="2143116"/>
            <a:ext cx="3775393" cy="400110"/>
          </a:xfrm>
          <a:prstGeom prst="rect">
            <a:avLst/>
          </a:prstGeom>
          <a:noFill/>
        </p:spPr>
        <p:txBody>
          <a:bodyPr wrap="none" rtlCol="0">
            <a:spAutoFit/>
          </a:bodyPr>
          <a:lstStyle/>
          <a:p>
            <a:r>
              <a:rPr lang="zh-CN" altLang="en-US" sz="2000" dirty="0" smtClean="0">
                <a:solidFill>
                  <a:schemeClr val="tx2">
                    <a:lumMod val="50000"/>
                  </a:schemeClr>
                </a:solidFill>
                <a:latin typeface="微软雅黑" pitchFamily="34" charset="-122"/>
                <a:ea typeface="微软雅黑" pitchFamily="34" charset="-122"/>
              </a:rPr>
              <a:t>消除二义性规则：最近嵌套原则</a:t>
            </a:r>
            <a:endParaRPr lang="zh-CN" altLang="en-US" sz="2000" dirty="0">
              <a:solidFill>
                <a:schemeClr val="tx2">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blinds(horizontal)">
                                      <p:cBhvr>
                                        <p:cTn id="28" dur="500"/>
                                        <p:tgtEl>
                                          <p:spTgt spid="5">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blinds(horizontal)">
                                      <p:cBhvr>
                                        <p:cTn id="31" dur="500"/>
                                        <p:tgtEl>
                                          <p:spTgt spid="5">
                                            <p:txEl>
                                              <p:pRg st="1" end="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blinds(horizontal)">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语法</a:t>
            </a:r>
            <a:endParaRPr lang="zh-CN" altLang="en-US" dirty="0"/>
          </a:p>
        </p:txBody>
      </p:sp>
      <p:sp>
        <p:nvSpPr>
          <p:cNvPr id="3" name="内容占位符 2"/>
          <p:cNvSpPr>
            <a:spLocks noGrp="1"/>
          </p:cNvSpPr>
          <p:nvPr>
            <p:ph idx="1"/>
          </p:nvPr>
        </p:nvSpPr>
        <p:spPr>
          <a:xfrm>
            <a:off x="1031850" y="1125538"/>
            <a:ext cx="7897868" cy="5040312"/>
          </a:xfrm>
        </p:spPr>
        <p:txBody>
          <a:bodyPr/>
          <a:lstStyle/>
          <a:p>
            <a:pPr>
              <a:spcAft>
                <a:spcPts val="0"/>
              </a:spcAft>
            </a:pPr>
            <a:r>
              <a:rPr lang="zh-CN" altLang="en-US" dirty="0" smtClean="0"/>
              <a:t>程序本质上是一定字符集（称为</a:t>
            </a:r>
            <a:r>
              <a:rPr lang="zh-CN" altLang="en-US" b="1" dirty="0" smtClean="0"/>
              <a:t>字母表</a:t>
            </a:r>
            <a:r>
              <a:rPr lang="zh-CN" altLang="en-US" dirty="0" smtClean="0"/>
              <a:t>）上的字符串。</a:t>
            </a:r>
          </a:p>
          <a:p>
            <a:pPr>
              <a:spcAft>
                <a:spcPts val="0"/>
              </a:spcAft>
            </a:pPr>
            <a:r>
              <a:rPr lang="zh-CN" altLang="en-US" dirty="0" smtClean="0"/>
              <a:t>语法是一组规则</a:t>
            </a:r>
            <a:r>
              <a:rPr lang="zh-CN" altLang="en-US" noProof="1" smtClean="0"/>
              <a:t>，</a:t>
            </a:r>
            <a:r>
              <a:rPr lang="zh-CN" altLang="en-US" dirty="0" smtClean="0"/>
              <a:t>用它可以形成和产生一个合式</a:t>
            </a:r>
            <a:r>
              <a:rPr lang="en-US" altLang="zh-CN" dirty="0" smtClean="0"/>
              <a:t>(well-formed)</a:t>
            </a:r>
            <a:r>
              <a:rPr lang="zh-CN" altLang="en-US" dirty="0" smtClean="0"/>
              <a:t>的程序</a:t>
            </a:r>
            <a:r>
              <a:rPr lang="zh-CN" altLang="en-US" noProof="1" smtClean="0"/>
              <a:t>。</a:t>
            </a:r>
            <a:endParaRPr lang="en-US" altLang="zh-CN" noProof="1" smtClean="0"/>
          </a:p>
          <a:p>
            <a:pPr lvl="1">
              <a:spcAft>
                <a:spcPts val="0"/>
              </a:spcAft>
            </a:pPr>
            <a:r>
              <a:rPr lang="zh-CN" altLang="en-US" noProof="1" smtClean="0"/>
              <a:t>词法规则</a:t>
            </a:r>
            <a:endParaRPr lang="en-US" altLang="zh-CN" noProof="1" smtClean="0"/>
          </a:p>
          <a:p>
            <a:pPr lvl="1">
              <a:spcAft>
                <a:spcPts val="0"/>
              </a:spcAft>
            </a:pPr>
            <a:r>
              <a:rPr lang="zh-CN" altLang="en-US" noProof="1" smtClean="0"/>
              <a:t>语法规则</a:t>
            </a:r>
            <a:endParaRPr lang="zh-CN" altLang="en-US" dirty="0" smtClean="0"/>
          </a:p>
          <a:p>
            <a:pPr>
              <a:spcAft>
                <a:spcPts val="0"/>
              </a:spcAft>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r>
              <a:rPr lang="en-US" altLang="zh-CN" dirty="0" smtClean="0"/>
              <a:t>1. </a:t>
            </a:r>
            <a:r>
              <a:rPr kumimoji="1" lang="en-US" altLang="zh-CN" dirty="0" smtClean="0"/>
              <a:t> </a:t>
            </a:r>
            <a:r>
              <a:rPr kumimoji="1" lang="zh-CN" altLang="en-US" dirty="0" smtClean="0"/>
              <a:t>通常，程序语言存在无二义性的文法描述，但是对于条件语句，经常使用二义性文法描述它。</a:t>
            </a:r>
            <a:endParaRPr kumimoji="1" lang="en-US" altLang="zh-CN" dirty="0" smtClean="0"/>
          </a:p>
          <a:p>
            <a:r>
              <a:rPr kumimoji="1" lang="zh-CN" altLang="zh-CN" dirty="0" smtClean="0">
                <a:sym typeface="Symbol" pitchFamily="18" charset="2"/>
              </a:rPr>
              <a:t>2. 在能</a:t>
            </a:r>
            <a:r>
              <a:rPr kumimoji="1" lang="zh-CN" altLang="en-US" dirty="0" smtClean="0">
                <a:sym typeface="Symbol" pitchFamily="18" charset="2"/>
              </a:rPr>
              <a:t>控制和</a:t>
            </a:r>
            <a:r>
              <a:rPr kumimoji="1" lang="zh-CN" altLang="zh-CN" dirty="0" smtClean="0">
                <a:sym typeface="Symbol" pitchFamily="18" charset="2"/>
              </a:rPr>
              <a:t>驾驭的情况下，</a:t>
            </a:r>
            <a:r>
              <a:rPr kumimoji="1" lang="zh-CN" altLang="en-US" dirty="0" smtClean="0">
                <a:sym typeface="Symbol" pitchFamily="18" charset="2"/>
              </a:rPr>
              <a:t>可以</a:t>
            </a:r>
            <a:r>
              <a:rPr kumimoji="1" lang="zh-CN" altLang="zh-CN" dirty="0" smtClean="0">
                <a:sym typeface="Symbol" pitchFamily="18" charset="2"/>
              </a:rPr>
              <a:t>使用</a:t>
            </a:r>
            <a:r>
              <a:rPr kumimoji="1" lang="zh-CN" altLang="en-US" dirty="0" smtClean="0"/>
              <a:t>二义性文法。</a:t>
            </a:r>
            <a:endParaRPr lang="zh-CN" altLang="en-US" dirty="0" smtClean="0"/>
          </a:p>
          <a:p>
            <a:pPr eaLnBrk="1" hangingPunct="1">
              <a:buNone/>
            </a:pPr>
            <a:endParaRPr kumimoji="1" lang="zh-CN" altLang="en-US" dirty="0" smtClean="0">
              <a:sym typeface="Symbol" pitchFamily="18" charset="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限制</a:t>
            </a:r>
            <a:endParaRPr lang="zh-CN" altLang="en-US" dirty="0"/>
          </a:p>
        </p:txBody>
      </p:sp>
      <p:sp>
        <p:nvSpPr>
          <p:cNvPr id="3" name="内容占位符 2"/>
          <p:cNvSpPr>
            <a:spLocks noGrp="1"/>
          </p:cNvSpPr>
          <p:nvPr>
            <p:ph idx="1"/>
          </p:nvPr>
        </p:nvSpPr>
        <p:spPr/>
        <p:txBody>
          <a:bodyPr/>
          <a:lstStyle/>
          <a:p>
            <a:r>
              <a:rPr lang="zh-CN" altLang="en-US" dirty="0" smtClean="0">
                <a:latin typeface="宋体" charset="-122"/>
              </a:rPr>
              <a:t>描述程序设计语言时，对于上下文无关文法做如下限制：</a:t>
            </a:r>
            <a:endParaRPr lang="en-US" altLang="zh-CN" dirty="0" smtClean="0">
              <a:latin typeface="宋体" charset="-122"/>
            </a:endParaRPr>
          </a:p>
          <a:p>
            <a:pPr lvl="1">
              <a:buFont typeface="Wingdings" pitchFamily="2" charset="2"/>
              <a:buChar char="Ø"/>
            </a:pPr>
            <a:r>
              <a:rPr lang="en-US" altLang="zh-CN" dirty="0" smtClean="0"/>
              <a:t>1. </a:t>
            </a:r>
            <a:r>
              <a:rPr lang="zh-CN" altLang="en-US" dirty="0" smtClean="0"/>
              <a:t>文法不含产生式 </a:t>
            </a:r>
            <a:r>
              <a:rPr lang="en-US" altLang="zh-CN" dirty="0" smtClean="0"/>
              <a:t>P</a:t>
            </a:r>
            <a:r>
              <a:rPr lang="en-US" altLang="zh-CN" dirty="0" smtClean="0">
                <a:sym typeface="Symbol" pitchFamily="18" charset="2"/>
              </a:rPr>
              <a:t> </a:t>
            </a:r>
            <a:r>
              <a:rPr lang="en-US" altLang="zh-CN" dirty="0" smtClean="0"/>
              <a:t> P</a:t>
            </a:r>
            <a:r>
              <a:rPr lang="zh-CN" altLang="en-US" dirty="0" smtClean="0"/>
              <a:t>；</a:t>
            </a:r>
            <a:endParaRPr lang="en-US" altLang="zh-CN" dirty="0" smtClean="0"/>
          </a:p>
          <a:p>
            <a:pPr lvl="1">
              <a:buFont typeface="Wingdings" pitchFamily="2" charset="2"/>
              <a:buChar char="Ø"/>
            </a:pPr>
            <a:r>
              <a:rPr lang="en-US" altLang="zh-CN" dirty="0" smtClean="0"/>
              <a:t>2. </a:t>
            </a:r>
            <a:r>
              <a:rPr lang="zh-CN" altLang="en-US" dirty="0" smtClean="0"/>
              <a:t>每个非终结符</a:t>
            </a:r>
            <a:r>
              <a:rPr lang="en-US" altLang="zh-CN" dirty="0" smtClean="0"/>
              <a:t>P</a:t>
            </a:r>
            <a:r>
              <a:rPr lang="zh-CN" altLang="en-US" dirty="0" smtClean="0"/>
              <a:t>都有用，即：</a:t>
            </a:r>
          </a:p>
          <a:p>
            <a:pPr lvl="1" eaLnBrk="1" hangingPunct="1">
              <a:lnSpc>
                <a:spcPct val="105000"/>
              </a:lnSpc>
              <a:buNone/>
            </a:pPr>
            <a:r>
              <a:rPr lang="en-US" altLang="zh-CN" dirty="0" smtClean="0"/>
              <a:t>		(1) S </a:t>
            </a:r>
            <a:r>
              <a:rPr lang="en-US" altLang="zh-CN" dirty="0" smtClean="0">
                <a:sym typeface="Symbol" pitchFamily="18" charset="2"/>
              </a:rPr>
              <a:t></a:t>
            </a:r>
            <a:r>
              <a:rPr lang="en-US" altLang="zh-CN" dirty="0" smtClean="0"/>
              <a:t> </a:t>
            </a:r>
            <a:r>
              <a:rPr lang="zh-CN" altLang="en-US" dirty="0" smtClean="0">
                <a:sym typeface="Symbol" pitchFamily="18" charset="2"/>
              </a:rPr>
              <a:t></a:t>
            </a:r>
            <a:r>
              <a:rPr lang="en-US" altLang="zh-CN" dirty="0" smtClean="0"/>
              <a:t>P</a:t>
            </a:r>
            <a:r>
              <a:rPr lang="el-GR" altLang="zh-CN" dirty="0" smtClean="0"/>
              <a:t>β</a:t>
            </a:r>
            <a:r>
              <a:rPr lang="zh-CN" altLang="en-US" dirty="0" smtClean="0"/>
              <a:t>，必须存在包含</a:t>
            </a:r>
            <a:r>
              <a:rPr lang="en-US" altLang="zh-CN" dirty="0" smtClean="0"/>
              <a:t>P</a:t>
            </a:r>
            <a:r>
              <a:rPr lang="zh-CN" altLang="en-US" dirty="0" smtClean="0"/>
              <a:t>的句型；</a:t>
            </a:r>
          </a:p>
          <a:p>
            <a:pPr lvl="1" eaLnBrk="1" hangingPunct="1">
              <a:lnSpc>
                <a:spcPct val="105000"/>
              </a:lnSpc>
              <a:buNone/>
            </a:pPr>
            <a:r>
              <a:rPr lang="en-US" altLang="zh-CN" dirty="0" smtClean="0"/>
              <a:t>		(2) </a:t>
            </a:r>
            <a:r>
              <a:rPr lang="zh-CN" altLang="en-US" dirty="0" smtClean="0"/>
              <a:t>必须存在终结符串 </a:t>
            </a:r>
            <a:r>
              <a:rPr lang="en-US" altLang="zh-CN" dirty="0" smtClean="0">
                <a:sym typeface="Symbol" pitchFamily="18" charset="2"/>
              </a:rPr>
              <a:t></a:t>
            </a:r>
            <a:r>
              <a:rPr lang="el-GR" altLang="zh-CN" dirty="0" smtClean="0"/>
              <a:t>∈</a:t>
            </a:r>
            <a:r>
              <a:rPr lang="en-US" altLang="zh-CN" dirty="0" smtClean="0"/>
              <a:t>V</a:t>
            </a:r>
            <a:r>
              <a:rPr lang="en-US" altLang="zh-CN" baseline="-25000" dirty="0" smtClean="0"/>
              <a:t>T</a:t>
            </a:r>
            <a:r>
              <a:rPr lang="en-US" altLang="zh-CN" dirty="0" smtClean="0"/>
              <a:t>*</a:t>
            </a:r>
            <a:r>
              <a:rPr lang="zh-CN" altLang="en-US" dirty="0" smtClean="0"/>
              <a:t>， 使得</a:t>
            </a:r>
            <a:r>
              <a:rPr lang="en-US" altLang="zh-CN" dirty="0" smtClean="0"/>
              <a:t>P </a:t>
            </a:r>
            <a:r>
              <a:rPr lang="en-US" altLang="zh-CN" dirty="0" smtClean="0">
                <a:sym typeface="Symbol" pitchFamily="18" charset="2"/>
              </a:rPr>
              <a:t></a:t>
            </a:r>
            <a:r>
              <a:rPr lang="en-US" altLang="zh-CN" baseline="30000" dirty="0" smtClean="0">
                <a:sym typeface="Symbol" pitchFamily="18" charset="2"/>
              </a:rPr>
              <a:t>+</a:t>
            </a:r>
            <a:r>
              <a:rPr lang="en-US" altLang="zh-CN" dirty="0" smtClean="0"/>
              <a:t> </a:t>
            </a:r>
            <a:r>
              <a:rPr lang="en-US" altLang="zh-CN" dirty="0" smtClean="0">
                <a:sym typeface="Symbol" pitchFamily="18" charset="2"/>
              </a:rPr>
              <a:t></a:t>
            </a:r>
            <a:r>
              <a:rPr lang="zh-CN" altLang="en-US" dirty="0" smtClean="0"/>
              <a:t>，即对</a:t>
            </a:r>
            <a:r>
              <a:rPr lang="en-US" altLang="zh-CN" dirty="0" smtClean="0"/>
              <a:t>P</a:t>
            </a:r>
            <a:r>
              <a:rPr lang="zh-CN" altLang="en-US" dirty="0" smtClean="0"/>
              <a:t>不存在不终结的回路。</a:t>
            </a:r>
            <a:endParaRPr lang="en-US" altLang="zh-CN" dirty="0" smtClean="0"/>
          </a:p>
          <a:p>
            <a:pPr eaLnBrk="1" hangingPunct="1">
              <a:lnSpc>
                <a:spcPct val="105000"/>
              </a:lnSpc>
              <a:buNone/>
            </a:pP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52</a:t>
            </a:fld>
            <a:endParaRPr lang="en-US" altLang="zh-CN"/>
          </a:p>
        </p:txBody>
      </p:sp>
      <p:grpSp>
        <p:nvGrpSpPr>
          <p:cNvPr id="3" name="组合 2"/>
          <p:cNvGrpSpPr>
            <a:grpSpLocks/>
          </p:cNvGrpSpPr>
          <p:nvPr/>
        </p:nvGrpSpPr>
        <p:grpSpPr bwMode="auto">
          <a:xfrm>
            <a:off x="1493034" y="1606550"/>
            <a:ext cx="5760000" cy="714380"/>
            <a:chOff x="324603" y="8480"/>
            <a:chExt cx="6492061" cy="678960"/>
          </a:xfrm>
        </p:grpSpPr>
        <p:sp>
          <p:nvSpPr>
            <p:cNvPr id="4" name="圆角矩形 3"/>
            <p:cNvSpPr/>
            <p:nvPr/>
          </p:nvSpPr>
          <p:spPr>
            <a:xfrm>
              <a:off x="324603" y="8480"/>
              <a:ext cx="6492061" cy="6789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5" name="圆角矩形 4"/>
            <p:cNvSpPr/>
            <p:nvPr/>
          </p:nvSpPr>
          <p:spPr>
            <a:xfrm>
              <a:off x="357322" y="41794"/>
              <a:ext cx="6426622" cy="612333"/>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2.3.1 </a:t>
              </a:r>
              <a:r>
                <a:rPr lang="zh-CN" altLang="en-US" sz="2400" dirty="0" smtClean="0"/>
                <a:t>上下文无关文法</a:t>
              </a:r>
              <a:endParaRPr lang="en-US" altLang="zh-CN" sz="2400" dirty="0"/>
            </a:p>
          </p:txBody>
        </p:sp>
      </p:grpSp>
      <p:grpSp>
        <p:nvGrpSpPr>
          <p:cNvPr id="6" name="组合 5"/>
          <p:cNvGrpSpPr>
            <a:grpSpLocks/>
          </p:cNvGrpSpPr>
          <p:nvPr/>
        </p:nvGrpSpPr>
        <p:grpSpPr bwMode="auto">
          <a:xfrm>
            <a:off x="1493034" y="2946404"/>
            <a:ext cx="5760000" cy="714380"/>
            <a:chOff x="324603" y="103520"/>
            <a:chExt cx="6492061" cy="974160"/>
          </a:xfrm>
        </p:grpSpPr>
        <p:sp>
          <p:nvSpPr>
            <p:cNvPr id="7" name="圆角矩形 6"/>
            <p:cNvSpPr/>
            <p:nvPr/>
          </p:nvSpPr>
          <p:spPr>
            <a:xfrm>
              <a:off x="324603" y="103520"/>
              <a:ext cx="6492061" cy="974160"/>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8" name="圆角矩形 4"/>
            <p:cNvSpPr/>
            <p:nvPr/>
          </p:nvSpPr>
          <p:spPr>
            <a:xfrm>
              <a:off x="372319" y="150657"/>
              <a:ext cx="6396630" cy="879886"/>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t>2.3.2 </a:t>
              </a:r>
              <a:r>
                <a:rPr lang="zh-CN" altLang="en-US" sz="2400" dirty="0" smtClean="0"/>
                <a:t>语法分析树与二义性</a:t>
              </a:r>
              <a:endParaRPr lang="en-US" altLang="zh-CN" sz="2400" dirty="0"/>
            </a:p>
          </p:txBody>
        </p:sp>
      </p:grpSp>
      <p:grpSp>
        <p:nvGrpSpPr>
          <p:cNvPr id="9" name="组合 12"/>
          <p:cNvGrpSpPr/>
          <p:nvPr/>
        </p:nvGrpSpPr>
        <p:grpSpPr>
          <a:xfrm>
            <a:off x="1493034" y="4286257"/>
            <a:ext cx="5760000" cy="714380"/>
            <a:chOff x="1322086" y="5239411"/>
            <a:chExt cx="5760000" cy="927099"/>
          </a:xfrm>
        </p:grpSpPr>
        <p:sp>
          <p:nvSpPr>
            <p:cNvPr id="10" name="圆角矩形 9"/>
            <p:cNvSpPr/>
            <p:nvPr/>
          </p:nvSpPr>
          <p:spPr bwMode="auto">
            <a:xfrm>
              <a:off x="1322086" y="5239411"/>
              <a:ext cx="5760000" cy="927099"/>
            </a:xfrm>
            <a:prstGeom prst="roundRect">
              <a:avLst/>
            </a:prstGeom>
            <a:ln w="19050"/>
          </p:spPr>
          <p:style>
            <a:lnRef idx="3">
              <a:schemeClr val="dk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1" name="圆角矩形 4"/>
            <p:cNvSpPr/>
            <p:nvPr/>
          </p:nvSpPr>
          <p:spPr bwMode="auto">
            <a:xfrm>
              <a:off x="1357290" y="5286388"/>
              <a:ext cx="5675330" cy="836334"/>
            </a:xfrm>
            <a:prstGeom prst="rect">
              <a:avLst/>
            </a:prstGeom>
            <a:ln w="19050"/>
          </p:spPr>
          <p:style>
            <a:lnRef idx="0">
              <a:scrgbClr r="0" g="0" b="0"/>
            </a:lnRef>
            <a:fillRef idx="0">
              <a:scrgbClr r="0" g="0" b="0"/>
            </a:fillRef>
            <a:effectRef idx="0">
              <a:scrgbClr r="0" g="0" b="0"/>
            </a:effectRef>
            <a:fontRef idx="minor">
              <a:schemeClr val="dk2">
                <a:hueOff val="0"/>
                <a:satOff val="0"/>
                <a:lumOff val="0"/>
                <a:alphaOff val="0"/>
              </a:schemeClr>
            </a:fontRef>
          </p:style>
          <p:txBody>
            <a:bodyPr lIns="180402" tIns="0" rIns="180402" bIns="0" spcCol="1270" anchor="ctr"/>
            <a:lstStyle/>
            <a:p>
              <a:pPr defTabSz="1466850">
                <a:lnSpc>
                  <a:spcPct val="90000"/>
                </a:lnSpc>
                <a:spcAft>
                  <a:spcPct val="35000"/>
                </a:spcAft>
                <a:defRPr/>
              </a:pPr>
              <a:r>
                <a:rPr lang="en-US" altLang="zh-CN" sz="2400" dirty="0" smtClean="0">
                  <a:solidFill>
                    <a:srgbClr val="FF0000"/>
                  </a:solidFill>
                </a:rPr>
                <a:t>2.3.3 </a:t>
              </a:r>
              <a:r>
                <a:rPr lang="zh-CN" altLang="en-US" sz="2400" dirty="0" smtClean="0">
                  <a:solidFill>
                    <a:srgbClr val="FF0000"/>
                  </a:solidFill>
                </a:rPr>
                <a:t>形式语言简介</a:t>
              </a:r>
              <a:endParaRPr lang="en-US" sz="2400" dirty="0">
                <a:solidFill>
                  <a:srgbClr val="FF0000"/>
                </a:solidFill>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spcBef>
                <a:spcPts val="600"/>
              </a:spcBef>
            </a:pPr>
            <a:r>
              <a:rPr lang="zh-CN" altLang="en-US" dirty="0" smtClean="0">
                <a:cs typeface="Times New Roman" pitchFamily="18" charset="0"/>
              </a:rPr>
              <a:t>形式语言的最初起因</a:t>
            </a:r>
            <a:endParaRPr lang="en-US" altLang="zh-CN" dirty="0" smtClean="0">
              <a:cs typeface="Times New Roman" pitchFamily="18" charset="0"/>
            </a:endParaRPr>
          </a:p>
          <a:p>
            <a:pPr lvl="1" eaLnBrk="1" hangingPunct="1">
              <a:spcBef>
                <a:spcPts val="600"/>
              </a:spcBef>
            </a:pPr>
            <a:r>
              <a:rPr lang="zh-CN" altLang="en-US" dirty="0" smtClean="0">
                <a:cs typeface="Times New Roman" pitchFamily="18" charset="0"/>
              </a:rPr>
              <a:t>语言学家乔姆斯基（</a:t>
            </a:r>
            <a:r>
              <a:rPr lang="en-US" altLang="zh-CN" dirty="0" smtClean="0">
                <a:cs typeface="Times New Roman" pitchFamily="18" charset="0"/>
              </a:rPr>
              <a:t>Chomsky</a:t>
            </a:r>
            <a:r>
              <a:rPr lang="zh-CN" altLang="en-US" dirty="0" smtClean="0">
                <a:cs typeface="Times New Roman" pitchFamily="18" charset="0"/>
              </a:rPr>
              <a:t>）想用一套形式化方法来描述语言。</a:t>
            </a:r>
          </a:p>
          <a:p>
            <a:pPr eaLnBrk="1" hangingPunct="1">
              <a:spcBef>
                <a:spcPts val="600"/>
              </a:spcBef>
            </a:pPr>
            <a:r>
              <a:rPr lang="zh-CN" altLang="en-US" dirty="0" smtClean="0">
                <a:cs typeface="Times New Roman" pitchFamily="18" charset="0"/>
              </a:rPr>
              <a:t>形式语言在自然语言研究中起步，在计算机科学中得到广泛应用。</a:t>
            </a:r>
            <a:endParaRPr lang="en-US" altLang="zh-CN" dirty="0" smtClean="0">
              <a:cs typeface="Times New Roman" pitchFamily="18" charset="0"/>
            </a:endParaRPr>
          </a:p>
          <a:p>
            <a:pPr lvl="1" eaLnBrk="1" hangingPunct="1">
              <a:spcBef>
                <a:spcPts val="600"/>
              </a:spcBef>
              <a:spcAft>
                <a:spcPts val="600"/>
              </a:spcAft>
            </a:pPr>
            <a:r>
              <a:rPr lang="zh-CN" altLang="en-US" sz="2000" dirty="0" smtClean="0">
                <a:cs typeface="Times New Roman" pitchFamily="18" charset="0"/>
              </a:rPr>
              <a:t>最初的应用：编译 </a:t>
            </a:r>
          </a:p>
          <a:p>
            <a:pPr lvl="1" eaLnBrk="1" hangingPunct="1">
              <a:spcBef>
                <a:spcPts val="600"/>
              </a:spcBef>
              <a:spcAft>
                <a:spcPts val="600"/>
              </a:spcAft>
            </a:pPr>
            <a:r>
              <a:rPr lang="zh-CN" altLang="en-US" sz="2000" dirty="0" smtClean="0">
                <a:cs typeface="Times New Roman" pitchFamily="18" charset="0"/>
              </a:rPr>
              <a:t>现在已广泛应用在人工智能、通信协议、通信软件等多个领域</a:t>
            </a:r>
          </a:p>
          <a:p>
            <a:pPr lvl="1" eaLnBrk="1" hangingPunct="1">
              <a:spcBef>
                <a:spcPts val="600"/>
              </a:spcBef>
              <a:spcAft>
                <a:spcPts val="600"/>
              </a:spcAft>
            </a:pPr>
            <a:r>
              <a:rPr lang="zh-CN" altLang="en-US" sz="2000" dirty="0" smtClean="0">
                <a:cs typeface="Times New Roman" pitchFamily="18" charset="0"/>
              </a:rPr>
              <a:t>在计算机理论科学方面，是可计算理论（算法</a:t>
            </a:r>
            <a:r>
              <a:rPr lang="en-US" altLang="zh-CN" sz="2000" dirty="0" smtClean="0">
                <a:cs typeface="Times New Roman" pitchFamily="18" charset="0"/>
              </a:rPr>
              <a:t>―</a:t>
            </a:r>
            <a:r>
              <a:rPr lang="zh-CN" altLang="en-US" sz="2000" dirty="0" smtClean="0">
                <a:cs typeface="Times New Roman" pitchFamily="18" charset="0"/>
              </a:rPr>
              <a:t>在有限步骤内求得解、算法复杂性、停机问题）、定理自动证明、程序转换（程序自动生成）、模式识别等的基础。</a:t>
            </a:r>
          </a:p>
          <a:p>
            <a:pPr eaLnBrk="1" hangingPunct="1">
              <a:spcBef>
                <a:spcPts val="600"/>
              </a:spcBef>
            </a:pPr>
            <a:endParaRPr lang="zh-CN" altLang="en-US" dirty="0" smtClean="0">
              <a:cs typeface="Times New Roman" pitchFamily="18" charset="0"/>
            </a:endParaRP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形式语言与自动机理论的发展</a:t>
            </a:r>
            <a:endParaRPr lang="zh-CN" altLang="en-US" dirty="0"/>
          </a:p>
        </p:txBody>
      </p:sp>
      <p:sp>
        <p:nvSpPr>
          <p:cNvPr id="3" name="内容占位符 2"/>
          <p:cNvSpPr>
            <a:spLocks noGrp="1"/>
          </p:cNvSpPr>
          <p:nvPr>
            <p:ph idx="1"/>
          </p:nvPr>
        </p:nvSpPr>
        <p:spPr/>
        <p:txBody>
          <a:bodyPr/>
          <a:lstStyle/>
          <a:p>
            <a:pPr eaLnBrk="1" hangingPunct="1">
              <a:spcBef>
                <a:spcPts val="600"/>
              </a:spcBef>
            </a:pPr>
            <a:r>
              <a:rPr lang="en-US" altLang="zh-CN" dirty="0" smtClean="0">
                <a:cs typeface="Times New Roman" pitchFamily="18" charset="0"/>
              </a:rPr>
              <a:t>1956</a:t>
            </a:r>
            <a:r>
              <a:rPr lang="zh-CN" altLang="en-US" dirty="0" smtClean="0">
                <a:cs typeface="Times New Roman" pitchFamily="18" charset="0"/>
              </a:rPr>
              <a:t>年，乔姆斯基从产生的角度研究语言</a:t>
            </a:r>
          </a:p>
          <a:p>
            <a:pPr lvl="1" eaLnBrk="1" hangingPunct="1">
              <a:spcBef>
                <a:spcPts val="600"/>
              </a:spcBef>
              <a:spcAft>
                <a:spcPts val="600"/>
              </a:spcAft>
            </a:pPr>
            <a:r>
              <a:rPr lang="zh-CN" altLang="en-US" dirty="0" smtClean="0">
                <a:cs typeface="Times New Roman" pitchFamily="18" charset="0"/>
              </a:rPr>
              <a:t>文法</a:t>
            </a:r>
          </a:p>
          <a:p>
            <a:pPr eaLnBrk="1" hangingPunct="1">
              <a:spcBef>
                <a:spcPts val="600"/>
              </a:spcBef>
            </a:pPr>
            <a:r>
              <a:rPr lang="en-US" altLang="zh-CN" dirty="0" smtClean="0">
                <a:cs typeface="Times New Roman" pitchFamily="18" charset="0"/>
              </a:rPr>
              <a:t>1951-1956</a:t>
            </a:r>
            <a:r>
              <a:rPr lang="zh-CN" altLang="en-US" dirty="0" smtClean="0">
                <a:cs typeface="Times New Roman" pitchFamily="18" charset="0"/>
              </a:rPr>
              <a:t>年间，克林从识别的角度研究语言</a:t>
            </a:r>
          </a:p>
          <a:p>
            <a:pPr lvl="1" eaLnBrk="1" hangingPunct="1">
              <a:spcBef>
                <a:spcPts val="600"/>
              </a:spcBef>
              <a:spcAft>
                <a:spcPts val="600"/>
              </a:spcAft>
            </a:pPr>
            <a:r>
              <a:rPr lang="zh-CN" altLang="en-US" dirty="0" smtClean="0">
                <a:cs typeface="Times New Roman" pitchFamily="18" charset="0"/>
              </a:rPr>
              <a:t>自动机</a:t>
            </a:r>
          </a:p>
          <a:p>
            <a:pPr eaLnBrk="1" hangingPunct="1">
              <a:spcBef>
                <a:spcPts val="600"/>
              </a:spcBef>
            </a:pPr>
            <a:r>
              <a:rPr lang="en-US" altLang="zh-CN" dirty="0" smtClean="0">
                <a:cs typeface="Times New Roman" pitchFamily="18" charset="0"/>
              </a:rPr>
              <a:t>1959</a:t>
            </a:r>
            <a:r>
              <a:rPr lang="zh-CN" altLang="en-US" dirty="0" smtClean="0">
                <a:cs typeface="Times New Roman" pitchFamily="18" charset="0"/>
              </a:rPr>
              <a:t>年，乔姆斯基不仅确定了文法和自动机可以分别从生成和识别的角度去表达语言，而且证明了文法与自动机的等价性。</a:t>
            </a: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Chomsky</a:t>
            </a:r>
            <a:r>
              <a:rPr lang="zh-CN" altLang="en-US" dirty="0" smtClean="0"/>
              <a:t>文法体系</a:t>
            </a:r>
            <a:endParaRPr lang="zh-CN" altLang="en-US" dirty="0"/>
          </a:p>
        </p:txBody>
      </p:sp>
      <p:sp>
        <p:nvSpPr>
          <p:cNvPr id="3" name="内容占位符 2"/>
          <p:cNvSpPr>
            <a:spLocks noGrp="1"/>
          </p:cNvSpPr>
          <p:nvPr>
            <p:ph idx="1"/>
          </p:nvPr>
        </p:nvSpPr>
        <p:spPr/>
        <p:txBody>
          <a:bodyPr/>
          <a:lstStyle/>
          <a:p>
            <a:pPr>
              <a:spcBef>
                <a:spcPts val="600"/>
              </a:spcBef>
            </a:pPr>
            <a:r>
              <a:rPr lang="en-US" altLang="zh-CN" dirty="0" smtClean="0"/>
              <a:t>Chomsky</a:t>
            </a:r>
            <a:r>
              <a:rPr lang="zh-CN" altLang="en-US" dirty="0" smtClean="0"/>
              <a:t>于</a:t>
            </a:r>
            <a:r>
              <a:rPr lang="en-US" altLang="zh-CN" dirty="0" smtClean="0"/>
              <a:t>1956</a:t>
            </a:r>
            <a:r>
              <a:rPr lang="zh-CN" altLang="en-US" dirty="0" smtClean="0"/>
              <a:t>年建立形式语言体系，把文法分成四种类型：</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型。</a:t>
            </a:r>
            <a:endParaRPr lang="en-US" altLang="zh-CN" dirty="0" smtClean="0"/>
          </a:p>
          <a:p>
            <a:pPr eaLnBrk="1" hangingPunct="1">
              <a:spcBef>
                <a:spcPts val="600"/>
              </a:spcBef>
              <a:buNone/>
            </a:pPr>
            <a:r>
              <a:rPr lang="en-US" altLang="zh-CN" dirty="0" smtClean="0">
                <a:cs typeface="Times New Roman" pitchFamily="18" charset="0"/>
              </a:rPr>
              <a:t>			G=(V</a:t>
            </a:r>
            <a:r>
              <a:rPr lang="en-US" altLang="zh-CN" baseline="-25000" dirty="0" smtClean="0">
                <a:cs typeface="Times New Roman" pitchFamily="18" charset="0"/>
              </a:rPr>
              <a:t>N</a:t>
            </a:r>
            <a:r>
              <a:rPr lang="en-US" altLang="zh-CN" dirty="0" smtClean="0">
                <a:cs typeface="Times New Roman" pitchFamily="18" charset="0"/>
              </a:rPr>
              <a:t>, V</a:t>
            </a:r>
            <a:r>
              <a:rPr lang="en-US" altLang="zh-CN" baseline="-25000" dirty="0" smtClean="0">
                <a:cs typeface="Times New Roman" pitchFamily="18" charset="0"/>
              </a:rPr>
              <a:t>T</a:t>
            </a:r>
            <a:r>
              <a:rPr lang="en-US" altLang="zh-CN" dirty="0" smtClean="0">
                <a:cs typeface="Times New Roman" pitchFamily="18" charset="0"/>
              </a:rPr>
              <a:t>, S, P)</a:t>
            </a:r>
          </a:p>
          <a:p>
            <a:pPr>
              <a:spcBef>
                <a:spcPts val="600"/>
              </a:spcBef>
            </a:pPr>
            <a:r>
              <a:rPr lang="zh-CN" altLang="en-US" dirty="0" smtClean="0"/>
              <a:t>四种文法的区别在于对产生式施加不同的限制。</a:t>
            </a:r>
            <a:endParaRPr lang="en-US" altLang="zh-CN" dirty="0" smtClean="0"/>
          </a:p>
          <a:p>
            <a:pPr lvl="1" eaLnBrk="1" hangingPunct="1">
              <a:spcBef>
                <a:spcPts val="600"/>
              </a:spcBef>
              <a:spcAft>
                <a:spcPts val="600"/>
              </a:spcAft>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0</a:t>
            </a:r>
            <a:r>
              <a:rPr lang="zh-CN" altLang="en-US" dirty="0" smtClean="0"/>
              <a:t>型</a:t>
            </a:r>
            <a:r>
              <a:rPr lang="zh-CN" altLang="en-US" noProof="1" smtClean="0"/>
              <a:t>文法也称短语文法，</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sym typeface="Symbol" pitchFamily="18" charset="2"/>
              </a:rPr>
              <a:t>  </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t>其中，</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 </a:t>
            </a:r>
            <a:r>
              <a:rPr lang="en-US" altLang="zh-CN" dirty="0" smtClean="0">
                <a:cs typeface="Times New Roman" pitchFamily="18" charset="0"/>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r>
              <a:rPr lang="zh-CN" altLang="en-US" dirty="0" smtClean="0"/>
              <a:t>且至少含有一个非终结符；</a:t>
            </a:r>
            <a:endParaRPr lang="en-US" altLang="zh-CN" dirty="0" smtClean="0"/>
          </a:p>
          <a:p>
            <a:pPr>
              <a:spcBef>
                <a:spcPts val="0"/>
              </a:spcBef>
              <a:buNone/>
            </a:pPr>
            <a:r>
              <a:rPr lang="en-US" altLang="zh-CN" dirty="0" smtClean="0">
                <a:sym typeface="Symbol" pitchFamily="18" charset="2"/>
              </a:rPr>
              <a:t>               </a:t>
            </a:r>
            <a:r>
              <a:rPr lang="zh-CN" altLang="en-US" dirty="0" smtClean="0">
                <a:sym typeface="Symbol" pitchFamily="18" charset="2"/>
              </a:rPr>
              <a:t> </a:t>
            </a:r>
            <a:r>
              <a:rPr lang="en-US" altLang="zh-CN" dirty="0" smtClean="0">
                <a:sym typeface="Symbol" pitchFamily="18" charset="2"/>
              </a:rPr>
              <a:t>(</a:t>
            </a:r>
            <a:r>
              <a:rPr lang="en-US" altLang="zh-CN" dirty="0" smtClean="0"/>
              <a:t>V</a:t>
            </a:r>
            <a:r>
              <a:rPr lang="en-US" altLang="zh-CN" baseline="-25000" dirty="0" smtClean="0"/>
              <a:t>T </a:t>
            </a:r>
            <a:r>
              <a:rPr lang="en-US" altLang="zh-CN" dirty="0" smtClean="0">
                <a:cs typeface="Times New Roman" pitchFamily="18" charset="0"/>
              </a:rPr>
              <a:t>∪</a:t>
            </a:r>
            <a:r>
              <a:rPr lang="en-US" altLang="zh-CN" baseline="-25000" dirty="0" smtClean="0"/>
              <a:t> </a:t>
            </a:r>
            <a:r>
              <a:rPr lang="en-US" altLang="zh-CN" dirty="0" smtClean="0"/>
              <a:t>V</a:t>
            </a:r>
            <a:r>
              <a:rPr lang="en-US" altLang="zh-CN" baseline="-25000" dirty="0" smtClean="0"/>
              <a:t>N</a:t>
            </a:r>
            <a:r>
              <a:rPr lang="en-US" altLang="zh-CN" dirty="0" smtClean="0"/>
              <a:t>)</a:t>
            </a:r>
            <a:r>
              <a:rPr lang="en-US" altLang="zh-CN" baseline="30000" dirty="0" smtClean="0"/>
              <a:t>*</a:t>
            </a:r>
          </a:p>
          <a:p>
            <a:r>
              <a:rPr lang="zh-CN" altLang="en-US" dirty="0" smtClean="0"/>
              <a:t>例</a:t>
            </a:r>
            <a:endParaRPr lang="en-US" altLang="zh-CN" dirty="0" smtClean="0"/>
          </a:p>
          <a:p>
            <a:pPr eaLnBrk="1" hangingPunct="1">
              <a:spcBef>
                <a:spcPts val="0"/>
              </a:spcBef>
              <a:spcAft>
                <a:spcPts val="0"/>
              </a:spcAft>
              <a:buNone/>
            </a:pPr>
            <a:r>
              <a:rPr lang="en-US" altLang="zh-CN" sz="2000" dirty="0" smtClean="0">
                <a:cs typeface="Times New Roman" pitchFamily="18" charset="0"/>
              </a:rPr>
              <a:t>       S </a:t>
            </a: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aBC|aSBC</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CB  BC </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aB</a:t>
            </a:r>
            <a:r>
              <a:rPr lang="en-US" altLang="zh-CN" sz="2000" dirty="0" smtClean="0">
                <a:cs typeface="Times New Roman" pitchFamily="18" charset="0"/>
                <a:sym typeface="Symbol" pitchFamily="18" charset="2"/>
              </a:rPr>
              <a:t>  </a:t>
            </a:r>
            <a:r>
              <a:rPr lang="en-US" altLang="zh-CN" sz="2000" dirty="0" err="1" smtClean="0">
                <a:cs typeface="Times New Roman" pitchFamily="18" charset="0"/>
                <a:sym typeface="Symbol" pitchFamily="18" charset="2"/>
              </a:rPr>
              <a:t>ab</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bB</a:t>
            </a:r>
            <a:r>
              <a:rPr lang="en-US" altLang="zh-CN" sz="2000" dirty="0" smtClean="0">
                <a:cs typeface="Times New Roman" pitchFamily="18" charset="0"/>
                <a:sym typeface="Symbol" pitchFamily="18" charset="2"/>
              </a:rPr>
              <a:t>  bb</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bB</a:t>
            </a:r>
            <a:r>
              <a:rPr lang="en-US" altLang="zh-CN" sz="2000" dirty="0" smtClean="0">
                <a:cs typeface="Times New Roman" pitchFamily="18" charset="0"/>
                <a:sym typeface="Symbol" pitchFamily="18" charset="2"/>
              </a:rPr>
              <a:t>  b </a:t>
            </a: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bC</a:t>
            </a:r>
            <a:r>
              <a:rPr lang="en-US" altLang="zh-CN" sz="2000" dirty="0" smtClean="0">
                <a:cs typeface="Times New Roman" pitchFamily="18" charset="0"/>
                <a:sym typeface="Symbol" pitchFamily="18" charset="2"/>
              </a:rPr>
              <a:t>  </a:t>
            </a:r>
            <a:r>
              <a:rPr lang="en-US" altLang="zh-CN" sz="2000" dirty="0" err="1" smtClean="0">
                <a:cs typeface="Times New Roman" pitchFamily="18" charset="0"/>
                <a:sym typeface="Symbol" pitchFamily="18" charset="2"/>
              </a:rPr>
              <a:t>bc</a:t>
            </a:r>
            <a:endParaRPr lang="en-US" altLang="zh-CN" sz="2000" dirty="0" smtClean="0">
              <a:cs typeface="Times New Roman" pitchFamily="18" charset="0"/>
              <a:sym typeface="Symbol" pitchFamily="18" charset="2"/>
            </a:endParaRPr>
          </a:p>
          <a:p>
            <a:pPr eaLnBrk="1" hangingPunct="1">
              <a:spcBef>
                <a:spcPts val="0"/>
              </a:spcBef>
              <a:spcAft>
                <a:spcPts val="0"/>
              </a:spcAft>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cC</a:t>
            </a:r>
            <a:r>
              <a:rPr lang="en-US" altLang="zh-CN" sz="2000" dirty="0" smtClean="0">
                <a:cs typeface="Times New Roman" pitchFamily="18" charset="0"/>
                <a:sym typeface="Symbol" pitchFamily="18" charset="2"/>
              </a:rPr>
              <a:t>  cc</a:t>
            </a:r>
          </a:p>
          <a:p>
            <a:pPr eaLnBrk="1" hangingPunct="1">
              <a:spcBef>
                <a:spcPts val="0"/>
              </a:spcBef>
              <a:buNone/>
            </a:pPr>
            <a:r>
              <a:rPr lang="en-US" altLang="zh-CN" sz="2000" dirty="0" smtClean="0">
                <a:cs typeface="Times New Roman" pitchFamily="18" charset="0"/>
                <a:sym typeface="Symbol" pitchFamily="18" charset="2"/>
              </a:rPr>
              <a:t>       </a:t>
            </a:r>
            <a:r>
              <a:rPr lang="en-US" altLang="zh-CN" sz="2000" dirty="0" err="1" smtClean="0">
                <a:cs typeface="Times New Roman" pitchFamily="18" charset="0"/>
                <a:sym typeface="Symbol" pitchFamily="18" charset="2"/>
              </a:rPr>
              <a:t>cC</a:t>
            </a:r>
            <a:r>
              <a:rPr lang="en-US" altLang="zh-CN" sz="2000" dirty="0" smtClean="0">
                <a:cs typeface="Times New Roman" pitchFamily="18" charset="0"/>
                <a:sym typeface="Symbol" pitchFamily="18" charset="2"/>
              </a:rPr>
              <a:t>  c</a:t>
            </a:r>
            <a:endParaRPr lang="en-US" altLang="zh-CN" sz="2000" dirty="0" smtClean="0"/>
          </a:p>
          <a:p>
            <a:r>
              <a:rPr lang="en-US" altLang="zh-CN" dirty="0" smtClean="0"/>
              <a:t>0</a:t>
            </a:r>
            <a:r>
              <a:rPr lang="zh-CN" altLang="en-US" dirty="0" smtClean="0"/>
              <a:t>型</a:t>
            </a:r>
            <a:r>
              <a:rPr lang="zh-CN" altLang="en-US" noProof="1" smtClean="0"/>
              <a:t>文法对应图灵机。</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56</a:t>
            </a:fld>
            <a:endParaRPr lang="en-US" altLang="zh-CN"/>
          </a:p>
        </p:txBody>
      </p:sp>
      <p:sp>
        <p:nvSpPr>
          <p:cNvPr id="5" name="矩形 4"/>
          <p:cNvSpPr/>
          <p:nvPr/>
        </p:nvSpPr>
        <p:spPr>
          <a:xfrm>
            <a:off x="4857752" y="2714620"/>
            <a:ext cx="3922869" cy="461665"/>
          </a:xfrm>
          <a:prstGeom prst="rect">
            <a:avLst/>
          </a:prstGeom>
        </p:spPr>
        <p:txBody>
          <a:bodyPr wrap="none">
            <a:spAutoFit/>
          </a:bodyPr>
          <a:lstStyle/>
          <a:p>
            <a:r>
              <a:rPr lang="zh-CN" altLang="en-US" sz="2400" dirty="0" smtClean="0">
                <a:solidFill>
                  <a:srgbClr val="002060"/>
                </a:solidFill>
                <a:latin typeface="Arial" pitchFamily="34" charset="0"/>
                <a:sym typeface="Symbol" pitchFamily="18" charset="2"/>
              </a:rPr>
              <a:t> </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T</a:t>
            </a:r>
            <a:r>
              <a:rPr lang="en-US" altLang="zh-CN" sz="2400" dirty="0" smtClean="0">
                <a:solidFill>
                  <a:srgbClr val="002060"/>
                </a:solidFill>
                <a:latin typeface="Arial" pitchFamily="34" charset="0"/>
                <a:cs typeface="Times New Roman" pitchFamily="18" charset="0"/>
              </a:rPr>
              <a:t>)* 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 (V</a:t>
            </a:r>
            <a:r>
              <a:rPr lang="en-US" altLang="zh-CN" sz="2400" baseline="-25000" dirty="0" smtClean="0">
                <a:solidFill>
                  <a:srgbClr val="002060"/>
                </a:solidFill>
                <a:latin typeface="Arial" pitchFamily="34" charset="0"/>
                <a:cs typeface="Times New Roman" pitchFamily="18" charset="0"/>
              </a:rPr>
              <a:t>N</a:t>
            </a:r>
            <a:r>
              <a:rPr lang="en-US" altLang="zh-CN" sz="2400" dirty="0" smtClean="0">
                <a:solidFill>
                  <a:srgbClr val="002060"/>
                </a:solidFill>
                <a:latin typeface="Arial" pitchFamily="34" charset="0"/>
                <a:cs typeface="Times New Roman" pitchFamily="18" charset="0"/>
              </a:rPr>
              <a:t>∪V</a:t>
            </a:r>
            <a:r>
              <a:rPr lang="en-US" altLang="zh-CN" sz="2400" baseline="-25000" dirty="0" smtClean="0">
                <a:solidFill>
                  <a:srgbClr val="002060"/>
                </a:solidFill>
                <a:latin typeface="Arial" pitchFamily="34" charset="0"/>
                <a:cs typeface="Times New Roman" pitchFamily="18" charset="0"/>
              </a:rPr>
              <a:t>T</a:t>
            </a:r>
            <a:r>
              <a:rPr lang="en-US" altLang="zh-CN" sz="2400" dirty="0" smtClean="0">
                <a:solidFill>
                  <a:srgbClr val="002060"/>
                </a:solidFill>
                <a:latin typeface="Arial" pitchFamily="34" charset="0"/>
                <a:cs typeface="Times New Roman" pitchFamily="18" charset="0"/>
              </a:rPr>
              <a:t>)* </a:t>
            </a:r>
            <a:endParaRPr lang="zh-CN" altLang="en-US" sz="2400" dirty="0">
              <a:solidFill>
                <a:srgbClr val="002060"/>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blinds(horizontal)">
                                      <p:cBhvr>
                                        <p:cTn id="44" dur="500"/>
                                        <p:tgtEl>
                                          <p:spTgt spid="3">
                                            <p:txEl>
                                              <p:pRg st="10" end="10"/>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linds(horizontal)">
                                      <p:cBhvr>
                                        <p:cTn id="47" dur="500"/>
                                        <p:tgtEl>
                                          <p:spTgt spid="3">
                                            <p:txEl>
                                              <p:pRg st="11" end="11"/>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blinds(horizontal)">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blinds(horizontal)">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型</a:t>
            </a:r>
            <a:r>
              <a:rPr lang="zh-CN" altLang="en-US" noProof="1" smtClean="0"/>
              <a:t>文法也称上下文有关文法，</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t>
            </a:r>
            <a:r>
              <a:rPr lang="zh-CN" altLang="en-US" dirty="0" smtClean="0">
                <a:sym typeface="Symbol" pitchFamily="18" charset="2"/>
              </a:rPr>
              <a:t>  </a:t>
            </a:r>
            <a:endParaRPr lang="en-US" altLang="zh-CN" dirty="0" smtClean="0">
              <a:sym typeface="Symbol" pitchFamily="18" charset="2"/>
            </a:endParaRPr>
          </a:p>
          <a:p>
            <a:pPr>
              <a:spcBef>
                <a:spcPts val="600"/>
              </a:spcBef>
              <a:spcAft>
                <a:spcPts val="0"/>
              </a:spcAft>
              <a:buNone/>
            </a:pPr>
            <a:r>
              <a:rPr lang="en-US" altLang="zh-CN" dirty="0" smtClean="0">
                <a:sym typeface="Symbol" pitchFamily="18" charset="2"/>
              </a:rPr>
              <a:t>	 </a:t>
            </a:r>
            <a:r>
              <a:rPr lang="zh-CN" altLang="en-US" dirty="0" smtClean="0"/>
              <a:t>其中：</a:t>
            </a:r>
            <a:r>
              <a:rPr lang="en-US" altLang="zh-CN" dirty="0" smtClean="0"/>
              <a:t>|</a:t>
            </a:r>
            <a:r>
              <a:rPr lang="en-US" altLang="zh-CN" dirty="0" smtClean="0">
                <a:sym typeface="Symbol" pitchFamily="18" charset="2"/>
              </a:rPr>
              <a:t>|  ||</a:t>
            </a:r>
            <a:r>
              <a:rPr lang="zh-CN" altLang="en-US" dirty="0" smtClean="0">
                <a:sym typeface="Symbol" pitchFamily="18" charset="2"/>
              </a:rPr>
              <a:t>，仅 </a:t>
            </a:r>
            <a:r>
              <a:rPr lang="en-US" altLang="zh-CN" dirty="0" smtClean="0">
                <a:sym typeface="Symbol" pitchFamily="18" charset="2"/>
              </a:rPr>
              <a:t>S </a:t>
            </a:r>
            <a:r>
              <a:rPr lang="zh-CN" altLang="en-US" dirty="0" smtClean="0">
                <a:sym typeface="Symbol" pitchFamily="18" charset="2"/>
              </a:rPr>
              <a:t>例外</a:t>
            </a:r>
            <a:endParaRPr lang="en-US" altLang="zh-CN" baseline="30000" dirty="0" smtClean="0"/>
          </a:p>
          <a:p>
            <a:r>
              <a:rPr lang="en-US" altLang="zh-CN" dirty="0" smtClean="0">
                <a:sym typeface="Symbol" pitchFamily="18" charset="2"/>
              </a:rPr>
              <a:t></a:t>
            </a:r>
            <a:r>
              <a:rPr lang="en-US" altLang="zh-CN" dirty="0" smtClean="0"/>
              <a:t>A</a:t>
            </a:r>
            <a:r>
              <a:rPr lang="en-US" altLang="zh-CN" dirty="0" smtClean="0">
                <a:sym typeface="Symbol" pitchFamily="18" charset="2"/>
              </a:rPr>
              <a:t></a:t>
            </a:r>
            <a:r>
              <a:rPr lang="en-US" altLang="zh-CN" dirty="0" smtClean="0"/>
              <a:t> </a:t>
            </a:r>
            <a:r>
              <a:rPr lang="en-US" altLang="zh-CN" dirty="0" smtClean="0">
                <a:sym typeface="Symbol" pitchFamily="18" charset="2"/>
              </a:rPr>
              <a:t></a:t>
            </a:r>
            <a:r>
              <a:rPr lang="en-US" altLang="zh-CN" dirty="0" smtClean="0"/>
              <a:t> </a:t>
            </a:r>
            <a:r>
              <a:rPr lang="en-US" altLang="zh-CN" dirty="0" smtClean="0">
                <a:sym typeface="Symbol" pitchFamily="18" charset="2"/>
              </a:rPr>
              <a:t></a:t>
            </a:r>
            <a:r>
              <a:rPr lang="el-GR" altLang="zh-CN" dirty="0" smtClean="0">
                <a:cs typeface="Arial" charset="0"/>
                <a:sym typeface="Symbol" pitchFamily="18" charset="2"/>
              </a:rPr>
              <a:t></a:t>
            </a:r>
            <a:r>
              <a:rPr lang="en-US" altLang="zh-CN" dirty="0" smtClean="0">
                <a:sym typeface="Symbol" pitchFamily="18" charset="2"/>
              </a:rPr>
              <a:t></a:t>
            </a:r>
            <a:r>
              <a:rPr lang="en-US" altLang="zh-CN" dirty="0" smtClean="0"/>
              <a:t> (</a:t>
            </a:r>
            <a:r>
              <a:rPr lang="el-GR" altLang="zh-CN" dirty="0" smtClean="0">
                <a:cs typeface="Arial" charset="0"/>
                <a:sym typeface="Symbol" pitchFamily="18" charset="2"/>
              </a:rPr>
              <a:t></a:t>
            </a:r>
            <a:r>
              <a:rPr lang="en-US" altLang="zh-CN" dirty="0" smtClean="0">
                <a:sym typeface="Symbol" pitchFamily="18" charset="2"/>
              </a:rPr>
              <a:t></a:t>
            </a:r>
            <a:r>
              <a:rPr lang="en-US" altLang="zh-CN" dirty="0" smtClean="0"/>
              <a:t>)</a:t>
            </a:r>
          </a:p>
          <a:p>
            <a:r>
              <a:rPr lang="zh-CN" altLang="en-US" dirty="0" smtClean="0"/>
              <a:t>例</a:t>
            </a:r>
            <a:endParaRPr lang="en-US" altLang="zh-CN" dirty="0" smtClean="0"/>
          </a:p>
          <a:p>
            <a:pPr eaLnBrk="1" hangingPunct="1">
              <a:spcBef>
                <a:spcPts val="0"/>
              </a:spcBef>
              <a:buNone/>
            </a:pPr>
            <a:r>
              <a:rPr lang="zh-CN" altLang="en-US" dirty="0" smtClean="0">
                <a:cs typeface="Times New Roman" pitchFamily="18" charset="0"/>
              </a:rPr>
              <a:t> </a:t>
            </a:r>
            <a:r>
              <a:rPr lang="en-US" altLang="zh-CN" dirty="0" smtClean="0">
                <a:cs typeface="Times New Roman" pitchFamily="18" charset="0"/>
              </a:rPr>
              <a:t>      S </a:t>
            </a: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aBC|aSBC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CB  BC </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ab</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bB</a:t>
            </a:r>
            <a:r>
              <a:rPr lang="en-US" altLang="zh-CN" dirty="0" smtClean="0">
                <a:cs typeface="Times New Roman" pitchFamily="18" charset="0"/>
                <a:sym typeface="Symbol" pitchFamily="18" charset="2"/>
              </a:rPr>
              <a:t>  bb</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cC</a:t>
            </a:r>
            <a:r>
              <a:rPr lang="en-US" altLang="zh-CN" dirty="0" smtClean="0">
                <a:cs typeface="Times New Roman" pitchFamily="18" charset="0"/>
                <a:sym typeface="Symbol" pitchFamily="18" charset="2"/>
              </a:rPr>
              <a:t>  cc</a:t>
            </a:r>
            <a:endParaRPr lang="en-US" altLang="zh-CN" dirty="0" smtClean="0"/>
          </a:p>
          <a:p>
            <a:r>
              <a:rPr lang="en-US" altLang="zh-CN" dirty="0" smtClean="0"/>
              <a:t>1</a:t>
            </a:r>
            <a:r>
              <a:rPr lang="zh-CN" altLang="en-US" dirty="0" smtClean="0"/>
              <a:t>型</a:t>
            </a:r>
            <a:r>
              <a:rPr lang="zh-CN" altLang="en-US" noProof="1" smtClean="0"/>
              <a:t>文法对应线性界限自动机。</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linds(horizontal)">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型</a:t>
            </a:r>
            <a:r>
              <a:rPr lang="zh-CN" altLang="en-US" noProof="1" smtClean="0"/>
              <a:t>文法也称</a:t>
            </a:r>
            <a:r>
              <a:rPr kumimoji="1" lang="zh-CN" altLang="en-US" noProof="1" smtClean="0">
                <a:latin typeface="Times New Roman" pitchFamily="18" charset="0"/>
              </a:rPr>
              <a:t>上下文无关文法</a:t>
            </a:r>
            <a:r>
              <a:rPr lang="zh-CN" altLang="en-US" noProof="1" smtClean="0"/>
              <a:t>，</a:t>
            </a:r>
            <a:r>
              <a:rPr lang="zh-CN" altLang="en-US" dirty="0" smtClean="0"/>
              <a:t>产生式形如：</a:t>
            </a:r>
            <a:endParaRPr lang="en-US" altLang="zh-CN" dirty="0" smtClean="0">
              <a:sym typeface="Symbol" pitchFamily="18" charset="2"/>
            </a:endParaRPr>
          </a:p>
          <a:p>
            <a:pPr>
              <a:spcBef>
                <a:spcPts val="0"/>
              </a:spcBef>
              <a:spcAft>
                <a:spcPts val="0"/>
              </a:spcAft>
              <a:buNone/>
            </a:pPr>
            <a:r>
              <a:rPr lang="en-US" altLang="zh-CN" dirty="0" smtClean="0">
                <a:sym typeface="Symbol" pitchFamily="18" charset="2"/>
              </a:rPr>
              <a:t>		A</a:t>
            </a:r>
            <a:r>
              <a:rPr lang="zh-CN" altLang="en-US" dirty="0" smtClean="0">
                <a:sym typeface="Symbol" pitchFamily="18" charset="2"/>
              </a:rPr>
              <a:t>  </a:t>
            </a:r>
            <a:endParaRPr lang="en-US" altLang="zh-CN" dirty="0" smtClean="0">
              <a:sym typeface="Symbol" pitchFamily="18" charset="2"/>
            </a:endParaRPr>
          </a:p>
          <a:p>
            <a:pPr>
              <a:spcBef>
                <a:spcPts val="600"/>
              </a:spcBef>
              <a:spcAft>
                <a:spcPts val="0"/>
              </a:spcAft>
              <a:buNone/>
            </a:pPr>
            <a:r>
              <a:rPr lang="en-US" altLang="zh-CN" dirty="0" smtClean="0">
                <a:sym typeface="Symbol" pitchFamily="18" charset="2"/>
              </a:rPr>
              <a:t>	 </a:t>
            </a:r>
            <a:r>
              <a:rPr lang="zh-CN" altLang="en-US" dirty="0" smtClean="0"/>
              <a:t>其中，</a:t>
            </a:r>
            <a:r>
              <a:rPr kumimoji="1" lang="en-US" altLang="zh-CN" dirty="0" smtClean="0">
                <a:latin typeface="Times New Roman" pitchFamily="18" charset="0"/>
                <a:sym typeface="Symbol" pitchFamily="18" charset="2"/>
              </a:rPr>
              <a:t> </a:t>
            </a:r>
            <a:r>
              <a:rPr kumimoji="1" lang="en-US" altLang="zh-CN" dirty="0" smtClean="0">
                <a:sym typeface="Symbol" pitchFamily="18" charset="2"/>
              </a:rPr>
              <a:t>A</a:t>
            </a:r>
            <a:r>
              <a:rPr kumimoji="1" lang="en-US" altLang="zh-CN" dirty="0" smtClean="0"/>
              <a:t>V</a:t>
            </a:r>
            <a:r>
              <a:rPr kumimoji="1" lang="en-US" altLang="zh-CN" baseline="-25000" dirty="0" smtClean="0"/>
              <a:t>N</a:t>
            </a:r>
            <a:r>
              <a:rPr kumimoji="1" lang="zh-CN" altLang="en-US" dirty="0" smtClean="0"/>
              <a:t>，</a:t>
            </a:r>
            <a:r>
              <a:rPr kumimoji="1" lang="zh-CN" altLang="en-US" dirty="0" smtClean="0">
                <a:sym typeface="Symbol" pitchFamily="18" charset="2"/>
              </a:rPr>
              <a:t> </a:t>
            </a:r>
            <a:r>
              <a:rPr kumimoji="1" lang="en-US" altLang="zh-CN" dirty="0" smtClean="0">
                <a:sym typeface="Symbol" pitchFamily="18" charset="2"/>
              </a:rPr>
              <a:t>(</a:t>
            </a:r>
            <a:r>
              <a:rPr kumimoji="1" lang="en-US" altLang="zh-CN" dirty="0" smtClean="0"/>
              <a:t>V</a:t>
            </a:r>
            <a:r>
              <a:rPr kumimoji="1" lang="en-US" altLang="zh-CN" baseline="-25000" dirty="0" smtClean="0"/>
              <a:t>T</a:t>
            </a:r>
            <a:r>
              <a:rPr lang="en-US" altLang="zh-CN" dirty="0" smtClean="0">
                <a:cs typeface="Times New Roman" pitchFamily="18" charset="0"/>
              </a:rPr>
              <a:t>∪</a:t>
            </a:r>
            <a:r>
              <a:rPr kumimoji="1" lang="en-US" altLang="zh-CN" dirty="0" smtClean="0"/>
              <a:t>V</a:t>
            </a:r>
            <a:r>
              <a:rPr kumimoji="1" lang="en-US" altLang="zh-CN" baseline="-25000" dirty="0" smtClean="0"/>
              <a:t>N</a:t>
            </a:r>
            <a:r>
              <a:rPr kumimoji="1" lang="en-US" altLang="zh-CN" dirty="0" smtClean="0"/>
              <a:t>)</a:t>
            </a:r>
            <a:r>
              <a:rPr kumimoji="1" lang="en-US" altLang="zh-CN" baseline="30000" dirty="0" smtClean="0"/>
              <a:t>*</a:t>
            </a:r>
            <a:endParaRPr kumimoji="1" lang="en-US" altLang="zh-CN" noProof="1" smtClean="0"/>
          </a:p>
          <a:p>
            <a:r>
              <a:rPr kumimoji="1" lang="zh-CN" altLang="en-US" noProof="1" smtClean="0">
                <a:latin typeface="Times New Roman" pitchFamily="18" charset="0"/>
              </a:rPr>
              <a:t>例</a:t>
            </a:r>
            <a:endParaRPr kumimoji="1" lang="en-US" altLang="zh-CN" noProof="1" smtClean="0">
              <a:latin typeface="Times New Roman" pitchFamily="18" charset="0"/>
            </a:endParaRPr>
          </a:p>
          <a:p>
            <a:pPr eaLnBrk="1" hangingPunct="1">
              <a:spcBef>
                <a:spcPts val="0"/>
              </a:spcBef>
              <a:buNone/>
            </a:pPr>
            <a:r>
              <a:rPr lang="zh-CN" altLang="en-US" dirty="0" smtClean="0">
                <a:cs typeface="Times New Roman" pitchFamily="18" charset="0"/>
                <a:sym typeface="Symbol" pitchFamily="18" charset="2"/>
              </a:rPr>
              <a:t>       </a:t>
            </a:r>
            <a:r>
              <a:rPr lang="en-US" altLang="zh-CN" dirty="0" smtClean="0">
                <a:cs typeface="Times New Roman" pitchFamily="18" charset="0"/>
                <a:sym typeface="Symbol" pitchFamily="18" charset="2"/>
              </a:rPr>
              <a:t>S  01</a:t>
            </a:r>
          </a:p>
          <a:p>
            <a:pPr eaLnBrk="1" hangingPunct="1">
              <a:spcBef>
                <a:spcPts val="0"/>
              </a:spcBef>
              <a:buNone/>
            </a:pPr>
            <a:r>
              <a:rPr lang="en-US" altLang="zh-CN" dirty="0" smtClean="0">
                <a:cs typeface="Times New Roman" pitchFamily="18" charset="0"/>
                <a:sym typeface="Symbol" pitchFamily="18" charset="2"/>
              </a:rPr>
              <a:t>       S  0S1</a:t>
            </a:r>
            <a:endParaRPr kumimoji="1" lang="en-US" altLang="zh-CN" noProof="1" smtClean="0">
              <a:latin typeface="Times New Roman" pitchFamily="18" charset="0"/>
            </a:endParaRPr>
          </a:p>
          <a:p>
            <a:r>
              <a:rPr lang="en-US" altLang="zh-CN" dirty="0" smtClean="0"/>
              <a:t>2</a:t>
            </a:r>
            <a:r>
              <a:rPr lang="zh-CN" altLang="en-US" dirty="0" smtClean="0"/>
              <a:t>型</a:t>
            </a:r>
            <a:r>
              <a:rPr lang="zh-CN" altLang="en-US" noProof="1" smtClean="0"/>
              <a:t>文法对应</a:t>
            </a:r>
            <a:r>
              <a:rPr kumimoji="1" lang="zh-CN" altLang="en-US" noProof="1" smtClean="0">
                <a:latin typeface="Times New Roman" pitchFamily="18" charset="0"/>
              </a:rPr>
              <a:t>非确定下推自动机。</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型</a:t>
            </a:r>
            <a:r>
              <a:rPr lang="zh-CN" altLang="en-US" noProof="1" smtClean="0"/>
              <a:t>文法</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型</a:t>
            </a:r>
            <a:r>
              <a:rPr lang="zh-CN" altLang="en-US" noProof="1" smtClean="0"/>
              <a:t>文法也称正规</a:t>
            </a:r>
            <a:r>
              <a:rPr kumimoji="1" lang="zh-CN" altLang="en-US" noProof="1" smtClean="0">
                <a:latin typeface="Times New Roman" pitchFamily="18" charset="0"/>
              </a:rPr>
              <a:t>文法</a:t>
            </a:r>
            <a:r>
              <a:rPr lang="zh-CN" altLang="en-US" noProof="1" smtClean="0"/>
              <a:t>，</a:t>
            </a:r>
            <a:endParaRPr lang="en-US" altLang="zh-CN" dirty="0" smtClean="0">
              <a:sym typeface="Symbol" pitchFamily="18" charset="2"/>
            </a:endParaRPr>
          </a:p>
          <a:p>
            <a:pPr lvl="1"/>
            <a:r>
              <a:rPr kumimoji="1" lang="zh-CN" altLang="en-US" dirty="0" smtClean="0">
                <a:latin typeface="Times New Roman" pitchFamily="18" charset="0"/>
              </a:rPr>
              <a:t>产生式形如：</a:t>
            </a:r>
            <a:endParaRPr kumimoji="1" lang="en-US" altLang="zh-CN" dirty="0" smtClean="0">
              <a:latin typeface="Times New Roman" pitchFamily="18" charset="0"/>
            </a:endParaRPr>
          </a:p>
          <a:p>
            <a:pPr lvl="1">
              <a:buNone/>
            </a:pPr>
            <a:r>
              <a:rPr kumimoji="1" lang="en-US" altLang="zh-CN" dirty="0" smtClean="0">
                <a:latin typeface="Times New Roman" pitchFamily="18" charset="0"/>
                <a:sym typeface="Symbol" pitchFamily="18" charset="2"/>
              </a:rPr>
              <a:t>			</a:t>
            </a:r>
            <a:r>
              <a:rPr kumimoji="1" lang="en-US" altLang="zh-CN" dirty="0" smtClean="0">
                <a:sym typeface="Symbol" pitchFamily="18" charset="2"/>
              </a:rPr>
              <a:t>A  B </a:t>
            </a:r>
            <a:r>
              <a:rPr kumimoji="1" lang="zh-CN" altLang="en-US" dirty="0" smtClean="0"/>
              <a:t>或 </a:t>
            </a:r>
            <a:r>
              <a:rPr kumimoji="1" lang="en-US" altLang="zh-CN" dirty="0" smtClean="0">
                <a:sym typeface="Symbol" pitchFamily="18" charset="2"/>
              </a:rPr>
              <a:t>A  </a:t>
            </a:r>
            <a:endParaRPr lang="en-US" altLang="zh-CN" dirty="0" smtClean="0">
              <a:sym typeface="Symbol" pitchFamily="18" charset="2"/>
            </a:endParaRPr>
          </a:p>
          <a:p>
            <a:pPr lvl="1">
              <a:buNone/>
            </a:pPr>
            <a:r>
              <a:rPr kumimoji="1" lang="en-US" altLang="zh-CN" dirty="0" smtClean="0"/>
              <a:t>	</a:t>
            </a:r>
            <a:r>
              <a:rPr kumimoji="1" lang="zh-CN" altLang="en-US" dirty="0" smtClean="0"/>
              <a:t>其中，</a:t>
            </a:r>
            <a:r>
              <a:rPr kumimoji="1" lang="en-US" altLang="zh-CN" dirty="0" smtClean="0">
                <a:sym typeface="Symbol" pitchFamily="18" charset="2"/>
              </a:rPr>
              <a:t> A</a:t>
            </a:r>
            <a:r>
              <a:rPr kumimoji="1" lang="zh-CN" altLang="en-US" dirty="0" smtClean="0">
                <a:sym typeface="Symbol" pitchFamily="18" charset="2"/>
              </a:rPr>
              <a:t>，</a:t>
            </a:r>
            <a:r>
              <a:rPr kumimoji="1" lang="en-US" altLang="zh-CN" dirty="0" smtClean="0">
                <a:sym typeface="Symbol" pitchFamily="18" charset="2"/>
              </a:rPr>
              <a:t>B</a:t>
            </a:r>
            <a:r>
              <a:rPr kumimoji="1" lang="en-US" altLang="zh-CN" dirty="0" smtClean="0"/>
              <a:t>V</a:t>
            </a:r>
            <a:r>
              <a:rPr kumimoji="1" lang="en-US" altLang="zh-CN" baseline="-25000" dirty="0" smtClean="0"/>
              <a:t>N</a:t>
            </a:r>
            <a:r>
              <a:rPr kumimoji="1" lang="zh-CN" altLang="en-US" dirty="0" smtClean="0">
                <a:sym typeface="Symbol" pitchFamily="18" charset="2"/>
              </a:rPr>
              <a:t>，</a:t>
            </a:r>
            <a:r>
              <a:rPr kumimoji="1" lang="en-US" altLang="zh-CN" dirty="0" smtClean="0"/>
              <a:t>V</a:t>
            </a:r>
            <a:r>
              <a:rPr kumimoji="1" lang="en-US" altLang="zh-CN" baseline="-25000" dirty="0" smtClean="0"/>
              <a:t>T</a:t>
            </a:r>
            <a:r>
              <a:rPr kumimoji="1" lang="en-US" altLang="zh-CN" baseline="30000" dirty="0" smtClean="0"/>
              <a:t>*</a:t>
            </a:r>
            <a:r>
              <a:rPr kumimoji="1" lang="zh-CN" altLang="en-US" dirty="0" smtClean="0"/>
              <a:t>；</a:t>
            </a:r>
            <a:endParaRPr kumimoji="1" lang="en-US" altLang="zh-CN" baseline="-25000" dirty="0" smtClean="0"/>
          </a:p>
          <a:p>
            <a:pPr lvl="1"/>
            <a:r>
              <a:rPr kumimoji="1" lang="zh-CN" altLang="en-US" dirty="0" smtClean="0"/>
              <a:t>产生式形如</a:t>
            </a:r>
            <a:endParaRPr kumimoji="1" lang="en-US" altLang="zh-CN" dirty="0" smtClean="0"/>
          </a:p>
          <a:p>
            <a:pPr lvl="1">
              <a:buNone/>
            </a:pPr>
            <a:r>
              <a:rPr kumimoji="1" lang="en-US" altLang="zh-CN" dirty="0" smtClean="0">
                <a:sym typeface="Symbol" pitchFamily="18" charset="2"/>
              </a:rPr>
              <a:t>			A  B </a:t>
            </a:r>
            <a:r>
              <a:rPr kumimoji="1" lang="zh-CN" altLang="en-US" dirty="0" smtClean="0"/>
              <a:t>或 </a:t>
            </a:r>
            <a:r>
              <a:rPr kumimoji="1" lang="en-US" altLang="zh-CN" dirty="0" smtClean="0">
                <a:sym typeface="Symbol" pitchFamily="18" charset="2"/>
              </a:rPr>
              <a:t>A  </a:t>
            </a:r>
            <a:endParaRPr kumimoji="1" lang="en-US" altLang="zh-CN" dirty="0" smtClean="0"/>
          </a:p>
          <a:p>
            <a:pPr lvl="1">
              <a:buNone/>
            </a:pPr>
            <a:r>
              <a:rPr kumimoji="1" lang="en-US" altLang="zh-CN" dirty="0" smtClean="0"/>
              <a:t>	</a:t>
            </a:r>
            <a:r>
              <a:rPr kumimoji="1" lang="zh-CN" altLang="en-US" dirty="0" smtClean="0"/>
              <a:t>其中，</a:t>
            </a:r>
            <a:r>
              <a:rPr kumimoji="1" lang="en-US" altLang="zh-CN" dirty="0" smtClean="0">
                <a:sym typeface="Symbol" pitchFamily="18" charset="2"/>
              </a:rPr>
              <a:t> A</a:t>
            </a:r>
            <a:r>
              <a:rPr kumimoji="1" lang="zh-CN" altLang="en-US" dirty="0" smtClean="0">
                <a:sym typeface="Symbol" pitchFamily="18" charset="2"/>
              </a:rPr>
              <a:t>，</a:t>
            </a:r>
            <a:r>
              <a:rPr kumimoji="1" lang="en-US" altLang="zh-CN" dirty="0" smtClean="0">
                <a:sym typeface="Symbol" pitchFamily="18" charset="2"/>
              </a:rPr>
              <a:t>B</a:t>
            </a:r>
            <a:r>
              <a:rPr kumimoji="1" lang="en-US" altLang="zh-CN" dirty="0" smtClean="0"/>
              <a:t>V</a:t>
            </a:r>
            <a:r>
              <a:rPr kumimoji="1" lang="en-US" altLang="zh-CN" baseline="-25000" dirty="0" smtClean="0"/>
              <a:t>N </a:t>
            </a:r>
            <a:r>
              <a:rPr kumimoji="1" lang="zh-CN" altLang="en-US" dirty="0" smtClean="0"/>
              <a:t>，</a:t>
            </a:r>
            <a:r>
              <a:rPr kumimoji="1" lang="zh-CN" altLang="en-US" dirty="0" smtClean="0">
                <a:sym typeface="Symbol" pitchFamily="18" charset="2"/>
              </a:rPr>
              <a:t></a:t>
            </a:r>
            <a:r>
              <a:rPr kumimoji="1" lang="en-US" altLang="zh-CN" dirty="0" smtClean="0"/>
              <a:t>V</a:t>
            </a:r>
            <a:r>
              <a:rPr kumimoji="1" lang="en-US" altLang="zh-CN" baseline="-25000" dirty="0" smtClean="0"/>
              <a:t>T</a:t>
            </a:r>
            <a:r>
              <a:rPr kumimoji="1" lang="en-US" altLang="zh-CN" baseline="30000" dirty="0" smtClean="0"/>
              <a:t>*</a:t>
            </a:r>
            <a:endParaRPr kumimoji="1" lang="en-US" altLang="zh-CN" noProof="1" smtClean="0"/>
          </a:p>
          <a:p>
            <a:r>
              <a:rPr kumimoji="1" lang="zh-CN" altLang="en-US" noProof="1" smtClean="0">
                <a:latin typeface="Times New Roman" pitchFamily="18" charset="0"/>
              </a:rPr>
              <a:t>例</a:t>
            </a:r>
            <a:endParaRPr kumimoji="1" lang="en-US" altLang="zh-CN" noProof="1" smtClean="0">
              <a:latin typeface="Times New Roman" pitchFamily="18" charset="0"/>
            </a:endParaRPr>
          </a:p>
          <a:p>
            <a:pPr eaLnBrk="1" hangingPunct="1">
              <a:spcBef>
                <a:spcPts val="0"/>
              </a:spcBef>
              <a:buNone/>
            </a:pPr>
            <a:r>
              <a:rPr lang="en-US" altLang="zh-CN" dirty="0" smtClean="0">
                <a:cs typeface="Times New Roman" pitchFamily="18" charset="0"/>
                <a:sym typeface="Symbol" pitchFamily="18" charset="2"/>
              </a:rPr>
              <a:t>		S  </a:t>
            </a:r>
            <a:r>
              <a:rPr lang="en-US" altLang="zh-CN" dirty="0" err="1" smtClean="0">
                <a:cs typeface="Times New Roman" pitchFamily="18" charset="0"/>
                <a:sym typeface="Symbol" pitchFamily="18" charset="2"/>
              </a:rPr>
              <a:t>aS</a:t>
            </a:r>
            <a:r>
              <a:rPr lang="en-US" altLang="zh-CN" dirty="0" smtClean="0">
                <a:cs typeface="Times New Roman" pitchFamily="18" charset="0"/>
                <a:sym typeface="Symbol" pitchFamily="18" charset="2"/>
              </a:rPr>
              <a:t> | a      </a:t>
            </a:r>
            <a:r>
              <a:rPr lang="zh-CN" altLang="en-US" dirty="0" smtClean="0">
                <a:cs typeface="Times New Roman" pitchFamily="18" charset="0"/>
                <a:sym typeface="Symbol" pitchFamily="18" charset="2"/>
              </a:rPr>
              <a:t>或</a:t>
            </a:r>
            <a:r>
              <a:rPr lang="en-US" altLang="zh-CN" dirty="0" smtClean="0">
                <a:cs typeface="Times New Roman" pitchFamily="18" charset="0"/>
                <a:sym typeface="Symbol" pitchFamily="18" charset="2"/>
              </a:rPr>
              <a:t>      S  Sa | a</a:t>
            </a:r>
          </a:p>
          <a:p>
            <a:r>
              <a:rPr lang="en-US" altLang="zh-CN" dirty="0" smtClean="0"/>
              <a:t>3</a:t>
            </a:r>
            <a:r>
              <a:rPr lang="zh-CN" altLang="en-US" dirty="0" smtClean="0"/>
              <a:t>型</a:t>
            </a:r>
            <a:r>
              <a:rPr lang="zh-CN" altLang="en-US" noProof="1" smtClean="0"/>
              <a:t>文法等价于正规式（正则表达式）。</a:t>
            </a:r>
            <a:endParaRPr kumimoji="1" lang="en-US" altLang="zh-CN" noProof="1" smtClean="0">
              <a:latin typeface="Times New Roman" pitchFamily="18" charset="0"/>
            </a:endParaRPr>
          </a:p>
          <a:p>
            <a:r>
              <a:rPr lang="en-US" altLang="zh-CN" dirty="0" smtClean="0"/>
              <a:t>3</a:t>
            </a:r>
            <a:r>
              <a:rPr lang="zh-CN" altLang="en-US" dirty="0" smtClean="0"/>
              <a:t>型</a:t>
            </a:r>
            <a:r>
              <a:rPr lang="zh-CN" altLang="en-US" noProof="1" smtClean="0"/>
              <a:t>文法对应有穷自动机</a:t>
            </a:r>
            <a:r>
              <a:rPr kumimoji="1" lang="zh-CN" altLang="en-US" noProof="1" smtClean="0">
                <a:latin typeface="Times New Roman" pitchFamily="18" charset="0"/>
              </a:rPr>
              <a: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59</a:t>
            </a:fld>
            <a:endParaRPr lang="en-US" altLang="zh-CN"/>
          </a:p>
        </p:txBody>
      </p:sp>
      <p:sp>
        <p:nvSpPr>
          <p:cNvPr id="5" name="TextBox 4"/>
          <p:cNvSpPr txBox="1"/>
          <p:nvPr/>
        </p:nvSpPr>
        <p:spPr>
          <a:xfrm>
            <a:off x="6357950" y="2071678"/>
            <a:ext cx="1723549"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右线性文法</a:t>
            </a:r>
            <a:endParaRPr lang="zh-CN" altLang="en-US" sz="2400" dirty="0">
              <a:solidFill>
                <a:srgbClr val="002060"/>
              </a:solidFill>
              <a:latin typeface="微软雅黑" pitchFamily="34" charset="-122"/>
              <a:ea typeface="微软雅黑" pitchFamily="34" charset="-122"/>
            </a:endParaRPr>
          </a:p>
        </p:txBody>
      </p:sp>
      <p:sp>
        <p:nvSpPr>
          <p:cNvPr id="6" name="TextBox 5"/>
          <p:cNvSpPr txBox="1"/>
          <p:nvPr/>
        </p:nvSpPr>
        <p:spPr>
          <a:xfrm>
            <a:off x="6357950" y="3429000"/>
            <a:ext cx="1723549" cy="461665"/>
          </a:xfrm>
          <a:prstGeom prst="rect">
            <a:avLst/>
          </a:prstGeom>
          <a:noFill/>
        </p:spPr>
        <p:txBody>
          <a:bodyPr wrap="none" rtlCol="0">
            <a:spAutoFit/>
          </a:bodyPr>
          <a:lstStyle/>
          <a:p>
            <a:r>
              <a:rPr lang="zh-CN" altLang="en-US" sz="2400" dirty="0" smtClean="0">
                <a:solidFill>
                  <a:srgbClr val="002060"/>
                </a:solidFill>
                <a:latin typeface="微软雅黑" pitchFamily="34" charset="-122"/>
                <a:ea typeface="微软雅黑" pitchFamily="34" charset="-122"/>
              </a:rPr>
              <a:t>左线性文法</a:t>
            </a:r>
            <a:endParaRPr lang="zh-CN" altLang="en-US" sz="2400" dirty="0">
              <a:solidFill>
                <a:srgbClr val="00206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linds(horizontal)">
                                      <p:cBhvr>
                                        <p:cTn id="44" dur="500"/>
                                        <p:tgtEl>
                                          <p:spTgt spid="3">
                                            <p:txEl>
                                              <p:pRg st="7" end="7"/>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词法规则</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词法规则是指单词符号的形成规则</a:t>
            </a:r>
            <a:r>
              <a:rPr lang="zh-CN" altLang="en-US" noProof="1" smtClean="0">
                <a:latin typeface="宋体" pitchFamily="2" charset="-122"/>
              </a:rPr>
              <a:t>。</a:t>
            </a:r>
            <a:endParaRPr lang="en-US" altLang="zh-CN" noProof="1" smtClean="0">
              <a:latin typeface="宋体" pitchFamily="2" charset="-122"/>
            </a:endParaRPr>
          </a:p>
          <a:p>
            <a:r>
              <a:rPr lang="zh-CN" altLang="en-US" dirty="0" smtClean="0">
                <a:latin typeface="宋体" pitchFamily="2" charset="-122"/>
              </a:rPr>
              <a:t>单词符号是语言中具有独立意义的最基本结构</a:t>
            </a:r>
            <a:r>
              <a:rPr lang="zh-CN" altLang="en-US" noProof="1" smtClean="0">
                <a:latin typeface="宋体" pitchFamily="2" charset="-122"/>
              </a:rPr>
              <a:t>。</a:t>
            </a:r>
            <a:endParaRPr lang="en-US" altLang="zh-CN" noProof="1" smtClean="0">
              <a:latin typeface="宋体" pitchFamily="2" charset="-122"/>
            </a:endParaRPr>
          </a:p>
          <a:p>
            <a:pPr lvl="1"/>
            <a:r>
              <a:rPr lang="zh-CN" altLang="en-US" dirty="0" smtClean="0">
                <a:latin typeface="宋体" pitchFamily="2" charset="-122"/>
              </a:rPr>
              <a:t>保留字</a:t>
            </a:r>
            <a:endParaRPr lang="en-US" altLang="zh-CN" dirty="0" smtClean="0">
              <a:latin typeface="宋体" pitchFamily="2" charset="-122"/>
            </a:endParaRPr>
          </a:p>
          <a:p>
            <a:pPr lvl="1"/>
            <a:r>
              <a:rPr lang="zh-CN" altLang="en-US" dirty="0" smtClean="0">
                <a:latin typeface="宋体" pitchFamily="2" charset="-122"/>
              </a:rPr>
              <a:t>标识符</a:t>
            </a:r>
            <a:endParaRPr lang="en-US" altLang="zh-CN" dirty="0" smtClean="0">
              <a:latin typeface="宋体" pitchFamily="2" charset="-122"/>
            </a:endParaRPr>
          </a:p>
          <a:p>
            <a:pPr lvl="1"/>
            <a:r>
              <a:rPr lang="zh-CN" altLang="en-US" dirty="0" smtClean="0">
                <a:latin typeface="宋体" pitchFamily="2" charset="-122"/>
              </a:rPr>
              <a:t>常数</a:t>
            </a:r>
            <a:endParaRPr lang="en-US" altLang="zh-CN" dirty="0" smtClean="0">
              <a:latin typeface="宋体" pitchFamily="2" charset="-122"/>
            </a:endParaRPr>
          </a:p>
          <a:p>
            <a:pPr lvl="1"/>
            <a:r>
              <a:rPr lang="zh-CN" altLang="en-US" dirty="0" smtClean="0">
                <a:latin typeface="宋体" pitchFamily="2" charset="-122"/>
              </a:rPr>
              <a:t>算符</a:t>
            </a:r>
            <a:endParaRPr lang="en-US" altLang="zh-CN" dirty="0" smtClean="0">
              <a:latin typeface="宋体" pitchFamily="2" charset="-122"/>
            </a:endParaRPr>
          </a:p>
          <a:p>
            <a:pPr lvl="1"/>
            <a:r>
              <a:rPr lang="zh-CN" altLang="en-US" dirty="0" smtClean="0">
                <a:latin typeface="宋体" pitchFamily="2" charset="-122"/>
              </a:rPr>
              <a:t>界符</a:t>
            </a:r>
          </a:p>
          <a:p>
            <a:r>
              <a:rPr lang="zh-CN" altLang="en-US" dirty="0" smtClean="0">
                <a:latin typeface="宋体" pitchFamily="2" charset="-122"/>
              </a:rPr>
              <a:t>描述工具：正则表达式和有穷自动机</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文法、形式语言和自动机的对应关系</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60</a:t>
            </a:fld>
            <a:endParaRPr lang="en-US" altLang="zh-CN"/>
          </a:p>
        </p:txBody>
      </p:sp>
      <p:grpSp>
        <p:nvGrpSpPr>
          <p:cNvPr id="3" name="组合 39"/>
          <p:cNvGrpSpPr/>
          <p:nvPr/>
        </p:nvGrpSpPr>
        <p:grpSpPr>
          <a:xfrm>
            <a:off x="669925" y="1357298"/>
            <a:ext cx="1418288" cy="4500594"/>
            <a:chOff x="669925" y="1357298"/>
            <a:chExt cx="1418288" cy="4500594"/>
          </a:xfrm>
        </p:grpSpPr>
        <p:sp>
          <p:nvSpPr>
            <p:cNvPr id="8" name="Oval 7"/>
            <p:cNvSpPr>
              <a:spLocks noChangeArrowheads="1"/>
            </p:cNvSpPr>
            <p:nvPr/>
          </p:nvSpPr>
          <p:spPr bwMode="auto">
            <a:xfrm>
              <a:off x="684213" y="1357298"/>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型文法</a:t>
              </a:r>
            </a:p>
          </p:txBody>
        </p:sp>
        <p:sp>
          <p:nvSpPr>
            <p:cNvPr id="13" name="Oval 12"/>
            <p:cNvSpPr>
              <a:spLocks noChangeArrowheads="1"/>
            </p:cNvSpPr>
            <p:nvPr/>
          </p:nvSpPr>
          <p:spPr bwMode="auto">
            <a:xfrm>
              <a:off x="674688" y="2608556"/>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型文法</a:t>
              </a:r>
            </a:p>
          </p:txBody>
        </p:sp>
        <p:sp>
          <p:nvSpPr>
            <p:cNvPr id="18" name="Oval 17"/>
            <p:cNvSpPr>
              <a:spLocks noChangeArrowheads="1"/>
            </p:cNvSpPr>
            <p:nvPr/>
          </p:nvSpPr>
          <p:spPr bwMode="auto">
            <a:xfrm>
              <a:off x="669925" y="3851569"/>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a:latin typeface="微软雅黑" pitchFamily="34" charset="-122"/>
                  <a:ea typeface="微软雅黑" pitchFamily="34" charset="-122"/>
                </a:rPr>
                <a:t>2</a:t>
              </a:r>
              <a:r>
                <a:rPr lang="zh-CN" altLang="en-US" sz="2000">
                  <a:latin typeface="微软雅黑" pitchFamily="34" charset="-122"/>
                  <a:ea typeface="微软雅黑" pitchFamily="34" charset="-122"/>
                </a:rPr>
                <a:t>型文法</a:t>
              </a:r>
            </a:p>
          </p:txBody>
        </p:sp>
        <p:sp>
          <p:nvSpPr>
            <p:cNvPr id="23" name="Oval 22"/>
            <p:cNvSpPr>
              <a:spLocks noChangeArrowheads="1"/>
            </p:cNvSpPr>
            <p:nvPr/>
          </p:nvSpPr>
          <p:spPr bwMode="auto">
            <a:xfrm>
              <a:off x="674688" y="5137892"/>
              <a:ext cx="1404000" cy="720000"/>
            </a:xfrm>
            <a:prstGeom prst="ellipse">
              <a:avLst/>
            </a:prstGeom>
            <a:solidFill>
              <a:schemeClr val="tx2">
                <a:lumMod val="20000"/>
                <a:lumOff val="80000"/>
              </a:schemeClr>
            </a:solidFill>
            <a:ln w="9525" algn="ctr">
              <a:solidFill>
                <a:schemeClr val="tx1"/>
              </a:solidFill>
              <a:round/>
              <a:headEnd/>
              <a:tailEnd/>
            </a:ln>
          </p:spPr>
          <p:txBody>
            <a:bodyPr lIns="36000" rIns="36000" anchor="ctr"/>
            <a:lstStyle/>
            <a:p>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型文法</a:t>
              </a:r>
            </a:p>
          </p:txBody>
        </p:sp>
        <p:sp>
          <p:nvSpPr>
            <p:cNvPr id="26" name="AutoShape 25"/>
            <p:cNvSpPr>
              <a:spLocks noChangeArrowheads="1"/>
            </p:cNvSpPr>
            <p:nvPr/>
          </p:nvSpPr>
          <p:spPr bwMode="auto">
            <a:xfrm>
              <a:off x="1326796" y="4581160"/>
              <a:ext cx="108000" cy="576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27" name="AutoShape 26"/>
            <p:cNvSpPr>
              <a:spLocks noChangeArrowheads="1"/>
            </p:cNvSpPr>
            <p:nvPr/>
          </p:nvSpPr>
          <p:spPr bwMode="auto">
            <a:xfrm>
              <a:off x="1326796" y="3331276"/>
              <a:ext cx="108000" cy="540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5" name="AutoShape 3"/>
            <p:cNvSpPr>
              <a:spLocks noChangeArrowheads="1"/>
            </p:cNvSpPr>
            <p:nvPr/>
          </p:nvSpPr>
          <p:spPr bwMode="auto">
            <a:xfrm>
              <a:off x="1326796" y="2085326"/>
              <a:ext cx="108000" cy="540000"/>
            </a:xfrm>
            <a:prstGeom prst="downArrow">
              <a:avLst>
                <a:gd name="adj1" fmla="val 50000"/>
                <a:gd name="adj2" fmla="val 201668"/>
              </a:avLst>
            </a:prstGeom>
            <a:solidFill>
              <a:schemeClr val="tx2">
                <a:lumMod val="50000"/>
              </a:schemeClr>
            </a:solidFill>
            <a:ln w="19050" algn="ctr">
              <a:noFill/>
              <a:miter lim="800000"/>
              <a:headEnd/>
              <a:tailEnd/>
            </a:ln>
          </p:spPr>
          <p:txBody>
            <a:bodyPr wrap="none" anchor="ctr"/>
            <a:lstStyle/>
            <a:p>
              <a:endParaRPr lang="zh-CN" altLang="en-US" sz="2000"/>
            </a:p>
          </p:txBody>
        </p:sp>
      </p:grpSp>
      <p:grpSp>
        <p:nvGrpSpPr>
          <p:cNvPr id="38" name="组合 38"/>
          <p:cNvGrpSpPr/>
          <p:nvPr/>
        </p:nvGrpSpPr>
        <p:grpSpPr>
          <a:xfrm>
            <a:off x="5103161" y="1357298"/>
            <a:ext cx="3033427" cy="4500594"/>
            <a:chOff x="5103161" y="1357298"/>
            <a:chExt cx="3033427" cy="4500594"/>
          </a:xfrm>
        </p:grpSpPr>
        <p:sp>
          <p:nvSpPr>
            <p:cNvPr id="7" name="Oval 6"/>
            <p:cNvSpPr>
              <a:spLocks noChangeArrowheads="1"/>
            </p:cNvSpPr>
            <p:nvPr/>
          </p:nvSpPr>
          <p:spPr bwMode="auto">
            <a:xfrm>
              <a:off x="6732588" y="1357298"/>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a:latin typeface="微软雅黑" pitchFamily="34" charset="-122"/>
                  <a:ea typeface="微软雅黑" pitchFamily="34" charset="-122"/>
                </a:rPr>
                <a:t>图灵机</a:t>
              </a:r>
            </a:p>
          </p:txBody>
        </p:sp>
        <p:sp>
          <p:nvSpPr>
            <p:cNvPr id="9" name="Line 8"/>
            <p:cNvSpPr>
              <a:spLocks noChangeShapeType="1"/>
            </p:cNvSpPr>
            <p:nvPr/>
          </p:nvSpPr>
          <p:spPr bwMode="auto">
            <a:xfrm>
              <a:off x="5122554" y="1698610"/>
              <a:ext cx="1620000" cy="0"/>
            </a:xfrm>
            <a:prstGeom prst="line">
              <a:avLst/>
            </a:prstGeom>
            <a:noFill/>
            <a:ln w="28575">
              <a:solidFill>
                <a:srgbClr val="FF0000"/>
              </a:solidFill>
              <a:round/>
              <a:headEnd/>
              <a:tailEnd/>
            </a:ln>
          </p:spPr>
          <p:txBody>
            <a:bodyPr/>
            <a:lstStyle/>
            <a:p>
              <a:endParaRPr lang="zh-CN" altLang="en-US" sz="2000"/>
            </a:p>
          </p:txBody>
        </p:sp>
        <p:sp>
          <p:nvSpPr>
            <p:cNvPr id="12" name="Oval 11"/>
            <p:cNvSpPr>
              <a:spLocks noChangeArrowheads="1"/>
            </p:cNvSpPr>
            <p:nvPr/>
          </p:nvSpPr>
          <p:spPr bwMode="auto">
            <a:xfrm>
              <a:off x="6723063" y="2608556"/>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线性有界</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自动机</a:t>
              </a:r>
              <a:endParaRPr lang="zh-CN" altLang="en-US" dirty="0">
                <a:latin typeface="微软雅黑" pitchFamily="34" charset="-122"/>
                <a:ea typeface="微软雅黑" pitchFamily="34" charset="-122"/>
              </a:endParaRPr>
            </a:p>
          </p:txBody>
        </p:sp>
        <p:sp>
          <p:nvSpPr>
            <p:cNvPr id="17" name="Oval 16"/>
            <p:cNvSpPr>
              <a:spLocks noChangeArrowheads="1"/>
            </p:cNvSpPr>
            <p:nvPr/>
          </p:nvSpPr>
          <p:spPr bwMode="auto">
            <a:xfrm>
              <a:off x="6718300" y="3851569"/>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a:latin typeface="微软雅黑" pitchFamily="34" charset="-122"/>
                  <a:ea typeface="微软雅黑" pitchFamily="34" charset="-122"/>
                </a:rPr>
                <a:t>下</a:t>
              </a:r>
              <a:r>
                <a:rPr lang="zh-CN" altLang="en-US" sz="2000" dirty="0" smtClean="0">
                  <a:latin typeface="微软雅黑" pitchFamily="34" charset="-122"/>
                  <a:ea typeface="微软雅黑" pitchFamily="34" charset="-122"/>
                </a:rPr>
                <a:t>推</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自动机</a:t>
              </a:r>
              <a:endParaRPr lang="zh-CN" altLang="en-US" sz="2000" dirty="0">
                <a:latin typeface="微软雅黑" pitchFamily="34" charset="-122"/>
                <a:ea typeface="微软雅黑" pitchFamily="34" charset="-122"/>
              </a:endParaRPr>
            </a:p>
          </p:txBody>
        </p:sp>
        <p:sp>
          <p:nvSpPr>
            <p:cNvPr id="22" name="Oval 21"/>
            <p:cNvSpPr>
              <a:spLocks noChangeArrowheads="1"/>
            </p:cNvSpPr>
            <p:nvPr/>
          </p:nvSpPr>
          <p:spPr bwMode="auto">
            <a:xfrm>
              <a:off x="6723063" y="5137892"/>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smtClean="0">
                  <a:latin typeface="微软雅黑" pitchFamily="34" charset="-122"/>
                  <a:ea typeface="微软雅黑" pitchFamily="34" charset="-122"/>
                </a:rPr>
                <a:t>有限</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自动机</a:t>
              </a:r>
              <a:endParaRPr lang="zh-CN" altLang="en-US" sz="2000" dirty="0">
                <a:latin typeface="微软雅黑" pitchFamily="34" charset="-122"/>
                <a:ea typeface="微软雅黑" pitchFamily="34" charset="-122"/>
              </a:endParaRPr>
            </a:p>
          </p:txBody>
        </p:sp>
        <p:sp>
          <p:nvSpPr>
            <p:cNvPr id="24" name="Line 23"/>
            <p:cNvSpPr>
              <a:spLocks noChangeShapeType="1"/>
            </p:cNvSpPr>
            <p:nvPr/>
          </p:nvSpPr>
          <p:spPr bwMode="auto">
            <a:xfrm>
              <a:off x="5113029" y="5479205"/>
              <a:ext cx="1620000" cy="0"/>
            </a:xfrm>
            <a:prstGeom prst="line">
              <a:avLst/>
            </a:prstGeom>
            <a:noFill/>
            <a:ln w="28575">
              <a:solidFill>
                <a:srgbClr val="FF0000"/>
              </a:solidFill>
              <a:round/>
              <a:headEnd/>
              <a:tailEnd/>
            </a:ln>
          </p:spPr>
          <p:txBody>
            <a:bodyPr/>
            <a:lstStyle/>
            <a:p>
              <a:endParaRPr lang="zh-CN" altLang="en-US" sz="2000"/>
            </a:p>
          </p:txBody>
        </p:sp>
        <p:sp>
          <p:nvSpPr>
            <p:cNvPr id="28" name="AutoShape 27"/>
            <p:cNvSpPr>
              <a:spLocks noChangeArrowheads="1"/>
            </p:cNvSpPr>
            <p:nvPr/>
          </p:nvSpPr>
          <p:spPr bwMode="auto">
            <a:xfrm>
              <a:off x="7392958" y="208532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29" name="AutoShape 28"/>
            <p:cNvSpPr>
              <a:spLocks noChangeArrowheads="1"/>
            </p:cNvSpPr>
            <p:nvPr/>
          </p:nvSpPr>
          <p:spPr bwMode="auto">
            <a:xfrm>
              <a:off x="7392958" y="4581160"/>
              <a:ext cx="108000" cy="576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0" name="AutoShape 29"/>
            <p:cNvSpPr>
              <a:spLocks noChangeArrowheads="1"/>
            </p:cNvSpPr>
            <p:nvPr/>
          </p:nvSpPr>
          <p:spPr bwMode="auto">
            <a:xfrm>
              <a:off x="7392958" y="333127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4" name="Line 8"/>
            <p:cNvSpPr>
              <a:spLocks noChangeShapeType="1"/>
            </p:cNvSpPr>
            <p:nvPr/>
          </p:nvSpPr>
          <p:spPr bwMode="auto">
            <a:xfrm>
              <a:off x="5103161" y="2997197"/>
              <a:ext cx="1620000" cy="0"/>
            </a:xfrm>
            <a:prstGeom prst="line">
              <a:avLst/>
            </a:prstGeom>
            <a:noFill/>
            <a:ln w="28575">
              <a:solidFill>
                <a:srgbClr val="FF0000"/>
              </a:solidFill>
              <a:round/>
              <a:headEnd/>
              <a:tailEnd/>
            </a:ln>
          </p:spPr>
          <p:txBody>
            <a:bodyPr/>
            <a:lstStyle/>
            <a:p>
              <a:endParaRPr lang="zh-CN" altLang="en-US" sz="2000"/>
            </a:p>
          </p:txBody>
        </p:sp>
        <p:sp>
          <p:nvSpPr>
            <p:cNvPr id="36" name="Line 8"/>
            <p:cNvSpPr>
              <a:spLocks noChangeShapeType="1"/>
            </p:cNvSpPr>
            <p:nvPr/>
          </p:nvSpPr>
          <p:spPr bwMode="auto">
            <a:xfrm>
              <a:off x="5103161" y="4214818"/>
              <a:ext cx="1620000" cy="0"/>
            </a:xfrm>
            <a:prstGeom prst="line">
              <a:avLst/>
            </a:prstGeom>
            <a:noFill/>
            <a:ln w="28575">
              <a:solidFill>
                <a:srgbClr val="FF0000"/>
              </a:solidFill>
              <a:round/>
              <a:headEnd/>
              <a:tailEnd/>
            </a:ln>
          </p:spPr>
          <p:txBody>
            <a:bodyPr/>
            <a:lstStyle/>
            <a:p>
              <a:endParaRPr lang="zh-CN" altLang="en-US" sz="2000"/>
            </a:p>
          </p:txBody>
        </p:sp>
      </p:grpSp>
      <p:grpSp>
        <p:nvGrpSpPr>
          <p:cNvPr id="39" name="组合 37"/>
          <p:cNvGrpSpPr/>
          <p:nvPr/>
        </p:nvGrpSpPr>
        <p:grpSpPr>
          <a:xfrm>
            <a:off x="2071670" y="1357298"/>
            <a:ext cx="3176655" cy="4500594"/>
            <a:chOff x="2071670" y="1357298"/>
            <a:chExt cx="3176655" cy="4500594"/>
          </a:xfrm>
        </p:grpSpPr>
        <p:sp>
          <p:nvSpPr>
            <p:cNvPr id="6" name="Oval 5"/>
            <p:cNvSpPr>
              <a:spLocks noChangeArrowheads="1"/>
            </p:cNvSpPr>
            <p:nvPr/>
          </p:nvSpPr>
          <p:spPr bwMode="auto">
            <a:xfrm>
              <a:off x="3708400" y="1357298"/>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a:latin typeface="微软雅黑" pitchFamily="34" charset="-122"/>
                  <a:ea typeface="微软雅黑" pitchFamily="34" charset="-122"/>
                </a:rPr>
                <a:t>递归</a:t>
              </a:r>
              <a:r>
                <a:rPr lang="zh-CN" altLang="en-US" dirty="0" smtClean="0">
                  <a:latin typeface="微软雅黑" pitchFamily="34" charset="-122"/>
                  <a:ea typeface="微软雅黑" pitchFamily="34" charset="-122"/>
                </a:rPr>
                <a:t>可</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枚举</a:t>
              </a:r>
              <a:r>
                <a:rPr lang="zh-CN" altLang="en-US" dirty="0">
                  <a:latin typeface="微软雅黑" pitchFamily="34" charset="-122"/>
                  <a:ea typeface="微软雅黑" pitchFamily="34" charset="-122"/>
                </a:rPr>
                <a:t>语言</a:t>
              </a:r>
            </a:p>
          </p:txBody>
        </p:sp>
        <p:sp>
          <p:nvSpPr>
            <p:cNvPr id="10" name="Line 9"/>
            <p:cNvSpPr>
              <a:spLocks noChangeShapeType="1"/>
            </p:cNvSpPr>
            <p:nvPr/>
          </p:nvSpPr>
          <p:spPr bwMode="auto">
            <a:xfrm>
              <a:off x="2091063" y="1701785"/>
              <a:ext cx="1620000" cy="0"/>
            </a:xfrm>
            <a:prstGeom prst="line">
              <a:avLst/>
            </a:prstGeom>
            <a:noFill/>
            <a:ln w="28575">
              <a:solidFill>
                <a:srgbClr val="FF0000"/>
              </a:solidFill>
              <a:round/>
              <a:headEnd/>
              <a:tailEnd/>
            </a:ln>
          </p:spPr>
          <p:txBody>
            <a:bodyPr/>
            <a:lstStyle/>
            <a:p>
              <a:endParaRPr lang="zh-CN" altLang="en-US" sz="2000"/>
            </a:p>
          </p:txBody>
        </p:sp>
        <p:sp>
          <p:nvSpPr>
            <p:cNvPr id="11" name="Oval 10"/>
            <p:cNvSpPr>
              <a:spLocks noChangeArrowheads="1"/>
            </p:cNvSpPr>
            <p:nvPr/>
          </p:nvSpPr>
          <p:spPr bwMode="auto">
            <a:xfrm>
              <a:off x="3698875" y="2608556"/>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上下文</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有关</a:t>
              </a:r>
              <a:r>
                <a:rPr lang="zh-CN" altLang="en-US" dirty="0">
                  <a:latin typeface="微软雅黑" pitchFamily="34" charset="-122"/>
                  <a:ea typeface="微软雅黑" pitchFamily="34" charset="-122"/>
                </a:rPr>
                <a:t>语言</a:t>
              </a:r>
            </a:p>
          </p:txBody>
        </p:sp>
        <p:sp>
          <p:nvSpPr>
            <p:cNvPr id="14" name="Line 13"/>
            <p:cNvSpPr>
              <a:spLocks noChangeShapeType="1"/>
            </p:cNvSpPr>
            <p:nvPr/>
          </p:nvSpPr>
          <p:spPr bwMode="auto">
            <a:xfrm>
              <a:off x="5140325" y="2922573"/>
              <a:ext cx="108000" cy="576000"/>
            </a:xfrm>
            <a:prstGeom prst="line">
              <a:avLst/>
            </a:prstGeom>
            <a:noFill/>
            <a:ln w="19050">
              <a:noFill/>
              <a:round/>
              <a:headEnd/>
              <a:tailEnd/>
            </a:ln>
          </p:spPr>
          <p:txBody>
            <a:bodyPr/>
            <a:lstStyle/>
            <a:p>
              <a:endParaRPr lang="zh-CN" altLang="en-US" sz="2000"/>
            </a:p>
          </p:txBody>
        </p:sp>
        <p:sp>
          <p:nvSpPr>
            <p:cNvPr id="15" name="Line 14"/>
            <p:cNvSpPr>
              <a:spLocks noChangeShapeType="1"/>
            </p:cNvSpPr>
            <p:nvPr/>
          </p:nvSpPr>
          <p:spPr bwMode="auto">
            <a:xfrm>
              <a:off x="2116138" y="2925748"/>
              <a:ext cx="108000" cy="576000"/>
            </a:xfrm>
            <a:prstGeom prst="line">
              <a:avLst/>
            </a:prstGeom>
            <a:noFill/>
            <a:ln w="19050">
              <a:noFill/>
              <a:round/>
              <a:headEnd/>
              <a:tailEnd/>
            </a:ln>
          </p:spPr>
          <p:txBody>
            <a:bodyPr/>
            <a:lstStyle/>
            <a:p>
              <a:endParaRPr lang="zh-CN" altLang="en-US" sz="2000"/>
            </a:p>
          </p:txBody>
        </p:sp>
        <p:sp>
          <p:nvSpPr>
            <p:cNvPr id="16" name="Oval 15"/>
            <p:cNvSpPr>
              <a:spLocks noChangeArrowheads="1"/>
            </p:cNvSpPr>
            <p:nvPr/>
          </p:nvSpPr>
          <p:spPr bwMode="auto">
            <a:xfrm>
              <a:off x="3694113" y="3851569"/>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dirty="0" smtClean="0">
                  <a:latin typeface="微软雅黑" pitchFamily="34" charset="-122"/>
                  <a:ea typeface="微软雅黑" pitchFamily="34" charset="-122"/>
                </a:rPr>
                <a:t>上下文</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无关</a:t>
              </a:r>
              <a:r>
                <a:rPr lang="zh-CN" altLang="en-US" dirty="0">
                  <a:latin typeface="微软雅黑" pitchFamily="34" charset="-122"/>
                  <a:ea typeface="微软雅黑" pitchFamily="34" charset="-122"/>
                </a:rPr>
                <a:t>语言</a:t>
              </a:r>
            </a:p>
          </p:txBody>
        </p:sp>
        <p:sp>
          <p:nvSpPr>
            <p:cNvPr id="19" name="Line 18"/>
            <p:cNvSpPr>
              <a:spLocks noChangeShapeType="1"/>
            </p:cNvSpPr>
            <p:nvPr/>
          </p:nvSpPr>
          <p:spPr bwMode="auto">
            <a:xfrm>
              <a:off x="5135563" y="3851569"/>
              <a:ext cx="108000" cy="576000"/>
            </a:xfrm>
            <a:prstGeom prst="line">
              <a:avLst/>
            </a:prstGeom>
            <a:noFill/>
            <a:ln w="19050">
              <a:noFill/>
              <a:round/>
              <a:headEnd/>
              <a:tailEnd/>
            </a:ln>
          </p:spPr>
          <p:txBody>
            <a:bodyPr/>
            <a:lstStyle/>
            <a:p>
              <a:endParaRPr lang="zh-CN" altLang="en-US" sz="2000"/>
            </a:p>
          </p:txBody>
        </p:sp>
        <p:sp>
          <p:nvSpPr>
            <p:cNvPr id="20" name="Line 19"/>
            <p:cNvSpPr>
              <a:spLocks noChangeShapeType="1"/>
            </p:cNvSpPr>
            <p:nvPr/>
          </p:nvSpPr>
          <p:spPr bwMode="auto">
            <a:xfrm>
              <a:off x="2111375" y="3851569"/>
              <a:ext cx="108000" cy="576000"/>
            </a:xfrm>
            <a:prstGeom prst="line">
              <a:avLst/>
            </a:prstGeom>
            <a:noFill/>
            <a:ln w="19050">
              <a:noFill/>
              <a:round/>
              <a:headEnd/>
              <a:tailEnd/>
            </a:ln>
          </p:spPr>
          <p:txBody>
            <a:bodyPr/>
            <a:lstStyle/>
            <a:p>
              <a:endParaRPr lang="zh-CN" altLang="en-US" sz="2000"/>
            </a:p>
          </p:txBody>
        </p:sp>
        <p:sp>
          <p:nvSpPr>
            <p:cNvPr id="21" name="Oval 20"/>
            <p:cNvSpPr>
              <a:spLocks noChangeArrowheads="1"/>
            </p:cNvSpPr>
            <p:nvPr/>
          </p:nvSpPr>
          <p:spPr bwMode="auto">
            <a:xfrm>
              <a:off x="3698875" y="5137892"/>
              <a:ext cx="1404000" cy="720000"/>
            </a:xfrm>
            <a:prstGeom prst="ellipse">
              <a:avLst/>
            </a:prstGeom>
            <a:solidFill>
              <a:schemeClr val="tx2">
                <a:lumMod val="20000"/>
                <a:lumOff val="80000"/>
              </a:schemeClr>
            </a:solidFill>
            <a:ln w="9525" algn="ctr">
              <a:solidFill>
                <a:schemeClr val="tx1"/>
              </a:solidFill>
              <a:round/>
              <a:headEnd/>
              <a:tailEnd/>
            </a:ln>
          </p:spPr>
          <p:txBody>
            <a:bodyPr lIns="0" tIns="0" rIns="0" bIns="0" anchor="ctr"/>
            <a:lstStyle/>
            <a:p>
              <a:pPr algn="ctr"/>
              <a:r>
                <a:rPr lang="zh-CN" altLang="en-US" sz="2000" dirty="0" smtClean="0">
                  <a:latin typeface="微软雅黑" pitchFamily="34" charset="-122"/>
                  <a:ea typeface="微软雅黑" pitchFamily="34" charset="-122"/>
                </a:rPr>
                <a:t>正规</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语言</a:t>
              </a:r>
              <a:endParaRPr lang="zh-CN" altLang="en-US" sz="2000" dirty="0">
                <a:latin typeface="微软雅黑" pitchFamily="34" charset="-122"/>
                <a:ea typeface="微软雅黑" pitchFamily="34" charset="-122"/>
              </a:endParaRPr>
            </a:p>
          </p:txBody>
        </p:sp>
        <p:sp>
          <p:nvSpPr>
            <p:cNvPr id="25" name="Line 24"/>
            <p:cNvSpPr>
              <a:spLocks noChangeShapeType="1"/>
            </p:cNvSpPr>
            <p:nvPr/>
          </p:nvSpPr>
          <p:spPr bwMode="auto">
            <a:xfrm>
              <a:off x="2088842" y="5482380"/>
              <a:ext cx="1620000" cy="0"/>
            </a:xfrm>
            <a:prstGeom prst="line">
              <a:avLst/>
            </a:prstGeom>
            <a:noFill/>
            <a:ln w="28575">
              <a:solidFill>
                <a:srgbClr val="FF0000"/>
              </a:solidFill>
              <a:round/>
              <a:headEnd/>
              <a:tailEnd/>
            </a:ln>
          </p:spPr>
          <p:txBody>
            <a:bodyPr/>
            <a:lstStyle/>
            <a:p>
              <a:endParaRPr lang="zh-CN" altLang="en-US" sz="2000"/>
            </a:p>
          </p:txBody>
        </p:sp>
        <p:sp>
          <p:nvSpPr>
            <p:cNvPr id="31" name="AutoShape 30"/>
            <p:cNvSpPr>
              <a:spLocks noChangeArrowheads="1"/>
            </p:cNvSpPr>
            <p:nvPr/>
          </p:nvSpPr>
          <p:spPr bwMode="auto">
            <a:xfrm>
              <a:off x="4371975" y="208532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2" name="AutoShape 31"/>
            <p:cNvSpPr>
              <a:spLocks noChangeArrowheads="1"/>
            </p:cNvSpPr>
            <p:nvPr/>
          </p:nvSpPr>
          <p:spPr bwMode="auto">
            <a:xfrm>
              <a:off x="4371975" y="4581160"/>
              <a:ext cx="108000" cy="576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3" name="AutoShape 32"/>
            <p:cNvSpPr>
              <a:spLocks noChangeArrowheads="1"/>
            </p:cNvSpPr>
            <p:nvPr/>
          </p:nvSpPr>
          <p:spPr bwMode="auto">
            <a:xfrm>
              <a:off x="4371975" y="3331276"/>
              <a:ext cx="108000" cy="540000"/>
            </a:xfrm>
            <a:prstGeom prst="downArrow">
              <a:avLst>
                <a:gd name="adj1" fmla="val 50000"/>
                <a:gd name="adj2" fmla="val 201665"/>
              </a:avLst>
            </a:prstGeom>
            <a:solidFill>
              <a:schemeClr val="tx2">
                <a:lumMod val="50000"/>
              </a:schemeClr>
            </a:solidFill>
            <a:ln w="19050" algn="ctr">
              <a:noFill/>
              <a:miter lim="800000"/>
              <a:headEnd/>
              <a:tailEnd/>
            </a:ln>
          </p:spPr>
          <p:txBody>
            <a:bodyPr wrap="none" anchor="ctr"/>
            <a:lstStyle/>
            <a:p>
              <a:endParaRPr lang="zh-CN" altLang="en-US" sz="2000"/>
            </a:p>
          </p:txBody>
        </p:sp>
        <p:sp>
          <p:nvSpPr>
            <p:cNvPr id="35" name="Line 9"/>
            <p:cNvSpPr>
              <a:spLocks noChangeShapeType="1"/>
            </p:cNvSpPr>
            <p:nvPr/>
          </p:nvSpPr>
          <p:spPr bwMode="auto">
            <a:xfrm>
              <a:off x="2071670" y="3000372"/>
              <a:ext cx="1620000" cy="0"/>
            </a:xfrm>
            <a:prstGeom prst="line">
              <a:avLst/>
            </a:prstGeom>
            <a:noFill/>
            <a:ln w="28575">
              <a:solidFill>
                <a:srgbClr val="FF0000"/>
              </a:solidFill>
              <a:round/>
              <a:headEnd/>
              <a:tailEnd/>
            </a:ln>
          </p:spPr>
          <p:txBody>
            <a:bodyPr/>
            <a:lstStyle/>
            <a:p>
              <a:endParaRPr lang="zh-CN" altLang="en-US" sz="2000"/>
            </a:p>
          </p:txBody>
        </p:sp>
        <p:sp>
          <p:nvSpPr>
            <p:cNvPr id="37" name="Line 9"/>
            <p:cNvSpPr>
              <a:spLocks noChangeShapeType="1"/>
            </p:cNvSpPr>
            <p:nvPr/>
          </p:nvSpPr>
          <p:spPr bwMode="auto">
            <a:xfrm>
              <a:off x="2071670" y="4217993"/>
              <a:ext cx="1620000" cy="0"/>
            </a:xfrm>
            <a:prstGeom prst="line">
              <a:avLst/>
            </a:prstGeom>
            <a:noFill/>
            <a:ln w="28575">
              <a:solidFill>
                <a:srgbClr val="FF0000"/>
              </a:solidFill>
              <a:round/>
              <a:headEnd/>
              <a:tailEnd/>
            </a:ln>
          </p:spPr>
          <p:txBody>
            <a:bodyPr/>
            <a:lstStyle/>
            <a:p>
              <a:endParaRPr lang="zh-CN"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描述能力</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61</a:t>
            </a:fld>
            <a:endParaRPr lang="en-US" altLang="zh-CN"/>
          </a:p>
        </p:txBody>
      </p:sp>
      <p:grpSp>
        <p:nvGrpSpPr>
          <p:cNvPr id="2" name="Group 4"/>
          <p:cNvGrpSpPr>
            <a:grpSpLocks/>
          </p:cNvGrpSpPr>
          <p:nvPr/>
        </p:nvGrpSpPr>
        <p:grpSpPr bwMode="auto">
          <a:xfrm>
            <a:off x="1857356" y="1786798"/>
            <a:ext cx="5410200" cy="3887040"/>
            <a:chOff x="1248" y="1596"/>
            <a:chExt cx="3408" cy="1983"/>
          </a:xfrm>
        </p:grpSpPr>
        <p:sp>
          <p:nvSpPr>
            <p:cNvPr id="7" name="Oval 5"/>
            <p:cNvSpPr>
              <a:spLocks noChangeArrowheads="1"/>
            </p:cNvSpPr>
            <p:nvPr/>
          </p:nvSpPr>
          <p:spPr bwMode="auto">
            <a:xfrm>
              <a:off x="1248" y="1596"/>
              <a:ext cx="3408" cy="1983"/>
            </a:xfrm>
            <a:prstGeom prst="ellipse">
              <a:avLst/>
            </a:prstGeom>
            <a:solidFill>
              <a:schemeClr val="bg1"/>
            </a:solidFill>
            <a:ln w="28575">
              <a:solidFill>
                <a:schemeClr val="tx1"/>
              </a:solidFill>
              <a:round/>
              <a:headEnd/>
              <a:tailEnd/>
            </a:ln>
            <a:effectLst/>
          </p:spPr>
          <p:txBody>
            <a:bodyPr wrap="none" anchor="ctr"/>
            <a:lstStyle/>
            <a:p>
              <a:endParaRPr lang="zh-CN" altLang="en-US"/>
            </a:p>
          </p:txBody>
        </p:sp>
        <p:grpSp>
          <p:nvGrpSpPr>
            <p:cNvPr id="3" name="Group 6"/>
            <p:cNvGrpSpPr>
              <a:grpSpLocks/>
            </p:cNvGrpSpPr>
            <p:nvPr/>
          </p:nvGrpSpPr>
          <p:grpSpPr bwMode="auto">
            <a:xfrm>
              <a:off x="1488" y="1996"/>
              <a:ext cx="3024" cy="1556"/>
              <a:chOff x="1440" y="1996"/>
              <a:chExt cx="3024" cy="1556"/>
            </a:xfrm>
          </p:grpSpPr>
          <p:sp>
            <p:nvSpPr>
              <p:cNvPr id="11" name="Oval 7"/>
              <p:cNvSpPr>
                <a:spLocks noChangeArrowheads="1"/>
              </p:cNvSpPr>
              <p:nvPr/>
            </p:nvSpPr>
            <p:spPr bwMode="auto">
              <a:xfrm>
                <a:off x="1440" y="1996"/>
                <a:ext cx="3024" cy="1556"/>
              </a:xfrm>
              <a:prstGeom prst="ellipse">
                <a:avLst/>
              </a:prstGeom>
              <a:solidFill>
                <a:schemeClr val="bg1">
                  <a:lumMod val="85000"/>
                </a:schemeClr>
              </a:solidFill>
              <a:ln w="28575">
                <a:solidFill>
                  <a:schemeClr val="tx1"/>
                </a:solidFill>
                <a:round/>
                <a:headEnd/>
                <a:tailEnd/>
              </a:ln>
              <a:effectLst/>
            </p:spPr>
            <p:txBody>
              <a:bodyPr wrap="none" anchor="ctr"/>
              <a:lstStyle/>
              <a:p>
                <a:endParaRPr lang="zh-CN" altLang="en-US"/>
              </a:p>
            </p:txBody>
          </p:sp>
          <p:sp>
            <p:nvSpPr>
              <p:cNvPr id="12" name="Oval 8"/>
              <p:cNvSpPr>
                <a:spLocks noChangeArrowheads="1"/>
              </p:cNvSpPr>
              <p:nvPr/>
            </p:nvSpPr>
            <p:spPr bwMode="auto">
              <a:xfrm>
                <a:off x="1776" y="2400"/>
                <a:ext cx="2430" cy="1056"/>
              </a:xfrm>
              <a:prstGeom prst="ellipse">
                <a:avLst/>
              </a:prstGeom>
              <a:solidFill>
                <a:schemeClr val="bg1">
                  <a:lumMod val="75000"/>
                </a:schemeClr>
              </a:solidFill>
              <a:ln w="28575">
                <a:solidFill>
                  <a:schemeClr val="tx1"/>
                </a:solidFill>
                <a:round/>
                <a:headEnd/>
                <a:tailEnd/>
              </a:ln>
              <a:effectLst/>
            </p:spPr>
            <p:txBody>
              <a:bodyPr wrap="none" anchor="ctr"/>
              <a:lstStyle/>
              <a:p>
                <a:endParaRPr lang="zh-CN" altLang="en-US"/>
              </a:p>
            </p:txBody>
          </p:sp>
          <p:sp>
            <p:nvSpPr>
              <p:cNvPr id="13" name="Oval 9"/>
              <p:cNvSpPr>
                <a:spLocks noChangeArrowheads="1"/>
              </p:cNvSpPr>
              <p:nvPr/>
            </p:nvSpPr>
            <p:spPr bwMode="auto">
              <a:xfrm>
                <a:off x="2208" y="2832"/>
                <a:ext cx="1512" cy="528"/>
              </a:xfrm>
              <a:prstGeom prst="ellipse">
                <a:avLst/>
              </a:prstGeom>
              <a:solidFill>
                <a:schemeClr val="bg1">
                  <a:lumMod val="65000"/>
                </a:schemeClr>
              </a:solidFill>
              <a:ln w="28575">
                <a:solidFill>
                  <a:schemeClr val="tx1"/>
                </a:solidFill>
                <a:round/>
                <a:headEnd/>
                <a:tailEnd/>
              </a:ln>
              <a:effectLst/>
            </p:spPr>
            <p:txBody>
              <a:bodyPr wrap="none" anchor="ctr"/>
              <a:lstStyle/>
              <a:p>
                <a:endParaRPr lang="zh-CN" altLang="en-US"/>
              </a:p>
            </p:txBody>
          </p:sp>
          <p:sp>
            <p:nvSpPr>
              <p:cNvPr id="14" name="Text Box 10"/>
              <p:cNvSpPr txBox="1">
                <a:spLocks noChangeArrowheads="1"/>
              </p:cNvSpPr>
              <p:nvPr/>
            </p:nvSpPr>
            <p:spPr bwMode="auto">
              <a:xfrm>
                <a:off x="2511" y="2568"/>
                <a:ext cx="816" cy="236"/>
              </a:xfrm>
              <a:prstGeom prst="rect">
                <a:avLst/>
              </a:prstGeom>
              <a:noFill/>
              <a:ln w="2857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2</a:t>
                </a:r>
                <a:r>
                  <a:rPr kumimoji="1" lang="zh-CN" altLang="en-US" sz="2400" dirty="0">
                    <a:latin typeface="微软雅黑" pitchFamily="34" charset="-122"/>
                    <a:ea typeface="微软雅黑" pitchFamily="34" charset="-122"/>
                  </a:rPr>
                  <a:t>型文法</a:t>
                </a:r>
              </a:p>
            </p:txBody>
          </p:sp>
          <p:sp>
            <p:nvSpPr>
              <p:cNvPr id="15" name="Text Box 11"/>
              <p:cNvSpPr txBox="1">
                <a:spLocks noChangeArrowheads="1"/>
              </p:cNvSpPr>
              <p:nvPr/>
            </p:nvSpPr>
            <p:spPr bwMode="auto">
              <a:xfrm>
                <a:off x="2511" y="2108"/>
                <a:ext cx="816" cy="236"/>
              </a:xfrm>
              <a:prstGeom prst="rect">
                <a:avLst/>
              </a:prstGeom>
              <a:noFill/>
              <a:ln w="2857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1</a:t>
                </a:r>
                <a:r>
                  <a:rPr kumimoji="1" lang="zh-CN" altLang="en-US" sz="2400" dirty="0">
                    <a:latin typeface="微软雅黑" pitchFamily="34" charset="-122"/>
                    <a:ea typeface="微软雅黑" pitchFamily="34" charset="-122"/>
                  </a:rPr>
                  <a:t>型文法</a:t>
                </a:r>
                <a:endParaRPr kumimoji="1" lang="zh-CN" altLang="en-US" sz="2000" dirty="0">
                  <a:latin typeface="微软雅黑" pitchFamily="34" charset="-122"/>
                  <a:ea typeface="微软雅黑" pitchFamily="34" charset="-122"/>
                </a:endParaRPr>
              </a:p>
            </p:txBody>
          </p:sp>
        </p:grpSp>
        <p:sp>
          <p:nvSpPr>
            <p:cNvPr id="9" name="Text Box 12"/>
            <p:cNvSpPr txBox="1">
              <a:spLocks noChangeArrowheads="1"/>
            </p:cNvSpPr>
            <p:nvPr/>
          </p:nvSpPr>
          <p:spPr bwMode="auto">
            <a:xfrm>
              <a:off x="2559" y="1704"/>
              <a:ext cx="816" cy="236"/>
            </a:xfrm>
            <a:prstGeom prst="rect">
              <a:avLst/>
            </a:prstGeom>
            <a:noFill/>
            <a:ln w="9525">
              <a:noFill/>
              <a:miter lim="800000"/>
              <a:headEnd/>
              <a:tailEnd/>
            </a:ln>
            <a:effectLst/>
          </p:spPr>
          <p:txBody>
            <a:bodyPr>
              <a:spAutoFit/>
            </a:bodyPr>
            <a:lstStyle/>
            <a:p>
              <a:pPr algn="ctr">
                <a:spcBef>
                  <a:spcPct val="50000"/>
                </a:spcBef>
              </a:pPr>
              <a:r>
                <a:rPr kumimoji="1" lang="en-US" altLang="zh-CN" sz="2400">
                  <a:latin typeface="微软雅黑" pitchFamily="34" charset="-122"/>
                  <a:ea typeface="微软雅黑" pitchFamily="34" charset="-122"/>
                </a:rPr>
                <a:t>0</a:t>
              </a:r>
              <a:r>
                <a:rPr kumimoji="1" lang="zh-CN" altLang="en-US" sz="2400">
                  <a:latin typeface="微软雅黑" pitchFamily="34" charset="-122"/>
                  <a:ea typeface="微软雅黑" pitchFamily="34" charset="-122"/>
                </a:rPr>
                <a:t>型文法</a:t>
              </a:r>
            </a:p>
          </p:txBody>
        </p:sp>
        <p:sp>
          <p:nvSpPr>
            <p:cNvPr id="10" name="Text Box 13"/>
            <p:cNvSpPr txBox="1">
              <a:spLocks noChangeArrowheads="1"/>
            </p:cNvSpPr>
            <p:nvPr/>
          </p:nvSpPr>
          <p:spPr bwMode="auto">
            <a:xfrm>
              <a:off x="2559" y="3000"/>
              <a:ext cx="816" cy="236"/>
            </a:xfrm>
            <a:prstGeom prst="rect">
              <a:avLst/>
            </a:prstGeom>
            <a:noFill/>
            <a:ln w="9525">
              <a:noFill/>
              <a:miter lim="800000"/>
              <a:headEnd/>
              <a:tailEnd/>
            </a:ln>
            <a:effectLst/>
          </p:spPr>
          <p:txBody>
            <a:bodyPr>
              <a:spAutoFit/>
            </a:bodyPr>
            <a:lstStyle/>
            <a:p>
              <a:pPr algn="ctr">
                <a:spcBef>
                  <a:spcPct val="50000"/>
                </a:spcBef>
              </a:pPr>
              <a:r>
                <a:rPr kumimoji="1" lang="en-US" altLang="zh-CN" sz="2400" dirty="0">
                  <a:latin typeface="微软雅黑" pitchFamily="34" charset="-122"/>
                  <a:ea typeface="微软雅黑" pitchFamily="34" charset="-122"/>
                </a:rPr>
                <a:t>3</a:t>
              </a:r>
              <a:r>
                <a:rPr kumimoji="1" lang="zh-CN" altLang="en-US" sz="2400" dirty="0">
                  <a:latin typeface="微软雅黑" pitchFamily="34" charset="-122"/>
                  <a:ea typeface="微软雅黑" pitchFamily="34" charset="-122"/>
                </a:rPr>
                <a:t>型文法</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型</a:t>
            </a:r>
            <a:r>
              <a:rPr lang="zh-CN" altLang="en-US" noProof="1" smtClean="0"/>
              <a:t>文法等价于正则表达式。</a:t>
            </a:r>
            <a:endParaRPr lang="en-US" altLang="zh-CN" dirty="0" smtClean="0"/>
          </a:p>
          <a:p>
            <a:pPr>
              <a:buNone/>
            </a:pPr>
            <a:endParaRPr lang="en-US" altLang="zh-CN" dirty="0" smtClean="0"/>
          </a:p>
          <a:p>
            <a:pPr>
              <a:buNone/>
            </a:pPr>
            <a:r>
              <a:rPr lang="en-US" altLang="zh-CN" dirty="0" smtClean="0"/>
              <a:t>	</a:t>
            </a:r>
            <a:r>
              <a:rPr lang="en-US" altLang="zh-CN" dirty="0" smtClean="0">
                <a:sym typeface="Symbol" pitchFamily="18" charset="2"/>
              </a:rPr>
              <a:t>a*</a:t>
            </a:r>
          </a:p>
          <a:p>
            <a:pPr>
              <a:buNone/>
            </a:pPr>
            <a:r>
              <a:rPr lang="en-US" altLang="zh-CN" dirty="0" smtClean="0">
                <a:sym typeface="Symbol" pitchFamily="18" charset="2"/>
              </a:rPr>
              <a:t>	</a:t>
            </a:r>
            <a:r>
              <a:rPr lang="en-US" dirty="0" smtClean="0"/>
              <a:t> A </a:t>
            </a:r>
            <a:r>
              <a:rPr lang="en-US" dirty="0" smtClean="0">
                <a:sym typeface="Symbol"/>
              </a:rPr>
              <a:t></a:t>
            </a:r>
            <a:r>
              <a:rPr lang="en-US" dirty="0" smtClean="0"/>
              <a:t> </a:t>
            </a:r>
            <a:r>
              <a:rPr lang="en-US" dirty="0" err="1" smtClean="0"/>
              <a:t>aA</a:t>
            </a:r>
            <a:r>
              <a:rPr lang="en-US" dirty="0" smtClean="0"/>
              <a:t> | </a:t>
            </a:r>
            <a:r>
              <a:rPr lang="en-US" dirty="0" smtClean="0">
                <a:sym typeface="Symbol"/>
              </a:rPr>
              <a:t>       </a:t>
            </a:r>
            <a:r>
              <a:rPr lang="en-US" dirty="0" smtClean="0"/>
              <a:t>A </a:t>
            </a:r>
            <a:r>
              <a:rPr lang="en-US" dirty="0" smtClean="0">
                <a:sym typeface="Symbol"/>
              </a:rPr>
              <a:t></a:t>
            </a:r>
            <a:r>
              <a:rPr lang="en-US" dirty="0" smtClean="0"/>
              <a:t> </a:t>
            </a:r>
            <a:r>
              <a:rPr lang="en-US" dirty="0" err="1" smtClean="0"/>
              <a:t>Aa</a:t>
            </a:r>
            <a:r>
              <a:rPr lang="en-US" dirty="0" smtClean="0"/>
              <a:t> | </a:t>
            </a:r>
            <a:r>
              <a:rPr lang="en-US" dirty="0" smtClean="0">
                <a:sym typeface="Symbol"/>
              </a:rPr>
              <a:t></a:t>
            </a:r>
            <a:endParaRPr lang="en-US" altLang="zh-CN" dirty="0" smtClean="0"/>
          </a:p>
          <a:p>
            <a:pPr marL="342900" lvl="2" indent="-342900">
              <a:spcBef>
                <a:spcPts val="3600"/>
              </a:spcBef>
              <a:spcAft>
                <a:spcPts val="600"/>
              </a:spcAft>
              <a:buSzPct val="60000"/>
              <a:buNone/>
            </a:pPr>
            <a:r>
              <a:rPr lang="en-US" altLang="zh-CN" dirty="0" smtClean="0">
                <a:sym typeface="Symbol" pitchFamily="18" charset="2"/>
              </a:rPr>
              <a:t>	a*b</a:t>
            </a:r>
            <a:endParaRPr lang="en-US" altLang="zh-CN" dirty="0" smtClean="0"/>
          </a:p>
          <a:p>
            <a:pPr marL="342900" lvl="2" indent="-342900">
              <a:spcBef>
                <a:spcPts val="576"/>
              </a:spcBef>
              <a:spcAft>
                <a:spcPts val="600"/>
              </a:spcAft>
              <a:buSzPct val="60000"/>
              <a:buNone/>
            </a:pPr>
            <a:r>
              <a:rPr lang="en-US" altLang="zh-CN" dirty="0" smtClean="0"/>
              <a:t>	</a:t>
            </a:r>
            <a:r>
              <a:rPr lang="en-US" dirty="0" smtClean="0"/>
              <a:t>A </a:t>
            </a:r>
            <a:r>
              <a:rPr lang="en-US" dirty="0" smtClean="0">
                <a:sym typeface="Symbol"/>
              </a:rPr>
              <a:t></a:t>
            </a:r>
            <a:r>
              <a:rPr lang="en-US" dirty="0" smtClean="0"/>
              <a:t> </a:t>
            </a:r>
            <a:r>
              <a:rPr lang="en-US" dirty="0" err="1" smtClean="0"/>
              <a:t>aA</a:t>
            </a:r>
            <a:r>
              <a:rPr lang="en-US" dirty="0" smtClean="0"/>
              <a:t> | b</a:t>
            </a:r>
          </a:p>
          <a:p>
            <a:pPr marL="342900" lvl="2" indent="-342900">
              <a:spcBef>
                <a:spcPts val="3600"/>
              </a:spcBef>
              <a:spcAft>
                <a:spcPts val="600"/>
              </a:spcAft>
              <a:buSzPct val="60000"/>
              <a:buNone/>
            </a:pPr>
            <a:r>
              <a:rPr lang="en-US" dirty="0" smtClean="0"/>
              <a:t>	A </a:t>
            </a:r>
            <a:r>
              <a:rPr lang="en-US" dirty="0" smtClean="0">
                <a:sym typeface="Symbol"/>
              </a:rPr>
              <a:t></a:t>
            </a:r>
            <a:r>
              <a:rPr lang="en-US" dirty="0" smtClean="0"/>
              <a:t> </a:t>
            </a:r>
            <a:r>
              <a:rPr lang="en-US" dirty="0" err="1" smtClean="0"/>
              <a:t>Aa</a:t>
            </a:r>
            <a:r>
              <a:rPr lang="en-US" dirty="0" smtClean="0"/>
              <a:t> | b</a:t>
            </a:r>
          </a:p>
          <a:p>
            <a:pPr marL="342900" lvl="2" indent="-342900">
              <a:spcBef>
                <a:spcPts val="576"/>
              </a:spcBef>
              <a:spcAft>
                <a:spcPts val="600"/>
              </a:spcAft>
              <a:buSzPct val="60000"/>
              <a:buNone/>
            </a:pPr>
            <a:r>
              <a:rPr lang="en-US" altLang="zh-CN" dirty="0" smtClean="0">
                <a:sym typeface="Symbol" pitchFamily="18" charset="2"/>
              </a:rPr>
              <a:t>	</a:t>
            </a:r>
            <a:r>
              <a:rPr lang="en-US" altLang="zh-CN" dirty="0" err="1" smtClean="0">
                <a:sym typeface="Symbol" pitchFamily="18" charset="2"/>
              </a:rPr>
              <a:t>ba</a:t>
            </a:r>
            <a:r>
              <a:rPr lang="en-US" altLang="zh-CN" dirty="0" smtClean="0">
                <a:sym typeface="Symbol" pitchFamily="18" charset="2"/>
              </a:rPr>
              <a:t>*</a:t>
            </a: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smtClean="0">
                <a:latin typeface="宋体" charset="-122"/>
              </a:rPr>
              <a:t>例</a:t>
            </a:r>
            <a:r>
              <a:rPr lang="en-US" altLang="zh-CN" dirty="0" smtClean="0">
                <a:ea typeface="仿宋_GB2312" pitchFamily="49" charset="-122"/>
              </a:rPr>
              <a:t>2.3 </a:t>
            </a:r>
            <a:r>
              <a:rPr lang="en-US" altLang="zh-CN" dirty="0" smtClean="0">
                <a:latin typeface="宋体" charset="-122"/>
              </a:rPr>
              <a:t> </a:t>
            </a:r>
          </a:p>
          <a:p>
            <a:pPr lvl="1">
              <a:spcBef>
                <a:spcPts val="600"/>
              </a:spcBef>
              <a:spcAft>
                <a:spcPts val="600"/>
              </a:spcAft>
            </a:pPr>
            <a:r>
              <a:rPr lang="zh-CN" altLang="en-US" dirty="0" smtClean="0">
                <a:latin typeface="宋体" charset="-122"/>
                <a:cs typeface="+mn-cs"/>
              </a:rPr>
              <a:t>构造文法</a:t>
            </a:r>
            <a:r>
              <a:rPr lang="en-US" altLang="zh-CN" dirty="0" smtClean="0">
                <a:ea typeface="仿宋_GB2312" pitchFamily="49" charset="-122"/>
              </a:rPr>
              <a:t>G</a:t>
            </a:r>
            <a:r>
              <a:rPr lang="zh-CN" altLang="en-US" dirty="0" smtClean="0">
                <a:ea typeface="仿宋_GB2312" pitchFamily="49" charset="-122"/>
              </a:rPr>
              <a:t>，</a:t>
            </a:r>
            <a:r>
              <a:rPr lang="zh-CN" altLang="en-US" dirty="0" smtClean="0">
                <a:latin typeface="宋体" charset="-122"/>
                <a:cs typeface="+mn-cs"/>
              </a:rPr>
              <a:t>使</a:t>
            </a:r>
            <a:r>
              <a:rPr lang="en-US" altLang="zh-CN" dirty="0" smtClean="0">
                <a:ea typeface="仿宋_GB2312" pitchFamily="49" charset="-122"/>
              </a:rPr>
              <a:t>L(G) = { </a:t>
            </a:r>
            <a:r>
              <a:rPr lang="en-US" altLang="zh-CN" dirty="0" err="1" smtClean="0">
                <a:ea typeface="仿宋_GB2312" pitchFamily="49" charset="-122"/>
              </a:rPr>
              <a:t>a</a:t>
            </a:r>
            <a:r>
              <a:rPr lang="en-US" altLang="zh-CN" baseline="30000" dirty="0" err="1" smtClean="0">
                <a:ea typeface="仿宋_GB2312" pitchFamily="49" charset="-122"/>
              </a:rPr>
              <a:t>n</a:t>
            </a:r>
            <a:r>
              <a:rPr lang="en-US" altLang="zh-CN" dirty="0" err="1" smtClean="0">
                <a:ea typeface="仿宋_GB2312" pitchFamily="49" charset="-122"/>
              </a:rPr>
              <a:t>b</a:t>
            </a:r>
            <a:r>
              <a:rPr lang="en-US" altLang="zh-CN" baseline="30000" dirty="0" err="1" smtClean="0">
                <a:ea typeface="仿宋_GB2312" pitchFamily="49" charset="-122"/>
              </a:rPr>
              <a:t>n</a:t>
            </a:r>
            <a:r>
              <a:rPr lang="en-US" altLang="zh-CN" baseline="30000" dirty="0" smtClean="0">
                <a:ea typeface="仿宋_GB2312" pitchFamily="49" charset="-122"/>
              </a:rPr>
              <a:t> </a:t>
            </a:r>
            <a:r>
              <a:rPr lang="en-US" altLang="zh-CN" dirty="0" smtClean="0">
                <a:ea typeface="仿宋_GB2312" pitchFamily="49" charset="-122"/>
              </a:rPr>
              <a:t>| n&gt;=1 }</a:t>
            </a:r>
            <a:r>
              <a:rPr lang="zh-CN" altLang="en-US" dirty="0" smtClean="0">
                <a:ea typeface="仿宋_GB2312" pitchFamily="49" charset="-122"/>
              </a:rPr>
              <a:t>。</a:t>
            </a:r>
            <a:endParaRPr lang="en-US" altLang="zh-CN" dirty="0" smtClean="0">
              <a:ea typeface="仿宋_GB2312" pitchFamily="49" charset="-122"/>
            </a:endParaRPr>
          </a:p>
          <a:p>
            <a:pPr>
              <a:spcBef>
                <a:spcPts val="600"/>
              </a:spcBef>
            </a:pPr>
            <a:r>
              <a:rPr lang="zh-CN" altLang="en-US" dirty="0" smtClean="0">
                <a:latin typeface="宋体" charset="-122"/>
              </a:rPr>
              <a:t>正则文法不能生成该语言。</a:t>
            </a:r>
            <a:endParaRPr lang="en-US" altLang="zh-CN" dirty="0" smtClean="0">
              <a:latin typeface="宋体" charset="-122"/>
            </a:endParaRPr>
          </a:p>
          <a:p>
            <a:pPr>
              <a:spcBef>
                <a:spcPts val="600"/>
              </a:spcBef>
            </a:pPr>
            <a:r>
              <a:rPr lang="zh-CN" altLang="en-US" dirty="0" smtClean="0">
                <a:latin typeface="宋体" charset="-122"/>
              </a:rPr>
              <a:t>上下文无关文法可以。</a:t>
            </a:r>
            <a:endParaRPr lang="en-US" altLang="zh-CN" dirty="0" smtClean="0">
              <a:latin typeface="宋体" charset="-122"/>
            </a:endParaRPr>
          </a:p>
          <a:p>
            <a:pPr lvl="1">
              <a:spcBef>
                <a:spcPts val="600"/>
              </a:spcBef>
              <a:spcAft>
                <a:spcPts val="600"/>
              </a:spcAft>
            </a:pPr>
            <a:r>
              <a:rPr lang="en-US" altLang="zh-CN" dirty="0" smtClean="0">
                <a:ea typeface="仿宋_GB2312" pitchFamily="49" charset="-122"/>
              </a:rPr>
              <a:t>S→ </a:t>
            </a:r>
            <a:r>
              <a:rPr lang="en-US" altLang="zh-CN" dirty="0" err="1" smtClean="0">
                <a:ea typeface="仿宋_GB2312" pitchFamily="49" charset="-122"/>
              </a:rPr>
              <a:t>aSb</a:t>
            </a:r>
            <a:r>
              <a:rPr lang="en-US" altLang="zh-CN" dirty="0" smtClean="0">
                <a:ea typeface="仿宋_GB2312" pitchFamily="49" charset="-122"/>
              </a:rPr>
              <a:t> | </a:t>
            </a:r>
            <a:r>
              <a:rPr lang="en-US" altLang="zh-CN" dirty="0" err="1" smtClean="0">
                <a:ea typeface="仿宋_GB2312" pitchFamily="49" charset="-122"/>
              </a:rPr>
              <a:t>ab</a:t>
            </a:r>
            <a:endParaRPr lang="en-US" altLang="zh-CN" dirty="0" smtClean="0">
              <a:ea typeface="仿宋_GB2312" pitchFamily="49" charset="-122"/>
            </a:endParaRPr>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p:txBody>
          <a:bodyPr/>
          <a:lstStyle/>
          <a:p>
            <a:r>
              <a:rPr lang="en-US" altLang="zh-CN" noProof="1" smtClean="0"/>
              <a:t>L = </a:t>
            </a:r>
            <a:r>
              <a:rPr lang="en-US" altLang="zh-CN" dirty="0" smtClean="0"/>
              <a:t>{ </a:t>
            </a:r>
            <a:r>
              <a:rPr lang="en-US" altLang="zh-CN" dirty="0" err="1" smtClean="0"/>
              <a:t>a</a:t>
            </a:r>
            <a:r>
              <a:rPr lang="en-US" altLang="zh-CN" baseline="30000" dirty="0" err="1" smtClean="0"/>
              <a:t>n</a:t>
            </a:r>
            <a:r>
              <a:rPr lang="en-US" altLang="zh-CN" dirty="0" err="1" smtClean="0"/>
              <a:t>b</a:t>
            </a:r>
            <a:r>
              <a:rPr lang="en-US" altLang="zh-CN" baseline="30000" dirty="0" err="1" smtClean="0"/>
              <a:t>n</a:t>
            </a:r>
            <a:r>
              <a:rPr lang="en-US" altLang="zh-CN" dirty="0" err="1" smtClean="0"/>
              <a:t>c</a:t>
            </a:r>
            <a:r>
              <a:rPr lang="en-US" altLang="zh-CN" baseline="30000" dirty="0" err="1" smtClean="0"/>
              <a:t>n</a:t>
            </a:r>
            <a:r>
              <a:rPr lang="en-US" altLang="zh-CN" dirty="0" smtClean="0"/>
              <a:t> | n</a:t>
            </a:r>
            <a:r>
              <a:rPr lang="en-US" altLang="zh-CN" dirty="0" smtClean="0">
                <a:sym typeface="Symbol" pitchFamily="18" charset="2"/>
              </a:rPr>
              <a:t>1 </a:t>
            </a:r>
            <a:r>
              <a:rPr lang="en-US" altLang="zh-CN" dirty="0" smtClean="0"/>
              <a:t>} </a:t>
            </a:r>
          </a:p>
          <a:p>
            <a:pPr>
              <a:buNone/>
            </a:pPr>
            <a:r>
              <a:rPr lang="en-US" altLang="zh-CN" dirty="0" smtClean="0"/>
              <a:t>	</a:t>
            </a:r>
            <a:r>
              <a:rPr lang="zh-CN" altLang="en-US" dirty="0" smtClean="0"/>
              <a:t>不能由上下文无关文法（</a:t>
            </a:r>
            <a:r>
              <a:rPr lang="en-US" altLang="zh-CN" dirty="0" smtClean="0"/>
              <a:t>2</a:t>
            </a:r>
            <a:r>
              <a:rPr lang="zh-CN" altLang="en-US" dirty="0" smtClean="0"/>
              <a:t>型文法）生成，</a:t>
            </a:r>
            <a:endParaRPr lang="en-US" altLang="zh-CN" dirty="0" smtClean="0"/>
          </a:p>
          <a:p>
            <a:pPr>
              <a:buNone/>
            </a:pPr>
            <a:r>
              <a:rPr lang="en-US" altLang="zh-CN" dirty="0" smtClean="0"/>
              <a:t>	</a:t>
            </a:r>
            <a:r>
              <a:rPr lang="zh-CN" altLang="en-US" dirty="0" smtClean="0"/>
              <a:t>但可由上下文有关文法（</a:t>
            </a:r>
            <a:r>
              <a:rPr lang="en-US" altLang="zh-CN" dirty="0" smtClean="0"/>
              <a:t>1</a:t>
            </a:r>
            <a:r>
              <a:rPr lang="zh-CN" altLang="en-US" dirty="0" smtClean="0"/>
              <a:t>型文法）生成</a:t>
            </a:r>
            <a:r>
              <a:rPr lang="zh-CN" altLang="en-US" dirty="0" smtClean="0">
                <a:ea typeface="仿宋_GB2312" pitchFamily="49" charset="-122"/>
              </a:rPr>
              <a:t>。</a:t>
            </a:r>
            <a:endParaRPr lang="en-US" altLang="zh-CN" dirty="0" smtClean="0">
              <a:ea typeface="仿宋_GB2312" pitchFamily="49" charset="-122"/>
            </a:endParaRPr>
          </a:p>
          <a:p>
            <a:pPr eaLnBrk="1" hangingPunct="1">
              <a:spcBef>
                <a:spcPts val="0"/>
              </a:spcBef>
              <a:buNone/>
            </a:pPr>
            <a:r>
              <a:rPr lang="en-US" altLang="zh-CN" dirty="0" smtClean="0">
                <a:cs typeface="Times New Roman" pitchFamily="18" charset="0"/>
              </a:rPr>
              <a:t>       S </a:t>
            </a: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aSBC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CB  BC </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aB</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ab</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bB</a:t>
            </a:r>
            <a:r>
              <a:rPr lang="en-US" altLang="zh-CN" dirty="0" smtClean="0">
                <a:cs typeface="Times New Roman" pitchFamily="18" charset="0"/>
                <a:sym typeface="Symbol" pitchFamily="18" charset="2"/>
              </a:rPr>
              <a:t>  bb</a:t>
            </a: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bC</a:t>
            </a:r>
            <a:r>
              <a:rPr lang="en-US" altLang="zh-CN" dirty="0" smtClean="0">
                <a:cs typeface="Times New Roman" pitchFamily="18" charset="0"/>
                <a:sym typeface="Symbol" pitchFamily="18" charset="2"/>
              </a:rPr>
              <a:t>  </a:t>
            </a:r>
            <a:r>
              <a:rPr lang="en-US" altLang="zh-CN" dirty="0" err="1" smtClean="0">
                <a:cs typeface="Times New Roman" pitchFamily="18" charset="0"/>
                <a:sym typeface="Symbol" pitchFamily="18" charset="2"/>
              </a:rPr>
              <a:t>bc</a:t>
            </a:r>
            <a:endParaRPr lang="en-US" altLang="zh-CN" dirty="0" smtClean="0">
              <a:cs typeface="Times New Roman" pitchFamily="18" charset="0"/>
              <a:sym typeface="Symbol" pitchFamily="18" charset="2"/>
            </a:endParaRPr>
          </a:p>
          <a:p>
            <a:pPr eaLnBrk="1" hangingPunct="1">
              <a:spcBef>
                <a:spcPts val="0"/>
              </a:spcBef>
              <a:buNone/>
            </a:pPr>
            <a:r>
              <a:rPr lang="en-US" altLang="zh-CN" dirty="0" smtClean="0">
                <a:cs typeface="Times New Roman" pitchFamily="18" charset="0"/>
                <a:sym typeface="Symbol" pitchFamily="18" charset="2"/>
              </a:rPr>
              <a:t>       </a:t>
            </a:r>
            <a:r>
              <a:rPr lang="en-US" altLang="zh-CN" dirty="0" err="1" smtClean="0">
                <a:cs typeface="Times New Roman" pitchFamily="18" charset="0"/>
                <a:sym typeface="Symbol" pitchFamily="18" charset="2"/>
              </a:rPr>
              <a:t>cC</a:t>
            </a:r>
            <a:r>
              <a:rPr lang="en-US" altLang="zh-CN" dirty="0" smtClean="0">
                <a:cs typeface="Times New Roman" pitchFamily="18" charset="0"/>
                <a:sym typeface="Symbol" pitchFamily="18" charset="2"/>
              </a:rPr>
              <a:t>  cc</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endParaRPr lang="zh-CN" altLang="en-US" dirty="0"/>
          </a:p>
        </p:txBody>
      </p:sp>
      <p:sp>
        <p:nvSpPr>
          <p:cNvPr id="3" name="内容占位符 2"/>
          <p:cNvSpPr>
            <a:spLocks noGrp="1"/>
          </p:cNvSpPr>
          <p:nvPr>
            <p:ph idx="1"/>
          </p:nvPr>
        </p:nvSpPr>
        <p:spPr>
          <a:xfrm>
            <a:off x="1031850" y="1125538"/>
            <a:ext cx="7897868" cy="5040312"/>
          </a:xfrm>
        </p:spPr>
        <p:txBody>
          <a:bodyPr/>
          <a:lstStyle/>
          <a:p>
            <a:r>
              <a:rPr lang="en-US" altLang="zh-CN" dirty="0" smtClean="0"/>
              <a:t>L = { </a:t>
            </a:r>
            <a:r>
              <a:rPr lang="en-US" altLang="zh-CN" dirty="0" smtClean="0">
                <a:sym typeface="Symbol" pitchFamily="18" charset="2"/>
              </a:rPr>
              <a:t>c| (</a:t>
            </a:r>
            <a:r>
              <a:rPr lang="en-US" altLang="zh-CN" dirty="0" err="1" smtClean="0">
                <a:sym typeface="Symbol" pitchFamily="18" charset="2"/>
              </a:rPr>
              <a:t>a|b</a:t>
            </a:r>
            <a:r>
              <a:rPr lang="en-US" altLang="zh-CN" dirty="0" smtClean="0">
                <a:sym typeface="Symbol" pitchFamily="18" charset="2"/>
              </a:rPr>
              <a:t>)* </a:t>
            </a:r>
            <a:r>
              <a:rPr lang="en-US" altLang="zh-CN" dirty="0" smtClean="0"/>
              <a:t>}</a:t>
            </a:r>
          </a:p>
          <a:p>
            <a:pPr>
              <a:buNone/>
            </a:pPr>
            <a:r>
              <a:rPr lang="en-US" altLang="zh-CN" dirty="0" smtClean="0">
                <a:latin typeface="宋体" charset="-122"/>
              </a:rPr>
              <a:t>	</a:t>
            </a:r>
            <a:r>
              <a:rPr lang="zh-CN" altLang="en-US" dirty="0" smtClean="0">
                <a:latin typeface="宋体" charset="-122"/>
              </a:rPr>
              <a:t>不能由上下文无关文法</a:t>
            </a:r>
            <a:r>
              <a:rPr lang="zh-CN" altLang="en-US" dirty="0" smtClean="0"/>
              <a:t>（</a:t>
            </a:r>
            <a:r>
              <a:rPr lang="en-US" altLang="zh-CN" dirty="0" smtClean="0"/>
              <a:t>2</a:t>
            </a:r>
            <a:r>
              <a:rPr lang="zh-CN" altLang="en-US" dirty="0" smtClean="0"/>
              <a:t>型文法）生成</a:t>
            </a:r>
            <a:r>
              <a:rPr lang="zh-CN" altLang="en-US" dirty="0" smtClean="0">
                <a:latin typeface="宋体" charset="-122"/>
              </a:rPr>
              <a:t>，</a:t>
            </a:r>
            <a:endParaRPr lang="en-US" altLang="zh-CN" dirty="0" smtClean="0">
              <a:latin typeface="宋体" charset="-122"/>
            </a:endParaRPr>
          </a:p>
          <a:p>
            <a:pPr>
              <a:buNone/>
            </a:pPr>
            <a:r>
              <a:rPr lang="en-US" altLang="zh-CN" dirty="0" smtClean="0">
                <a:latin typeface="宋体" charset="-122"/>
              </a:rPr>
              <a:t>	</a:t>
            </a:r>
            <a:r>
              <a:rPr lang="zh-CN" altLang="en-US" dirty="0" smtClean="0">
                <a:latin typeface="宋体" charset="-122"/>
              </a:rPr>
              <a:t>也不能由上下文有关文法</a:t>
            </a:r>
            <a:r>
              <a:rPr lang="zh-CN" altLang="en-US" dirty="0" smtClean="0"/>
              <a:t>（</a:t>
            </a:r>
            <a:r>
              <a:rPr lang="en-US" altLang="zh-CN" dirty="0" smtClean="0"/>
              <a:t>1</a:t>
            </a:r>
            <a:r>
              <a:rPr lang="zh-CN" altLang="en-US" dirty="0" smtClean="0"/>
              <a:t>型文法）生成</a:t>
            </a:r>
            <a:r>
              <a:rPr lang="zh-CN" altLang="en-US" dirty="0" smtClean="0">
                <a:latin typeface="宋体" charset="-122"/>
              </a:rPr>
              <a:t>，</a:t>
            </a:r>
            <a:endParaRPr lang="en-US" altLang="zh-CN" dirty="0" smtClean="0">
              <a:latin typeface="宋体" charset="-122"/>
            </a:endParaRPr>
          </a:p>
          <a:p>
            <a:pPr>
              <a:buNone/>
            </a:pPr>
            <a:r>
              <a:rPr lang="en-US" altLang="zh-CN" dirty="0" smtClean="0">
                <a:latin typeface="宋体" charset="-122"/>
              </a:rPr>
              <a:t>	</a:t>
            </a:r>
            <a:r>
              <a:rPr lang="zh-CN" altLang="en-US" dirty="0" smtClean="0">
                <a:latin typeface="宋体" charset="-122"/>
              </a:rPr>
              <a:t>只能由</a:t>
            </a:r>
            <a:r>
              <a:rPr lang="en-US" altLang="zh-CN" dirty="0" smtClean="0">
                <a:latin typeface="宋体" charset="-122"/>
              </a:rPr>
              <a:t>0</a:t>
            </a:r>
            <a:r>
              <a:rPr lang="zh-CN" altLang="en-US" dirty="0" smtClean="0">
                <a:latin typeface="宋体" charset="-122"/>
              </a:rPr>
              <a:t>型文法</a:t>
            </a:r>
            <a:r>
              <a:rPr lang="zh-CN" altLang="en-US" dirty="0" smtClean="0"/>
              <a:t>生成</a:t>
            </a:r>
            <a:r>
              <a:rPr lang="zh-CN" altLang="en-US" dirty="0" smtClean="0">
                <a:latin typeface="宋体" charset="-122"/>
              </a:rPr>
              <a:t>。</a:t>
            </a:r>
            <a:endParaRPr lang="en-US" altLang="zh-CN" dirty="0" smtClean="0">
              <a:latin typeface="宋体" charset="-122"/>
            </a:endParaRPr>
          </a:p>
          <a:p>
            <a:r>
              <a:rPr lang="zh-CN" altLang="en-US" dirty="0" smtClean="0"/>
              <a:t>该语言是检查程序中标识符的声明应先于引用的抽象。</a:t>
            </a:r>
            <a:endParaRPr lang="en-US" altLang="en-US" dirty="0" smtClean="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noProof="1" smtClean="0">
                <a:latin typeface="宋体" charset="-122"/>
              </a:rPr>
              <a:t>程序设计语言不是上下文无关语言，甚至不是上下文有关语言</a:t>
            </a:r>
            <a:r>
              <a:rPr lang="zh-CN" altLang="zh-CN" noProof="1" smtClean="0">
                <a:latin typeface="宋体" charset="-122"/>
              </a:rPr>
              <a:t>。</a:t>
            </a:r>
            <a:endParaRPr lang="zh-CN" altLang="en-US" noProof="1" smtClean="0">
              <a:latin typeface="宋体" charset="-122"/>
            </a:endParaRPr>
          </a:p>
          <a:p>
            <a:r>
              <a:rPr lang="zh-CN" altLang="en-US" dirty="0" smtClean="0">
                <a:latin typeface="宋体" charset="-122"/>
              </a:rPr>
              <a:t>上下文无关文法有足够的能力描述现今大多数程序设计语言的语言结构。</a:t>
            </a:r>
            <a:endParaRPr lang="en-US" altLang="zh-CN" dirty="0" smtClean="0">
              <a:latin typeface="宋体" charset="-122"/>
            </a:endParaRPr>
          </a:p>
          <a:p>
            <a:endParaRPr lang="en-US" altLang="zh-CN" dirty="0" smtClean="0">
              <a:latin typeface="宋体" charset="-122"/>
            </a:endParaRPr>
          </a:p>
          <a:p>
            <a:pPr>
              <a:buNone/>
            </a:pP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宋体" pitchFamily="2" charset="-122"/>
              </a:rPr>
              <a:t>程序的层次结构</a:t>
            </a:r>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67</a:t>
            </a:fld>
            <a:endParaRPr lang="en-US" altLang="zh-CN"/>
          </a:p>
        </p:txBody>
      </p:sp>
      <p:sp>
        <p:nvSpPr>
          <p:cNvPr id="6" name="Rectangle 3"/>
          <p:cNvSpPr txBox="1">
            <a:spLocks noChangeArrowheads="1"/>
          </p:cNvSpPr>
          <p:nvPr/>
        </p:nvSpPr>
        <p:spPr>
          <a:xfrm>
            <a:off x="-32" y="1571612"/>
            <a:ext cx="4714908" cy="4495800"/>
          </a:xfrm>
          <a:prstGeom prst="rect">
            <a:avLst/>
          </a:prstGeom>
        </p:spPr>
        <p:txBody>
          <a:bodyPr/>
          <a:lstStyle/>
          <a:p>
            <a:pPr marL="342900" marR="0" lvl="0" indent="-342900" algn="ctr" defTabSz="914400" rtl="0" eaLnBrk="0" fontAlgn="base" latinLnBrk="0" hangingPunct="0">
              <a:lnSpc>
                <a:spcPct val="100000"/>
              </a:lnSpc>
              <a:spcBef>
                <a:spcPts val="576"/>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程序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子程序或分程序、过程、函数</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语句</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表达式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en-US" altLang="zh-CN"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4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数据引用   算符   函数调用</a:t>
            </a:r>
            <a:endParaRPr kumimoji="0" lang="zh-CN" altLang="en-US" sz="24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sp>
        <p:nvSpPr>
          <p:cNvPr id="7" name="矩形 6"/>
          <p:cNvSpPr/>
          <p:nvPr/>
        </p:nvSpPr>
        <p:spPr>
          <a:xfrm>
            <a:off x="5286380" y="3929066"/>
            <a:ext cx="3286148" cy="1348061"/>
          </a:xfrm>
          <a:prstGeom prst="rect">
            <a:avLst/>
          </a:prstGeom>
        </p:spPr>
        <p:txBody>
          <a:bodyPr wrap="square">
            <a:spAutoFit/>
          </a:bodyPr>
          <a:lstStyle/>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E</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E+T | E-T | T  </a:t>
            </a:r>
          </a:p>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T</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T*F | T/F | F  </a:t>
            </a:r>
          </a:p>
          <a:p>
            <a:pPr marL="285750" indent="-285750" eaLnBrk="0" hangingPunct="0">
              <a:spcBef>
                <a:spcPct val="20000"/>
              </a:spcBef>
              <a:buClr>
                <a:schemeClr val="hlink"/>
              </a:buClr>
              <a:buSzPct val="55000"/>
            </a:pPr>
            <a:r>
              <a:rPr lang="en-US" sz="2400" dirty="0" smtClean="0">
                <a:latin typeface="Arial" pitchFamily="34" charset="0"/>
                <a:ea typeface="微软雅黑" pitchFamily="34" charset="-122"/>
              </a:rPr>
              <a:t>F</a:t>
            </a:r>
            <a:r>
              <a:rPr lang="en-US" altLang="zh-CN" sz="2400" dirty="0" smtClean="0">
                <a:latin typeface="Arial" pitchFamily="34" charset="0"/>
                <a:ea typeface="微软雅黑" pitchFamily="34" charset="-122"/>
                <a:sym typeface="Symbol" pitchFamily="18" charset="2"/>
              </a:rPr>
              <a:t>  </a:t>
            </a:r>
            <a:r>
              <a:rPr lang="en-US" sz="2400" dirty="0" smtClean="0">
                <a:latin typeface="Arial" pitchFamily="34" charset="0"/>
                <a:ea typeface="微软雅黑" pitchFamily="34" charset="-122"/>
              </a:rPr>
              <a:t>(E) | </a:t>
            </a:r>
            <a:r>
              <a:rPr lang="en-US" sz="2400" dirty="0" err="1" smtClean="0">
                <a:latin typeface="Arial" pitchFamily="34" charset="0"/>
                <a:ea typeface="微软雅黑" pitchFamily="34" charset="-122"/>
              </a:rPr>
              <a:t>i</a:t>
            </a:r>
            <a:r>
              <a:rPr lang="en-US" sz="2400" dirty="0" smtClean="0">
                <a:latin typeface="Arial" pitchFamily="34" charset="0"/>
                <a:ea typeface="微软雅黑" pitchFamily="34" charset="-122"/>
              </a:rPr>
              <a:t> </a:t>
            </a:r>
            <a:endParaRPr lang="en-US" altLang="zh-CN" sz="2400" dirty="0" smtClean="0">
              <a:latin typeface="Arial" pitchFamily="34" charset="0"/>
              <a:ea typeface="微软雅黑" pitchFamily="34" charset="-122"/>
            </a:endParaRPr>
          </a:p>
        </p:txBody>
      </p:sp>
      <p:sp>
        <p:nvSpPr>
          <p:cNvPr id="8" name="矩形 7"/>
          <p:cNvSpPr/>
          <p:nvPr/>
        </p:nvSpPr>
        <p:spPr>
          <a:xfrm>
            <a:off x="4714876" y="2143116"/>
            <a:ext cx="4429124" cy="1348061"/>
          </a:xfrm>
          <a:prstGeom prst="rect">
            <a:avLst/>
          </a:prstGeom>
        </p:spPr>
        <p:txBody>
          <a:bodyPr wrap="square">
            <a:spAutoFit/>
          </a:bodyPr>
          <a:lstStyle/>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rPr>
              <a:t>S </a:t>
            </a:r>
            <a:r>
              <a:rPr lang="en-US" altLang="en-US" sz="2400" dirty="0" smtClean="0">
                <a:latin typeface="Arial" pitchFamily="34" charset="0"/>
                <a:ea typeface="微软雅黑" pitchFamily="34" charset="-122"/>
                <a:sym typeface="Symbol" pitchFamily="18" charset="2"/>
              </a:rPr>
              <a:t>   if  </a:t>
            </a:r>
            <a:r>
              <a:rPr lang="en-US" altLang="en-US" sz="2400" dirty="0" err="1" smtClean="0">
                <a:latin typeface="Arial" pitchFamily="34" charset="0"/>
                <a:ea typeface="微软雅黑" pitchFamily="34" charset="-122"/>
                <a:sym typeface="Symbol" pitchFamily="18" charset="2"/>
              </a:rPr>
              <a:t>expr</a:t>
            </a:r>
            <a:r>
              <a:rPr lang="en-US" altLang="en-US" sz="2400" dirty="0" smtClean="0">
                <a:latin typeface="Arial" pitchFamily="34" charset="0"/>
                <a:ea typeface="微软雅黑" pitchFamily="34" charset="-122"/>
                <a:sym typeface="Symbol" pitchFamily="18" charset="2"/>
              </a:rPr>
              <a:t>  then  S</a:t>
            </a:r>
          </a:p>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sym typeface="Symbol" pitchFamily="18" charset="2"/>
              </a:rPr>
              <a:t>    </a:t>
            </a:r>
            <a:r>
              <a:rPr lang="en-US" altLang="zh-CN" sz="2400" dirty="0" smtClean="0">
                <a:latin typeface="Arial" pitchFamily="34" charset="0"/>
                <a:ea typeface="微软雅黑" pitchFamily="34" charset="-122"/>
                <a:sym typeface="Symbol" pitchFamily="18" charset="2"/>
              </a:rPr>
              <a:t>   </a:t>
            </a:r>
            <a:r>
              <a:rPr lang="en-US" altLang="en-US" sz="2400" dirty="0" smtClean="0">
                <a:latin typeface="Arial" pitchFamily="34" charset="0"/>
                <a:ea typeface="微软雅黑" pitchFamily="34" charset="-122"/>
                <a:sym typeface="Symbol" pitchFamily="18" charset="2"/>
              </a:rPr>
              <a:t> if  </a:t>
            </a:r>
            <a:r>
              <a:rPr lang="en-US" altLang="en-US" sz="2400" dirty="0" err="1" smtClean="0">
                <a:latin typeface="Arial" pitchFamily="34" charset="0"/>
                <a:ea typeface="微软雅黑" pitchFamily="34" charset="-122"/>
                <a:sym typeface="Symbol" pitchFamily="18" charset="2"/>
              </a:rPr>
              <a:t>expr</a:t>
            </a:r>
            <a:r>
              <a:rPr lang="en-US" altLang="en-US" sz="2400" dirty="0" smtClean="0">
                <a:latin typeface="Arial" pitchFamily="34" charset="0"/>
                <a:ea typeface="微软雅黑" pitchFamily="34" charset="-122"/>
                <a:sym typeface="Symbol" pitchFamily="18" charset="2"/>
              </a:rPr>
              <a:t>  then  S  else S </a:t>
            </a:r>
          </a:p>
          <a:p>
            <a:pPr marL="285750" indent="-285750" eaLnBrk="0" hangingPunct="0">
              <a:spcBef>
                <a:spcPct val="20000"/>
              </a:spcBef>
              <a:buClr>
                <a:schemeClr val="hlink"/>
              </a:buClr>
              <a:buSzPct val="55000"/>
            </a:pPr>
            <a:r>
              <a:rPr lang="en-US" altLang="en-US" sz="2400" dirty="0" smtClean="0">
                <a:latin typeface="Arial" pitchFamily="34" charset="0"/>
                <a:ea typeface="微软雅黑" pitchFamily="34" charset="-122"/>
                <a:sym typeface="Symbol" pitchFamily="18" charset="2"/>
              </a:rPr>
              <a:t>       other</a:t>
            </a:r>
            <a:endParaRPr lang="zh-CN" altLang="en-US" sz="2400" dirty="0" smtClean="0">
              <a:latin typeface="Arial" pitchFamily="34"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D72642-AF7A-4F94-975C-59C7F8E009A3}" type="slidenum">
              <a:rPr lang="zh-CN" altLang="en-US" smtClean="0"/>
              <a:pPr>
                <a:defRPr/>
              </a:pPr>
              <a:t>68</a:t>
            </a:fld>
            <a:endParaRPr lang="en-US" altLang="zh-CN"/>
          </a:p>
        </p:txBody>
      </p:sp>
      <p:sp>
        <p:nvSpPr>
          <p:cNvPr id="3" name="矩形 2"/>
          <p:cNvSpPr/>
          <p:nvPr/>
        </p:nvSpPr>
        <p:spPr>
          <a:xfrm>
            <a:off x="1128012" y="3167390"/>
            <a:ext cx="6887976" cy="584775"/>
          </a:xfrm>
          <a:prstGeom prst="rect">
            <a:avLst/>
          </a:prstGeom>
        </p:spPr>
        <p:txBody>
          <a:bodyPr wrap="none">
            <a:spAutoFit/>
          </a:bodyPr>
          <a:lstStyle/>
          <a:p>
            <a:pPr lvl="0"/>
            <a:r>
              <a:rPr lang="en-US" sz="3200" dirty="0" smtClean="0">
                <a:solidFill>
                  <a:schemeClr val="tx2"/>
                </a:solidFill>
                <a:latin typeface="Arial" pitchFamily="34" charset="0"/>
                <a:cs typeface="Arial" pitchFamily="34" charset="0"/>
              </a:rPr>
              <a:t>Syntax of the TINY and C- Language</a:t>
            </a:r>
            <a:endParaRPr lang="zh-CN" altLang="en-US" sz="32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lvl="0"/>
            <a:r>
              <a:rPr lang="en-US" altLang="zh-CN" dirty="0" smtClean="0">
                <a:latin typeface="Arial" charset="0"/>
              </a:rPr>
              <a:t>TINY </a:t>
            </a:r>
            <a:r>
              <a:rPr lang="en-US" dirty="0" smtClean="0"/>
              <a:t>Language</a:t>
            </a:r>
            <a:endParaRPr lang="zh-CN" altLang="en-US" dirty="0" smtClean="0">
              <a:latin typeface="Arial" charset="0"/>
            </a:endParaRPr>
          </a:p>
        </p:txBody>
      </p:sp>
      <p:sp>
        <p:nvSpPr>
          <p:cNvPr id="3" name="内容占位符 2"/>
          <p:cNvSpPr>
            <a:spLocks noGrp="1"/>
          </p:cNvSpPr>
          <p:nvPr>
            <p:ph idx="1"/>
          </p:nvPr>
        </p:nvSpPr>
        <p:spPr/>
        <p:txBody>
          <a:bodyPr/>
          <a:lstStyle/>
          <a:p>
            <a:pPr>
              <a:spcBef>
                <a:spcPts val="600"/>
              </a:spcBef>
              <a:spcAft>
                <a:spcPts val="0"/>
              </a:spcAft>
            </a:pPr>
            <a:r>
              <a:rPr lang="zh-CN" altLang="en-US" sz="2200" dirty="0" smtClean="0"/>
              <a:t>语句序列由分号分隔开；</a:t>
            </a:r>
          </a:p>
          <a:p>
            <a:pPr>
              <a:spcBef>
                <a:spcPts val="600"/>
              </a:spcBef>
              <a:spcAft>
                <a:spcPts val="0"/>
              </a:spcAft>
            </a:pPr>
            <a:r>
              <a:rPr lang="zh-CN" altLang="en-US" sz="2200" dirty="0" smtClean="0"/>
              <a:t>既无过程也无声明。</a:t>
            </a:r>
            <a:endParaRPr lang="en-US" altLang="zh-CN" sz="2200" dirty="0" smtClean="0"/>
          </a:p>
          <a:p>
            <a:pPr>
              <a:spcBef>
                <a:spcPts val="600"/>
              </a:spcBef>
              <a:spcAft>
                <a:spcPts val="0"/>
              </a:spcAft>
            </a:pPr>
            <a:r>
              <a:rPr lang="zh-CN" altLang="en-US" sz="2200" dirty="0" smtClean="0"/>
              <a:t>所有的变量都是整型变量，通过对变量赋值即可声明变量。</a:t>
            </a:r>
            <a:endParaRPr lang="en-US" altLang="zh-CN" sz="2200" dirty="0" smtClean="0"/>
          </a:p>
          <a:p>
            <a:pPr>
              <a:spcBef>
                <a:spcPts val="600"/>
              </a:spcBef>
              <a:spcAft>
                <a:spcPts val="0"/>
              </a:spcAft>
            </a:pPr>
            <a:r>
              <a:rPr lang="zh-CN" altLang="en-US" sz="2200" dirty="0" smtClean="0"/>
              <a:t>两个控制语句：</a:t>
            </a:r>
            <a:r>
              <a:rPr lang="en-US" altLang="zh-CN" sz="2200" dirty="0" smtClean="0"/>
              <a:t>if</a:t>
            </a:r>
            <a:r>
              <a:rPr lang="zh-CN" altLang="en-US" sz="2200" dirty="0" smtClean="0"/>
              <a:t>和</a:t>
            </a:r>
            <a:r>
              <a:rPr lang="en-US" altLang="zh-CN" sz="2200" dirty="0" smtClean="0"/>
              <a:t>repeat</a:t>
            </a:r>
            <a:r>
              <a:rPr lang="zh-CN" altLang="en-US" sz="2200" dirty="0" smtClean="0"/>
              <a:t>。</a:t>
            </a:r>
            <a:endParaRPr lang="en-US" altLang="zh-CN" sz="2200" dirty="0" smtClean="0"/>
          </a:p>
          <a:p>
            <a:pPr lvl="1">
              <a:spcBef>
                <a:spcPts val="600"/>
              </a:spcBef>
              <a:spcAft>
                <a:spcPts val="0"/>
              </a:spcAft>
            </a:pPr>
            <a:r>
              <a:rPr lang="zh-CN" altLang="en-US" sz="2200" dirty="0" smtClean="0"/>
              <a:t>这两个控制语句本身也可包含语句序列。</a:t>
            </a:r>
            <a:endParaRPr lang="en-US" altLang="zh-CN" sz="2200" dirty="0" smtClean="0"/>
          </a:p>
          <a:p>
            <a:pPr lvl="1">
              <a:spcBef>
                <a:spcPts val="600"/>
              </a:spcBef>
              <a:spcAft>
                <a:spcPts val="0"/>
              </a:spcAft>
            </a:pPr>
            <a:r>
              <a:rPr lang="en-US" altLang="zh-CN" sz="2200" dirty="0" smtClean="0"/>
              <a:t>if</a:t>
            </a:r>
            <a:r>
              <a:rPr lang="zh-CN" altLang="en-US" sz="2200" dirty="0" smtClean="0"/>
              <a:t>语句有一个可选的</a:t>
            </a:r>
            <a:r>
              <a:rPr lang="en-US" altLang="zh-CN" sz="2200" dirty="0" smtClean="0"/>
              <a:t>else</a:t>
            </a:r>
            <a:r>
              <a:rPr lang="zh-CN" altLang="en-US" sz="2200" dirty="0" smtClean="0"/>
              <a:t>部分且必须由关键字</a:t>
            </a:r>
            <a:r>
              <a:rPr lang="en-US" altLang="zh-CN" sz="2200" dirty="0" smtClean="0"/>
              <a:t>end</a:t>
            </a:r>
            <a:r>
              <a:rPr lang="zh-CN" altLang="en-US" sz="2200" dirty="0" smtClean="0"/>
              <a:t>结束。</a:t>
            </a:r>
            <a:endParaRPr lang="en-US" altLang="zh-CN" sz="2200" dirty="0" smtClean="0"/>
          </a:p>
          <a:p>
            <a:pPr>
              <a:spcBef>
                <a:spcPts val="600"/>
              </a:spcBef>
              <a:spcAft>
                <a:spcPts val="0"/>
              </a:spcAft>
            </a:pPr>
            <a:r>
              <a:rPr lang="en-US" altLang="zh-CN" sz="2200" dirty="0" smtClean="0"/>
              <a:t>read</a:t>
            </a:r>
            <a:r>
              <a:rPr lang="zh-CN" altLang="en-US" sz="2200" dirty="0" smtClean="0"/>
              <a:t>语句和</a:t>
            </a:r>
            <a:r>
              <a:rPr lang="en-US" altLang="zh-CN" sz="2200" dirty="0" smtClean="0"/>
              <a:t>write</a:t>
            </a:r>
            <a:r>
              <a:rPr lang="zh-CN" altLang="en-US" sz="2200" dirty="0" smtClean="0"/>
              <a:t>语句实现输入</a:t>
            </a:r>
            <a:r>
              <a:rPr lang="en-US" altLang="zh-CN" sz="2200" dirty="0" smtClean="0"/>
              <a:t>/</a:t>
            </a:r>
            <a:r>
              <a:rPr lang="zh-CN" altLang="en-US" sz="2200" dirty="0" smtClean="0"/>
              <a:t>输出。</a:t>
            </a:r>
            <a:endParaRPr lang="en-US" altLang="zh-CN" sz="2200" dirty="0" smtClean="0"/>
          </a:p>
          <a:p>
            <a:pPr>
              <a:spcBef>
                <a:spcPts val="600"/>
              </a:spcBef>
              <a:spcAft>
                <a:spcPts val="0"/>
              </a:spcAft>
            </a:pPr>
            <a:r>
              <a:rPr lang="zh-CN" altLang="en-US" sz="2200" dirty="0" smtClean="0"/>
              <a:t>注释包含在一对花括号中，注释不能嵌套。</a:t>
            </a:r>
            <a:endParaRPr lang="en-US" altLang="zh-CN" sz="2200" dirty="0" smtClean="0"/>
          </a:p>
          <a:p>
            <a:pPr>
              <a:spcBef>
                <a:spcPts val="600"/>
              </a:spcBef>
              <a:spcAft>
                <a:spcPts val="0"/>
              </a:spcAft>
            </a:pPr>
            <a:r>
              <a:rPr lang="zh-CN" altLang="en-US" sz="2200" dirty="0" smtClean="0"/>
              <a:t>表达式包括两种：布尔表达式和整型算术表达式。</a:t>
            </a:r>
            <a:endParaRPr lang="en-US" altLang="zh-CN" sz="2200" dirty="0" smtClean="0"/>
          </a:p>
          <a:p>
            <a:pPr lvl="1">
              <a:spcBef>
                <a:spcPts val="600"/>
              </a:spcBef>
              <a:spcAft>
                <a:spcPts val="0"/>
              </a:spcAft>
            </a:pPr>
            <a:r>
              <a:rPr lang="zh-CN" altLang="en-US" sz="2200" dirty="0" smtClean="0"/>
              <a:t>布尔表达式由对两个算术表达式的比较组成，比较运算符为</a:t>
            </a:r>
            <a:r>
              <a:rPr lang="en-US" altLang="zh-CN" sz="2200" dirty="0" smtClean="0"/>
              <a:t>&lt; </a:t>
            </a:r>
            <a:r>
              <a:rPr lang="zh-CN" altLang="en-US" sz="2200" dirty="0" smtClean="0"/>
              <a:t>和 </a:t>
            </a:r>
            <a:r>
              <a:rPr lang="en-US" altLang="zh-CN" sz="2200" dirty="0" smtClean="0"/>
              <a:t>= </a:t>
            </a:r>
            <a:r>
              <a:rPr lang="zh-CN" altLang="en-US" sz="2200" dirty="0" smtClean="0"/>
              <a:t>。布尔表达式只能作为测试出现在控制语句中。</a:t>
            </a:r>
            <a:endParaRPr lang="en-US" altLang="zh-CN" sz="2200" dirty="0" smtClean="0"/>
          </a:p>
          <a:p>
            <a:pPr lvl="1">
              <a:spcBef>
                <a:spcPts val="600"/>
              </a:spcBef>
              <a:spcAft>
                <a:spcPts val="0"/>
              </a:spcAft>
            </a:pPr>
            <a:r>
              <a:rPr lang="zh-CN" altLang="en-US" sz="2200" dirty="0" smtClean="0"/>
              <a:t>算术表达式可以包括整型常数、变量、圆括号以及</a:t>
            </a:r>
            <a:r>
              <a:rPr lang="en-US" altLang="zh-CN" sz="2200" dirty="0" smtClean="0"/>
              <a:t>4</a:t>
            </a:r>
            <a:r>
              <a:rPr lang="zh-CN" altLang="en-US" sz="2200" dirty="0" smtClean="0"/>
              <a:t>个整型运算符</a:t>
            </a:r>
            <a:r>
              <a:rPr lang="en-US" altLang="zh-CN" sz="2200" dirty="0" smtClean="0"/>
              <a:t>+</a:t>
            </a:r>
            <a:r>
              <a:rPr lang="zh-CN" altLang="en-US" sz="2200" dirty="0" smtClean="0"/>
              <a:t>、－、*、</a:t>
            </a:r>
            <a:r>
              <a:rPr lang="en-US" altLang="zh-CN" sz="2200" dirty="0" smtClean="0"/>
              <a:t>/</a:t>
            </a:r>
            <a:r>
              <a:rPr lang="zh-CN" altLang="en-US" sz="2200" dirty="0" smtClean="0"/>
              <a:t>。</a:t>
            </a:r>
            <a:endParaRPr lang="en-US" altLang="zh-CN" sz="2200" dirty="0" smtClean="0"/>
          </a:p>
        </p:txBody>
      </p:sp>
      <p:sp>
        <p:nvSpPr>
          <p:cNvPr id="72708" name="灯片编号占位符 3"/>
          <p:cNvSpPr>
            <a:spLocks noGrp="1"/>
          </p:cNvSpPr>
          <p:nvPr>
            <p:ph type="sldNum" sz="quarter" idx="12"/>
          </p:nvPr>
        </p:nvSpPr>
        <p:spPr>
          <a:noFill/>
        </p:spPr>
        <p:txBody>
          <a:bodyPr/>
          <a:lstStyle/>
          <a:p>
            <a:fld id="{9879D6A2-2627-418D-9E65-72C0D76AA0F0}" type="slidenum">
              <a:rPr lang="zh-CN" altLang="en-US" smtClean="0"/>
              <a:pPr/>
              <a:t>69</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itchFamily="2" charset="-122"/>
              </a:rPr>
              <a:t>语法规则</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语法规则：语法单位的形成规则</a:t>
            </a:r>
            <a:r>
              <a:rPr lang="zh-CN" altLang="en-US" noProof="1" smtClean="0">
                <a:latin typeface="宋体" pitchFamily="2" charset="-122"/>
              </a:rPr>
              <a:t>。</a:t>
            </a:r>
            <a:endParaRPr lang="en-US" altLang="zh-CN" noProof="1" smtClean="0">
              <a:latin typeface="宋体" pitchFamily="2" charset="-122"/>
            </a:endParaRPr>
          </a:p>
          <a:p>
            <a:pPr>
              <a:spcAft>
                <a:spcPts val="0"/>
              </a:spcAft>
            </a:pPr>
            <a:r>
              <a:rPr lang="zh-CN" altLang="en-US" dirty="0" smtClean="0">
                <a:latin typeface="宋体" pitchFamily="2" charset="-122"/>
              </a:rPr>
              <a:t>语法单位通常包括：</a:t>
            </a:r>
            <a:endParaRPr lang="en-US" altLang="zh-CN" dirty="0" smtClean="0">
              <a:latin typeface="宋体" pitchFamily="2" charset="-122"/>
            </a:endParaRPr>
          </a:p>
          <a:p>
            <a:pPr lvl="1">
              <a:spcAft>
                <a:spcPts val="0"/>
              </a:spcAft>
            </a:pPr>
            <a:r>
              <a:rPr lang="zh-CN" altLang="en-US" dirty="0" smtClean="0">
                <a:latin typeface="宋体" pitchFamily="2" charset="-122"/>
              </a:rPr>
              <a:t>表达式</a:t>
            </a:r>
            <a:endParaRPr lang="en-US" altLang="zh-CN" dirty="0" smtClean="0">
              <a:latin typeface="宋体" pitchFamily="2" charset="-122"/>
            </a:endParaRPr>
          </a:p>
          <a:p>
            <a:pPr lvl="1">
              <a:spcAft>
                <a:spcPts val="0"/>
              </a:spcAft>
            </a:pPr>
            <a:r>
              <a:rPr lang="zh-CN" altLang="en-US" dirty="0" smtClean="0">
                <a:latin typeface="宋体" pitchFamily="2" charset="-122"/>
              </a:rPr>
              <a:t>语句</a:t>
            </a:r>
            <a:endParaRPr lang="en-US" altLang="zh-CN" dirty="0" smtClean="0">
              <a:latin typeface="宋体" pitchFamily="2" charset="-122"/>
            </a:endParaRPr>
          </a:p>
          <a:p>
            <a:pPr lvl="1">
              <a:spcAft>
                <a:spcPts val="0"/>
              </a:spcAft>
            </a:pPr>
            <a:r>
              <a:rPr lang="zh-CN" altLang="en-US" dirty="0" smtClean="0">
                <a:latin typeface="宋体" pitchFamily="2" charset="-122"/>
              </a:rPr>
              <a:t>分程序、过程、函数</a:t>
            </a:r>
            <a:endParaRPr lang="en-US" altLang="zh-CN" dirty="0" smtClean="0">
              <a:latin typeface="宋体" pitchFamily="2" charset="-122"/>
            </a:endParaRPr>
          </a:p>
          <a:p>
            <a:pPr lvl="1">
              <a:spcAft>
                <a:spcPts val="0"/>
              </a:spcAft>
            </a:pPr>
            <a:r>
              <a:rPr lang="zh-CN" altLang="en-US" dirty="0" smtClean="0">
                <a:latin typeface="宋体" pitchFamily="2" charset="-122"/>
              </a:rPr>
              <a:t>程序 等</a:t>
            </a:r>
            <a:endParaRPr lang="en-US" altLang="zh-CN" dirty="0" smtClean="0">
              <a:latin typeface="宋体" pitchFamily="2" charset="-122"/>
            </a:endParaRPr>
          </a:p>
          <a:p>
            <a:pPr>
              <a:spcAft>
                <a:spcPts val="0"/>
              </a:spcAft>
            </a:pPr>
            <a:r>
              <a:rPr lang="zh-CN" altLang="en-US" dirty="0" smtClean="0">
                <a:latin typeface="宋体" pitchFamily="2" charset="-122"/>
              </a:rPr>
              <a:t>描述工具：上下文无关文法</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7</a:t>
            </a:fld>
            <a:endParaRPr lang="en-US" altLang="zh-CN"/>
          </a:p>
        </p:txBody>
      </p:sp>
      <p:grpSp>
        <p:nvGrpSpPr>
          <p:cNvPr id="5" name="组合 4"/>
          <p:cNvGrpSpPr/>
          <p:nvPr/>
        </p:nvGrpSpPr>
        <p:grpSpPr>
          <a:xfrm>
            <a:off x="5072066" y="1714488"/>
            <a:ext cx="3857652" cy="4000528"/>
            <a:chOff x="4728524" y="1714488"/>
            <a:chExt cx="3857652" cy="4000528"/>
          </a:xfrm>
        </p:grpSpPr>
        <p:sp>
          <p:nvSpPr>
            <p:cNvPr id="6" name="Rectangle 3"/>
            <p:cNvSpPr txBox="1">
              <a:spLocks noChangeArrowheads="1"/>
            </p:cNvSpPr>
            <p:nvPr/>
          </p:nvSpPr>
          <p:spPr>
            <a:xfrm>
              <a:off x="4728524" y="1714488"/>
              <a:ext cx="3857652" cy="4000528"/>
            </a:xfrm>
            <a:prstGeom prst="rect">
              <a:avLst/>
            </a:prstGeom>
          </p:spPr>
          <p:txBody>
            <a:bodyPr/>
            <a:lstStyle/>
            <a:p>
              <a:pPr marL="342900" marR="0" lvl="0" indent="-342900" algn="ctr" defTabSz="914400" rtl="0" eaLnBrk="0" fontAlgn="base" latinLnBrk="0" hangingPunct="0">
                <a:lnSpc>
                  <a:spcPct val="100000"/>
                </a:lnSpc>
                <a:spcBef>
                  <a:spcPts val="576"/>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程序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子程序或分程序、过程、函数</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语句</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表达式</a:t>
              </a: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endParaRPr kumimoji="0" lang="en-US" altLang="zh-CN"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endParaRPr>
            </a:p>
            <a:p>
              <a:pPr marL="342900" marR="0" lvl="0" indent="-342900" algn="ctr" defTabSz="914400" rtl="0" eaLnBrk="0" fontAlgn="base" latinLnBrk="0" hangingPunct="0">
                <a:lnSpc>
                  <a:spcPct val="100000"/>
                </a:lnSpc>
                <a:spcBef>
                  <a:spcPct val="0"/>
                </a:spcBef>
                <a:spcAft>
                  <a:spcPts val="600"/>
                </a:spcAft>
                <a:buClr>
                  <a:schemeClr val="folHlink"/>
                </a:buClr>
                <a:buSzPct val="60000"/>
                <a:buFont typeface="Wingdings" pitchFamily="2" charset="2"/>
                <a:buNone/>
                <a:tabLst/>
                <a:defRPr/>
              </a:pPr>
              <a:r>
                <a:rPr kumimoji="0" lang="zh-CN" altLang="en-US" sz="2000" i="0" u="none" strike="noStrike" kern="0" cap="none" spc="0" normalizeH="0" baseline="0" noProof="0" dirty="0" smtClean="0">
                  <a:ln>
                    <a:noFill/>
                  </a:ln>
                  <a:solidFill>
                    <a:schemeClr val="tx1"/>
                  </a:solidFill>
                  <a:effectLst/>
                  <a:uLnTx/>
                  <a:uFillTx/>
                  <a:latin typeface="宋体" pitchFamily="2" charset="-122"/>
                  <a:ea typeface="微软雅黑" pitchFamily="34" charset="-122"/>
                  <a:cs typeface="+mn-cs"/>
                </a:rPr>
                <a:t>数据引用   算符   函数调用</a:t>
              </a:r>
              <a:endParaRPr kumimoji="0" lang="zh-CN" altLang="en-US" sz="2000" i="0" u="none" strike="noStrike" kern="0" cap="none" spc="0" normalizeH="0" baseline="0" noProof="0" dirty="0">
                <a:ln>
                  <a:noFill/>
                </a:ln>
                <a:solidFill>
                  <a:schemeClr val="tx1"/>
                </a:solidFill>
                <a:effectLst/>
                <a:uLnTx/>
                <a:uFillTx/>
                <a:latin typeface="Arial" pitchFamily="34" charset="0"/>
                <a:ea typeface="微软雅黑" pitchFamily="34" charset="-122"/>
                <a:cs typeface="+mn-cs"/>
              </a:endParaRPr>
            </a:p>
          </p:txBody>
        </p:sp>
        <p:cxnSp>
          <p:nvCxnSpPr>
            <p:cNvPr id="7" name="直接连接符 6"/>
            <p:cNvCxnSpPr/>
            <p:nvPr/>
          </p:nvCxnSpPr>
          <p:spPr>
            <a:xfrm rot="10800000" flipV="1">
              <a:off x="5240846" y="4415484"/>
              <a:ext cx="12600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786598" y="4415484"/>
              <a:ext cx="1260000" cy="3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63722" y="4594690"/>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6463722" y="3829734"/>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6463722" y="3064777"/>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6463722" y="2299820"/>
              <a:ext cx="360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p:cNvSpPr>
            <a:spLocks noGrp="1"/>
          </p:cNvSpPr>
          <p:nvPr>
            <p:ph type="sldNum" sz="quarter" idx="12"/>
          </p:nvPr>
        </p:nvSpPr>
        <p:spPr>
          <a:noFill/>
        </p:spPr>
        <p:txBody>
          <a:bodyPr/>
          <a:lstStyle/>
          <a:p>
            <a:fld id="{2B32CF73-6B8C-4231-8E46-4FDB6AC14108}" type="slidenum">
              <a:rPr lang="zh-CN" altLang="en-US" smtClean="0"/>
              <a:pPr/>
              <a:t>70</a:t>
            </a:fld>
            <a:endParaRPr lang="en-US" altLang="zh-CN" smtClean="0"/>
          </a:p>
        </p:txBody>
      </p:sp>
      <p:sp>
        <p:nvSpPr>
          <p:cNvPr id="137219" name="Rectangle 2"/>
          <p:cNvSpPr>
            <a:spLocks noGrp="1" noChangeArrowheads="1"/>
          </p:cNvSpPr>
          <p:nvPr>
            <p:ph type="title"/>
          </p:nvPr>
        </p:nvSpPr>
        <p:spPr/>
        <p:txBody>
          <a:bodyPr/>
          <a:lstStyle/>
          <a:p>
            <a:pPr eaLnBrk="1" hangingPunct="1"/>
            <a:r>
              <a:rPr lang="en-US" altLang="zh-CN" sz="3200" dirty="0" smtClean="0"/>
              <a:t>Grammar of the TINY language in BNF</a:t>
            </a:r>
            <a:endParaRPr lang="zh-CN" altLang="en-US" sz="3200" dirty="0" smtClean="0"/>
          </a:p>
        </p:txBody>
      </p:sp>
      <p:sp>
        <p:nvSpPr>
          <p:cNvPr id="137220" name="Rectangle 3"/>
          <p:cNvSpPr>
            <a:spLocks noGrp="1" noChangeArrowheads="1"/>
          </p:cNvSpPr>
          <p:nvPr>
            <p:ph type="body" idx="1"/>
          </p:nvPr>
        </p:nvSpPr>
        <p:spPr>
          <a:xfrm>
            <a:off x="1071538" y="1103313"/>
            <a:ext cx="7532687" cy="5397500"/>
          </a:xfrm>
        </p:spPr>
        <p:txBody>
          <a:bodyPr/>
          <a:lstStyle/>
          <a:p>
            <a:pPr eaLnBrk="1" hangingPunct="1">
              <a:spcBef>
                <a:spcPts val="500"/>
              </a:spcBef>
              <a:spcAft>
                <a:spcPts val="0"/>
              </a:spcAft>
              <a:buFont typeface="Wingdings" pitchFamily="2" charset="2"/>
              <a:buNone/>
            </a:pPr>
            <a:r>
              <a:rPr lang="en-US" altLang="zh-CN" sz="1800" i="1" dirty="0" smtClean="0"/>
              <a:t>program </a:t>
            </a:r>
            <a:r>
              <a:rPr lang="en-US" altLang="zh-CN" sz="1800" dirty="0" smtClean="0">
                <a:sym typeface="Symbol" pitchFamily="18" charset="2"/>
              </a:rPr>
              <a:t></a:t>
            </a:r>
            <a:r>
              <a:rPr lang="en-US" altLang="zh-CN" sz="1800" i="1" dirty="0" smtClean="0"/>
              <a:t> stmt-sequence</a:t>
            </a:r>
          </a:p>
          <a:p>
            <a:pPr eaLnBrk="1" hangingPunct="1">
              <a:spcBef>
                <a:spcPts val="500"/>
              </a:spcBef>
              <a:spcAft>
                <a:spcPts val="0"/>
              </a:spcAft>
              <a:buFont typeface="Wingdings" pitchFamily="2" charset="2"/>
              <a:buNone/>
            </a:pPr>
            <a:r>
              <a:rPr lang="en-US" altLang="zh-CN" sz="1800" i="1" dirty="0" smtClean="0"/>
              <a:t>stmt-sequence </a:t>
            </a:r>
            <a:r>
              <a:rPr lang="en-US" altLang="zh-CN" sz="1800" dirty="0" smtClean="0">
                <a:sym typeface="Symbol" pitchFamily="18" charset="2"/>
              </a:rPr>
              <a:t></a:t>
            </a:r>
            <a:r>
              <a:rPr lang="en-US" altLang="zh-CN" sz="1800" i="1" dirty="0" smtClean="0"/>
              <a:t> stmt-sequence</a:t>
            </a:r>
            <a:r>
              <a:rPr lang="en-US" altLang="zh-CN" sz="1800" b="1" dirty="0" smtClean="0"/>
              <a:t>;</a:t>
            </a:r>
            <a:r>
              <a:rPr lang="en-US" altLang="zh-CN" sz="1800" i="1" dirty="0" smtClean="0"/>
              <a:t> statement | statement</a:t>
            </a:r>
          </a:p>
          <a:p>
            <a:pPr eaLnBrk="1" hangingPunct="1">
              <a:spcBef>
                <a:spcPts val="500"/>
              </a:spcBef>
              <a:spcAft>
                <a:spcPts val="0"/>
              </a:spcAft>
              <a:buFont typeface="Wingdings" pitchFamily="2" charset="2"/>
              <a:buNone/>
            </a:pPr>
            <a:r>
              <a:rPr lang="en-US" altLang="zh-CN" sz="1800" i="1" dirty="0" smtClean="0"/>
              <a:t>statement </a:t>
            </a:r>
            <a:r>
              <a:rPr lang="en-US" altLang="zh-CN" sz="1800" dirty="0" smtClean="0">
                <a:sym typeface="Symbol" pitchFamily="18" charset="2"/>
              </a:rPr>
              <a:t></a:t>
            </a:r>
            <a:r>
              <a:rPr lang="en-US" altLang="zh-CN" sz="1800" dirty="0" smtClean="0"/>
              <a:t> </a:t>
            </a:r>
            <a:r>
              <a:rPr lang="en-US" altLang="zh-CN" sz="1800" i="1" dirty="0" smtClean="0"/>
              <a:t>if-stmt | repeat-stmt | assign-stmt | read-stmt | write-stmt</a:t>
            </a:r>
          </a:p>
          <a:p>
            <a:pPr eaLnBrk="1" hangingPunct="1">
              <a:spcBef>
                <a:spcPts val="500"/>
              </a:spcBef>
              <a:spcAft>
                <a:spcPts val="0"/>
              </a:spcAft>
              <a:buFont typeface="Wingdings" pitchFamily="2" charset="2"/>
              <a:buNone/>
            </a:pPr>
            <a:r>
              <a:rPr lang="en-US" altLang="zh-CN" sz="1800" i="1" dirty="0" smtClean="0"/>
              <a:t>if-stmt</a:t>
            </a:r>
            <a:r>
              <a:rPr lang="en-US" altLang="zh-CN" sz="1800" dirty="0" smtClean="0">
                <a:sym typeface="Symbol" pitchFamily="18" charset="2"/>
              </a:rPr>
              <a:t></a:t>
            </a:r>
            <a:r>
              <a:rPr lang="en-US" altLang="zh-CN" sz="1800" i="1" dirty="0" smtClean="0"/>
              <a:t> </a:t>
            </a:r>
            <a:r>
              <a:rPr lang="en-US" altLang="zh-CN" sz="1800" b="1" dirty="0" smtClean="0"/>
              <a:t>if </a:t>
            </a:r>
            <a:r>
              <a:rPr lang="en-US" altLang="zh-CN" sz="1800" i="1" dirty="0" smtClean="0"/>
              <a:t>exp</a:t>
            </a:r>
            <a:r>
              <a:rPr lang="en-US" altLang="zh-CN" sz="1800" b="1" dirty="0" smtClean="0"/>
              <a:t> then</a:t>
            </a:r>
            <a:r>
              <a:rPr lang="en-US" altLang="zh-CN" sz="1800" i="1" dirty="0" smtClean="0"/>
              <a:t> stmt-sequence </a:t>
            </a:r>
            <a:r>
              <a:rPr lang="en-US" altLang="zh-CN" sz="1800" b="1" dirty="0" smtClean="0"/>
              <a:t>end</a:t>
            </a:r>
            <a:endParaRPr lang="en-US" altLang="zh-CN" sz="1800" i="1" dirty="0" smtClean="0"/>
          </a:p>
          <a:p>
            <a:pPr eaLnBrk="1" hangingPunct="1">
              <a:spcBef>
                <a:spcPts val="500"/>
              </a:spcBef>
              <a:spcAft>
                <a:spcPts val="0"/>
              </a:spcAft>
              <a:buFont typeface="Wingdings" pitchFamily="2" charset="2"/>
              <a:buNone/>
            </a:pPr>
            <a:r>
              <a:rPr lang="en-US" altLang="zh-CN" sz="1800" i="1" dirty="0" smtClean="0"/>
              <a:t>       	| </a:t>
            </a:r>
            <a:r>
              <a:rPr lang="en-US" altLang="zh-CN" sz="1800" b="1" dirty="0" smtClean="0"/>
              <a:t>if</a:t>
            </a:r>
            <a:r>
              <a:rPr lang="en-US" altLang="zh-CN" sz="1800" i="1" dirty="0" smtClean="0"/>
              <a:t> exp </a:t>
            </a:r>
            <a:r>
              <a:rPr lang="en-US" altLang="zh-CN" sz="1800" b="1" dirty="0" smtClean="0"/>
              <a:t>then </a:t>
            </a:r>
            <a:r>
              <a:rPr lang="en-US" altLang="zh-CN" sz="1800" i="1" dirty="0" smtClean="0"/>
              <a:t>stmt-sequence </a:t>
            </a:r>
            <a:r>
              <a:rPr lang="en-US" altLang="zh-CN" sz="1800" b="1" dirty="0" smtClean="0"/>
              <a:t>else</a:t>
            </a:r>
            <a:r>
              <a:rPr lang="en-US" altLang="zh-CN" sz="1800" i="1" dirty="0" smtClean="0"/>
              <a:t> stmt-sequence </a:t>
            </a:r>
            <a:r>
              <a:rPr lang="en-US" altLang="zh-CN" sz="1800" b="1" dirty="0" smtClean="0"/>
              <a:t>end</a:t>
            </a:r>
            <a:endParaRPr lang="en-US" altLang="zh-CN" sz="1800" i="1" dirty="0" smtClean="0"/>
          </a:p>
          <a:p>
            <a:pPr eaLnBrk="1" hangingPunct="1">
              <a:spcBef>
                <a:spcPts val="500"/>
              </a:spcBef>
              <a:spcAft>
                <a:spcPts val="0"/>
              </a:spcAft>
              <a:buFont typeface="Wingdings" pitchFamily="2" charset="2"/>
              <a:buNone/>
            </a:pPr>
            <a:r>
              <a:rPr lang="en-US" altLang="zh-CN" sz="1800" i="1" dirty="0" smtClean="0"/>
              <a:t>repeat-stmt </a:t>
            </a:r>
            <a:r>
              <a:rPr lang="en-US" altLang="zh-CN" sz="1800" dirty="0" smtClean="0">
                <a:sym typeface="Symbol" pitchFamily="18" charset="2"/>
              </a:rPr>
              <a:t></a:t>
            </a:r>
            <a:r>
              <a:rPr lang="en-US" altLang="zh-CN" sz="1800" i="1" dirty="0" smtClean="0"/>
              <a:t> </a:t>
            </a:r>
            <a:r>
              <a:rPr lang="en-US" altLang="zh-CN" sz="1800" b="1" dirty="0" smtClean="0"/>
              <a:t>repeat</a:t>
            </a:r>
            <a:r>
              <a:rPr lang="en-US" altLang="zh-CN" sz="1800" i="1" dirty="0" smtClean="0"/>
              <a:t> stmt-sequence </a:t>
            </a:r>
            <a:r>
              <a:rPr lang="en-US" altLang="zh-CN" sz="1800" b="1" dirty="0" smtClean="0"/>
              <a:t>until </a:t>
            </a:r>
            <a:r>
              <a:rPr lang="en-US" altLang="zh-CN" sz="1800" i="1" dirty="0" smtClean="0"/>
              <a:t>exp</a:t>
            </a:r>
          </a:p>
          <a:p>
            <a:pPr eaLnBrk="1" hangingPunct="1">
              <a:spcBef>
                <a:spcPts val="500"/>
              </a:spcBef>
              <a:spcAft>
                <a:spcPts val="0"/>
              </a:spcAft>
              <a:buFont typeface="Wingdings" pitchFamily="2" charset="2"/>
              <a:buNone/>
            </a:pPr>
            <a:r>
              <a:rPr lang="en-US" altLang="zh-CN" sz="1800" i="1" dirty="0" smtClean="0"/>
              <a:t>assign-stmt </a:t>
            </a:r>
            <a:r>
              <a:rPr lang="en-US" altLang="zh-CN" sz="1800" dirty="0" smtClean="0">
                <a:sym typeface="Symbol" pitchFamily="18" charset="2"/>
              </a:rPr>
              <a:t></a:t>
            </a:r>
            <a:r>
              <a:rPr lang="en-US" altLang="zh-CN" sz="1800" b="1" dirty="0" smtClean="0"/>
              <a:t> </a:t>
            </a:r>
            <a:r>
              <a:rPr lang="en-US" altLang="zh-CN" sz="1800" b="1" i="1" dirty="0" smtClean="0"/>
              <a:t>identifier</a:t>
            </a:r>
            <a:r>
              <a:rPr lang="en-US" altLang="zh-CN" sz="1800" b="1" dirty="0" smtClean="0"/>
              <a:t> := </a:t>
            </a:r>
            <a:r>
              <a:rPr lang="en-US" altLang="zh-CN" sz="1800" i="1" dirty="0" smtClean="0"/>
              <a:t>exp</a:t>
            </a:r>
          </a:p>
          <a:p>
            <a:pPr eaLnBrk="1" hangingPunct="1">
              <a:spcBef>
                <a:spcPts val="500"/>
              </a:spcBef>
              <a:spcAft>
                <a:spcPts val="0"/>
              </a:spcAft>
              <a:buFont typeface="Wingdings" pitchFamily="2" charset="2"/>
              <a:buNone/>
            </a:pPr>
            <a:r>
              <a:rPr lang="en-US" altLang="zh-CN" sz="1800" i="1" dirty="0" smtClean="0"/>
              <a:t>read-stmt </a:t>
            </a:r>
            <a:r>
              <a:rPr lang="en-US" altLang="zh-CN" sz="1800" dirty="0" smtClean="0">
                <a:sym typeface="Symbol" pitchFamily="18" charset="2"/>
              </a:rPr>
              <a:t></a:t>
            </a:r>
            <a:r>
              <a:rPr lang="en-US" altLang="zh-CN" sz="1800" i="1" dirty="0" smtClean="0"/>
              <a:t> </a:t>
            </a:r>
            <a:r>
              <a:rPr lang="en-US" altLang="zh-CN" sz="1800" b="1" dirty="0" smtClean="0"/>
              <a:t>read </a:t>
            </a:r>
            <a:r>
              <a:rPr lang="en-US" altLang="zh-CN" sz="1800" b="1" i="1" dirty="0" smtClean="0"/>
              <a:t>identifier</a:t>
            </a:r>
            <a:endParaRPr lang="en-US" altLang="zh-CN" sz="1800" i="1" dirty="0" smtClean="0"/>
          </a:p>
          <a:p>
            <a:pPr eaLnBrk="1" hangingPunct="1">
              <a:spcBef>
                <a:spcPts val="500"/>
              </a:spcBef>
              <a:spcAft>
                <a:spcPts val="0"/>
              </a:spcAft>
              <a:buFont typeface="Wingdings" pitchFamily="2" charset="2"/>
              <a:buNone/>
            </a:pPr>
            <a:r>
              <a:rPr lang="en-US" altLang="zh-CN" sz="1800" i="1" dirty="0" smtClean="0"/>
              <a:t>write-stmt </a:t>
            </a:r>
            <a:r>
              <a:rPr lang="en-US" altLang="zh-CN" sz="1800" dirty="0" smtClean="0">
                <a:sym typeface="Symbol" pitchFamily="18" charset="2"/>
              </a:rPr>
              <a:t></a:t>
            </a:r>
            <a:r>
              <a:rPr lang="en-US" altLang="zh-CN" sz="1800" i="1" dirty="0" smtClean="0"/>
              <a:t> </a:t>
            </a:r>
            <a:r>
              <a:rPr lang="en-US" altLang="zh-CN" sz="1800" b="1" dirty="0" smtClean="0"/>
              <a:t>write</a:t>
            </a:r>
            <a:r>
              <a:rPr lang="en-US" altLang="zh-CN" sz="1800" i="1" dirty="0" smtClean="0"/>
              <a:t> exp</a:t>
            </a:r>
          </a:p>
          <a:p>
            <a:pPr eaLnBrk="1" hangingPunct="1">
              <a:spcBef>
                <a:spcPts val="500"/>
              </a:spcBef>
              <a:spcAft>
                <a:spcPts val="0"/>
              </a:spcAft>
              <a:buFont typeface="Wingdings" pitchFamily="2" charset="2"/>
              <a:buNone/>
            </a:pPr>
            <a:r>
              <a:rPr lang="en-US" altLang="zh-CN" sz="1800" i="1" dirty="0" smtClean="0"/>
              <a:t>exp </a:t>
            </a:r>
            <a:r>
              <a:rPr lang="en-US" altLang="zh-CN" sz="1800" dirty="0" smtClean="0">
                <a:sym typeface="Symbol" pitchFamily="18" charset="2"/>
              </a:rPr>
              <a:t></a:t>
            </a:r>
            <a:r>
              <a:rPr lang="en-US" altLang="zh-CN" sz="1800" dirty="0" smtClean="0"/>
              <a:t> </a:t>
            </a:r>
            <a:r>
              <a:rPr lang="en-US" altLang="zh-CN" sz="1800" i="1" dirty="0" smtClean="0"/>
              <a:t>simple-exp comparison-op simple-exp | simple-exp</a:t>
            </a:r>
          </a:p>
          <a:p>
            <a:pPr eaLnBrk="1" hangingPunct="1">
              <a:spcBef>
                <a:spcPts val="500"/>
              </a:spcBef>
              <a:spcAft>
                <a:spcPts val="0"/>
              </a:spcAft>
              <a:buFont typeface="Wingdings" pitchFamily="2" charset="2"/>
              <a:buNone/>
            </a:pPr>
            <a:r>
              <a:rPr lang="en-US" altLang="zh-CN" sz="1800" i="1" dirty="0" smtClean="0"/>
              <a:t>comparison-op </a:t>
            </a:r>
            <a:r>
              <a:rPr lang="en-US" altLang="zh-CN" sz="1800" dirty="0" smtClean="0">
                <a:sym typeface="Symbol" pitchFamily="18" charset="2"/>
              </a:rPr>
              <a:t></a:t>
            </a:r>
            <a:r>
              <a:rPr lang="en-US" altLang="zh-CN" sz="1800" dirty="0" smtClean="0"/>
              <a:t> </a:t>
            </a:r>
            <a:r>
              <a:rPr lang="en-US" altLang="zh-CN" sz="1800" b="1" dirty="0" smtClean="0"/>
              <a:t>&lt; </a:t>
            </a:r>
            <a:r>
              <a:rPr lang="en-US" altLang="zh-CN" sz="1800" dirty="0" smtClean="0"/>
              <a:t>|</a:t>
            </a:r>
            <a:r>
              <a:rPr lang="en-US" altLang="zh-CN" sz="1800" b="1" dirty="0" smtClean="0"/>
              <a:t>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simple-exp </a:t>
            </a:r>
            <a:r>
              <a:rPr lang="en-US" altLang="zh-CN" sz="1800" dirty="0" smtClean="0">
                <a:sym typeface="Symbol" pitchFamily="18" charset="2"/>
              </a:rPr>
              <a:t></a:t>
            </a:r>
            <a:r>
              <a:rPr lang="en-US" altLang="zh-CN" sz="1800" dirty="0" smtClean="0"/>
              <a:t> </a:t>
            </a:r>
            <a:r>
              <a:rPr lang="en-US" altLang="zh-CN" sz="1800" i="1" dirty="0" smtClean="0"/>
              <a:t>simple-exp </a:t>
            </a:r>
            <a:r>
              <a:rPr lang="en-US" altLang="zh-CN" sz="1800" i="1" dirty="0" err="1" smtClean="0"/>
              <a:t>addop</a:t>
            </a:r>
            <a:r>
              <a:rPr lang="en-US" altLang="zh-CN" sz="1800" i="1" dirty="0" smtClean="0"/>
              <a:t> term | term </a:t>
            </a:r>
          </a:p>
          <a:p>
            <a:pPr eaLnBrk="1" hangingPunct="1">
              <a:spcBef>
                <a:spcPts val="500"/>
              </a:spcBef>
              <a:spcAft>
                <a:spcPts val="0"/>
              </a:spcAft>
              <a:buFont typeface="Wingdings" pitchFamily="2" charset="2"/>
              <a:buNone/>
            </a:pPr>
            <a:r>
              <a:rPr lang="en-US" altLang="zh-CN" sz="1800" i="1" dirty="0" err="1" smtClean="0"/>
              <a:t>addop</a:t>
            </a:r>
            <a:r>
              <a:rPr lang="en-US" altLang="zh-CN" sz="1800" i="1" dirty="0" smtClean="0"/>
              <a:t> </a:t>
            </a:r>
            <a:r>
              <a:rPr lang="en-US" altLang="zh-CN" sz="1800" dirty="0" smtClean="0">
                <a:sym typeface="Symbol" pitchFamily="18" charset="2"/>
              </a:rPr>
              <a:t></a:t>
            </a:r>
            <a:r>
              <a:rPr lang="en-US" altLang="zh-CN" sz="1800" i="1" dirty="0" smtClean="0"/>
              <a:t> </a:t>
            </a:r>
            <a:r>
              <a:rPr lang="en-US" altLang="zh-CN" sz="1800" b="1" dirty="0" smtClean="0"/>
              <a:t>+ |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term </a:t>
            </a:r>
            <a:r>
              <a:rPr lang="en-US" altLang="zh-CN" sz="1800" dirty="0" smtClean="0">
                <a:sym typeface="Symbol" pitchFamily="18" charset="2"/>
              </a:rPr>
              <a:t></a:t>
            </a:r>
            <a:r>
              <a:rPr lang="en-US" altLang="zh-CN" sz="1800" i="1" dirty="0" smtClean="0"/>
              <a:t> term </a:t>
            </a:r>
            <a:r>
              <a:rPr lang="en-US" altLang="zh-CN" sz="1800" i="1" dirty="0" err="1" smtClean="0"/>
              <a:t>mulop</a:t>
            </a:r>
            <a:r>
              <a:rPr lang="en-US" altLang="zh-CN" sz="1800" i="1" dirty="0" smtClean="0"/>
              <a:t> factor | factor</a:t>
            </a:r>
          </a:p>
          <a:p>
            <a:pPr eaLnBrk="1" hangingPunct="1">
              <a:spcBef>
                <a:spcPts val="500"/>
              </a:spcBef>
              <a:spcAft>
                <a:spcPts val="0"/>
              </a:spcAft>
              <a:buFont typeface="Wingdings" pitchFamily="2" charset="2"/>
              <a:buNone/>
            </a:pPr>
            <a:r>
              <a:rPr lang="en-US" altLang="zh-CN" sz="1800" i="1" dirty="0" err="1" smtClean="0"/>
              <a:t>mulop</a:t>
            </a:r>
            <a:r>
              <a:rPr lang="en-US" altLang="zh-CN" sz="1800" i="1" dirty="0" smtClean="0"/>
              <a:t> </a:t>
            </a:r>
            <a:r>
              <a:rPr lang="en-US" altLang="zh-CN" sz="1800" dirty="0" smtClean="0">
                <a:sym typeface="Symbol" pitchFamily="18" charset="2"/>
              </a:rPr>
              <a:t></a:t>
            </a:r>
            <a:r>
              <a:rPr lang="en-US" altLang="zh-CN" sz="1800" b="1" dirty="0" smtClean="0"/>
              <a:t>  * | /</a:t>
            </a:r>
            <a:endParaRPr lang="en-US" altLang="zh-CN" sz="1800" i="1" dirty="0" smtClean="0"/>
          </a:p>
          <a:p>
            <a:pPr eaLnBrk="1" hangingPunct="1">
              <a:spcBef>
                <a:spcPts val="500"/>
              </a:spcBef>
              <a:spcAft>
                <a:spcPts val="0"/>
              </a:spcAft>
              <a:buFont typeface="Wingdings" pitchFamily="2" charset="2"/>
              <a:buNone/>
            </a:pPr>
            <a:r>
              <a:rPr lang="en-US" altLang="zh-CN" sz="1800" i="1" dirty="0" smtClean="0"/>
              <a:t>factor </a:t>
            </a:r>
            <a:r>
              <a:rPr lang="en-US" altLang="zh-CN" sz="1800" dirty="0" smtClean="0">
                <a:sym typeface="Symbol" pitchFamily="18" charset="2"/>
              </a:rPr>
              <a:t></a:t>
            </a:r>
            <a:r>
              <a:rPr lang="en-US" altLang="zh-CN" sz="1800" i="1" dirty="0" smtClean="0"/>
              <a:t> </a:t>
            </a:r>
            <a:r>
              <a:rPr lang="en-US" altLang="zh-CN" sz="1800" b="1" dirty="0" smtClean="0"/>
              <a:t>(</a:t>
            </a:r>
            <a:r>
              <a:rPr lang="en-US" altLang="zh-CN" sz="1800" i="1" dirty="0" smtClean="0"/>
              <a:t>exp</a:t>
            </a:r>
            <a:r>
              <a:rPr lang="en-US" altLang="zh-CN" sz="1800" b="1" dirty="0" smtClean="0"/>
              <a:t>) |</a:t>
            </a:r>
            <a:r>
              <a:rPr lang="en-US" altLang="zh-CN" sz="1800" b="1" i="1" dirty="0" smtClean="0"/>
              <a:t>number</a:t>
            </a:r>
            <a:r>
              <a:rPr lang="en-US" altLang="zh-CN" sz="1800" b="1" dirty="0" smtClean="0"/>
              <a:t> |</a:t>
            </a:r>
            <a:r>
              <a:rPr lang="en-US" altLang="zh-CN" sz="1800" b="1" i="1" dirty="0" smtClean="0"/>
              <a:t>identifier</a:t>
            </a:r>
            <a:endParaRPr lang="en-US" altLang="zh-CN" sz="18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Effect transition="in" filter="blinds(horizontal)">
                                      <p:cBhvr>
                                        <p:cTn id="7" dur="500"/>
                                        <p:tgtEl>
                                          <p:spTgt spid="137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0">
                                            <p:txEl>
                                              <p:pRg st="1" end="1"/>
                                            </p:txEl>
                                          </p:spTgt>
                                        </p:tgtEl>
                                        <p:attrNameLst>
                                          <p:attrName>style.visibility</p:attrName>
                                        </p:attrNameLst>
                                      </p:cBhvr>
                                      <p:to>
                                        <p:strVal val="visible"/>
                                      </p:to>
                                    </p:set>
                                    <p:animEffect transition="in" filter="blinds(horizontal)">
                                      <p:cBhvr>
                                        <p:cTn id="12" dur="500"/>
                                        <p:tgtEl>
                                          <p:spTgt spid="137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20">
                                            <p:txEl>
                                              <p:pRg st="2" end="2"/>
                                            </p:txEl>
                                          </p:spTgt>
                                        </p:tgtEl>
                                        <p:attrNameLst>
                                          <p:attrName>style.visibility</p:attrName>
                                        </p:attrNameLst>
                                      </p:cBhvr>
                                      <p:to>
                                        <p:strVal val="visible"/>
                                      </p:to>
                                    </p:set>
                                    <p:animEffect transition="in" filter="blinds(horizontal)">
                                      <p:cBhvr>
                                        <p:cTn id="17" dur="500"/>
                                        <p:tgtEl>
                                          <p:spTgt spid="137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7220">
                                            <p:txEl>
                                              <p:pRg st="3" end="3"/>
                                            </p:txEl>
                                          </p:spTgt>
                                        </p:tgtEl>
                                        <p:attrNameLst>
                                          <p:attrName>style.visibility</p:attrName>
                                        </p:attrNameLst>
                                      </p:cBhvr>
                                      <p:to>
                                        <p:strVal val="visible"/>
                                      </p:to>
                                    </p:set>
                                    <p:animEffect transition="in" filter="blinds(horizontal)">
                                      <p:cBhvr>
                                        <p:cTn id="22" dur="500"/>
                                        <p:tgtEl>
                                          <p:spTgt spid="137220">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7220">
                                            <p:txEl>
                                              <p:pRg st="4" end="4"/>
                                            </p:txEl>
                                          </p:spTgt>
                                        </p:tgtEl>
                                        <p:attrNameLst>
                                          <p:attrName>style.visibility</p:attrName>
                                        </p:attrNameLst>
                                      </p:cBhvr>
                                      <p:to>
                                        <p:strVal val="visible"/>
                                      </p:to>
                                    </p:set>
                                    <p:animEffect transition="in" filter="blinds(horizontal)">
                                      <p:cBhvr>
                                        <p:cTn id="25" dur="500"/>
                                        <p:tgtEl>
                                          <p:spTgt spid="1372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7220">
                                            <p:txEl>
                                              <p:pRg st="5" end="5"/>
                                            </p:txEl>
                                          </p:spTgt>
                                        </p:tgtEl>
                                        <p:attrNameLst>
                                          <p:attrName>style.visibility</p:attrName>
                                        </p:attrNameLst>
                                      </p:cBhvr>
                                      <p:to>
                                        <p:strVal val="visible"/>
                                      </p:to>
                                    </p:set>
                                    <p:animEffect transition="in" filter="blinds(horizontal)">
                                      <p:cBhvr>
                                        <p:cTn id="30" dur="500"/>
                                        <p:tgtEl>
                                          <p:spTgt spid="1372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7220">
                                            <p:txEl>
                                              <p:pRg st="6" end="6"/>
                                            </p:txEl>
                                          </p:spTgt>
                                        </p:tgtEl>
                                        <p:attrNameLst>
                                          <p:attrName>style.visibility</p:attrName>
                                        </p:attrNameLst>
                                      </p:cBhvr>
                                      <p:to>
                                        <p:strVal val="visible"/>
                                      </p:to>
                                    </p:set>
                                    <p:animEffect transition="in" filter="blinds(horizontal)">
                                      <p:cBhvr>
                                        <p:cTn id="35" dur="500"/>
                                        <p:tgtEl>
                                          <p:spTgt spid="1372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7220">
                                            <p:txEl>
                                              <p:pRg st="7" end="7"/>
                                            </p:txEl>
                                          </p:spTgt>
                                        </p:tgtEl>
                                        <p:attrNameLst>
                                          <p:attrName>style.visibility</p:attrName>
                                        </p:attrNameLst>
                                      </p:cBhvr>
                                      <p:to>
                                        <p:strVal val="visible"/>
                                      </p:to>
                                    </p:set>
                                    <p:animEffect transition="in" filter="blinds(horizontal)">
                                      <p:cBhvr>
                                        <p:cTn id="40" dur="500"/>
                                        <p:tgtEl>
                                          <p:spTgt spid="137220">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7220">
                                            <p:txEl>
                                              <p:pRg st="8" end="8"/>
                                            </p:txEl>
                                          </p:spTgt>
                                        </p:tgtEl>
                                        <p:attrNameLst>
                                          <p:attrName>style.visibility</p:attrName>
                                        </p:attrNameLst>
                                      </p:cBhvr>
                                      <p:to>
                                        <p:strVal val="visible"/>
                                      </p:to>
                                    </p:set>
                                    <p:animEffect transition="in" filter="blinds(horizontal)">
                                      <p:cBhvr>
                                        <p:cTn id="45" dur="500"/>
                                        <p:tgtEl>
                                          <p:spTgt spid="137220">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7220">
                                            <p:txEl>
                                              <p:pRg st="9" end="9"/>
                                            </p:txEl>
                                          </p:spTgt>
                                        </p:tgtEl>
                                        <p:attrNameLst>
                                          <p:attrName>style.visibility</p:attrName>
                                        </p:attrNameLst>
                                      </p:cBhvr>
                                      <p:to>
                                        <p:strVal val="visible"/>
                                      </p:to>
                                    </p:set>
                                    <p:animEffect transition="in" filter="blinds(horizontal)">
                                      <p:cBhvr>
                                        <p:cTn id="50" dur="500"/>
                                        <p:tgtEl>
                                          <p:spTgt spid="137220">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7220">
                                            <p:txEl>
                                              <p:pRg st="10" end="10"/>
                                            </p:txEl>
                                          </p:spTgt>
                                        </p:tgtEl>
                                        <p:attrNameLst>
                                          <p:attrName>style.visibility</p:attrName>
                                        </p:attrNameLst>
                                      </p:cBhvr>
                                      <p:to>
                                        <p:strVal val="visible"/>
                                      </p:to>
                                    </p:set>
                                    <p:animEffect transition="in" filter="blinds(horizontal)">
                                      <p:cBhvr>
                                        <p:cTn id="55" dur="500"/>
                                        <p:tgtEl>
                                          <p:spTgt spid="137220">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37220">
                                            <p:txEl>
                                              <p:pRg st="11" end="11"/>
                                            </p:txEl>
                                          </p:spTgt>
                                        </p:tgtEl>
                                        <p:attrNameLst>
                                          <p:attrName>style.visibility</p:attrName>
                                        </p:attrNameLst>
                                      </p:cBhvr>
                                      <p:to>
                                        <p:strVal val="visible"/>
                                      </p:to>
                                    </p:set>
                                    <p:animEffect transition="in" filter="blinds(horizontal)">
                                      <p:cBhvr>
                                        <p:cTn id="60" dur="500"/>
                                        <p:tgtEl>
                                          <p:spTgt spid="137220">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37220">
                                            <p:txEl>
                                              <p:pRg st="12" end="12"/>
                                            </p:txEl>
                                          </p:spTgt>
                                        </p:tgtEl>
                                        <p:attrNameLst>
                                          <p:attrName>style.visibility</p:attrName>
                                        </p:attrNameLst>
                                      </p:cBhvr>
                                      <p:to>
                                        <p:strVal val="visible"/>
                                      </p:to>
                                    </p:set>
                                    <p:animEffect transition="in" filter="blinds(horizontal)">
                                      <p:cBhvr>
                                        <p:cTn id="65" dur="500"/>
                                        <p:tgtEl>
                                          <p:spTgt spid="137220">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37220">
                                            <p:txEl>
                                              <p:pRg st="13" end="13"/>
                                            </p:txEl>
                                          </p:spTgt>
                                        </p:tgtEl>
                                        <p:attrNameLst>
                                          <p:attrName>style.visibility</p:attrName>
                                        </p:attrNameLst>
                                      </p:cBhvr>
                                      <p:to>
                                        <p:strVal val="visible"/>
                                      </p:to>
                                    </p:set>
                                    <p:animEffect transition="in" filter="blinds(horizontal)">
                                      <p:cBhvr>
                                        <p:cTn id="70" dur="500"/>
                                        <p:tgtEl>
                                          <p:spTgt spid="137220">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37220">
                                            <p:txEl>
                                              <p:pRg st="14" end="14"/>
                                            </p:txEl>
                                          </p:spTgt>
                                        </p:tgtEl>
                                        <p:attrNameLst>
                                          <p:attrName>style.visibility</p:attrName>
                                        </p:attrNameLst>
                                      </p:cBhvr>
                                      <p:to>
                                        <p:strVal val="visible"/>
                                      </p:to>
                                    </p:set>
                                    <p:animEffect transition="in" filter="blinds(horizontal)">
                                      <p:cBhvr>
                                        <p:cTn id="75" dur="500"/>
                                        <p:tgtEl>
                                          <p:spTgt spid="137220">
                                            <p:txEl>
                                              <p:pRg st="14" end="1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37220">
                                            <p:txEl>
                                              <p:pRg st="15" end="15"/>
                                            </p:txEl>
                                          </p:spTgt>
                                        </p:tgtEl>
                                        <p:attrNameLst>
                                          <p:attrName>style.visibility</p:attrName>
                                        </p:attrNameLst>
                                      </p:cBhvr>
                                      <p:to>
                                        <p:strVal val="visible"/>
                                      </p:to>
                                    </p:set>
                                    <p:animEffect transition="in" filter="blinds(horizontal)">
                                      <p:cBhvr>
                                        <p:cTn id="80" dur="500"/>
                                        <p:tgtEl>
                                          <p:spTgt spid="13722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Grammar of C-</a:t>
            </a:r>
            <a:endParaRPr lang="zh-CN" altLang="en-US" dirty="0"/>
          </a:p>
        </p:txBody>
      </p:sp>
      <p:sp>
        <p:nvSpPr>
          <p:cNvPr id="4" name="内容占位符 3"/>
          <p:cNvSpPr>
            <a:spLocks noGrp="1"/>
          </p:cNvSpPr>
          <p:nvPr>
            <p:ph idx="1"/>
          </p:nvPr>
        </p:nvSpPr>
        <p:spPr/>
        <p:txBody>
          <a:bodyPr/>
          <a:lstStyle/>
          <a:p>
            <a:pPr>
              <a:spcBef>
                <a:spcPts val="300"/>
              </a:spcBef>
              <a:spcAft>
                <a:spcPts val="0"/>
              </a:spcAft>
              <a:buNone/>
            </a:pPr>
            <a:r>
              <a:rPr lang="en-US" sz="2000" dirty="0" smtClean="0"/>
              <a:t>1. program → declaration-list</a:t>
            </a:r>
            <a:endParaRPr lang="zh-CN" altLang="en-US" sz="2000" dirty="0" smtClean="0"/>
          </a:p>
          <a:p>
            <a:pPr>
              <a:spcBef>
                <a:spcPts val="300"/>
              </a:spcBef>
              <a:spcAft>
                <a:spcPts val="0"/>
              </a:spcAft>
              <a:buNone/>
            </a:pPr>
            <a:r>
              <a:rPr lang="en-US" sz="2000" dirty="0" smtClean="0"/>
              <a:t>2. declaration-list → declaration-list declaration | declaration</a:t>
            </a:r>
            <a:endParaRPr lang="zh-CN" altLang="en-US" sz="2000" dirty="0" smtClean="0"/>
          </a:p>
          <a:p>
            <a:pPr>
              <a:spcBef>
                <a:spcPts val="300"/>
              </a:spcBef>
              <a:spcAft>
                <a:spcPts val="0"/>
              </a:spcAft>
              <a:buNone/>
            </a:pPr>
            <a:r>
              <a:rPr lang="en-US" sz="2000" dirty="0" smtClean="0"/>
              <a:t>3. declaration → </a:t>
            </a:r>
            <a:r>
              <a:rPr lang="en-US" sz="2000" dirty="0" err="1" smtClean="0"/>
              <a:t>var</a:t>
            </a:r>
            <a:r>
              <a:rPr lang="en-US" sz="2000" dirty="0" smtClean="0"/>
              <a:t>-declaration | fun-declaration</a:t>
            </a:r>
            <a:endParaRPr lang="zh-CN" altLang="en-US" sz="2000" dirty="0" smtClean="0"/>
          </a:p>
          <a:p>
            <a:pPr>
              <a:spcBef>
                <a:spcPts val="300"/>
              </a:spcBef>
              <a:spcAft>
                <a:spcPts val="0"/>
              </a:spcAft>
              <a:buNone/>
            </a:pPr>
            <a:r>
              <a:rPr lang="en-US" sz="2000" dirty="0" smtClean="0"/>
              <a:t>4. </a:t>
            </a:r>
            <a:r>
              <a:rPr lang="en-US" sz="2000" dirty="0" err="1" smtClean="0"/>
              <a:t>var</a:t>
            </a:r>
            <a:r>
              <a:rPr lang="en-US" sz="2000" dirty="0" smtClean="0"/>
              <a:t>-declaration → type-</a:t>
            </a:r>
            <a:r>
              <a:rPr lang="en-US" sz="2000" dirty="0" err="1" smtClean="0"/>
              <a:t>specifier</a:t>
            </a:r>
            <a:r>
              <a:rPr lang="en-US" sz="2000" dirty="0" smtClean="0"/>
              <a:t> </a:t>
            </a:r>
            <a:r>
              <a:rPr lang="en-US" sz="2000" b="1" dirty="0" smtClean="0"/>
              <a:t>ID ;</a:t>
            </a:r>
            <a:r>
              <a:rPr lang="en-US" sz="2000" dirty="0" smtClean="0"/>
              <a:t> | type-</a:t>
            </a:r>
            <a:r>
              <a:rPr lang="en-US" sz="2000" dirty="0" err="1" smtClean="0"/>
              <a:t>specifier</a:t>
            </a:r>
            <a:r>
              <a:rPr lang="en-US" sz="2000" dirty="0" smtClean="0"/>
              <a:t> </a:t>
            </a:r>
            <a:r>
              <a:rPr lang="en-US" sz="2000" b="1" dirty="0" smtClean="0"/>
              <a:t>ID [NUM];</a:t>
            </a:r>
            <a:endParaRPr lang="zh-CN" altLang="en-US" sz="2000" dirty="0" smtClean="0"/>
          </a:p>
          <a:p>
            <a:pPr>
              <a:spcBef>
                <a:spcPts val="300"/>
              </a:spcBef>
              <a:spcAft>
                <a:spcPts val="0"/>
              </a:spcAft>
              <a:buNone/>
            </a:pPr>
            <a:r>
              <a:rPr lang="en-US" sz="2000" dirty="0" smtClean="0"/>
              <a:t>5. type-</a:t>
            </a:r>
            <a:r>
              <a:rPr lang="en-US" sz="2000" dirty="0" err="1" smtClean="0"/>
              <a:t>specifier</a:t>
            </a:r>
            <a:r>
              <a:rPr lang="en-US" sz="2000" dirty="0" smtClean="0"/>
              <a:t> → </a:t>
            </a:r>
            <a:r>
              <a:rPr lang="en-US" sz="2000" b="1" dirty="0" err="1" smtClean="0"/>
              <a:t>int</a:t>
            </a:r>
            <a:r>
              <a:rPr lang="en-US" sz="2000" dirty="0" smtClean="0"/>
              <a:t> | </a:t>
            </a:r>
            <a:r>
              <a:rPr lang="en-US" sz="2000" b="1" dirty="0" smtClean="0"/>
              <a:t>void</a:t>
            </a:r>
            <a:endParaRPr lang="zh-CN" altLang="en-US" sz="2000" dirty="0" smtClean="0"/>
          </a:p>
          <a:p>
            <a:pPr>
              <a:spcBef>
                <a:spcPts val="300"/>
              </a:spcBef>
              <a:spcAft>
                <a:spcPts val="0"/>
              </a:spcAft>
              <a:buNone/>
            </a:pPr>
            <a:r>
              <a:rPr lang="en-US" sz="2000" dirty="0" smtClean="0"/>
              <a:t>6. fun-declaration → type-</a:t>
            </a:r>
            <a:r>
              <a:rPr lang="en-US" sz="2000" dirty="0" err="1" smtClean="0"/>
              <a:t>specifier</a:t>
            </a:r>
            <a:r>
              <a:rPr lang="en-US" sz="2000" dirty="0" smtClean="0"/>
              <a:t> </a:t>
            </a:r>
            <a:r>
              <a:rPr lang="en-US" sz="2000" b="1" dirty="0" smtClean="0"/>
              <a:t>ID</a:t>
            </a:r>
            <a:r>
              <a:rPr lang="en-US" sz="2000" dirty="0" smtClean="0"/>
              <a:t> </a:t>
            </a:r>
            <a:r>
              <a:rPr lang="en-US" sz="2000" b="1" dirty="0" smtClean="0"/>
              <a:t>(</a:t>
            </a:r>
            <a:r>
              <a:rPr lang="en-US" sz="2000" dirty="0" err="1" smtClean="0"/>
              <a:t>params</a:t>
            </a:r>
            <a:r>
              <a:rPr lang="en-US" sz="2000" b="1" dirty="0" smtClean="0"/>
              <a:t>)</a:t>
            </a:r>
            <a:r>
              <a:rPr lang="en-US" sz="2000" dirty="0" smtClean="0"/>
              <a:t> compound-stmt</a:t>
            </a:r>
            <a:endParaRPr lang="zh-CN" altLang="en-US" sz="2000" dirty="0" smtClean="0"/>
          </a:p>
          <a:p>
            <a:pPr>
              <a:spcBef>
                <a:spcPts val="300"/>
              </a:spcBef>
              <a:spcAft>
                <a:spcPts val="0"/>
              </a:spcAft>
              <a:buNone/>
            </a:pPr>
            <a:r>
              <a:rPr lang="en-US" sz="2000" dirty="0" smtClean="0"/>
              <a:t>7. </a:t>
            </a:r>
            <a:r>
              <a:rPr lang="en-US" sz="2000" dirty="0" err="1" smtClean="0"/>
              <a:t>params</a:t>
            </a:r>
            <a:r>
              <a:rPr lang="en-US" sz="2000" dirty="0" smtClean="0"/>
              <a:t> → </a:t>
            </a:r>
            <a:r>
              <a:rPr lang="en-US" sz="2000" dirty="0" err="1" smtClean="0"/>
              <a:t>param</a:t>
            </a:r>
            <a:r>
              <a:rPr lang="en-US" sz="2000" dirty="0" smtClean="0"/>
              <a:t>-list | </a:t>
            </a:r>
            <a:r>
              <a:rPr lang="en-US" sz="2000" b="1" dirty="0" smtClean="0"/>
              <a:t>void</a:t>
            </a:r>
            <a:endParaRPr lang="zh-CN" altLang="en-US" sz="2000" dirty="0" smtClean="0"/>
          </a:p>
          <a:p>
            <a:pPr>
              <a:spcBef>
                <a:spcPts val="300"/>
              </a:spcBef>
              <a:spcAft>
                <a:spcPts val="0"/>
              </a:spcAft>
              <a:buNone/>
            </a:pPr>
            <a:r>
              <a:rPr lang="en-US" sz="2000" dirty="0" smtClean="0"/>
              <a:t>8. </a:t>
            </a:r>
            <a:r>
              <a:rPr lang="en-US" sz="2000" dirty="0" err="1" smtClean="0"/>
              <a:t>param</a:t>
            </a:r>
            <a:r>
              <a:rPr lang="en-US" sz="2000" dirty="0" smtClean="0"/>
              <a:t>-list→ </a:t>
            </a:r>
            <a:r>
              <a:rPr lang="en-US" sz="2000" dirty="0" err="1" smtClean="0"/>
              <a:t>param</a:t>
            </a:r>
            <a:r>
              <a:rPr lang="en-US" sz="2000" dirty="0" smtClean="0"/>
              <a:t>-list , </a:t>
            </a:r>
            <a:r>
              <a:rPr lang="en-US" sz="2000" dirty="0" err="1" smtClean="0"/>
              <a:t>param</a:t>
            </a:r>
            <a:r>
              <a:rPr lang="en-US" sz="2000" dirty="0" smtClean="0"/>
              <a:t> | </a:t>
            </a:r>
            <a:r>
              <a:rPr lang="en-US" sz="2000" dirty="0" err="1" smtClean="0"/>
              <a:t>param</a:t>
            </a:r>
            <a:endParaRPr lang="zh-CN" altLang="en-US" sz="2000" dirty="0" smtClean="0"/>
          </a:p>
          <a:p>
            <a:pPr>
              <a:spcBef>
                <a:spcPts val="300"/>
              </a:spcBef>
              <a:spcAft>
                <a:spcPts val="0"/>
              </a:spcAft>
              <a:buNone/>
            </a:pPr>
            <a:r>
              <a:rPr lang="en-US" sz="2000" dirty="0" smtClean="0"/>
              <a:t>9. </a:t>
            </a:r>
            <a:r>
              <a:rPr lang="en-US" sz="2000" dirty="0" err="1" smtClean="0"/>
              <a:t>param</a:t>
            </a:r>
            <a:r>
              <a:rPr lang="en-US" sz="2000" dirty="0" smtClean="0"/>
              <a:t> → type-</a:t>
            </a:r>
            <a:r>
              <a:rPr lang="en-US" sz="2000" dirty="0" err="1" smtClean="0"/>
              <a:t>specifier</a:t>
            </a:r>
            <a:r>
              <a:rPr lang="en-US" sz="2000" dirty="0" smtClean="0"/>
              <a:t> </a:t>
            </a:r>
            <a:r>
              <a:rPr lang="en-US" sz="2000" b="1" dirty="0" smtClean="0"/>
              <a:t>ID </a:t>
            </a:r>
            <a:r>
              <a:rPr lang="en-US" sz="2000" dirty="0" smtClean="0"/>
              <a:t>| type-</a:t>
            </a:r>
            <a:r>
              <a:rPr lang="en-US" sz="2000" dirty="0" err="1" smtClean="0"/>
              <a:t>specifier</a:t>
            </a:r>
            <a:r>
              <a:rPr lang="en-US" sz="2000" dirty="0" smtClean="0"/>
              <a:t> </a:t>
            </a:r>
            <a:r>
              <a:rPr lang="en-US" sz="2000" b="1" dirty="0" smtClean="0"/>
              <a:t>ID [ ]</a:t>
            </a:r>
            <a:endParaRPr lang="zh-CN" altLang="en-US" sz="2000" dirty="0" smtClean="0"/>
          </a:p>
          <a:p>
            <a:pPr>
              <a:spcBef>
                <a:spcPts val="300"/>
              </a:spcBef>
              <a:spcAft>
                <a:spcPts val="0"/>
              </a:spcAft>
              <a:buNone/>
            </a:pPr>
            <a:r>
              <a:rPr lang="en-US" sz="2000" dirty="0" smtClean="0"/>
              <a:t>10. compound-stmt → </a:t>
            </a:r>
            <a:r>
              <a:rPr lang="en-US" sz="2000" b="1" dirty="0" smtClean="0"/>
              <a:t>{</a:t>
            </a:r>
            <a:r>
              <a:rPr lang="en-US" sz="2000" dirty="0" smtClean="0"/>
              <a:t> local-declarations statement-list </a:t>
            </a:r>
            <a:r>
              <a:rPr lang="en-US" sz="2000" b="1" dirty="0" smtClean="0"/>
              <a:t>}</a:t>
            </a:r>
            <a:endParaRPr lang="zh-CN" altLang="en-US" sz="2000" dirty="0" smtClean="0"/>
          </a:p>
          <a:p>
            <a:pPr>
              <a:spcBef>
                <a:spcPts val="300"/>
              </a:spcBef>
              <a:spcAft>
                <a:spcPts val="0"/>
              </a:spcAft>
              <a:buNone/>
            </a:pPr>
            <a:r>
              <a:rPr lang="en-US" sz="2000" dirty="0" smtClean="0"/>
              <a:t>11. local-declarations → local-declarations </a:t>
            </a:r>
            <a:r>
              <a:rPr lang="en-US" sz="2000" dirty="0" err="1" smtClean="0"/>
              <a:t>var</a:t>
            </a:r>
            <a:r>
              <a:rPr lang="en-US" sz="2000" dirty="0" smtClean="0"/>
              <a:t>-declaration | empty</a:t>
            </a:r>
            <a:endParaRPr lang="zh-CN" altLang="en-US" sz="2000" dirty="0" smtClean="0"/>
          </a:p>
          <a:p>
            <a:pPr>
              <a:spcBef>
                <a:spcPts val="300"/>
              </a:spcBef>
              <a:spcAft>
                <a:spcPts val="0"/>
              </a:spcAft>
              <a:buNone/>
            </a:pPr>
            <a:r>
              <a:rPr lang="en-US" sz="2000" dirty="0" smtClean="0"/>
              <a:t>12. statement-list → statement-list statement | empty</a:t>
            </a:r>
            <a:endParaRPr lang="zh-CN" altLang="en-US" sz="2000" dirty="0" smtClean="0"/>
          </a:p>
          <a:p>
            <a:pPr>
              <a:spcBef>
                <a:spcPts val="300"/>
              </a:spcBef>
              <a:spcAft>
                <a:spcPts val="0"/>
              </a:spcAft>
              <a:buNone/>
            </a:pPr>
            <a:r>
              <a:rPr lang="en-US" sz="2000" dirty="0" smtClean="0"/>
              <a:t>13. statement → expression-stmt | compound-stmt| selection-stmt</a:t>
            </a:r>
            <a:endParaRPr lang="zh-CN" altLang="en-US" sz="2000" dirty="0" smtClean="0"/>
          </a:p>
          <a:p>
            <a:pPr>
              <a:spcBef>
                <a:spcPts val="300"/>
              </a:spcBef>
              <a:spcAft>
                <a:spcPts val="0"/>
              </a:spcAft>
              <a:buNone/>
            </a:pPr>
            <a:r>
              <a:rPr lang="en-US" sz="2000" dirty="0" smtClean="0"/>
              <a:t>	| iteration-stmt | return-stmt</a:t>
            </a:r>
            <a:endParaRPr lang="zh-CN" altLang="en-US" sz="2000" dirty="0" smtClean="0"/>
          </a:p>
          <a:p>
            <a:pPr>
              <a:spcBef>
                <a:spcPts val="300"/>
              </a:spcBef>
              <a:spcAft>
                <a:spcPts val="0"/>
              </a:spcAft>
              <a:buNone/>
            </a:pPr>
            <a:r>
              <a:rPr lang="en-US" sz="2000" dirty="0" smtClean="0"/>
              <a:t>14. expression-stmt → expression </a:t>
            </a:r>
            <a:r>
              <a:rPr lang="en-US" sz="2000" b="1" dirty="0" smtClean="0"/>
              <a:t>;</a:t>
            </a:r>
            <a:r>
              <a:rPr lang="en-US" sz="2000" dirty="0" smtClean="0"/>
              <a:t> | </a:t>
            </a:r>
            <a:r>
              <a:rPr lang="en-US" sz="2000" b="1" dirty="0" smtClean="0"/>
              <a:t>;</a:t>
            </a:r>
            <a:endParaRPr lang="zh-CN" altLang="en-US" sz="2000" dirty="0" smtClean="0"/>
          </a:p>
          <a:p>
            <a:pPr>
              <a:spcBef>
                <a:spcPts val="300"/>
              </a:spcBef>
              <a:spcAft>
                <a:spcPts val="0"/>
              </a:spcAft>
            </a:pPr>
            <a:endParaRPr lang="zh-CN" altLang="en-US" sz="2000" dirty="0"/>
          </a:p>
        </p:txBody>
      </p:sp>
      <p:sp>
        <p:nvSpPr>
          <p:cNvPr id="2" name="灯片编号占位符 1"/>
          <p:cNvSpPr>
            <a:spLocks noGrp="1"/>
          </p:cNvSpPr>
          <p:nvPr>
            <p:ph type="sldNum" sz="quarter" idx="12"/>
          </p:nvPr>
        </p:nvSpPr>
        <p:spPr/>
        <p:txBody>
          <a:bodyPr/>
          <a:lstStyle/>
          <a:p>
            <a:pPr>
              <a:defRPr/>
            </a:pPr>
            <a:fld id="{B586B527-6259-4AB4-AC02-6E97E8A79D3C}" type="slidenum">
              <a:rPr lang="zh-CN" altLang="en-US" smtClean="0"/>
              <a:pPr>
                <a:defRPr/>
              </a:pPr>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blinds(horizontal)">
                                      <p:cBhvr>
                                        <p:cTn id="31" dur="500"/>
                                        <p:tgtEl>
                                          <p:spTgt spid="4">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blinds(horizontal)">
                                      <p:cBhvr>
                                        <p:cTn id="34" dur="500"/>
                                        <p:tgtEl>
                                          <p:spTgt spid="4">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blinds(horizontal)">
                                      <p:cBhvr>
                                        <p:cTn id="37" dur="500"/>
                                        <p:tgtEl>
                                          <p:spTgt spid="4">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blinds(horizontal)">
                                      <p:cBhvr>
                                        <p:cTn id="40" dur="500"/>
                                        <p:tgtEl>
                                          <p:spTgt spid="4">
                                            <p:txEl>
                                              <p:pRg st="11" end="11"/>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blinds(horizontal)">
                                      <p:cBhvr>
                                        <p:cTn id="43" dur="500"/>
                                        <p:tgtEl>
                                          <p:spTgt spid="4">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blinds(horizontal)">
                                      <p:cBhvr>
                                        <p:cTn id="46" dur="500"/>
                                        <p:tgtEl>
                                          <p:spTgt spid="4">
                                            <p:txEl>
                                              <p:pRg st="13" end="13"/>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animEffect transition="in" filter="blinds(horizontal)">
                                      <p:cBhvr>
                                        <p:cTn id="49"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Grammar of C-</a:t>
            </a:r>
            <a:endParaRPr lang="zh-CN" altLang="en-US" dirty="0"/>
          </a:p>
        </p:txBody>
      </p:sp>
      <p:sp>
        <p:nvSpPr>
          <p:cNvPr id="4" name="内容占位符 3"/>
          <p:cNvSpPr>
            <a:spLocks noGrp="1"/>
          </p:cNvSpPr>
          <p:nvPr>
            <p:ph idx="1"/>
          </p:nvPr>
        </p:nvSpPr>
        <p:spPr/>
        <p:txBody>
          <a:bodyPr/>
          <a:lstStyle/>
          <a:p>
            <a:pPr>
              <a:spcBef>
                <a:spcPts val="300"/>
              </a:spcBef>
              <a:spcAft>
                <a:spcPts val="0"/>
              </a:spcAft>
              <a:buNone/>
            </a:pPr>
            <a:r>
              <a:rPr lang="en-US" sz="1800" dirty="0" smtClean="0"/>
              <a:t>15. selection-stmt → </a:t>
            </a:r>
            <a:r>
              <a:rPr lang="en-US" sz="1800" b="1" dirty="0" smtClean="0"/>
              <a:t>if</a:t>
            </a:r>
            <a:r>
              <a:rPr lang="en-US" sz="1800" dirty="0" smtClean="0"/>
              <a:t> </a:t>
            </a:r>
            <a:r>
              <a:rPr lang="en-US" sz="1800" b="1" dirty="0" smtClean="0"/>
              <a:t>(</a:t>
            </a:r>
            <a:r>
              <a:rPr lang="en-US" sz="1800" dirty="0" smtClean="0"/>
              <a:t> expression </a:t>
            </a:r>
            <a:r>
              <a:rPr lang="en-US" sz="1800" b="1" dirty="0" smtClean="0"/>
              <a:t>)</a:t>
            </a:r>
            <a:r>
              <a:rPr lang="en-US" sz="1800" dirty="0" smtClean="0"/>
              <a:t> statement</a:t>
            </a:r>
            <a:endParaRPr lang="zh-CN" altLang="en-US" sz="1800" dirty="0" smtClean="0"/>
          </a:p>
          <a:p>
            <a:pPr>
              <a:spcBef>
                <a:spcPts val="300"/>
              </a:spcBef>
              <a:spcAft>
                <a:spcPts val="0"/>
              </a:spcAft>
              <a:buNone/>
            </a:pPr>
            <a:r>
              <a:rPr lang="en-US" sz="1800" dirty="0" smtClean="0"/>
              <a:t>	| </a:t>
            </a:r>
            <a:r>
              <a:rPr lang="en-US" sz="1800" b="1" dirty="0" smtClean="0"/>
              <a:t>if (</a:t>
            </a:r>
            <a:r>
              <a:rPr lang="en-US" sz="1800" dirty="0" smtClean="0"/>
              <a:t> expression </a:t>
            </a:r>
            <a:r>
              <a:rPr lang="en-US" sz="1800" b="1" dirty="0" smtClean="0"/>
              <a:t>)</a:t>
            </a:r>
            <a:r>
              <a:rPr lang="en-US" sz="1800" dirty="0" smtClean="0"/>
              <a:t> statement else statement</a:t>
            </a:r>
            <a:endParaRPr lang="zh-CN" altLang="en-US" sz="1800" dirty="0" smtClean="0"/>
          </a:p>
          <a:p>
            <a:pPr>
              <a:spcBef>
                <a:spcPts val="300"/>
              </a:spcBef>
              <a:spcAft>
                <a:spcPts val="0"/>
              </a:spcAft>
              <a:buNone/>
            </a:pPr>
            <a:r>
              <a:rPr lang="en-US" sz="1800" dirty="0" smtClean="0"/>
              <a:t>16. iteration-stmt → </a:t>
            </a:r>
            <a:r>
              <a:rPr lang="en-US" sz="1800" b="1" dirty="0" smtClean="0"/>
              <a:t>while</a:t>
            </a:r>
            <a:r>
              <a:rPr lang="en-US" sz="1800" dirty="0" smtClean="0"/>
              <a:t> </a:t>
            </a:r>
            <a:r>
              <a:rPr lang="en-US" sz="1800" b="1" dirty="0" smtClean="0"/>
              <a:t>(</a:t>
            </a:r>
            <a:r>
              <a:rPr lang="en-US" sz="1800" dirty="0" smtClean="0"/>
              <a:t> expression </a:t>
            </a:r>
            <a:r>
              <a:rPr lang="en-US" sz="1800" b="1" dirty="0" smtClean="0"/>
              <a:t>)</a:t>
            </a:r>
            <a:r>
              <a:rPr lang="en-US" sz="1800" dirty="0" smtClean="0"/>
              <a:t> statement</a:t>
            </a:r>
            <a:endParaRPr lang="zh-CN" altLang="en-US" sz="1800" dirty="0" smtClean="0"/>
          </a:p>
          <a:p>
            <a:pPr>
              <a:spcBef>
                <a:spcPts val="300"/>
              </a:spcBef>
              <a:spcAft>
                <a:spcPts val="0"/>
              </a:spcAft>
              <a:buNone/>
            </a:pPr>
            <a:r>
              <a:rPr lang="en-US" sz="1800" dirty="0" smtClean="0"/>
              <a:t>17. return-stmt → </a:t>
            </a:r>
            <a:r>
              <a:rPr lang="en-US" sz="1800" b="1" dirty="0" smtClean="0"/>
              <a:t>return ;</a:t>
            </a:r>
            <a:r>
              <a:rPr lang="en-US" sz="1800" dirty="0" smtClean="0"/>
              <a:t> | </a:t>
            </a:r>
            <a:r>
              <a:rPr lang="en-US" sz="1800" b="1" dirty="0" smtClean="0"/>
              <a:t>return</a:t>
            </a:r>
            <a:r>
              <a:rPr lang="en-US" sz="1800" dirty="0" smtClean="0"/>
              <a:t> expression </a:t>
            </a:r>
            <a:r>
              <a:rPr lang="en-US" sz="1800" b="1" dirty="0" smtClean="0"/>
              <a:t>;</a:t>
            </a:r>
            <a:endParaRPr lang="zh-CN" altLang="en-US" sz="1800" dirty="0" smtClean="0"/>
          </a:p>
          <a:p>
            <a:pPr>
              <a:spcBef>
                <a:spcPts val="300"/>
              </a:spcBef>
              <a:spcAft>
                <a:spcPts val="0"/>
              </a:spcAft>
              <a:buNone/>
            </a:pPr>
            <a:r>
              <a:rPr lang="en-US" sz="1800" dirty="0" smtClean="0"/>
              <a:t>18. expression → </a:t>
            </a:r>
            <a:r>
              <a:rPr lang="en-US" sz="1800" dirty="0" err="1" smtClean="0"/>
              <a:t>var</a:t>
            </a:r>
            <a:r>
              <a:rPr lang="en-US" sz="1800" dirty="0" smtClean="0"/>
              <a:t> = expression | simple-expression</a:t>
            </a:r>
            <a:endParaRPr lang="zh-CN" altLang="en-US" sz="1800" dirty="0" smtClean="0"/>
          </a:p>
          <a:p>
            <a:pPr>
              <a:spcBef>
                <a:spcPts val="300"/>
              </a:spcBef>
              <a:spcAft>
                <a:spcPts val="0"/>
              </a:spcAft>
              <a:buNone/>
            </a:pPr>
            <a:r>
              <a:rPr lang="en-US" sz="1800" dirty="0" smtClean="0"/>
              <a:t>19. </a:t>
            </a:r>
            <a:r>
              <a:rPr lang="en-US" sz="1800" dirty="0" err="1" smtClean="0"/>
              <a:t>var</a:t>
            </a:r>
            <a:r>
              <a:rPr lang="en-US" sz="1800" dirty="0" smtClean="0"/>
              <a:t> → </a:t>
            </a:r>
            <a:r>
              <a:rPr lang="en-US" sz="1800" b="1" dirty="0" smtClean="0"/>
              <a:t>ID</a:t>
            </a:r>
            <a:r>
              <a:rPr lang="en-US" sz="1800" dirty="0" smtClean="0"/>
              <a:t> | </a:t>
            </a:r>
            <a:r>
              <a:rPr lang="en-US" sz="1800" b="1" dirty="0" smtClean="0"/>
              <a:t>ID</a:t>
            </a:r>
            <a:r>
              <a:rPr lang="en-US" sz="1800" dirty="0" smtClean="0"/>
              <a:t> </a:t>
            </a:r>
            <a:r>
              <a:rPr lang="en-US" sz="1800" b="1" dirty="0" smtClean="0"/>
              <a:t>[</a:t>
            </a:r>
            <a:r>
              <a:rPr lang="en-US" sz="1800" dirty="0" smtClean="0"/>
              <a:t> expression </a:t>
            </a:r>
            <a:r>
              <a:rPr lang="en-US" sz="1800" b="1" dirty="0" smtClean="0"/>
              <a:t>]</a:t>
            </a:r>
            <a:endParaRPr lang="zh-CN" altLang="en-US" sz="1800" dirty="0" smtClean="0"/>
          </a:p>
          <a:p>
            <a:pPr>
              <a:spcBef>
                <a:spcPts val="300"/>
              </a:spcBef>
              <a:spcAft>
                <a:spcPts val="0"/>
              </a:spcAft>
              <a:buNone/>
            </a:pPr>
            <a:r>
              <a:rPr lang="en-US" sz="1800" dirty="0" smtClean="0"/>
              <a:t>20. simple-expression → additive-expression </a:t>
            </a:r>
            <a:r>
              <a:rPr lang="en-US" sz="1800" dirty="0" err="1" smtClean="0"/>
              <a:t>relop</a:t>
            </a:r>
            <a:r>
              <a:rPr lang="en-US" sz="1800" dirty="0" smtClean="0"/>
              <a:t> additive- expression   | additive-expression</a:t>
            </a:r>
            <a:endParaRPr lang="zh-CN" altLang="en-US" sz="1800" dirty="0" smtClean="0"/>
          </a:p>
          <a:p>
            <a:pPr>
              <a:spcBef>
                <a:spcPts val="300"/>
              </a:spcBef>
              <a:spcAft>
                <a:spcPts val="0"/>
              </a:spcAft>
              <a:buNone/>
            </a:pPr>
            <a:r>
              <a:rPr lang="en-US" sz="1800" dirty="0" smtClean="0"/>
              <a:t>21. </a:t>
            </a:r>
            <a:r>
              <a:rPr lang="en-US" sz="1800" dirty="0" err="1" smtClean="0"/>
              <a:t>relop</a:t>
            </a:r>
            <a:r>
              <a:rPr lang="en-US" sz="1800" dirty="0" smtClean="0"/>
              <a:t> → </a:t>
            </a:r>
            <a:r>
              <a:rPr lang="en-US" sz="1800" b="1" dirty="0" smtClean="0"/>
              <a:t>&lt;= </a:t>
            </a:r>
            <a:r>
              <a:rPr lang="en-US" sz="1800" dirty="0" smtClean="0"/>
              <a:t>| </a:t>
            </a:r>
            <a:r>
              <a:rPr lang="en-US" sz="1800" b="1" dirty="0" smtClean="0"/>
              <a:t>&lt; </a:t>
            </a:r>
            <a:r>
              <a:rPr lang="en-US" sz="1800" dirty="0" smtClean="0"/>
              <a:t>| </a:t>
            </a:r>
            <a:r>
              <a:rPr lang="en-US" sz="1800" b="1" dirty="0" smtClean="0"/>
              <a:t>&gt; </a:t>
            </a:r>
            <a:r>
              <a:rPr lang="en-US" sz="1800" dirty="0" smtClean="0"/>
              <a:t>| </a:t>
            </a:r>
            <a:r>
              <a:rPr lang="en-US" sz="1800" b="1" dirty="0" smtClean="0"/>
              <a:t>&gt;= </a:t>
            </a:r>
            <a:r>
              <a:rPr lang="en-US" sz="1800" dirty="0" smtClean="0"/>
              <a:t>| </a:t>
            </a:r>
            <a:r>
              <a:rPr lang="en-US" sz="1800" b="1" dirty="0" smtClean="0"/>
              <a:t>== </a:t>
            </a:r>
            <a:r>
              <a:rPr lang="en-US" sz="1800" dirty="0" smtClean="0"/>
              <a:t>| </a:t>
            </a:r>
            <a:r>
              <a:rPr lang="en-US" sz="1800" b="1" dirty="0" smtClean="0"/>
              <a:t>!=</a:t>
            </a:r>
            <a:endParaRPr lang="zh-CN" altLang="en-US" sz="1800" dirty="0" smtClean="0"/>
          </a:p>
          <a:p>
            <a:pPr>
              <a:spcBef>
                <a:spcPts val="300"/>
              </a:spcBef>
              <a:spcAft>
                <a:spcPts val="0"/>
              </a:spcAft>
              <a:buNone/>
            </a:pPr>
            <a:r>
              <a:rPr lang="en-US" sz="1800" dirty="0" smtClean="0"/>
              <a:t>22. additive-expression → additive-expression </a:t>
            </a:r>
            <a:r>
              <a:rPr lang="en-US" sz="1800" dirty="0" err="1" smtClean="0"/>
              <a:t>addop</a:t>
            </a:r>
            <a:r>
              <a:rPr lang="en-US" sz="1800" dirty="0" smtClean="0"/>
              <a:t> term | term</a:t>
            </a:r>
            <a:endParaRPr lang="zh-CN" altLang="en-US" sz="1800" dirty="0" smtClean="0"/>
          </a:p>
          <a:p>
            <a:pPr>
              <a:spcBef>
                <a:spcPts val="300"/>
              </a:spcBef>
              <a:spcAft>
                <a:spcPts val="0"/>
              </a:spcAft>
              <a:buNone/>
            </a:pPr>
            <a:r>
              <a:rPr lang="en-US" sz="1800" dirty="0" smtClean="0"/>
              <a:t>23. </a:t>
            </a:r>
            <a:r>
              <a:rPr lang="en-US" sz="1800" dirty="0" err="1" smtClean="0"/>
              <a:t>addop</a:t>
            </a:r>
            <a:r>
              <a:rPr lang="en-US" sz="1800" dirty="0" smtClean="0"/>
              <a:t> → </a:t>
            </a:r>
            <a:r>
              <a:rPr lang="en-US" sz="1800" b="1" dirty="0" smtClean="0"/>
              <a:t>+</a:t>
            </a:r>
            <a:r>
              <a:rPr lang="en-US" sz="1800" dirty="0" smtClean="0"/>
              <a:t> | </a:t>
            </a:r>
            <a:r>
              <a:rPr lang="en-US" sz="1800" b="1" dirty="0" smtClean="0"/>
              <a:t>-</a:t>
            </a:r>
            <a:endParaRPr lang="zh-CN" altLang="en-US" sz="1800" dirty="0" smtClean="0"/>
          </a:p>
          <a:p>
            <a:pPr>
              <a:spcBef>
                <a:spcPts val="300"/>
              </a:spcBef>
              <a:spcAft>
                <a:spcPts val="0"/>
              </a:spcAft>
              <a:buNone/>
            </a:pPr>
            <a:r>
              <a:rPr lang="en-US" sz="1800" dirty="0" smtClean="0"/>
              <a:t>24. term → term </a:t>
            </a:r>
            <a:r>
              <a:rPr lang="en-US" sz="1800" dirty="0" err="1" smtClean="0"/>
              <a:t>mulop</a:t>
            </a:r>
            <a:r>
              <a:rPr lang="en-US" sz="1800" dirty="0" smtClean="0"/>
              <a:t> factor | factor</a:t>
            </a:r>
            <a:endParaRPr lang="zh-CN" altLang="en-US" sz="1800" dirty="0" smtClean="0"/>
          </a:p>
          <a:p>
            <a:pPr>
              <a:spcBef>
                <a:spcPts val="300"/>
              </a:spcBef>
              <a:spcAft>
                <a:spcPts val="0"/>
              </a:spcAft>
              <a:buNone/>
            </a:pPr>
            <a:r>
              <a:rPr lang="en-US" sz="1800" dirty="0" smtClean="0"/>
              <a:t>25. </a:t>
            </a:r>
            <a:r>
              <a:rPr lang="en-US" sz="1800" dirty="0" err="1" smtClean="0"/>
              <a:t>mulop</a:t>
            </a:r>
            <a:r>
              <a:rPr lang="en-US" sz="1800" dirty="0" smtClean="0"/>
              <a:t> → </a:t>
            </a:r>
            <a:r>
              <a:rPr lang="en-US" sz="1800" b="1" dirty="0" smtClean="0"/>
              <a:t>*</a:t>
            </a:r>
            <a:r>
              <a:rPr lang="en-US" sz="1800" dirty="0" smtClean="0"/>
              <a:t> | </a:t>
            </a:r>
            <a:r>
              <a:rPr lang="en-US" sz="1800" b="1" dirty="0" smtClean="0"/>
              <a:t>/</a:t>
            </a:r>
            <a:endParaRPr lang="zh-CN" altLang="en-US" sz="1800" dirty="0" smtClean="0"/>
          </a:p>
          <a:p>
            <a:pPr>
              <a:spcBef>
                <a:spcPts val="300"/>
              </a:spcBef>
              <a:spcAft>
                <a:spcPts val="0"/>
              </a:spcAft>
              <a:buNone/>
            </a:pPr>
            <a:r>
              <a:rPr lang="en-US" sz="1800" dirty="0" smtClean="0"/>
              <a:t>26. factor → </a:t>
            </a:r>
            <a:r>
              <a:rPr lang="en-US" sz="1800" b="1" dirty="0" smtClean="0"/>
              <a:t>(</a:t>
            </a:r>
            <a:r>
              <a:rPr lang="en-US" sz="1800" dirty="0" smtClean="0"/>
              <a:t> expression </a:t>
            </a:r>
            <a:r>
              <a:rPr lang="en-US" sz="1800" b="1" dirty="0" smtClean="0"/>
              <a:t>)</a:t>
            </a:r>
            <a:r>
              <a:rPr lang="en-US" sz="1800" dirty="0" smtClean="0"/>
              <a:t> | </a:t>
            </a:r>
            <a:r>
              <a:rPr lang="en-US" sz="1800" dirty="0" err="1" smtClean="0"/>
              <a:t>var</a:t>
            </a:r>
            <a:r>
              <a:rPr lang="en-US" sz="1800" dirty="0" smtClean="0"/>
              <a:t> | call | </a:t>
            </a:r>
            <a:r>
              <a:rPr lang="en-US" sz="1800" b="1" dirty="0" smtClean="0"/>
              <a:t>NUM</a:t>
            </a:r>
            <a:endParaRPr lang="zh-CN" altLang="en-US" sz="1800" dirty="0" smtClean="0"/>
          </a:p>
          <a:p>
            <a:pPr>
              <a:spcBef>
                <a:spcPts val="300"/>
              </a:spcBef>
              <a:spcAft>
                <a:spcPts val="0"/>
              </a:spcAft>
              <a:buNone/>
            </a:pPr>
            <a:r>
              <a:rPr lang="en-US" sz="1800" dirty="0" smtClean="0"/>
              <a:t>27. call → </a:t>
            </a:r>
            <a:r>
              <a:rPr lang="en-US" sz="1800" b="1" dirty="0" smtClean="0"/>
              <a:t>ID</a:t>
            </a:r>
            <a:r>
              <a:rPr lang="en-US" sz="1800" dirty="0" smtClean="0"/>
              <a:t> </a:t>
            </a:r>
            <a:r>
              <a:rPr lang="en-US" sz="1800" b="1" dirty="0" smtClean="0"/>
              <a:t>(</a:t>
            </a:r>
            <a:r>
              <a:rPr lang="en-US" sz="1800" dirty="0" smtClean="0"/>
              <a:t> </a:t>
            </a:r>
            <a:r>
              <a:rPr lang="en-US" sz="1800" dirty="0" err="1" smtClean="0"/>
              <a:t>args</a:t>
            </a:r>
            <a:r>
              <a:rPr lang="en-US" sz="1800" dirty="0" smtClean="0"/>
              <a:t> </a:t>
            </a:r>
            <a:r>
              <a:rPr lang="en-US" sz="1800" b="1" dirty="0" smtClean="0"/>
              <a:t>)</a:t>
            </a:r>
            <a:endParaRPr lang="zh-CN" altLang="en-US" sz="1800" dirty="0" smtClean="0"/>
          </a:p>
          <a:p>
            <a:pPr>
              <a:spcBef>
                <a:spcPts val="300"/>
              </a:spcBef>
              <a:spcAft>
                <a:spcPts val="0"/>
              </a:spcAft>
              <a:buNone/>
            </a:pPr>
            <a:r>
              <a:rPr lang="en-US" sz="1800" dirty="0" smtClean="0"/>
              <a:t>28. </a:t>
            </a:r>
            <a:r>
              <a:rPr lang="en-US" sz="1800" dirty="0" err="1" smtClean="0"/>
              <a:t>args</a:t>
            </a:r>
            <a:r>
              <a:rPr lang="en-US" sz="1800" dirty="0" smtClean="0"/>
              <a:t> → </a:t>
            </a:r>
            <a:r>
              <a:rPr lang="en-US" sz="1800" dirty="0" err="1" smtClean="0"/>
              <a:t>arg</a:t>
            </a:r>
            <a:r>
              <a:rPr lang="en-US" sz="1800" dirty="0" smtClean="0"/>
              <a:t>-list | empty</a:t>
            </a:r>
            <a:endParaRPr lang="zh-CN" altLang="en-US" sz="1800" dirty="0" smtClean="0"/>
          </a:p>
          <a:p>
            <a:pPr>
              <a:spcBef>
                <a:spcPts val="300"/>
              </a:spcBef>
              <a:spcAft>
                <a:spcPts val="0"/>
              </a:spcAft>
              <a:buNone/>
            </a:pPr>
            <a:r>
              <a:rPr lang="en-US" sz="1800" dirty="0" smtClean="0"/>
              <a:t>29. </a:t>
            </a:r>
            <a:r>
              <a:rPr lang="en-US" sz="1800" dirty="0" err="1" smtClean="0"/>
              <a:t>arg</a:t>
            </a:r>
            <a:r>
              <a:rPr lang="en-US" sz="1800" dirty="0" smtClean="0"/>
              <a:t>-list → </a:t>
            </a:r>
            <a:r>
              <a:rPr lang="en-US" sz="1800" dirty="0" err="1" smtClean="0"/>
              <a:t>arg</a:t>
            </a:r>
            <a:r>
              <a:rPr lang="en-US" sz="1800" dirty="0" smtClean="0"/>
              <a:t>-list </a:t>
            </a:r>
            <a:r>
              <a:rPr lang="en-US" sz="1800" b="1" dirty="0" smtClean="0"/>
              <a:t>,</a:t>
            </a:r>
            <a:r>
              <a:rPr lang="en-US" sz="1800" dirty="0" smtClean="0"/>
              <a:t> expression | expression</a:t>
            </a:r>
            <a:endParaRPr lang="zh-CN" altLang="en-US" sz="1800" dirty="0" smtClean="0"/>
          </a:p>
          <a:p>
            <a:pPr>
              <a:spcBef>
                <a:spcPts val="300"/>
              </a:spcBef>
              <a:spcAft>
                <a:spcPts val="0"/>
              </a:spcAft>
            </a:pPr>
            <a:endParaRPr lang="zh-CN" altLang="en-US" sz="1800" dirty="0"/>
          </a:p>
        </p:txBody>
      </p:sp>
      <p:sp>
        <p:nvSpPr>
          <p:cNvPr id="2" name="灯片编号占位符 1"/>
          <p:cNvSpPr>
            <a:spLocks noGrp="1"/>
          </p:cNvSpPr>
          <p:nvPr>
            <p:ph type="sldNum" sz="quarter" idx="12"/>
          </p:nvPr>
        </p:nvSpPr>
        <p:spPr/>
        <p:txBody>
          <a:bodyPr/>
          <a:lstStyle/>
          <a:p>
            <a:pPr>
              <a:defRPr/>
            </a:pPr>
            <a:fld id="{B586B527-6259-4AB4-AC02-6E97E8A79D3C}" type="slidenum">
              <a:rPr lang="zh-CN" altLang="en-US"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p:txBody>
          <a:bodyPr/>
          <a:lstStyle/>
          <a:p>
            <a:pPr eaLnBrk="1" hangingPunct="1"/>
            <a:r>
              <a:rPr lang="en-US" altLang="zh-CN" dirty="0" smtClean="0"/>
              <a:t>End of Chapter Two</a:t>
            </a:r>
          </a:p>
        </p:txBody>
      </p:sp>
      <p:sp>
        <p:nvSpPr>
          <p:cNvPr id="145411" name="Rectangle 3"/>
          <p:cNvSpPr>
            <a:spLocks noGrp="1" noChangeArrowheads="1"/>
          </p:cNvSpPr>
          <p:nvPr>
            <p:ph type="subTitle" idx="1"/>
          </p:nvPr>
        </p:nvSpPr>
        <p:spPr/>
        <p:txBody>
          <a:bodyPr/>
          <a:lstStyle/>
          <a:p>
            <a:pPr eaLnBrk="1" hangingPunct="1"/>
            <a:r>
              <a:rPr lang="en-US" altLang="zh-CN" smtClean="0"/>
              <a:t>THANKS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语义</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语法规则和词法规则定义了程序的形式结构。</a:t>
            </a:r>
            <a:endParaRPr lang="en-US" altLang="zh-CN" dirty="0" smtClean="0">
              <a:latin typeface="宋体" pitchFamily="2" charset="-122"/>
            </a:endParaRPr>
          </a:p>
          <a:p>
            <a:r>
              <a:rPr lang="zh-CN" altLang="en-US" dirty="0" smtClean="0">
                <a:latin typeface="宋体" pitchFamily="2" charset="-122"/>
              </a:rPr>
              <a:t>定义语法单位的意义属于语义问题。</a:t>
            </a:r>
            <a:endParaRPr lang="en-US" altLang="zh-CN" dirty="0" smtClean="0">
              <a:latin typeface="宋体" pitchFamily="2" charset="-122"/>
            </a:endParaRPr>
          </a:p>
          <a:p>
            <a:r>
              <a:rPr lang="zh-CN" altLang="en-US" dirty="0" smtClean="0">
                <a:latin typeface="宋体" pitchFamily="2" charset="-122"/>
              </a:rPr>
              <a:t>语义是一组规则</a:t>
            </a:r>
            <a:r>
              <a:rPr lang="zh-CN" altLang="en-US" noProof="1" smtClean="0">
                <a:latin typeface="宋体" pitchFamily="2" charset="-122"/>
              </a:rPr>
              <a:t>，</a:t>
            </a:r>
            <a:r>
              <a:rPr lang="zh-CN" altLang="en-US" dirty="0" smtClean="0">
                <a:latin typeface="宋体" pitchFamily="2" charset="-122"/>
              </a:rPr>
              <a:t>用它可以定义一个程序的意义</a:t>
            </a:r>
            <a:r>
              <a:rPr lang="zh-CN" altLang="en-US" noProof="1" smtClean="0">
                <a:latin typeface="宋体" pitchFamily="2" charset="-122"/>
              </a:rPr>
              <a:t>。</a:t>
            </a:r>
            <a:endParaRPr lang="en-US" altLang="zh-CN" noProof="1" smtClean="0">
              <a:latin typeface="宋体" pitchFamily="2" charset="-122"/>
            </a:endParaRPr>
          </a:p>
          <a:p>
            <a:r>
              <a:rPr lang="zh-CN" altLang="en-US" dirty="0" smtClean="0">
                <a:latin typeface="宋体" pitchFamily="2" charset="-122"/>
              </a:rPr>
              <a:t>描述工具：属性文法</a:t>
            </a:r>
          </a:p>
          <a:p>
            <a:endParaRPr lang="zh-CN" altLang="en-US" dirty="0"/>
          </a:p>
        </p:txBody>
      </p:sp>
      <p:sp>
        <p:nvSpPr>
          <p:cNvPr id="4" name="灯片编号占位符 3"/>
          <p:cNvSpPr>
            <a:spLocks noGrp="1"/>
          </p:cNvSpPr>
          <p:nvPr>
            <p:ph type="sldNum" sz="quarter" idx="12"/>
          </p:nvPr>
        </p:nvSpPr>
        <p:spPr/>
        <p:txBody>
          <a:bodyPr/>
          <a:lstStyle/>
          <a:p>
            <a:pPr>
              <a:defRPr/>
            </a:pPr>
            <a:fld id="{EDCA1E75-9E76-40E7-BEC1-FA3FA668C504}"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p>
            <a:fld id="{159FC4BB-1F55-43B6-BA81-3E4985C8E711}" type="slidenum">
              <a:rPr lang="zh-CN" altLang="en-US" smtClean="0"/>
              <a:pPr/>
              <a:t>9</a:t>
            </a:fld>
            <a:endParaRPr lang="en-US" altLang="zh-CN" smtClean="0"/>
          </a:p>
        </p:txBody>
      </p:sp>
      <p:sp>
        <p:nvSpPr>
          <p:cNvPr id="13315" name="Rectangle 4"/>
          <p:cNvSpPr>
            <a:spLocks noChangeArrowheads="1"/>
          </p:cNvSpPr>
          <p:nvPr/>
        </p:nvSpPr>
        <p:spPr bwMode="auto">
          <a:xfrm>
            <a:off x="1150938" y="188913"/>
            <a:ext cx="7793037" cy="768350"/>
          </a:xfrm>
          <a:prstGeom prst="rect">
            <a:avLst/>
          </a:prstGeom>
          <a:noFill/>
          <a:ln w="9525">
            <a:noFill/>
            <a:miter lim="800000"/>
            <a:headEnd/>
            <a:tailEnd/>
          </a:ln>
        </p:spPr>
        <p:txBody>
          <a:bodyPr anchor="b"/>
          <a:lstStyle/>
          <a:p>
            <a:r>
              <a:rPr lang="en-US" altLang="zh-CN" sz="3600">
                <a:solidFill>
                  <a:schemeClr val="tx2"/>
                </a:solidFill>
                <a:latin typeface="Arial" charset="0"/>
              </a:rPr>
              <a:t>Contents</a:t>
            </a:r>
          </a:p>
        </p:txBody>
      </p:sp>
      <p:graphicFrame>
        <p:nvGraphicFramePr>
          <p:cNvPr id="7" name="图示 6"/>
          <p:cNvGraphicFramePr/>
          <p:nvPr/>
        </p:nvGraphicFramePr>
        <p:xfrm>
          <a:off x="1000100" y="1857364"/>
          <a:ext cx="7200000" cy="280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p:cNvSpPr>
            <a:spLocks noChangeArrowheads="1"/>
          </p:cNvSpPr>
          <p:nvPr/>
        </p:nvSpPr>
        <p:spPr bwMode="auto">
          <a:xfrm>
            <a:off x="1126130" y="3729715"/>
            <a:ext cx="569387" cy="1015663"/>
          </a:xfrm>
          <a:prstGeom prst="rect">
            <a:avLst/>
          </a:prstGeom>
          <a:noFill/>
          <a:ln w="9525">
            <a:noFill/>
            <a:miter lim="800000"/>
            <a:headEnd/>
            <a:tailEnd/>
          </a:ln>
        </p:spPr>
        <p:txBody>
          <a:bodyPr wrap="square">
            <a:spAutoFit/>
          </a:bodyPr>
          <a:lstStyle/>
          <a:p>
            <a:r>
              <a:rPr lang="en-US" altLang="zh-CN" sz="6000" dirty="0">
                <a:solidFill>
                  <a:srgbClr val="FF0000"/>
                </a:solidFill>
                <a:cs typeface="Arial" charset="0"/>
              </a:rPr>
              <a:t>►</a:t>
            </a:r>
            <a:endParaRPr lang="zh-CN" altLang="en-US"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chemeClr val="tx1"/>
          </a:solidFill>
          <a:round/>
          <a:headEnd/>
          <a:tailEnd/>
        </a:ln>
      </a:spPr>
      <a:bodyPr/>
      <a:lstStyle>
        <a:defPPr>
          <a:defRPr/>
        </a:defPPr>
      </a:lstStyle>
    </a:sp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24297</TotalTime>
  <Words>3236</Words>
  <Application>Microsoft PowerPoint</Application>
  <PresentationFormat>全屏显示(4:3)</PresentationFormat>
  <Paragraphs>716</Paragraphs>
  <Slides>73</Slides>
  <Notes>1</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Blends</vt:lpstr>
      <vt:lpstr>Compiler Principles</vt:lpstr>
      <vt:lpstr>第二章 高级语言及其语法描述</vt:lpstr>
      <vt:lpstr>幻灯片 3</vt:lpstr>
      <vt:lpstr>幻灯片 4</vt:lpstr>
      <vt:lpstr>语法</vt:lpstr>
      <vt:lpstr>词法规则</vt:lpstr>
      <vt:lpstr>语法规则</vt:lpstr>
      <vt:lpstr>语义</vt:lpstr>
      <vt:lpstr>幻灯片 9</vt:lpstr>
      <vt:lpstr>幻灯片 10</vt:lpstr>
      <vt:lpstr>基本概念</vt:lpstr>
      <vt:lpstr>Languages</vt:lpstr>
      <vt:lpstr>如何描述一种语言？</vt:lpstr>
      <vt:lpstr>文法（Grammar）</vt:lpstr>
      <vt:lpstr>乔姆斯基文法体系</vt:lpstr>
      <vt:lpstr>幻灯片 16</vt:lpstr>
      <vt:lpstr>Context-free Grammars</vt:lpstr>
      <vt:lpstr>Example </vt:lpstr>
      <vt:lpstr>幻灯片 19</vt:lpstr>
      <vt:lpstr>幻灯片 20</vt:lpstr>
      <vt:lpstr>定义</vt:lpstr>
      <vt:lpstr>Example </vt:lpstr>
      <vt:lpstr>Example</vt:lpstr>
      <vt:lpstr>Example</vt:lpstr>
      <vt:lpstr>幻灯片 25</vt:lpstr>
      <vt:lpstr>巴科斯范式</vt:lpstr>
      <vt:lpstr>习惯表示</vt:lpstr>
      <vt:lpstr>习惯表示</vt:lpstr>
      <vt:lpstr>Symbols of Grammar Rules</vt:lpstr>
      <vt:lpstr>如何由文法产生语言的句子？</vt:lpstr>
      <vt:lpstr>Example</vt:lpstr>
      <vt:lpstr>定义</vt:lpstr>
      <vt:lpstr>定义</vt:lpstr>
      <vt:lpstr>Example</vt:lpstr>
      <vt:lpstr>Example</vt:lpstr>
      <vt:lpstr>Example</vt:lpstr>
      <vt:lpstr>定义</vt:lpstr>
      <vt:lpstr>Example</vt:lpstr>
      <vt:lpstr>幻灯片 39</vt:lpstr>
      <vt:lpstr>语法树</vt:lpstr>
      <vt:lpstr>语法树</vt:lpstr>
      <vt:lpstr>二义性文法</vt:lpstr>
      <vt:lpstr>优先级（precedence）</vt:lpstr>
      <vt:lpstr>二义性文法</vt:lpstr>
      <vt:lpstr>结合性（Associativity）</vt:lpstr>
      <vt:lpstr>无二义性文法</vt:lpstr>
      <vt:lpstr>语言的二义性与文法的二义性问题</vt:lpstr>
      <vt:lpstr>程序的层次结构</vt:lpstr>
      <vt:lpstr>if语句</vt:lpstr>
      <vt:lpstr>说明</vt:lpstr>
      <vt:lpstr>限制</vt:lpstr>
      <vt:lpstr>幻灯片 52</vt:lpstr>
      <vt:lpstr>幻灯片 53</vt:lpstr>
      <vt:lpstr>形式语言与自动机理论的发展</vt:lpstr>
      <vt:lpstr>Chomsky文法体系</vt:lpstr>
      <vt:lpstr>0型文法</vt:lpstr>
      <vt:lpstr>1型文法</vt:lpstr>
      <vt:lpstr>2型文法</vt:lpstr>
      <vt:lpstr>3型文法</vt:lpstr>
      <vt:lpstr>文法、形式语言和自动机的对应关系</vt:lpstr>
      <vt:lpstr>描述能力</vt:lpstr>
      <vt:lpstr>Example</vt:lpstr>
      <vt:lpstr>Example</vt:lpstr>
      <vt:lpstr>Example </vt:lpstr>
      <vt:lpstr>Example </vt:lpstr>
      <vt:lpstr>幻灯片 66</vt:lpstr>
      <vt:lpstr>程序的层次结构</vt:lpstr>
      <vt:lpstr>幻灯片 68</vt:lpstr>
      <vt:lpstr>TINY Language</vt:lpstr>
      <vt:lpstr>Grammar of the TINY language in BNF</vt:lpstr>
      <vt:lpstr>Grammar of C-</vt:lpstr>
      <vt:lpstr>Grammar of C-</vt:lpstr>
      <vt:lpstr>End of Chapter Two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xiaomi</dc:creator>
  <cp:lastModifiedBy>Administrator</cp:lastModifiedBy>
  <cp:revision>471</cp:revision>
  <dcterms:created xsi:type="dcterms:W3CDTF">1601-01-01T00:00:00Z</dcterms:created>
  <dcterms:modified xsi:type="dcterms:W3CDTF">2018-04-04T12:12:14Z</dcterms:modified>
</cp:coreProperties>
</file>