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s/slide139.xml" ContentType="application/vnd.openxmlformats-officedocument.presentationml.slide+xml"/>
  <Override PartName="/ppt/diagrams/data5.xml" ContentType="application/vnd.openxmlformats-officedocument.drawingml.diagramData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41"/>
  </p:notesMasterIdLst>
  <p:sldIdLst>
    <p:sldId id="666" r:id="rId2"/>
    <p:sldId id="258" r:id="rId3"/>
    <p:sldId id="503" r:id="rId4"/>
    <p:sldId id="504" r:id="rId5"/>
    <p:sldId id="505" r:id="rId6"/>
    <p:sldId id="586" r:id="rId7"/>
    <p:sldId id="489" r:id="rId8"/>
    <p:sldId id="506" r:id="rId9"/>
    <p:sldId id="533" r:id="rId10"/>
    <p:sldId id="507" r:id="rId11"/>
    <p:sldId id="509" r:id="rId12"/>
    <p:sldId id="534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667" r:id="rId44"/>
    <p:sldId id="668" r:id="rId45"/>
    <p:sldId id="669" r:id="rId46"/>
    <p:sldId id="670" r:id="rId47"/>
    <p:sldId id="671" r:id="rId48"/>
    <p:sldId id="672" r:id="rId49"/>
    <p:sldId id="674" r:id="rId50"/>
    <p:sldId id="675" r:id="rId51"/>
    <p:sldId id="676" r:id="rId52"/>
    <p:sldId id="677" r:id="rId53"/>
    <p:sldId id="678" r:id="rId54"/>
    <p:sldId id="679" r:id="rId55"/>
    <p:sldId id="680" r:id="rId56"/>
    <p:sldId id="704" r:id="rId57"/>
    <p:sldId id="682" r:id="rId58"/>
    <p:sldId id="683" r:id="rId59"/>
    <p:sldId id="684" r:id="rId60"/>
    <p:sldId id="685" r:id="rId61"/>
    <p:sldId id="686" r:id="rId62"/>
    <p:sldId id="687" r:id="rId63"/>
    <p:sldId id="688" r:id="rId64"/>
    <p:sldId id="689" r:id="rId65"/>
    <p:sldId id="690" r:id="rId66"/>
    <p:sldId id="691" r:id="rId67"/>
    <p:sldId id="692" r:id="rId68"/>
    <p:sldId id="693" r:id="rId69"/>
    <p:sldId id="694" r:id="rId70"/>
    <p:sldId id="696" r:id="rId71"/>
    <p:sldId id="697" r:id="rId72"/>
    <p:sldId id="698" r:id="rId73"/>
    <p:sldId id="700" r:id="rId74"/>
    <p:sldId id="701" r:id="rId75"/>
    <p:sldId id="702" r:id="rId76"/>
    <p:sldId id="703" r:id="rId77"/>
    <p:sldId id="512" r:id="rId78"/>
    <p:sldId id="588" r:id="rId79"/>
    <p:sldId id="589" r:id="rId80"/>
    <p:sldId id="590" r:id="rId81"/>
    <p:sldId id="591" r:id="rId82"/>
    <p:sldId id="592" r:id="rId83"/>
    <p:sldId id="593" r:id="rId84"/>
    <p:sldId id="596" r:id="rId85"/>
    <p:sldId id="598" r:id="rId86"/>
    <p:sldId id="599" r:id="rId87"/>
    <p:sldId id="600" r:id="rId88"/>
    <p:sldId id="601" r:id="rId89"/>
    <p:sldId id="602" r:id="rId90"/>
    <p:sldId id="603" r:id="rId91"/>
    <p:sldId id="604" r:id="rId92"/>
    <p:sldId id="606" r:id="rId93"/>
    <p:sldId id="607" r:id="rId94"/>
    <p:sldId id="608" r:id="rId95"/>
    <p:sldId id="609" r:id="rId96"/>
    <p:sldId id="610" r:id="rId97"/>
    <p:sldId id="611" r:id="rId98"/>
    <p:sldId id="612" r:id="rId99"/>
    <p:sldId id="613" r:id="rId100"/>
    <p:sldId id="614" r:id="rId101"/>
    <p:sldId id="615" r:id="rId102"/>
    <p:sldId id="616" r:id="rId103"/>
    <p:sldId id="617" r:id="rId104"/>
    <p:sldId id="618" r:id="rId105"/>
    <p:sldId id="619" r:id="rId106"/>
    <p:sldId id="620" r:id="rId107"/>
    <p:sldId id="621" r:id="rId108"/>
    <p:sldId id="622" r:id="rId109"/>
    <p:sldId id="623" r:id="rId110"/>
    <p:sldId id="624" r:id="rId111"/>
    <p:sldId id="625" r:id="rId112"/>
    <p:sldId id="627" r:id="rId113"/>
    <p:sldId id="628" r:id="rId114"/>
    <p:sldId id="629" r:id="rId115"/>
    <p:sldId id="631" r:id="rId116"/>
    <p:sldId id="632" r:id="rId117"/>
    <p:sldId id="633" r:id="rId118"/>
    <p:sldId id="634" r:id="rId119"/>
    <p:sldId id="635" r:id="rId120"/>
    <p:sldId id="636" r:id="rId121"/>
    <p:sldId id="637" r:id="rId122"/>
    <p:sldId id="639" r:id="rId123"/>
    <p:sldId id="640" r:id="rId124"/>
    <p:sldId id="642" r:id="rId125"/>
    <p:sldId id="643" r:id="rId126"/>
    <p:sldId id="645" r:id="rId127"/>
    <p:sldId id="646" r:id="rId128"/>
    <p:sldId id="647" r:id="rId129"/>
    <p:sldId id="648" r:id="rId130"/>
    <p:sldId id="649" r:id="rId131"/>
    <p:sldId id="650" r:id="rId132"/>
    <p:sldId id="653" r:id="rId133"/>
    <p:sldId id="656" r:id="rId134"/>
    <p:sldId id="657" r:id="rId135"/>
    <p:sldId id="658" r:id="rId136"/>
    <p:sldId id="659" r:id="rId137"/>
    <p:sldId id="660" r:id="rId138"/>
    <p:sldId id="662" r:id="rId139"/>
    <p:sldId id="665" r:id="rId1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55" autoAdjust="0"/>
  </p:normalViewPr>
  <p:slideViewPr>
    <p:cSldViewPr>
      <p:cViewPr>
        <p:scale>
          <a:sx n="60" d="100"/>
          <a:sy n="60" d="100"/>
        </p:scale>
        <p:origin x="-16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2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652EBEB0-A3BC-48FE-9BF2-93259DD94A3E}" type="presOf" srcId="{1C3203AE-CBDF-415D-ACC7-0BBA83765817}" destId="{ED9107DF-2424-4AC8-A7E2-BF7982F49F0E}" srcOrd="0" destOrd="0" presId="urn:microsoft.com/office/officeart/2005/8/layout/vList3"/>
    <dgm:cxn modelId="{67AFDBF5-3F66-4B45-95BF-25B5621996C9}" type="presOf" srcId="{0C879755-77EC-4B1A-B6A0-392DBE2E38DD}" destId="{89C3FDF9-5DC5-4B67-BC6A-9B756A413772}" srcOrd="0" destOrd="0" presId="urn:microsoft.com/office/officeart/2005/8/layout/vList3"/>
    <dgm:cxn modelId="{EBCD0471-8DBC-4368-BF38-C5EDE766D568}" type="presOf" srcId="{46EBA925-17CF-484F-A82D-DB46E078D000}" destId="{C717ABE9-96B0-4B9D-AE5C-A538BAD30130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9EDAE9DA-E38E-4B1C-9A77-605966A06883}" type="presOf" srcId="{2F3B7E9E-1A40-4934-9A8A-3FA3C3CB33A0}" destId="{1A588922-4A13-4D38-B139-4BA4538F0BDA}" srcOrd="0" destOrd="0" presId="urn:microsoft.com/office/officeart/2005/8/layout/vList3"/>
    <dgm:cxn modelId="{1E1D3E00-808B-48D4-A558-A74C567C2FBF}" type="presOf" srcId="{4A6FC389-F58E-4601-8A85-1DEB63C73812}" destId="{10F1AF2A-3B1B-4AA1-BC73-B8C7EE9129F0}" srcOrd="0" destOrd="0" presId="urn:microsoft.com/office/officeart/2005/8/layout/vList3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DF45AAA8-3E57-4E2D-8E3B-4E156CF6912B}" type="presOf" srcId="{E2A3D0B9-8E9A-4A6E-8EAF-75E534DCD9CF}" destId="{B030BFC2-89E4-40E6-B157-503D9D6A1E4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B4FDA44C-80A4-447D-B409-0A85BB61FCEE}" type="presParOf" srcId="{89C3FDF9-5DC5-4B67-BC6A-9B756A413772}" destId="{9B070603-534F-4F38-AF4B-6D994C666CA6}" srcOrd="0" destOrd="0" presId="urn:microsoft.com/office/officeart/2005/8/layout/vList3"/>
    <dgm:cxn modelId="{5D91CD64-7157-4ABD-A377-B27014639292}" type="presParOf" srcId="{9B070603-534F-4F38-AF4B-6D994C666CA6}" destId="{D8E5193B-D023-46B0-8887-92F2671E21D4}" srcOrd="0" destOrd="0" presId="urn:microsoft.com/office/officeart/2005/8/layout/vList3"/>
    <dgm:cxn modelId="{C144F837-E96F-417E-82A4-E8659A58C5A8}" type="presParOf" srcId="{9B070603-534F-4F38-AF4B-6D994C666CA6}" destId="{B030BFC2-89E4-40E6-B157-503D9D6A1E4E}" srcOrd="1" destOrd="0" presId="urn:microsoft.com/office/officeart/2005/8/layout/vList3"/>
    <dgm:cxn modelId="{25A5794D-E456-4C1B-BB44-C80759376D7E}" type="presParOf" srcId="{89C3FDF9-5DC5-4B67-BC6A-9B756A413772}" destId="{D2B05087-1BD9-4A84-923E-98C2A84E3564}" srcOrd="1" destOrd="0" presId="urn:microsoft.com/office/officeart/2005/8/layout/vList3"/>
    <dgm:cxn modelId="{7EDA0DA8-13DB-4A3E-BD18-CF712C613DCD}" type="presParOf" srcId="{89C3FDF9-5DC5-4B67-BC6A-9B756A413772}" destId="{AF5DF1DF-3C8F-4007-9513-B9414C70E276}" srcOrd="2" destOrd="0" presId="urn:microsoft.com/office/officeart/2005/8/layout/vList3"/>
    <dgm:cxn modelId="{CF3BC1A6-73F1-44DF-BB90-CC8E3B3B2505}" type="presParOf" srcId="{AF5DF1DF-3C8F-4007-9513-B9414C70E276}" destId="{7498ED2B-8578-4B12-9189-3419340521EE}" srcOrd="0" destOrd="0" presId="urn:microsoft.com/office/officeart/2005/8/layout/vList3"/>
    <dgm:cxn modelId="{D916C6EF-2D61-4D64-976B-57A1200C7432}" type="presParOf" srcId="{AF5DF1DF-3C8F-4007-9513-B9414C70E276}" destId="{ED9107DF-2424-4AC8-A7E2-BF7982F49F0E}" srcOrd="1" destOrd="0" presId="urn:microsoft.com/office/officeart/2005/8/layout/vList3"/>
    <dgm:cxn modelId="{4672F95A-77F0-422F-A33C-DE5AA43A5621}" type="presParOf" srcId="{89C3FDF9-5DC5-4B67-BC6A-9B756A413772}" destId="{7B183615-480A-49B9-A31D-CDB3CFF8E636}" srcOrd="3" destOrd="0" presId="urn:microsoft.com/office/officeart/2005/8/layout/vList3"/>
    <dgm:cxn modelId="{3543ABD3-1463-494F-BF47-C868FD814C1A}" type="presParOf" srcId="{89C3FDF9-5DC5-4B67-BC6A-9B756A413772}" destId="{188E90C1-BD09-43FA-8FE6-9A355E6F55DA}" srcOrd="4" destOrd="0" presId="urn:microsoft.com/office/officeart/2005/8/layout/vList3"/>
    <dgm:cxn modelId="{4072B8DF-7B4D-4156-9280-033DEE07738D}" type="presParOf" srcId="{188E90C1-BD09-43FA-8FE6-9A355E6F55DA}" destId="{EEE077D7-35A3-48C1-8131-F7E3F60ACC89}" srcOrd="0" destOrd="0" presId="urn:microsoft.com/office/officeart/2005/8/layout/vList3"/>
    <dgm:cxn modelId="{8AC83DC5-B1A2-47EF-8185-8503F8367821}" type="presParOf" srcId="{188E90C1-BD09-43FA-8FE6-9A355E6F55DA}" destId="{10F1AF2A-3B1B-4AA1-BC73-B8C7EE9129F0}" srcOrd="1" destOrd="0" presId="urn:microsoft.com/office/officeart/2005/8/layout/vList3"/>
    <dgm:cxn modelId="{3EB80BE7-51D4-43AE-A10E-4CA6C1303209}" type="presParOf" srcId="{89C3FDF9-5DC5-4B67-BC6A-9B756A413772}" destId="{ADD2E849-E526-4122-A405-D9AE6DB10210}" srcOrd="5" destOrd="0" presId="urn:microsoft.com/office/officeart/2005/8/layout/vList3"/>
    <dgm:cxn modelId="{F9C99660-987B-48D0-A791-D468DCF2CAD7}" type="presParOf" srcId="{89C3FDF9-5DC5-4B67-BC6A-9B756A413772}" destId="{7DE5AB7F-4BEE-4516-B2AD-19B9014900F8}" srcOrd="6" destOrd="0" presId="urn:microsoft.com/office/officeart/2005/8/layout/vList3"/>
    <dgm:cxn modelId="{900A063A-5145-4781-8B36-4B2C6CF3CCA4}" type="presParOf" srcId="{7DE5AB7F-4BEE-4516-B2AD-19B9014900F8}" destId="{D25542C8-1D51-47F9-AFBA-C66E0571D2D1}" srcOrd="0" destOrd="0" presId="urn:microsoft.com/office/officeart/2005/8/layout/vList3"/>
    <dgm:cxn modelId="{BC2E5567-A38B-492D-9D59-6B8B5F25A660}" type="presParOf" srcId="{7DE5AB7F-4BEE-4516-B2AD-19B9014900F8}" destId="{1A588922-4A13-4D38-B139-4BA4538F0BDA}" srcOrd="1" destOrd="0" presId="urn:microsoft.com/office/officeart/2005/8/layout/vList3"/>
    <dgm:cxn modelId="{BAF9DAFE-F9C1-4597-9CD5-313CBFF767A5}" type="presParOf" srcId="{89C3FDF9-5DC5-4B67-BC6A-9B756A413772}" destId="{6BA0261B-E6A9-4A99-A781-699F7BD16248}" srcOrd="7" destOrd="0" presId="urn:microsoft.com/office/officeart/2005/8/layout/vList3"/>
    <dgm:cxn modelId="{D9C06A49-AA11-44ED-85B8-257F3D3D1E7A}" type="presParOf" srcId="{89C3FDF9-5DC5-4B67-BC6A-9B756A413772}" destId="{C61B6BE2-8A9A-4724-9C61-B59D927EDD5E}" srcOrd="8" destOrd="0" presId="urn:microsoft.com/office/officeart/2005/8/layout/vList3"/>
    <dgm:cxn modelId="{6269DDFD-7693-410A-ACC5-869F5A397182}" type="presParOf" srcId="{C61B6BE2-8A9A-4724-9C61-B59D927EDD5E}" destId="{5C32CD5C-45E7-4C92-AE21-28D671CC6FAE}" srcOrd="0" destOrd="0" presId="urn:microsoft.com/office/officeart/2005/8/layout/vList3"/>
    <dgm:cxn modelId="{FBA163AF-A652-40D9-BBBF-836D5E2EC346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18D30-AFE3-4D3B-B90F-DB3BE1FBDC68}" type="presOf" srcId="{E2A3D0B9-8E9A-4A6E-8EAF-75E534DCD9CF}" destId="{B030BFC2-89E4-40E6-B157-503D9D6A1E4E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BB97FED3-3DBB-400E-B9C3-9699FB8E76F9}" type="presOf" srcId="{46EBA925-17CF-484F-A82D-DB46E078D000}" destId="{C717ABE9-96B0-4B9D-AE5C-A538BAD30130}" srcOrd="0" destOrd="0" presId="urn:microsoft.com/office/officeart/2005/8/layout/vList3"/>
    <dgm:cxn modelId="{C42CE1C5-0080-4CBA-AA6A-205AF35F42C3}" type="presOf" srcId="{1C3203AE-CBDF-415D-ACC7-0BBA83765817}" destId="{ED9107DF-2424-4AC8-A7E2-BF7982F49F0E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5654EE34-F1EE-49E8-B04F-71B4E68BD003}" type="presOf" srcId="{0C879755-77EC-4B1A-B6A0-392DBE2E38DD}" destId="{89C3FDF9-5DC5-4B67-BC6A-9B756A413772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C8BC3111-62DD-4560-8EE9-D7D57A461C3D}" type="presOf" srcId="{2F3B7E9E-1A40-4934-9A8A-3FA3C3CB33A0}" destId="{1A588922-4A13-4D38-B139-4BA4538F0BDA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F303B731-F08D-46AD-A118-9F8AA7E017A1}" type="presOf" srcId="{4A6FC389-F58E-4601-8A85-1DEB63C73812}" destId="{10F1AF2A-3B1B-4AA1-BC73-B8C7EE9129F0}" srcOrd="0" destOrd="0" presId="urn:microsoft.com/office/officeart/2005/8/layout/vList3"/>
    <dgm:cxn modelId="{B3E02330-A1D5-4949-AA49-A66F602C435C}" type="presParOf" srcId="{89C3FDF9-5DC5-4B67-BC6A-9B756A413772}" destId="{9B070603-534F-4F38-AF4B-6D994C666CA6}" srcOrd="0" destOrd="0" presId="urn:microsoft.com/office/officeart/2005/8/layout/vList3"/>
    <dgm:cxn modelId="{AD108D21-EFA6-44E2-8F46-3946CDA7BC4D}" type="presParOf" srcId="{9B070603-534F-4F38-AF4B-6D994C666CA6}" destId="{D8E5193B-D023-46B0-8887-92F2671E21D4}" srcOrd="0" destOrd="0" presId="urn:microsoft.com/office/officeart/2005/8/layout/vList3"/>
    <dgm:cxn modelId="{017D2982-B75D-4EE3-AFD8-A231247CC402}" type="presParOf" srcId="{9B070603-534F-4F38-AF4B-6D994C666CA6}" destId="{B030BFC2-89E4-40E6-B157-503D9D6A1E4E}" srcOrd="1" destOrd="0" presId="urn:microsoft.com/office/officeart/2005/8/layout/vList3"/>
    <dgm:cxn modelId="{5611EFA0-D9E0-41D9-896C-FB81DA491A00}" type="presParOf" srcId="{89C3FDF9-5DC5-4B67-BC6A-9B756A413772}" destId="{D2B05087-1BD9-4A84-923E-98C2A84E3564}" srcOrd="1" destOrd="0" presId="urn:microsoft.com/office/officeart/2005/8/layout/vList3"/>
    <dgm:cxn modelId="{000674E6-777E-4522-BBE9-3D5CDE5E3D20}" type="presParOf" srcId="{89C3FDF9-5DC5-4B67-BC6A-9B756A413772}" destId="{AF5DF1DF-3C8F-4007-9513-B9414C70E276}" srcOrd="2" destOrd="0" presId="urn:microsoft.com/office/officeart/2005/8/layout/vList3"/>
    <dgm:cxn modelId="{C7C91B24-5A11-4C0F-B6F2-CC754F3CD007}" type="presParOf" srcId="{AF5DF1DF-3C8F-4007-9513-B9414C70E276}" destId="{7498ED2B-8578-4B12-9189-3419340521EE}" srcOrd="0" destOrd="0" presId="urn:microsoft.com/office/officeart/2005/8/layout/vList3"/>
    <dgm:cxn modelId="{922A2B76-25F5-45F5-AB94-7CF992C24953}" type="presParOf" srcId="{AF5DF1DF-3C8F-4007-9513-B9414C70E276}" destId="{ED9107DF-2424-4AC8-A7E2-BF7982F49F0E}" srcOrd="1" destOrd="0" presId="urn:microsoft.com/office/officeart/2005/8/layout/vList3"/>
    <dgm:cxn modelId="{31591569-A549-42C4-B08F-6EE1D42CAF0E}" type="presParOf" srcId="{89C3FDF9-5DC5-4B67-BC6A-9B756A413772}" destId="{7B183615-480A-49B9-A31D-CDB3CFF8E636}" srcOrd="3" destOrd="0" presId="urn:microsoft.com/office/officeart/2005/8/layout/vList3"/>
    <dgm:cxn modelId="{1498B5FC-C1A0-4F16-8562-1CC361845C4A}" type="presParOf" srcId="{89C3FDF9-5DC5-4B67-BC6A-9B756A413772}" destId="{188E90C1-BD09-43FA-8FE6-9A355E6F55DA}" srcOrd="4" destOrd="0" presId="urn:microsoft.com/office/officeart/2005/8/layout/vList3"/>
    <dgm:cxn modelId="{3DF78040-E542-4182-9CC6-66DEE33707DB}" type="presParOf" srcId="{188E90C1-BD09-43FA-8FE6-9A355E6F55DA}" destId="{EEE077D7-35A3-48C1-8131-F7E3F60ACC89}" srcOrd="0" destOrd="0" presId="urn:microsoft.com/office/officeart/2005/8/layout/vList3"/>
    <dgm:cxn modelId="{88CF7054-A70A-4A94-89E0-F38A8778FD82}" type="presParOf" srcId="{188E90C1-BD09-43FA-8FE6-9A355E6F55DA}" destId="{10F1AF2A-3B1B-4AA1-BC73-B8C7EE9129F0}" srcOrd="1" destOrd="0" presId="urn:microsoft.com/office/officeart/2005/8/layout/vList3"/>
    <dgm:cxn modelId="{9E1A563D-508D-4A92-A070-4BFFD8D4780C}" type="presParOf" srcId="{89C3FDF9-5DC5-4B67-BC6A-9B756A413772}" destId="{ADD2E849-E526-4122-A405-D9AE6DB10210}" srcOrd="5" destOrd="0" presId="urn:microsoft.com/office/officeart/2005/8/layout/vList3"/>
    <dgm:cxn modelId="{EB1F5A12-896B-45E7-BB6D-DE5607A31F92}" type="presParOf" srcId="{89C3FDF9-5DC5-4B67-BC6A-9B756A413772}" destId="{7DE5AB7F-4BEE-4516-B2AD-19B9014900F8}" srcOrd="6" destOrd="0" presId="urn:microsoft.com/office/officeart/2005/8/layout/vList3"/>
    <dgm:cxn modelId="{924541B9-26EF-4D92-89DA-7D4D146F2A4B}" type="presParOf" srcId="{7DE5AB7F-4BEE-4516-B2AD-19B9014900F8}" destId="{D25542C8-1D51-47F9-AFBA-C66E0571D2D1}" srcOrd="0" destOrd="0" presId="urn:microsoft.com/office/officeart/2005/8/layout/vList3"/>
    <dgm:cxn modelId="{9861313E-819A-45CE-994B-53328AAFA536}" type="presParOf" srcId="{7DE5AB7F-4BEE-4516-B2AD-19B9014900F8}" destId="{1A588922-4A13-4D38-B139-4BA4538F0BDA}" srcOrd="1" destOrd="0" presId="urn:microsoft.com/office/officeart/2005/8/layout/vList3"/>
    <dgm:cxn modelId="{8FB7FF5F-E2BD-441B-B168-B4AF4F35EA0C}" type="presParOf" srcId="{89C3FDF9-5DC5-4B67-BC6A-9B756A413772}" destId="{6BA0261B-E6A9-4A99-A781-699F7BD16248}" srcOrd="7" destOrd="0" presId="urn:microsoft.com/office/officeart/2005/8/layout/vList3"/>
    <dgm:cxn modelId="{B4B25152-6B4F-446E-9F23-7681CC258C4C}" type="presParOf" srcId="{89C3FDF9-5DC5-4B67-BC6A-9B756A413772}" destId="{C61B6BE2-8A9A-4724-9C61-B59D927EDD5E}" srcOrd="8" destOrd="0" presId="urn:microsoft.com/office/officeart/2005/8/layout/vList3"/>
    <dgm:cxn modelId="{BE3C9D5B-3B79-49A2-AACB-D52E523C8F4C}" type="presParOf" srcId="{C61B6BE2-8A9A-4724-9C61-B59D927EDD5E}" destId="{5C32CD5C-45E7-4C92-AE21-28D671CC6FAE}" srcOrd="0" destOrd="0" presId="urn:microsoft.com/office/officeart/2005/8/layout/vList3"/>
    <dgm:cxn modelId="{1D86FE92-2C0C-41D2-849B-29407E890DDF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B2A5B-B1EC-4DFB-9ACE-72E6AA0ECCE6}" type="presOf" srcId="{E2A3D0B9-8E9A-4A6E-8EAF-75E534DCD9CF}" destId="{B030BFC2-89E4-40E6-B157-503D9D6A1E4E}" srcOrd="0" destOrd="0" presId="urn:microsoft.com/office/officeart/2005/8/layout/vList3"/>
    <dgm:cxn modelId="{059EEE9C-C178-4C15-AA74-B412874E38B2}" type="presOf" srcId="{46EBA925-17CF-484F-A82D-DB46E078D000}" destId="{C717ABE9-96B0-4B9D-AE5C-A538BAD30130}" srcOrd="0" destOrd="0" presId="urn:microsoft.com/office/officeart/2005/8/layout/vList3"/>
    <dgm:cxn modelId="{128EB478-386C-4618-9B54-4E7C66C71D01}" type="presOf" srcId="{1C3203AE-CBDF-415D-ACC7-0BBA83765817}" destId="{ED9107DF-2424-4AC8-A7E2-BF7982F49F0E}" srcOrd="0" destOrd="0" presId="urn:microsoft.com/office/officeart/2005/8/layout/vList3"/>
    <dgm:cxn modelId="{DDAD2670-3652-44A4-B677-50693E5C488B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ECFF187A-21A0-4E36-8125-550D87C3D90E}" type="presOf" srcId="{4A6FC389-F58E-4601-8A85-1DEB63C73812}" destId="{10F1AF2A-3B1B-4AA1-BC73-B8C7EE9129F0}" srcOrd="0" destOrd="0" presId="urn:microsoft.com/office/officeart/2005/8/layout/vList3"/>
    <dgm:cxn modelId="{16921A75-3213-46F9-83DA-629C5E461B01}" type="presOf" srcId="{0C879755-77EC-4B1A-B6A0-392DBE2E38DD}" destId="{89C3FDF9-5DC5-4B67-BC6A-9B756A413772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C4CD2BEC-DD38-4963-934B-84D9B694664E}" type="presParOf" srcId="{89C3FDF9-5DC5-4B67-BC6A-9B756A413772}" destId="{9B070603-534F-4F38-AF4B-6D994C666CA6}" srcOrd="0" destOrd="0" presId="urn:microsoft.com/office/officeart/2005/8/layout/vList3"/>
    <dgm:cxn modelId="{167F547C-3BC7-4D06-B1A8-0D890CDCF0F0}" type="presParOf" srcId="{9B070603-534F-4F38-AF4B-6D994C666CA6}" destId="{D8E5193B-D023-46B0-8887-92F2671E21D4}" srcOrd="0" destOrd="0" presId="urn:microsoft.com/office/officeart/2005/8/layout/vList3"/>
    <dgm:cxn modelId="{04218F65-F85A-46BD-81B3-C1BD1C9EFEA7}" type="presParOf" srcId="{9B070603-534F-4F38-AF4B-6D994C666CA6}" destId="{B030BFC2-89E4-40E6-B157-503D9D6A1E4E}" srcOrd="1" destOrd="0" presId="urn:microsoft.com/office/officeart/2005/8/layout/vList3"/>
    <dgm:cxn modelId="{00B8F6BB-A877-418C-B1FF-89603E7E97A2}" type="presParOf" srcId="{89C3FDF9-5DC5-4B67-BC6A-9B756A413772}" destId="{D2B05087-1BD9-4A84-923E-98C2A84E3564}" srcOrd="1" destOrd="0" presId="urn:microsoft.com/office/officeart/2005/8/layout/vList3"/>
    <dgm:cxn modelId="{B826149A-F3D9-46C0-9E4C-65AE33981225}" type="presParOf" srcId="{89C3FDF9-5DC5-4B67-BC6A-9B756A413772}" destId="{AF5DF1DF-3C8F-4007-9513-B9414C70E276}" srcOrd="2" destOrd="0" presId="urn:microsoft.com/office/officeart/2005/8/layout/vList3"/>
    <dgm:cxn modelId="{B725E5FA-4AA1-408D-8BD1-31BD21697E5C}" type="presParOf" srcId="{AF5DF1DF-3C8F-4007-9513-B9414C70E276}" destId="{7498ED2B-8578-4B12-9189-3419340521EE}" srcOrd="0" destOrd="0" presId="urn:microsoft.com/office/officeart/2005/8/layout/vList3"/>
    <dgm:cxn modelId="{514BD2BA-45C5-4D8C-905A-473D7F17581A}" type="presParOf" srcId="{AF5DF1DF-3C8F-4007-9513-B9414C70E276}" destId="{ED9107DF-2424-4AC8-A7E2-BF7982F49F0E}" srcOrd="1" destOrd="0" presId="urn:microsoft.com/office/officeart/2005/8/layout/vList3"/>
    <dgm:cxn modelId="{512A8653-B9B2-43E4-A29B-9B738CE359F1}" type="presParOf" srcId="{89C3FDF9-5DC5-4B67-BC6A-9B756A413772}" destId="{7B183615-480A-49B9-A31D-CDB3CFF8E636}" srcOrd="3" destOrd="0" presId="urn:microsoft.com/office/officeart/2005/8/layout/vList3"/>
    <dgm:cxn modelId="{0A96B35E-4076-4832-9908-9C018836172D}" type="presParOf" srcId="{89C3FDF9-5DC5-4B67-BC6A-9B756A413772}" destId="{188E90C1-BD09-43FA-8FE6-9A355E6F55DA}" srcOrd="4" destOrd="0" presId="urn:microsoft.com/office/officeart/2005/8/layout/vList3"/>
    <dgm:cxn modelId="{6C413F19-9F18-4F98-8E5E-175779A61327}" type="presParOf" srcId="{188E90C1-BD09-43FA-8FE6-9A355E6F55DA}" destId="{EEE077D7-35A3-48C1-8131-F7E3F60ACC89}" srcOrd="0" destOrd="0" presId="urn:microsoft.com/office/officeart/2005/8/layout/vList3"/>
    <dgm:cxn modelId="{3155AF3B-4253-423B-8391-293D804C4568}" type="presParOf" srcId="{188E90C1-BD09-43FA-8FE6-9A355E6F55DA}" destId="{10F1AF2A-3B1B-4AA1-BC73-B8C7EE9129F0}" srcOrd="1" destOrd="0" presId="urn:microsoft.com/office/officeart/2005/8/layout/vList3"/>
    <dgm:cxn modelId="{B1450036-8907-4499-B256-B96284184138}" type="presParOf" srcId="{89C3FDF9-5DC5-4B67-BC6A-9B756A413772}" destId="{ADD2E849-E526-4122-A405-D9AE6DB10210}" srcOrd="5" destOrd="0" presId="urn:microsoft.com/office/officeart/2005/8/layout/vList3"/>
    <dgm:cxn modelId="{A182504B-00B3-4DAA-9CB9-AB7C7306D92C}" type="presParOf" srcId="{89C3FDF9-5DC5-4B67-BC6A-9B756A413772}" destId="{7DE5AB7F-4BEE-4516-B2AD-19B9014900F8}" srcOrd="6" destOrd="0" presId="urn:microsoft.com/office/officeart/2005/8/layout/vList3"/>
    <dgm:cxn modelId="{F112A753-F376-4658-9094-C6ABF3500569}" type="presParOf" srcId="{7DE5AB7F-4BEE-4516-B2AD-19B9014900F8}" destId="{D25542C8-1D51-47F9-AFBA-C66E0571D2D1}" srcOrd="0" destOrd="0" presId="urn:microsoft.com/office/officeart/2005/8/layout/vList3"/>
    <dgm:cxn modelId="{43631A41-624D-4939-9399-0E2A6CE91BC9}" type="presParOf" srcId="{7DE5AB7F-4BEE-4516-B2AD-19B9014900F8}" destId="{1A588922-4A13-4D38-B139-4BA4538F0BDA}" srcOrd="1" destOrd="0" presId="urn:microsoft.com/office/officeart/2005/8/layout/vList3"/>
    <dgm:cxn modelId="{670C8FBF-1417-4CB1-A918-4B4AA3F1762F}" type="presParOf" srcId="{89C3FDF9-5DC5-4B67-BC6A-9B756A413772}" destId="{6BA0261B-E6A9-4A99-A781-699F7BD16248}" srcOrd="7" destOrd="0" presId="urn:microsoft.com/office/officeart/2005/8/layout/vList3"/>
    <dgm:cxn modelId="{C937715B-4A5F-48C0-9C54-FB31E080A69A}" type="presParOf" srcId="{89C3FDF9-5DC5-4B67-BC6A-9B756A413772}" destId="{C61B6BE2-8A9A-4724-9C61-B59D927EDD5E}" srcOrd="8" destOrd="0" presId="urn:microsoft.com/office/officeart/2005/8/layout/vList3"/>
    <dgm:cxn modelId="{6B3E6BC1-1385-48D4-8675-E7CDD2DD5789}" type="presParOf" srcId="{C61B6BE2-8A9A-4724-9C61-B59D927EDD5E}" destId="{5C32CD5C-45E7-4C92-AE21-28D671CC6FAE}" srcOrd="0" destOrd="0" presId="urn:microsoft.com/office/officeart/2005/8/layout/vList3"/>
    <dgm:cxn modelId="{715237DF-0F03-4C04-8A2B-6E4EAA13886B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76AFF6-93F3-4318-9D26-E50967D13134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7919D58E-7CB8-4641-B844-7B102A396660}" type="presOf" srcId="{46EBA925-17CF-484F-A82D-DB46E078D000}" destId="{C717ABE9-96B0-4B9D-AE5C-A538BAD30130}" srcOrd="0" destOrd="0" presId="urn:microsoft.com/office/officeart/2005/8/layout/vList3"/>
    <dgm:cxn modelId="{C065D5E0-6096-4996-AC08-B8154D554488}" type="presOf" srcId="{0C879755-77EC-4B1A-B6A0-392DBE2E38DD}" destId="{89C3FDF9-5DC5-4B67-BC6A-9B756A413772}" srcOrd="0" destOrd="0" presId="urn:microsoft.com/office/officeart/2005/8/layout/vList3"/>
    <dgm:cxn modelId="{C32437DE-6AFD-4B74-A0E9-4CF94F197261}" type="presOf" srcId="{E2A3D0B9-8E9A-4A6E-8EAF-75E534DCD9CF}" destId="{B030BFC2-89E4-40E6-B157-503D9D6A1E4E}" srcOrd="0" destOrd="0" presId="urn:microsoft.com/office/officeart/2005/8/layout/vList3"/>
    <dgm:cxn modelId="{2A120186-D427-4DAF-82B7-A93DD478D8F9}" type="presOf" srcId="{4A6FC389-F58E-4601-8A85-1DEB63C73812}" destId="{10F1AF2A-3B1B-4AA1-BC73-B8C7EE9129F0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16B36B6E-7671-4663-A36D-92E29910B64D}" type="presOf" srcId="{1C3203AE-CBDF-415D-ACC7-0BBA83765817}" destId="{ED9107DF-2424-4AC8-A7E2-BF7982F49F0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E4F232CB-D22C-4E06-A0BF-249767F4F4E7}" type="presParOf" srcId="{89C3FDF9-5DC5-4B67-BC6A-9B756A413772}" destId="{9B070603-534F-4F38-AF4B-6D994C666CA6}" srcOrd="0" destOrd="0" presId="urn:microsoft.com/office/officeart/2005/8/layout/vList3"/>
    <dgm:cxn modelId="{5089EB06-A200-4987-B94A-D47291FDB586}" type="presParOf" srcId="{9B070603-534F-4F38-AF4B-6D994C666CA6}" destId="{D8E5193B-D023-46B0-8887-92F2671E21D4}" srcOrd="0" destOrd="0" presId="urn:microsoft.com/office/officeart/2005/8/layout/vList3"/>
    <dgm:cxn modelId="{9CAA547E-4933-4818-82C8-B1A79C58EFA1}" type="presParOf" srcId="{9B070603-534F-4F38-AF4B-6D994C666CA6}" destId="{B030BFC2-89E4-40E6-B157-503D9D6A1E4E}" srcOrd="1" destOrd="0" presId="urn:microsoft.com/office/officeart/2005/8/layout/vList3"/>
    <dgm:cxn modelId="{67F958FF-C443-416C-B79B-49166C869340}" type="presParOf" srcId="{89C3FDF9-5DC5-4B67-BC6A-9B756A413772}" destId="{D2B05087-1BD9-4A84-923E-98C2A84E3564}" srcOrd="1" destOrd="0" presId="urn:microsoft.com/office/officeart/2005/8/layout/vList3"/>
    <dgm:cxn modelId="{C67C5A90-A40E-4037-8DD6-2FA908D51839}" type="presParOf" srcId="{89C3FDF9-5DC5-4B67-BC6A-9B756A413772}" destId="{AF5DF1DF-3C8F-4007-9513-B9414C70E276}" srcOrd="2" destOrd="0" presId="urn:microsoft.com/office/officeart/2005/8/layout/vList3"/>
    <dgm:cxn modelId="{FBE7C4D6-6AD0-49F1-90BD-FF834DCC57AE}" type="presParOf" srcId="{AF5DF1DF-3C8F-4007-9513-B9414C70E276}" destId="{7498ED2B-8578-4B12-9189-3419340521EE}" srcOrd="0" destOrd="0" presId="urn:microsoft.com/office/officeart/2005/8/layout/vList3"/>
    <dgm:cxn modelId="{AE098079-257B-49DC-BAF1-D995355D690C}" type="presParOf" srcId="{AF5DF1DF-3C8F-4007-9513-B9414C70E276}" destId="{ED9107DF-2424-4AC8-A7E2-BF7982F49F0E}" srcOrd="1" destOrd="0" presId="urn:microsoft.com/office/officeart/2005/8/layout/vList3"/>
    <dgm:cxn modelId="{55D72412-A07B-4AAE-B5E5-1CC01F15CCCF}" type="presParOf" srcId="{89C3FDF9-5DC5-4B67-BC6A-9B756A413772}" destId="{7B183615-480A-49B9-A31D-CDB3CFF8E636}" srcOrd="3" destOrd="0" presId="urn:microsoft.com/office/officeart/2005/8/layout/vList3"/>
    <dgm:cxn modelId="{83F850E3-8CC3-4A8C-92EE-BAD9F06F7E58}" type="presParOf" srcId="{89C3FDF9-5DC5-4B67-BC6A-9B756A413772}" destId="{188E90C1-BD09-43FA-8FE6-9A355E6F55DA}" srcOrd="4" destOrd="0" presId="urn:microsoft.com/office/officeart/2005/8/layout/vList3"/>
    <dgm:cxn modelId="{B6EB2ECB-2E4D-4B4F-899E-008E939E9F03}" type="presParOf" srcId="{188E90C1-BD09-43FA-8FE6-9A355E6F55DA}" destId="{EEE077D7-35A3-48C1-8131-F7E3F60ACC89}" srcOrd="0" destOrd="0" presId="urn:microsoft.com/office/officeart/2005/8/layout/vList3"/>
    <dgm:cxn modelId="{61C1FEA1-0A31-48AE-B912-2B697A4BF704}" type="presParOf" srcId="{188E90C1-BD09-43FA-8FE6-9A355E6F55DA}" destId="{10F1AF2A-3B1B-4AA1-BC73-B8C7EE9129F0}" srcOrd="1" destOrd="0" presId="urn:microsoft.com/office/officeart/2005/8/layout/vList3"/>
    <dgm:cxn modelId="{A490F86F-6DF9-45FF-A098-F26D7CE433CC}" type="presParOf" srcId="{89C3FDF9-5DC5-4B67-BC6A-9B756A413772}" destId="{ADD2E849-E526-4122-A405-D9AE6DB10210}" srcOrd="5" destOrd="0" presId="urn:microsoft.com/office/officeart/2005/8/layout/vList3"/>
    <dgm:cxn modelId="{6513D7F2-4330-4573-9C3B-7527DA48296C}" type="presParOf" srcId="{89C3FDF9-5DC5-4B67-BC6A-9B756A413772}" destId="{7DE5AB7F-4BEE-4516-B2AD-19B9014900F8}" srcOrd="6" destOrd="0" presId="urn:microsoft.com/office/officeart/2005/8/layout/vList3"/>
    <dgm:cxn modelId="{58C4AA26-A794-4432-9099-308D17508871}" type="presParOf" srcId="{7DE5AB7F-4BEE-4516-B2AD-19B9014900F8}" destId="{D25542C8-1D51-47F9-AFBA-C66E0571D2D1}" srcOrd="0" destOrd="0" presId="urn:microsoft.com/office/officeart/2005/8/layout/vList3"/>
    <dgm:cxn modelId="{88E88345-A7B4-4664-BAE9-1CD958D81A4E}" type="presParOf" srcId="{7DE5AB7F-4BEE-4516-B2AD-19B9014900F8}" destId="{1A588922-4A13-4D38-B139-4BA4538F0BDA}" srcOrd="1" destOrd="0" presId="urn:microsoft.com/office/officeart/2005/8/layout/vList3"/>
    <dgm:cxn modelId="{6035857E-F519-456A-830D-CFF9CAA0984C}" type="presParOf" srcId="{89C3FDF9-5DC5-4B67-BC6A-9B756A413772}" destId="{6BA0261B-E6A9-4A99-A781-699F7BD16248}" srcOrd="7" destOrd="0" presId="urn:microsoft.com/office/officeart/2005/8/layout/vList3"/>
    <dgm:cxn modelId="{8E6A7ECE-EBBD-43AA-BE3F-38C459DB4C27}" type="presParOf" srcId="{89C3FDF9-5DC5-4B67-BC6A-9B756A413772}" destId="{C61B6BE2-8A9A-4724-9C61-B59D927EDD5E}" srcOrd="8" destOrd="0" presId="urn:microsoft.com/office/officeart/2005/8/layout/vList3"/>
    <dgm:cxn modelId="{CFE28DA3-8BBD-4D16-8941-9F706E54390E}" type="presParOf" srcId="{C61B6BE2-8A9A-4724-9C61-B59D927EDD5E}" destId="{5C32CD5C-45E7-4C92-AE21-28D671CC6FAE}" srcOrd="0" destOrd="0" presId="urn:microsoft.com/office/officeart/2005/8/layout/vList3"/>
    <dgm:cxn modelId="{EF8582BE-A0A7-4011-83F5-9C6AF878480A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922F5D-7AB4-429A-BE75-61F1AFD2C140}" type="presOf" srcId="{E2A3D0B9-8E9A-4A6E-8EAF-75E534DCD9CF}" destId="{B030BFC2-89E4-40E6-B157-503D9D6A1E4E}" srcOrd="0" destOrd="0" presId="urn:microsoft.com/office/officeart/2005/8/layout/vList3"/>
    <dgm:cxn modelId="{9D37E387-80C2-41FE-9512-498376B472F9}" type="presOf" srcId="{4A6FC389-F58E-4601-8A85-1DEB63C73812}" destId="{10F1AF2A-3B1B-4AA1-BC73-B8C7EE9129F0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E9934A72-5992-45F9-A758-B5ACE1B7CD74}" type="presOf" srcId="{46EBA925-17CF-484F-A82D-DB46E078D000}" destId="{C717ABE9-96B0-4B9D-AE5C-A538BAD30130}" srcOrd="0" destOrd="0" presId="urn:microsoft.com/office/officeart/2005/8/layout/vList3"/>
    <dgm:cxn modelId="{F26F8212-628F-40D7-88A0-B4F18EE40063}" type="presOf" srcId="{1C3203AE-CBDF-415D-ACC7-0BBA83765817}" destId="{ED9107DF-2424-4AC8-A7E2-BF7982F49F0E}" srcOrd="0" destOrd="0" presId="urn:microsoft.com/office/officeart/2005/8/layout/vList3"/>
    <dgm:cxn modelId="{52238517-BD57-43B7-B8C2-076AE2D23BA5}" type="presOf" srcId="{2F3B7E9E-1A40-4934-9A8A-3FA3C3CB33A0}" destId="{1A588922-4A13-4D38-B139-4BA4538F0BDA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D20FED33-2EFA-4BD7-A465-BEC12DE8A75F}" type="presOf" srcId="{0C879755-77EC-4B1A-B6A0-392DBE2E38DD}" destId="{89C3FDF9-5DC5-4B67-BC6A-9B756A413772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395EE5AD-2AE6-4115-B624-EA0582B09B00}" type="presParOf" srcId="{89C3FDF9-5DC5-4B67-BC6A-9B756A413772}" destId="{9B070603-534F-4F38-AF4B-6D994C666CA6}" srcOrd="0" destOrd="0" presId="urn:microsoft.com/office/officeart/2005/8/layout/vList3"/>
    <dgm:cxn modelId="{AC27B272-127C-4101-BE30-FC1A3CFA9F86}" type="presParOf" srcId="{9B070603-534F-4F38-AF4B-6D994C666CA6}" destId="{D8E5193B-D023-46B0-8887-92F2671E21D4}" srcOrd="0" destOrd="0" presId="urn:microsoft.com/office/officeart/2005/8/layout/vList3"/>
    <dgm:cxn modelId="{065EDA29-B28F-4E05-8B2D-7D49928F850E}" type="presParOf" srcId="{9B070603-534F-4F38-AF4B-6D994C666CA6}" destId="{B030BFC2-89E4-40E6-B157-503D9D6A1E4E}" srcOrd="1" destOrd="0" presId="urn:microsoft.com/office/officeart/2005/8/layout/vList3"/>
    <dgm:cxn modelId="{B29ABE9B-EB6A-4948-97D0-9E5D82756758}" type="presParOf" srcId="{89C3FDF9-5DC5-4B67-BC6A-9B756A413772}" destId="{D2B05087-1BD9-4A84-923E-98C2A84E3564}" srcOrd="1" destOrd="0" presId="urn:microsoft.com/office/officeart/2005/8/layout/vList3"/>
    <dgm:cxn modelId="{F3F54921-8F0B-4753-9D61-381DC3617A60}" type="presParOf" srcId="{89C3FDF9-5DC5-4B67-BC6A-9B756A413772}" destId="{AF5DF1DF-3C8F-4007-9513-B9414C70E276}" srcOrd="2" destOrd="0" presId="urn:microsoft.com/office/officeart/2005/8/layout/vList3"/>
    <dgm:cxn modelId="{4C481ADB-87C9-4A5B-B330-7A85D7E0E407}" type="presParOf" srcId="{AF5DF1DF-3C8F-4007-9513-B9414C70E276}" destId="{7498ED2B-8578-4B12-9189-3419340521EE}" srcOrd="0" destOrd="0" presId="urn:microsoft.com/office/officeart/2005/8/layout/vList3"/>
    <dgm:cxn modelId="{0D58852C-2D87-4286-A61A-05628B66D24C}" type="presParOf" srcId="{AF5DF1DF-3C8F-4007-9513-B9414C70E276}" destId="{ED9107DF-2424-4AC8-A7E2-BF7982F49F0E}" srcOrd="1" destOrd="0" presId="urn:microsoft.com/office/officeart/2005/8/layout/vList3"/>
    <dgm:cxn modelId="{A78FA088-660D-4621-8A1E-E81441AF76B2}" type="presParOf" srcId="{89C3FDF9-5DC5-4B67-BC6A-9B756A413772}" destId="{7B183615-480A-49B9-A31D-CDB3CFF8E636}" srcOrd="3" destOrd="0" presId="urn:microsoft.com/office/officeart/2005/8/layout/vList3"/>
    <dgm:cxn modelId="{46749957-0566-4348-B1FA-7DF45EFBC124}" type="presParOf" srcId="{89C3FDF9-5DC5-4B67-BC6A-9B756A413772}" destId="{188E90C1-BD09-43FA-8FE6-9A355E6F55DA}" srcOrd="4" destOrd="0" presId="urn:microsoft.com/office/officeart/2005/8/layout/vList3"/>
    <dgm:cxn modelId="{31CA7AD2-00B0-4924-A2EE-D4474AC8E770}" type="presParOf" srcId="{188E90C1-BD09-43FA-8FE6-9A355E6F55DA}" destId="{EEE077D7-35A3-48C1-8131-F7E3F60ACC89}" srcOrd="0" destOrd="0" presId="urn:microsoft.com/office/officeart/2005/8/layout/vList3"/>
    <dgm:cxn modelId="{679F4DD8-A8C0-4463-945D-E1FCF3C02B25}" type="presParOf" srcId="{188E90C1-BD09-43FA-8FE6-9A355E6F55DA}" destId="{10F1AF2A-3B1B-4AA1-BC73-B8C7EE9129F0}" srcOrd="1" destOrd="0" presId="urn:microsoft.com/office/officeart/2005/8/layout/vList3"/>
    <dgm:cxn modelId="{38653D37-9869-424E-8AFE-9EFBA9C7E793}" type="presParOf" srcId="{89C3FDF9-5DC5-4B67-BC6A-9B756A413772}" destId="{ADD2E849-E526-4122-A405-D9AE6DB10210}" srcOrd="5" destOrd="0" presId="urn:microsoft.com/office/officeart/2005/8/layout/vList3"/>
    <dgm:cxn modelId="{B97A1A9B-708B-4573-B0F9-070C58D36163}" type="presParOf" srcId="{89C3FDF9-5DC5-4B67-BC6A-9B756A413772}" destId="{7DE5AB7F-4BEE-4516-B2AD-19B9014900F8}" srcOrd="6" destOrd="0" presId="urn:microsoft.com/office/officeart/2005/8/layout/vList3"/>
    <dgm:cxn modelId="{00F90C90-4707-474A-992A-8357C8EB68DB}" type="presParOf" srcId="{7DE5AB7F-4BEE-4516-B2AD-19B9014900F8}" destId="{D25542C8-1D51-47F9-AFBA-C66E0571D2D1}" srcOrd="0" destOrd="0" presId="urn:microsoft.com/office/officeart/2005/8/layout/vList3"/>
    <dgm:cxn modelId="{D5BA086E-C534-40FC-9688-3D2C3C867DE2}" type="presParOf" srcId="{7DE5AB7F-4BEE-4516-B2AD-19B9014900F8}" destId="{1A588922-4A13-4D38-B139-4BA4538F0BDA}" srcOrd="1" destOrd="0" presId="urn:microsoft.com/office/officeart/2005/8/layout/vList3"/>
    <dgm:cxn modelId="{00A7F416-4D5C-4637-BD66-B55DF23DF1E1}" type="presParOf" srcId="{89C3FDF9-5DC5-4B67-BC6A-9B756A413772}" destId="{6BA0261B-E6A9-4A99-A781-699F7BD16248}" srcOrd="7" destOrd="0" presId="urn:microsoft.com/office/officeart/2005/8/layout/vList3"/>
    <dgm:cxn modelId="{2D735F8F-4475-48DA-86DA-6AC8890984CE}" type="presParOf" srcId="{89C3FDF9-5DC5-4B67-BC6A-9B756A413772}" destId="{C61B6BE2-8A9A-4724-9C61-B59D927EDD5E}" srcOrd="8" destOrd="0" presId="urn:microsoft.com/office/officeart/2005/8/layout/vList3"/>
    <dgm:cxn modelId="{535B91A9-5F3B-4DBE-96BB-28CF143885EE}" type="presParOf" srcId="{C61B6BE2-8A9A-4724-9C61-B59D927EDD5E}" destId="{5C32CD5C-45E7-4C92-AE21-28D671CC6FAE}" srcOrd="0" destOrd="0" presId="urn:microsoft.com/office/officeart/2005/8/layout/vList3"/>
    <dgm:cxn modelId="{FFB1DC6C-00BA-4AC9-B3FB-FDBFD78CD099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63DDD-51F4-412C-A7AF-02469A258978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BF826E4D-CD28-41C2-8DC7-4D677D448BE3}" type="presOf" srcId="{0C879755-77EC-4B1A-B6A0-392DBE2E38DD}" destId="{89C3FDF9-5DC5-4B67-BC6A-9B756A413772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D9748703-F468-4E04-95F8-E11F12CE4FB1}" type="presOf" srcId="{E2A3D0B9-8E9A-4A6E-8EAF-75E534DCD9CF}" destId="{B030BFC2-89E4-40E6-B157-503D9D6A1E4E}" srcOrd="0" destOrd="0" presId="urn:microsoft.com/office/officeart/2005/8/layout/vList3"/>
    <dgm:cxn modelId="{FA9FF5BF-E64F-4AC2-9B00-02E9D5CBBBFD}" type="presOf" srcId="{4A6FC389-F58E-4601-8A85-1DEB63C73812}" destId="{10F1AF2A-3B1B-4AA1-BC73-B8C7EE9129F0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572E2A40-68BE-4D4D-B01A-2CE715D4091D}" type="presOf" srcId="{46EBA925-17CF-484F-A82D-DB46E078D000}" destId="{C717ABE9-96B0-4B9D-AE5C-A538BAD30130}" srcOrd="0" destOrd="0" presId="urn:microsoft.com/office/officeart/2005/8/layout/vList3"/>
    <dgm:cxn modelId="{5596182C-9021-46FE-9CB7-8AE7EF38996B}" type="presOf" srcId="{1C3203AE-CBDF-415D-ACC7-0BBA83765817}" destId="{ED9107DF-2424-4AC8-A7E2-BF7982F49F0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0CCD63C6-FC43-47AD-BE2B-41CA82350A3F}" type="presParOf" srcId="{89C3FDF9-5DC5-4B67-BC6A-9B756A413772}" destId="{9B070603-534F-4F38-AF4B-6D994C666CA6}" srcOrd="0" destOrd="0" presId="urn:microsoft.com/office/officeart/2005/8/layout/vList3"/>
    <dgm:cxn modelId="{8DB3BAC1-7823-49EA-8D9F-A30563B2704E}" type="presParOf" srcId="{9B070603-534F-4F38-AF4B-6D994C666CA6}" destId="{D8E5193B-D023-46B0-8887-92F2671E21D4}" srcOrd="0" destOrd="0" presId="urn:microsoft.com/office/officeart/2005/8/layout/vList3"/>
    <dgm:cxn modelId="{AD9D837A-3B89-4DEC-B49E-D11097B4C308}" type="presParOf" srcId="{9B070603-534F-4F38-AF4B-6D994C666CA6}" destId="{B030BFC2-89E4-40E6-B157-503D9D6A1E4E}" srcOrd="1" destOrd="0" presId="urn:microsoft.com/office/officeart/2005/8/layout/vList3"/>
    <dgm:cxn modelId="{6CCD9E3A-A619-4606-9EF6-8922266CD3A7}" type="presParOf" srcId="{89C3FDF9-5DC5-4B67-BC6A-9B756A413772}" destId="{D2B05087-1BD9-4A84-923E-98C2A84E3564}" srcOrd="1" destOrd="0" presId="urn:microsoft.com/office/officeart/2005/8/layout/vList3"/>
    <dgm:cxn modelId="{D48A150E-62E0-4FCA-9BAE-9A5F23C643D9}" type="presParOf" srcId="{89C3FDF9-5DC5-4B67-BC6A-9B756A413772}" destId="{AF5DF1DF-3C8F-4007-9513-B9414C70E276}" srcOrd="2" destOrd="0" presId="urn:microsoft.com/office/officeart/2005/8/layout/vList3"/>
    <dgm:cxn modelId="{BF111C5D-4D85-4CDD-879F-C903AED5B096}" type="presParOf" srcId="{AF5DF1DF-3C8F-4007-9513-B9414C70E276}" destId="{7498ED2B-8578-4B12-9189-3419340521EE}" srcOrd="0" destOrd="0" presId="urn:microsoft.com/office/officeart/2005/8/layout/vList3"/>
    <dgm:cxn modelId="{445C3BA3-0336-429D-9EF3-14B160A9EA16}" type="presParOf" srcId="{AF5DF1DF-3C8F-4007-9513-B9414C70E276}" destId="{ED9107DF-2424-4AC8-A7E2-BF7982F49F0E}" srcOrd="1" destOrd="0" presId="urn:microsoft.com/office/officeart/2005/8/layout/vList3"/>
    <dgm:cxn modelId="{44EFA0DD-A72B-4420-98E7-8B40504B0E95}" type="presParOf" srcId="{89C3FDF9-5DC5-4B67-BC6A-9B756A413772}" destId="{7B183615-480A-49B9-A31D-CDB3CFF8E636}" srcOrd="3" destOrd="0" presId="urn:microsoft.com/office/officeart/2005/8/layout/vList3"/>
    <dgm:cxn modelId="{6E8CB19F-4052-4425-9BEF-69726EC614A9}" type="presParOf" srcId="{89C3FDF9-5DC5-4B67-BC6A-9B756A413772}" destId="{188E90C1-BD09-43FA-8FE6-9A355E6F55DA}" srcOrd="4" destOrd="0" presId="urn:microsoft.com/office/officeart/2005/8/layout/vList3"/>
    <dgm:cxn modelId="{133159B8-0F17-48D7-A7B7-3C4B4DA534FB}" type="presParOf" srcId="{188E90C1-BD09-43FA-8FE6-9A355E6F55DA}" destId="{EEE077D7-35A3-48C1-8131-F7E3F60ACC89}" srcOrd="0" destOrd="0" presId="urn:microsoft.com/office/officeart/2005/8/layout/vList3"/>
    <dgm:cxn modelId="{6A1E98EE-2F28-41B0-84A1-2537197E7FEE}" type="presParOf" srcId="{188E90C1-BD09-43FA-8FE6-9A355E6F55DA}" destId="{10F1AF2A-3B1B-4AA1-BC73-B8C7EE9129F0}" srcOrd="1" destOrd="0" presId="urn:microsoft.com/office/officeart/2005/8/layout/vList3"/>
    <dgm:cxn modelId="{DC5B1F70-8B91-4775-A2A8-9E19FC7D36C2}" type="presParOf" srcId="{89C3FDF9-5DC5-4B67-BC6A-9B756A413772}" destId="{ADD2E849-E526-4122-A405-D9AE6DB10210}" srcOrd="5" destOrd="0" presId="urn:microsoft.com/office/officeart/2005/8/layout/vList3"/>
    <dgm:cxn modelId="{7E315E33-1D98-43B3-A179-5B24A186F3D6}" type="presParOf" srcId="{89C3FDF9-5DC5-4B67-BC6A-9B756A413772}" destId="{7DE5AB7F-4BEE-4516-B2AD-19B9014900F8}" srcOrd="6" destOrd="0" presId="urn:microsoft.com/office/officeart/2005/8/layout/vList3"/>
    <dgm:cxn modelId="{27E46F34-F625-46E2-8DC8-86A8BCCAA11C}" type="presParOf" srcId="{7DE5AB7F-4BEE-4516-B2AD-19B9014900F8}" destId="{D25542C8-1D51-47F9-AFBA-C66E0571D2D1}" srcOrd="0" destOrd="0" presId="urn:microsoft.com/office/officeart/2005/8/layout/vList3"/>
    <dgm:cxn modelId="{B07D4007-D759-455F-871A-20AE559A84E3}" type="presParOf" srcId="{7DE5AB7F-4BEE-4516-B2AD-19B9014900F8}" destId="{1A588922-4A13-4D38-B139-4BA4538F0BDA}" srcOrd="1" destOrd="0" presId="urn:microsoft.com/office/officeart/2005/8/layout/vList3"/>
    <dgm:cxn modelId="{4B3319DF-F84B-4C83-88C5-404B30EEE91E}" type="presParOf" srcId="{89C3FDF9-5DC5-4B67-BC6A-9B756A413772}" destId="{6BA0261B-E6A9-4A99-A781-699F7BD16248}" srcOrd="7" destOrd="0" presId="urn:microsoft.com/office/officeart/2005/8/layout/vList3"/>
    <dgm:cxn modelId="{FF1A0D2D-821F-4520-BA31-70FFF6A42441}" type="presParOf" srcId="{89C3FDF9-5DC5-4B67-BC6A-9B756A413772}" destId="{C61B6BE2-8A9A-4724-9C61-B59D927EDD5E}" srcOrd="8" destOrd="0" presId="urn:microsoft.com/office/officeart/2005/8/layout/vList3"/>
    <dgm:cxn modelId="{928A07EF-76BD-4D58-BCD1-DB187C884D81}" type="presParOf" srcId="{C61B6BE2-8A9A-4724-9C61-B59D927EDD5E}" destId="{5C32CD5C-45E7-4C92-AE21-28D671CC6FAE}" srcOrd="0" destOrd="0" presId="urn:microsoft.com/office/officeart/2005/8/layout/vList3"/>
    <dgm:cxn modelId="{50E22BC8-70A5-4EFC-8D5A-E9BE17244C39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444A4-64E6-4783-8C11-9352021794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444A4-64E6-4783-8C11-9352021794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444A4-64E6-4783-8C11-9352021794F4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" y="2438401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7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1"/>
            <a:ext cx="7772400" cy="146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57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7FCA66E-849B-4678-B3EE-10AFC6137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9AF6-06FB-4DE5-9170-C5E4E71D2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90500"/>
            <a:ext cx="1951039" cy="6046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9" y="190500"/>
            <a:ext cx="5700712" cy="6046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2082-F291-4F99-BD67-FEBC0410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90501"/>
            <a:ext cx="7793037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081089"/>
            <a:ext cx="7772400" cy="515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95D6-E10C-4AE3-BE01-3C5B21223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90501"/>
            <a:ext cx="7793037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081089"/>
            <a:ext cx="3810000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081089"/>
            <a:ext cx="3810000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1950-1DF5-40A3-9A3A-28B92F765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190500"/>
            <a:ext cx="7804151" cy="6046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E454-D966-4A76-8C36-559FF225B0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C57C-349C-4E7A-ACC5-D9D3700E6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9B523-2BF3-4ABE-A945-AF60FFB9C0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081089"/>
            <a:ext cx="38100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081089"/>
            <a:ext cx="38100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D5DB-8753-4836-8990-09B9745A99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5FF9E-1EE5-4981-B890-0488419734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055D-293B-4536-820C-6E5EDB1ED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D6D95-87BC-4448-BBA0-D25EA46450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0A83-2CFC-4C60-9E62-508DF0B4BC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7A0C-B8AA-427D-9EC9-4BACD1996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ltGray">
          <a:xfrm>
            <a:off x="361919" y="161926"/>
            <a:ext cx="438151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ltGray">
          <a:xfrm>
            <a:off x="744507" y="161926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ltGray">
          <a:xfrm>
            <a:off x="485745" y="584201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ltGray">
          <a:xfrm>
            <a:off x="855631" y="584201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ltGray">
          <a:xfrm>
            <a:off x="71407" y="511176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gray">
          <a:xfrm>
            <a:off x="706406" y="53976"/>
            <a:ext cx="31751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gray">
          <a:xfrm>
            <a:off x="387321" y="844551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190501"/>
            <a:ext cx="77930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00" y="1081089"/>
            <a:ext cx="7772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447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01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899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16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6974CA9-8484-41E2-BB6C-BBED9B2DEE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ts val="12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带回溯的方法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这种分析过程本质上是一种</a:t>
            </a:r>
            <a:r>
              <a:rPr lang="zh-CN" altLang="en-US" dirty="0" smtClean="0">
                <a:solidFill>
                  <a:srgbClr val="FF0000"/>
                </a:solidFill>
              </a:rPr>
              <a:t>穷举试探</a:t>
            </a:r>
            <a:r>
              <a:rPr lang="zh-CN" altLang="en-US" dirty="0" smtClean="0"/>
              <a:t>过程，是反复使用不同产生式谋求匹配输入串的过程。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试探发生</a:t>
            </a:r>
            <a:r>
              <a:rPr lang="zh-CN" altLang="en-US" dirty="0" smtClean="0">
                <a:solidFill>
                  <a:srgbClr val="FF0000"/>
                </a:solidFill>
              </a:rPr>
              <a:t>回溯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非确定的自顶向下分析法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57356" y="3571876"/>
            <a:ext cx="1714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b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adb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24716" y="4702773"/>
            <a:ext cx="2143125" cy="804113"/>
            <a:chOff x="3810337" y="5374376"/>
            <a:chExt cx="2143125" cy="80411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4330286" y="5374377"/>
              <a:ext cx="432103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025070" y="5374376"/>
              <a:ext cx="432103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810337" y="5839935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d</a:t>
              </a:r>
              <a:endParaRPr lang="en-US" altLang="zh-CN" sz="2000" b="1" dirty="0">
                <a:latin typeface="+mn-lt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96211" y="5839935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e</a:t>
              </a:r>
              <a:endParaRPr lang="en-US" altLang="zh-CN" sz="2000" b="1" dirty="0">
                <a:latin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7855" y="3663915"/>
            <a:ext cx="2470161" cy="1154965"/>
            <a:chOff x="3673475" y="4257586"/>
            <a:chExt cx="2470161" cy="1154965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4169742" y="4594470"/>
              <a:ext cx="648000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959122" y="4594470"/>
              <a:ext cx="648000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60656" y="4257586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 smtClean="0">
                  <a:latin typeface="+mn-lt"/>
                </a:rPr>
                <a:t>S</a:t>
              </a:r>
              <a:endParaRPr lang="en-US" altLang="zh-CN" sz="2000" i="1" dirty="0">
                <a:latin typeface="+mn-lt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673475" y="5073997"/>
              <a:ext cx="857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b="1" dirty="0" smtClean="0">
                  <a:latin typeface="+mn-lt"/>
                </a:rPr>
                <a:t>a</a:t>
              </a:r>
              <a:endParaRPr lang="en-US" altLang="zh-CN" sz="2000" b="1" dirty="0">
                <a:latin typeface="+mn-lt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5" y="5073997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b</a:t>
              </a:r>
              <a:endParaRPr lang="en-US" altLang="zh-CN" sz="2000" b="1" dirty="0">
                <a:latin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4673281" y="4810266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 bwMode="auto">
            <a:xfrm>
              <a:off x="4469036" y="5073997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 smtClean="0">
                  <a:latin typeface="+mn-lt"/>
                </a:rPr>
                <a:t>A</a:t>
              </a:r>
              <a:endParaRPr lang="en-US" altLang="zh-CN" sz="2000" i="1" dirty="0">
                <a:latin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83414" y="4754288"/>
            <a:ext cx="857251" cy="817852"/>
            <a:chOff x="4469036" y="5425892"/>
            <a:chExt cx="857250" cy="817852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4673284" y="5641892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469036" y="5905190"/>
              <a:ext cx="85725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d</a:t>
              </a:r>
              <a:endParaRPr lang="en-US" altLang="zh-CN" sz="2000" b="1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100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3638041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消除左递归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</a:t>
            </a:r>
            <a:r>
              <a:rPr lang="en-US" altLang="zh-CN" dirty="0" smtClean="0"/>
              <a:t>}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101</a:t>
            </a:fld>
            <a:endParaRPr lang="en-US" altLang="zh-CN" smtClean="0"/>
          </a:p>
        </p:txBody>
      </p:sp>
      <p:sp>
        <p:nvSpPr>
          <p:cNvPr id="16" name="矩形 15"/>
          <p:cNvSpPr/>
          <p:nvPr/>
        </p:nvSpPr>
        <p:spPr>
          <a:xfrm>
            <a:off x="2143139" y="3357562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消除左递归</a:t>
            </a:r>
            <a:endParaRPr lang="en-US" altLang="zh-CN" dirty="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ts val="300"/>
              </a:spcBef>
              <a:buNone/>
              <a:defRPr/>
            </a:pPr>
            <a:r>
              <a:rPr lang="en-US" altLang="zh-CN" i="1" dirty="0" smtClean="0"/>
              <a:t>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 </a:t>
            </a:r>
          </a:p>
          <a:p>
            <a:pPr lvl="2" eaLnBrk="1" hangingPunct="1">
              <a:spcBef>
                <a:spcPts val="1800"/>
              </a:spcBef>
              <a:buNone/>
              <a:defRPr/>
            </a:pPr>
            <a:r>
              <a:rPr lang="en-US" altLang="zh-CN" i="1" dirty="0" smtClean="0"/>
              <a:t>exp </a:t>
            </a:r>
            <a:r>
              <a:rPr lang="en-US" altLang="zh-CN" dirty="0" smtClean="0"/>
              <a:t>→ </a:t>
            </a:r>
            <a:r>
              <a:rPr lang="en-US" altLang="zh-CN" i="1" dirty="0" smtClean="0"/>
              <a:t>term exp</a:t>
            </a:r>
            <a:r>
              <a:rPr lang="en-US" altLang="zh-CN" dirty="0" smtClean="0"/>
              <a:t>’</a:t>
            </a:r>
          </a:p>
          <a:p>
            <a:pPr lvl="2" eaLnBrk="1" hangingPunct="1">
              <a:spcBef>
                <a:spcPts val="300"/>
              </a:spcBef>
              <a:buNone/>
              <a:defRPr/>
            </a:pPr>
            <a:r>
              <a:rPr lang="en-US" altLang="zh-CN" i="1" dirty="0" smtClean="0"/>
              <a:t>exp</a:t>
            </a:r>
            <a:r>
              <a:rPr lang="en-US" altLang="zh-CN" dirty="0" smtClean="0"/>
              <a:t>’→ 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 exp</a:t>
            </a:r>
            <a:r>
              <a:rPr lang="en-US" altLang="zh-CN" dirty="0" smtClean="0"/>
              <a:t>’ | ε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EB950-B3E5-4CFD-8924-91B065781DFB}" type="slidenum">
              <a:rPr lang="zh-CN" altLang="en-US" smtClean="0"/>
              <a:pPr/>
              <a:t>102</a:t>
            </a:fld>
            <a:endParaRPr lang="en-US" altLang="zh-CN" smtClean="0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1643063" y="2951184"/>
            <a:ext cx="24511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procedure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begin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term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end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  <a:endParaRPr lang="zh-CN" alt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4786313" y="2951184"/>
            <a:ext cx="2852737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procedure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begin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case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token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of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+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: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match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+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term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-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: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match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-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term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       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</a:p>
          <a:p>
            <a:pPr>
              <a:defRPr/>
            </a:pPr>
            <a:r>
              <a:rPr lang="en-US" altLang="zh-CN" sz="2000" dirty="0">
                <a:latin typeface="+mn-lt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end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case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end </a:t>
            </a:r>
            <a:r>
              <a:rPr lang="en-US" altLang="zh-CN" sz="2000" i="1" dirty="0">
                <a:latin typeface="+mn-lt"/>
                <a:cs typeface="Times New Roman" pitchFamily="18" charset="0"/>
              </a:rPr>
              <a:t>exp</a:t>
            </a:r>
            <a:r>
              <a:rPr lang="en-US" altLang="zh-CN" sz="2000" dirty="0">
                <a:latin typeface="+mn-lt"/>
                <a:cs typeface="Times New Roman" pitchFamily="18" charset="0"/>
              </a:rPr>
              <a:t>’;</a:t>
            </a:r>
            <a:endParaRPr lang="zh-CN" altLang="en-US" sz="20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6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5" grpId="0" build="p"/>
      <p:bldP spid="76806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103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4476430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递归下降分析法仅适用于支持递归调用的语言实现。</a:t>
            </a:r>
            <a:endParaRPr lang="en-US" altLang="zh-CN" dirty="0" smtClean="0"/>
          </a:p>
          <a:p>
            <a:r>
              <a:rPr lang="en-US" altLang="zh-CN" dirty="0" smtClean="0"/>
              <a:t>LL(1) Parsing uses an </a:t>
            </a:r>
            <a:r>
              <a:rPr lang="en-US" altLang="zh-CN" dirty="0" smtClean="0">
                <a:solidFill>
                  <a:srgbClr val="FF0000"/>
                </a:solidFill>
              </a:rPr>
              <a:t>explicit stack </a:t>
            </a:r>
            <a:r>
              <a:rPr lang="en-US" altLang="zh-CN" dirty="0" smtClean="0"/>
              <a:t>rather than recursive calls to perform a parse.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4.5.2  </a:t>
              </a:r>
              <a:r>
                <a:rPr lang="zh-CN" altLang="en-US" sz="2000" dirty="0" smtClean="0">
                  <a:cs typeface="Arial" charset="0"/>
                </a:rPr>
                <a:t>预测分析表的构造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4.5.1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预测分析程序工作过程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预测分析器模型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2571736" y="1271596"/>
          <a:ext cx="3942522" cy="3086098"/>
        </p:xfrm>
        <a:graphic>
          <a:graphicData uri="http://schemas.openxmlformats.org/presentationml/2006/ole">
            <p:oleObj spid="_x0000_s1026" name="BMP 图像" r:id="rId3" imgW="2962689" imgH="1961905" progId="PBrush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14348" y="4786322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栈是语法分析的一种基本数据结构，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用于存放分析过程中的文法符号。</a:t>
            </a:r>
            <a:endParaRPr lang="en-US" altLang="zh-CN" sz="2000" noProof="1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用“#”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作为栈底符号；同时，也用这个符号作为输入串的结束符。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  <a:p>
            <a:pPr marL="342900" lvl="1" indent="-342900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预测分析表是一个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</a:rPr>
              <a:t>M[A,a]</a:t>
            </a: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形式的矩阵，其中，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000" noProof="1" smtClean="0">
                <a:latin typeface="Arial" pitchFamily="34" charset="0"/>
                <a:ea typeface="微软雅黑" pitchFamily="34" charset="-122"/>
              </a:rPr>
              <a:t>V</a:t>
            </a:r>
            <a:r>
              <a:rPr lang="en-US" altLang="zh-CN" sz="2000" baseline="-25000" dirty="0" smtClean="0">
                <a:latin typeface="Arial" pitchFamily="34" charset="0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</a:rPr>
              <a:t>V</a:t>
            </a:r>
            <a:r>
              <a:rPr lang="en-US" altLang="zh-CN" sz="2000" baseline="-25000" dirty="0" err="1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0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U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{#}</a:t>
            </a:r>
            <a:r>
              <a:rPr lang="zh-CN" altLang="en-US" sz="2000" noProof="1" smtClean="0">
                <a:latin typeface="Arial" pitchFamily="34" charset="0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28596" y="5080657"/>
            <a:ext cx="1500216" cy="1015663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[S→(S)S]</a:t>
            </a: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[</a:t>
            </a:r>
            <a:r>
              <a:rPr lang="en-US" altLang="zh-CN" sz="2000" dirty="0" err="1">
                <a:latin typeface="+mn-lt"/>
              </a:rPr>
              <a:t>S→ε</a:t>
            </a:r>
            <a:r>
              <a:rPr lang="en-US" altLang="zh-CN" sz="2000" dirty="0">
                <a:latin typeface="+mn-lt"/>
              </a:rPr>
              <a:t>]</a:t>
            </a: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[</a:t>
            </a:r>
            <a:r>
              <a:rPr lang="en-US" altLang="zh-CN" sz="2000" dirty="0" err="1">
                <a:latin typeface="+mn-lt"/>
              </a:rPr>
              <a:t>S→ε</a:t>
            </a:r>
            <a:r>
              <a:rPr lang="en-US" altLang="zh-CN" sz="2000" dirty="0">
                <a:latin typeface="+mn-lt"/>
              </a:rPr>
              <a:t>]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47843" y="5080657"/>
            <a:ext cx="1666907" cy="1015663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S </a:t>
            </a:r>
            <a:r>
              <a:rPr lang="en-US" altLang="zh-CN" sz="2000" dirty="0">
                <a:latin typeface="+mn-lt"/>
                <a:sym typeface="Symbol"/>
              </a:rPr>
              <a:t></a:t>
            </a:r>
            <a:r>
              <a:rPr lang="en-US" altLang="zh-CN" sz="2000" dirty="0">
                <a:latin typeface="+mn-lt"/>
              </a:rPr>
              <a:t> (S)S</a:t>
            </a: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>
                <a:sym typeface="Symbol"/>
              </a:rPr>
              <a:t></a:t>
            </a:r>
            <a:r>
              <a:rPr lang="en-US" altLang="zh-CN" sz="2000" dirty="0">
                <a:latin typeface="+mn-lt"/>
              </a:rPr>
              <a:t> ( </a:t>
            </a:r>
            <a:r>
              <a:rPr lang="en-US" altLang="zh-CN" sz="2000" dirty="0" smtClean="0">
                <a:latin typeface="+mn-lt"/>
              </a:rPr>
              <a:t>)S</a:t>
            </a:r>
            <a:endParaRPr lang="en-US" altLang="zh-CN" sz="2000" dirty="0">
              <a:latin typeface="+mn-lt"/>
            </a:endParaRPr>
          </a:p>
          <a:p>
            <a:pPr marL="0" lvl="1"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>
                <a:sym typeface="Symbol"/>
              </a:rPr>
              <a:t></a:t>
            </a:r>
            <a:r>
              <a:rPr lang="en-US" altLang="zh-CN" sz="2000" dirty="0">
                <a:latin typeface="+mn-lt"/>
              </a:rPr>
              <a:t> ( 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5" name="矩形 19"/>
          <p:cNvSpPr>
            <a:spLocks noChangeArrowheads="1"/>
          </p:cNvSpPr>
          <p:nvPr/>
        </p:nvSpPr>
        <p:spPr bwMode="auto">
          <a:xfrm>
            <a:off x="4071938" y="5221444"/>
            <a:ext cx="4929218" cy="707886"/>
          </a:xfrm>
          <a:prstGeom prst="rect">
            <a:avLst/>
          </a:prstGeom>
          <a:solidFill>
            <a:srgbClr val="0070C0">
              <a:alpha val="25098"/>
            </a:srgbClr>
          </a:solidFill>
          <a:ln w="254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</a:rPr>
              <a:t>Which corresponds precisely to the steps in a leftmost derivation of string ( </a:t>
            </a:r>
            <a:r>
              <a:rPr lang="en-US" altLang="zh-CN" sz="2000" dirty="0" smtClean="0">
                <a:latin typeface="+mn-lt"/>
              </a:rPr>
              <a:t>).</a:t>
            </a:r>
            <a:endParaRPr lang="en-US" altLang="zh-CN" sz="2000" dirty="0">
              <a:latin typeface="+mn-lt"/>
            </a:endParaRPr>
          </a:p>
        </p:txBody>
      </p:sp>
      <p:graphicFrame>
        <p:nvGraphicFramePr>
          <p:cNvPr id="39" name="Group 4"/>
          <p:cNvGraphicFramePr>
            <a:graphicFrameLocks/>
          </p:cNvGraphicFramePr>
          <p:nvPr/>
        </p:nvGraphicFramePr>
        <p:xfrm>
          <a:off x="714348" y="3836998"/>
          <a:ext cx="5902325" cy="949324"/>
        </p:xfrm>
        <a:graphic>
          <a:graphicData uri="http://schemas.openxmlformats.org/drawingml/2006/table">
            <a:tbl>
              <a:tblPr/>
              <a:tblGrid>
                <a:gridCol w="1096963"/>
                <a:gridCol w="1544637"/>
                <a:gridCol w="1706563"/>
                <a:gridCol w="1554162"/>
              </a:tblGrid>
              <a:tr h="4746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charset="0"/>
                        </a:rPr>
                        <a:t>S→(S)S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charset="0"/>
                        </a:rPr>
                        <a:t>S→</a:t>
                      </a:r>
                      <a:r>
                        <a:rPr lang="en-US" altLang="zh-CN" sz="2000" dirty="0" err="1" smtClean="0">
                          <a:latin typeface="宋体" pitchFamily="2" charset="-122"/>
                        </a:rPr>
                        <a:t>ε</a:t>
                      </a:r>
                      <a:endParaRPr lang="en-US" altLang="zh-CN" sz="2000" dirty="0" smtClean="0"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Arial" charset="0"/>
                        </a:rPr>
                        <a:t>S→</a:t>
                      </a:r>
                      <a:r>
                        <a:rPr lang="en-US" altLang="zh-CN" sz="2000" dirty="0" err="1" smtClean="0">
                          <a:latin typeface="宋体" pitchFamily="2" charset="-122"/>
                        </a:rPr>
                        <a:t>ε</a:t>
                      </a:r>
                      <a:endParaRPr lang="en-US" altLang="zh-CN" sz="2000" dirty="0" smtClean="0"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000108"/>
            <a:ext cx="6429420" cy="26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线形标注 1 10"/>
          <p:cNvSpPr/>
          <p:nvPr/>
        </p:nvSpPr>
        <p:spPr>
          <a:xfrm>
            <a:off x="7215189" y="1388830"/>
            <a:ext cx="1500215" cy="347659"/>
          </a:xfrm>
          <a:prstGeom prst="borderCallout1">
            <a:avLst>
              <a:gd name="adj1" fmla="val 56620"/>
              <a:gd name="adj2" fmla="val -1675"/>
              <a:gd name="adj3" fmla="val 57338"/>
              <a:gd name="adj4" fmla="val -34020"/>
            </a:avLst>
          </a:prstGeom>
          <a:solidFill>
            <a:srgbClr val="0070C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Generate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7215189" y="1826980"/>
            <a:ext cx="1500215" cy="347659"/>
          </a:xfrm>
          <a:prstGeom prst="borderCallout1">
            <a:avLst>
              <a:gd name="adj1" fmla="val 56620"/>
              <a:gd name="adj2" fmla="val -1675"/>
              <a:gd name="adj3" fmla="val 57338"/>
              <a:gd name="adj4" fmla="val -34020"/>
            </a:avLst>
          </a:prstGeom>
          <a:solidFill>
            <a:srgbClr val="0070C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Match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uiExpand="1" build="p" animBg="1"/>
      <p:bldP spid="11" grpId="0" animBg="1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41048-C0EE-45BD-AE39-BA3A2E3B6F3E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4657" y="2000240"/>
          <a:ext cx="8097871" cy="2114552"/>
        </p:xfrm>
        <a:graphic>
          <a:graphicData uri="http://schemas.openxmlformats.org/drawingml/2006/table">
            <a:tbl>
              <a:tblPr/>
              <a:tblGrid>
                <a:gridCol w="1786882"/>
                <a:gridCol w="2064829"/>
                <a:gridCol w="4246160"/>
              </a:tblGrid>
              <a:tr h="52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符号栈</a:t>
                      </a: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输入串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动作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#S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 smtClean="0">
                          <a:latin typeface="Arial" pitchFamily="34" charset="0"/>
                          <a:ea typeface="微软雅黑" pitchFamily="34" charset="-122"/>
                        </a:rPr>
                        <a:t>Inputstring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匹配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生成 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(match/generate)</a:t>
                      </a:r>
                      <a:endParaRPr lang="zh-CN" altLang="en-US" sz="2400" baseline="0" dirty="0" smtClean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…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…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匹配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生成 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(match/generate)</a:t>
                      </a:r>
                      <a:endParaRPr lang="zh-CN" altLang="en-US" sz="2400" baseline="0" dirty="0" smtClean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#</a:t>
                      </a:r>
                      <a:endParaRPr lang="zh-CN" altLang="en-US" sz="2400" baseline="0" dirty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接受</a:t>
                      </a:r>
                      <a:r>
                        <a:rPr lang="en-US" altLang="zh-CN" sz="2400" baseline="0" dirty="0" smtClean="0">
                          <a:latin typeface="Arial" pitchFamily="34" charset="0"/>
                          <a:ea typeface="微软雅黑" pitchFamily="34" charset="-122"/>
                        </a:rPr>
                        <a:t>(accept)</a:t>
                      </a:r>
                      <a:endParaRPr lang="zh-CN" altLang="en-US" sz="2400" baseline="0" dirty="0" smtClean="0"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总控程序根据当前栈顶符号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和当前输入符号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，执行下列三种动作之一</a:t>
            </a:r>
            <a:r>
              <a:rPr lang="en-US" altLang="zh-CN" dirty="0" smtClean="0"/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r>
              <a:rPr lang="en-US" altLang="zh-CN" dirty="0" smtClean="0">
                <a:cs typeface="+mn-cs"/>
              </a:rPr>
              <a:t>1. </a:t>
            </a:r>
            <a:r>
              <a:rPr lang="zh-CN" altLang="en-US" dirty="0" smtClean="0">
                <a:cs typeface="+mn-cs"/>
              </a:rPr>
              <a:t>若</a:t>
            </a:r>
            <a:r>
              <a:rPr lang="en-US" altLang="zh-CN" dirty="0" smtClean="0">
                <a:cs typeface="+mn-cs"/>
              </a:rPr>
              <a:t>X=a=</a:t>
            </a:r>
            <a:r>
              <a:rPr lang="en-US" altLang="zh-CN" dirty="0" smtClean="0"/>
              <a:t>‘</a:t>
            </a:r>
            <a:r>
              <a:rPr lang="zh-CN" altLang="en-US" dirty="0" smtClean="0">
                <a:cs typeface="+mn-cs"/>
              </a:rPr>
              <a:t>＃</a:t>
            </a:r>
            <a:r>
              <a:rPr lang="en-US" altLang="zh-CN" dirty="0" smtClean="0">
                <a:cs typeface="+mn-cs"/>
              </a:rPr>
              <a:t>’</a:t>
            </a:r>
            <a:r>
              <a:rPr lang="zh-CN" altLang="en-US" dirty="0" smtClean="0">
                <a:cs typeface="+mn-cs"/>
              </a:rPr>
              <a:t>，则分析成功，停止分析。</a:t>
            </a:r>
            <a:r>
              <a:rPr lang="en-US" altLang="zh-CN" dirty="0" smtClean="0">
                <a:solidFill>
                  <a:srgbClr val="FF0000"/>
                </a:solidFill>
                <a:cs typeface="+mn-cs"/>
              </a:rPr>
              <a:t>accept</a:t>
            </a:r>
            <a:endParaRPr lang="zh-CN" altLang="en-US" dirty="0" smtClean="0">
              <a:solidFill>
                <a:srgbClr val="FF0000"/>
              </a:solidFill>
              <a:cs typeface="+mn-cs"/>
            </a:endParaRPr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X=a≠‘</a:t>
            </a:r>
            <a:r>
              <a:rPr lang="zh-CN" altLang="en-US" dirty="0" smtClean="0"/>
              <a:t>＃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出栈，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指向下一个输入符号。</a:t>
            </a:r>
            <a:r>
              <a:rPr lang="en-US" altLang="zh-CN" dirty="0" smtClean="0">
                <a:solidFill>
                  <a:srgbClr val="FF0000"/>
                </a:solidFill>
              </a:rPr>
              <a:t>match</a:t>
            </a:r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是一个非终结符，则查看分析表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X,a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中存放着关于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的一个产生式，则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出栈，把产生式的右部符号串按反序一一进栈</a:t>
            </a:r>
            <a:r>
              <a:rPr lang="en-US" altLang="zh-CN" dirty="0" smtClean="0"/>
              <a:t>(</a:t>
            </a:r>
            <a:r>
              <a:rPr lang="zh-CN" altLang="en-US" dirty="0" smtClean="0"/>
              <a:t>若右部符号为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，则无符号进栈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r>
              <a:rPr lang="en-US" altLang="zh-CN" dirty="0" smtClean="0">
                <a:solidFill>
                  <a:srgbClr val="FF0000"/>
                </a:solidFill>
              </a:rPr>
              <a:t>generate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X,a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为空或存放着“出错标志”，则调用出错诊察程序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。 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17384" y="5753417"/>
            <a:ext cx="666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lt"/>
                <a:ea typeface="微软雅黑" pitchFamily="34" charset="-122"/>
              </a:rPr>
              <a:t>若</a:t>
            </a:r>
            <a:r>
              <a:rPr lang="en-US" altLang="zh-CN" sz="2400" dirty="0" smtClean="0"/>
              <a:t>X</a:t>
            </a:r>
            <a:r>
              <a:rPr lang="zh-CN" altLang="en-US" sz="2400" dirty="0" smtClean="0">
                <a:ea typeface="微软雅黑" pitchFamily="34" charset="-122"/>
              </a:rPr>
              <a:t>是一个终结符且</a:t>
            </a:r>
            <a:r>
              <a:rPr lang="en-US" altLang="zh-CN" sz="2400" dirty="0" err="1" smtClean="0">
                <a:latin typeface="+mn-lt"/>
                <a:ea typeface="微软雅黑" pitchFamily="34" charset="-122"/>
              </a:rPr>
              <a:t>X≠a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，</a:t>
            </a:r>
            <a:r>
              <a:rPr lang="zh-CN" altLang="en-US" sz="2400" dirty="0" smtClean="0">
                <a:ea typeface="微软雅黑" pitchFamily="34" charset="-122"/>
              </a:rPr>
              <a:t>出错（不匹配）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error</a:t>
            </a:r>
            <a:endParaRPr lang="zh-CN" altLang="en-US" sz="240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>
                <a:latin typeface="Arial" pitchFamily="34" charset="0"/>
              </a:rPr>
              <a:t>1. </a:t>
            </a:r>
            <a:r>
              <a:rPr lang="zh-CN" altLang="en-US" noProof="1" smtClean="0">
                <a:latin typeface="Arial" pitchFamily="34" charset="0"/>
              </a:rPr>
              <a:t> 回溯问题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lang="en-US" altLang="zh-CN" noProof="1" smtClean="0">
                <a:latin typeface="Arial" pitchFamily="34" charset="0"/>
              </a:rPr>
              <a:t>	</a:t>
            </a:r>
            <a:r>
              <a:rPr lang="zh-CN" altLang="en-US" noProof="1" smtClean="0">
                <a:latin typeface="Arial" pitchFamily="34" charset="0"/>
              </a:rPr>
              <a:t>分析过程中，当某个非终结符有多个产生式候选时，如果用某一个候选匹配成功，这种匹配可能是暂时的</a:t>
            </a:r>
            <a:r>
              <a:rPr lang="zh-CN" altLang="zh-CN" noProof="1" smtClean="0">
                <a:latin typeface="Arial" pitchFamily="34" charset="0"/>
              </a:rPr>
              <a:t>。</a:t>
            </a:r>
            <a:r>
              <a:rPr lang="zh-CN" altLang="en-US" dirty="0" smtClean="0">
                <a:latin typeface="Arial" pitchFamily="34" charset="0"/>
              </a:rPr>
              <a:t>出错时</a:t>
            </a:r>
            <a:r>
              <a:rPr lang="zh-CN" altLang="en-US" noProof="1" smtClean="0">
                <a:latin typeface="Arial" pitchFamily="34" charset="0"/>
              </a:rPr>
              <a:t>，不得不“回溯”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noProof="1" smtClean="0">
              <a:latin typeface="宋体" charset="-122"/>
            </a:endParaRPr>
          </a:p>
          <a:p>
            <a:r>
              <a:rPr lang="en-US" altLang="zh-CN" noProof="1" smtClean="0">
                <a:latin typeface="Arial" pitchFamily="34" charset="0"/>
              </a:rPr>
              <a:t>2.  </a:t>
            </a:r>
            <a:r>
              <a:rPr lang="zh-CN" altLang="en-US" noProof="1" smtClean="0">
                <a:latin typeface="Arial" pitchFamily="34" charset="0"/>
              </a:rPr>
              <a:t>文法左递归问题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lang="en-US" altLang="zh-CN" noProof="1" smtClean="0">
                <a:latin typeface="Arial" pitchFamily="34" charset="0"/>
              </a:rPr>
              <a:t>	</a:t>
            </a:r>
            <a:r>
              <a:rPr lang="zh-CN" altLang="en-US" noProof="1" smtClean="0">
                <a:latin typeface="Arial" pitchFamily="34" charset="0"/>
              </a:rPr>
              <a:t>一个文法是含有左递归的，如果存在非终结符</a:t>
            </a:r>
            <a:r>
              <a:rPr lang="en-US" altLang="zh-CN" noProof="1" smtClean="0">
                <a:latin typeface="Arial" pitchFamily="34" charset="0"/>
              </a:rPr>
              <a:t>P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				P </a:t>
            </a:r>
            <a:r>
              <a:rPr lang="en-US" altLang="zh-CN" baseline="30000" dirty="0" smtClean="0">
                <a:latin typeface="Arial" pitchFamily="34" charset="0"/>
                <a:sym typeface="Symbol" pitchFamily="18" charset="2"/>
              </a:rPr>
              <a:t>+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</a:t>
            </a:r>
            <a:r>
              <a:rPr lang="zh-CN" altLang="en-US" dirty="0" smtClean="0">
                <a:latin typeface="Arial" pitchFamily="34" charset="0"/>
                <a:sym typeface="Symbol" pitchFamily="18" charset="2"/>
              </a:rPr>
              <a:t>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kumimoji="1" lang="en-US" altLang="zh-CN" dirty="0" smtClean="0">
                <a:latin typeface="Arial" pitchFamily="34" charset="0"/>
              </a:rPr>
              <a:t>	</a:t>
            </a:r>
            <a:r>
              <a:rPr kumimoji="1" lang="zh-CN" altLang="en-US" dirty="0" smtClean="0">
                <a:latin typeface="Arial" pitchFamily="34" charset="0"/>
              </a:rPr>
              <a:t>含有左递归的文法将使自上而下分析陷入无限循环。</a:t>
            </a:r>
            <a:endParaRPr lang="en-US" altLang="zh-CN" noProof="1" smtClean="0">
              <a:latin typeface="Arial" pitchFamily="34" charset="0"/>
            </a:endParaRPr>
          </a:p>
          <a:p>
            <a:pPr lvl="1">
              <a:buNone/>
            </a:pPr>
            <a:endParaRPr lang="en-US" altLang="zh-CN" noProof="1" smtClean="0">
              <a:latin typeface="宋体" charset="-122"/>
            </a:endParaRP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2135A4-B7D7-46E5-B16F-C4A665E40A7A}" type="slidenum">
              <a:rPr lang="zh-CN" altLang="en-US" smtClean="0"/>
              <a:pPr/>
              <a:t>110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90500"/>
            <a:ext cx="7778750" cy="6953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 </a:t>
            </a:r>
            <a:r>
              <a:rPr lang="en-US" altLang="zh-CN" sz="2800" smtClean="0"/>
              <a:t>A Parsing Algorithm Using LL(1) Parsing Table </a:t>
            </a:r>
            <a:endParaRPr lang="zh-CN" altLang="en-US" sz="280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81088"/>
            <a:ext cx="7772400" cy="5419725"/>
          </a:xfrm>
        </p:spPr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(*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assumes # marks the bottom of the stack and the end of the input </a:t>
            </a:r>
            <a:r>
              <a:rPr lang="en-US" altLang="zh-CN" sz="1800" dirty="0" smtClean="0"/>
              <a:t>*)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push the start symbol onto the top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while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≠ #  </a:t>
            </a:r>
            <a:r>
              <a:rPr lang="en-US" altLang="zh-CN" sz="1800" b="1" dirty="0" smtClean="0"/>
              <a:t>do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b="1" dirty="0" smtClean="0"/>
              <a:t>if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 is terminal a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and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next input token </a:t>
            </a:r>
            <a:r>
              <a:rPr lang="en-US" altLang="zh-CN" sz="1800" i="1" dirty="0" smtClean="0"/>
              <a:t>=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b="1" dirty="0" smtClean="0"/>
              <a:t>then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match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pop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advance the input</a:t>
            </a:r>
            <a:r>
              <a:rPr lang="en-US" altLang="zh-CN" sz="1800" dirty="0" smtClean="0"/>
              <a:t>;</a:t>
            </a:r>
            <a:endParaRPr lang="zh-CN" altLang="en-US" sz="1800" dirty="0" smtClean="0"/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b="1" dirty="0" smtClean="0"/>
              <a:t>else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if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 is non-terminal  A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next input token is terminal a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parsing table entry 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dirty="0" err="1" smtClean="0">
                <a:latin typeface="Times New Roman" pitchFamily="18" charset="0"/>
                <a:cs typeface="Times New Roman" pitchFamily="18" charset="0"/>
              </a:rPr>
              <a:t>A,a</a:t>
            </a:r>
            <a:r>
              <a:rPr lang="en-US" altLang="zh-CN" sz="1800" dirty="0" smtClean="0"/>
              <a:t>]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contains production 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18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        then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 generate 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pop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</a:t>
            </a:r>
            <a:r>
              <a:rPr lang="en-US" altLang="zh-CN" sz="1800" b="1" dirty="0" smtClean="0"/>
              <a:t>for</a:t>
            </a:r>
            <a:r>
              <a:rPr lang="en-US" altLang="zh-CN" sz="1800" dirty="0" smtClean="0"/>
              <a:t> </a:t>
            </a:r>
            <a:r>
              <a:rPr lang="en-US" altLang="zh-CN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:=n </a:t>
            </a:r>
            <a:r>
              <a:rPr lang="en-US" altLang="zh-CN" sz="1800" b="1" dirty="0" err="1" smtClean="0"/>
              <a:t>downto</a:t>
            </a:r>
            <a:r>
              <a:rPr lang="en-US" altLang="zh-CN" sz="1800" dirty="0" smtClean="0"/>
              <a:t> 1 </a:t>
            </a:r>
            <a:r>
              <a:rPr lang="en-US" altLang="zh-CN" sz="1800" b="1" dirty="0" smtClean="0"/>
              <a:t>do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push X</a:t>
            </a:r>
            <a:r>
              <a:rPr lang="en-US" altLang="zh-CN" sz="1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onto the parsing stack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b="1" dirty="0" smtClean="0"/>
              <a:t>else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800" dirty="0" smtClean="0"/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if</a:t>
            </a:r>
            <a:r>
              <a:rPr lang="en-US" altLang="zh-CN" sz="1800" i="1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top of the parsing stack </a:t>
            </a:r>
            <a:r>
              <a:rPr lang="en-US" altLang="zh-CN" sz="1800" i="1" dirty="0" smtClean="0"/>
              <a:t>= # 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the next input token </a:t>
            </a:r>
            <a:r>
              <a:rPr lang="en-US" altLang="zh-CN" sz="1800" dirty="0" smtClean="0"/>
              <a:t>= #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then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else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800" dirty="0" smtClean="0"/>
              <a:t>;</a:t>
            </a:r>
            <a:endParaRPr lang="en-US" altLang="zh-CN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0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60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0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60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60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G(E)</a:t>
            </a:r>
            <a:r>
              <a:rPr lang="zh-CN" altLang="en-US" dirty="0" smtClean="0"/>
              <a:t>如下，输入串为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*i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+i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，利用分析表进行预测分析。</a:t>
            </a:r>
            <a:endParaRPr lang="en-US" altLang="zh-CN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/>
              <a:t>	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FT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(E) | </a:t>
            </a:r>
            <a:r>
              <a:rPr lang="en-US" altLang="zh-CN" dirty="0" err="1" smtClean="0"/>
              <a:t>i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6" y="3990042"/>
          <a:ext cx="82868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913"/>
                <a:gridCol w="1362665"/>
                <a:gridCol w="1357322"/>
                <a:gridCol w="1357322"/>
                <a:gridCol w="1285884"/>
                <a:gridCol w="1071570"/>
                <a:gridCol w="1000134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i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+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*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(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#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E→TE</a:t>
                      </a:r>
                      <a:r>
                        <a:rPr lang="en-US" sz="2400" kern="100" dirty="0">
                          <a:sym typeface="Symbol"/>
                        </a:rPr>
                        <a:t>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E→TE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</a:t>
                      </a:r>
                      <a:r>
                        <a:rPr lang="en-US" sz="2400" kern="100" dirty="0">
                          <a:sym typeface="Symbol"/>
                        </a:rPr>
                        <a:t>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→+TE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T→FT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T→FT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→*FT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F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F→i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F→ (E)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39816" y="-24"/>
            <a:ext cx="7104084" cy="6786586"/>
          </a:xfrm>
          <a:prstGeom prst="rect">
            <a:avLst/>
          </a:prstGeom>
          <a:solidFill>
            <a:schemeClr val="accent3"/>
          </a:solidFill>
        </p:spPr>
        <p:txBody>
          <a:bodyPr tIns="180000" bIns="0"/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步骤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	</a:t>
            </a: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符号栈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输入串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  </a:t>
            </a:r>
            <a:r>
              <a:rPr kumimoji="0" lang="zh-CN" alt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动作</a:t>
            </a:r>
          </a:p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			#E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lang="en-US" altLang="zh-CN" sz="2400" kern="0" dirty="0" smtClean="0">
                <a:ea typeface="微软雅黑" pitchFamily="34" charset="-122"/>
              </a:rPr>
              <a:t> E→TE</a:t>
            </a:r>
            <a:r>
              <a:rPr lang="en-US" altLang="zh-CN" sz="2400" kern="0" dirty="0" smtClean="0">
                <a:ea typeface="微软雅黑" pitchFamily="34" charset="-122"/>
                <a:sym typeface="Symbol" pitchFamily="18" charset="2"/>
              </a:rPr>
              <a:t>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			#E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T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lang="en-US" altLang="zh-CN" sz="2400" kern="0" dirty="0" smtClean="0">
                <a:ea typeface="微软雅黑" pitchFamily="34" charset="-122"/>
              </a:rPr>
              <a:t> T→FT</a:t>
            </a:r>
            <a:r>
              <a:rPr lang="en-US" altLang="zh-CN" sz="2400" kern="0" dirty="0" smtClean="0">
                <a:ea typeface="微软雅黑" pitchFamily="34" charset="-122"/>
                <a:sym typeface="Symbol" pitchFamily="18" charset="2"/>
              </a:rPr>
              <a:t>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			#E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T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F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lang="en-US" altLang="zh-CN" sz="2400" kern="0" dirty="0" smtClean="0">
                <a:ea typeface="微软雅黑" pitchFamily="34" charset="-122"/>
              </a:rPr>
              <a:t> </a:t>
            </a:r>
            <a:r>
              <a:rPr lang="en-US" altLang="zh-CN" sz="2400" kern="0" dirty="0" err="1" smtClean="0">
                <a:ea typeface="微软雅黑" pitchFamily="34" charset="-122"/>
              </a:rPr>
              <a:t>F→i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4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			#E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T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Symbol" pitchFamily="18" charset="2"/>
              </a:rPr>
              <a:t>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		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*i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+i</a:t>
            </a:r>
            <a:r>
              <a:rPr kumimoji="0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3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#	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匹配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5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*i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 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→*FT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6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F*	*i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7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F	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F→i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8		#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E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9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 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→</a:t>
            </a:r>
            <a:r>
              <a:rPr lang="en-US" altLang="zh-CN" sz="2400" dirty="0" smtClean="0"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10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</a:t>
            </a:r>
            <a:r>
              <a:rPr lang="en-US" altLang="zh-CN" sz="2400" dirty="0" smtClean="0"/>
              <a:t>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→+TE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11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T+		+i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		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12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	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 T→FT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13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F    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 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F→i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14			#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E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		i</a:t>
            </a:r>
            <a:r>
              <a:rPr lang="en-US" altLang="zh-CN" sz="2400" baseline="-250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		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</a:rPr>
              <a:t>匹配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15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		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#		 T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→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16			#E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		#		 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→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17			#		#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</a:rPr>
              <a:t>		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</a:rPr>
              <a:t>接受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  <a:sym typeface="Symbol" pitchFamily="18" charset="2"/>
            </a:endParaRPr>
          </a:p>
          <a:p>
            <a:pPr marL="609600" indent="-6096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4.5.2  </a:t>
              </a:r>
              <a:r>
                <a:rPr lang="zh-CN" altLang="en-US" sz="2000" dirty="0" smtClean="0">
                  <a:solidFill>
                    <a:srgbClr val="FF0000"/>
                  </a:solidFill>
                  <a:cs typeface="Arial" charset="0"/>
                </a:rPr>
                <a:t>预测分析表的构造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/>
                <a:t>4.5.1  </a:t>
              </a:r>
              <a:r>
                <a:rPr lang="zh-CN" altLang="en-US" sz="2000" dirty="0" smtClean="0"/>
                <a:t>预测分析程序工作过程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预测分析表的构造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构造预测分析表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构造文法符号的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对每一文法符号</a:t>
            </a:r>
            <a:r>
              <a:rPr lang="en-US" altLang="zh-CN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T</a:t>
            </a:r>
            <a:r>
              <a:rPr lang="en-US" altLang="zh-CN" dirty="0" smtClean="0">
                <a:latin typeface="宋体" charset="-122"/>
              </a:rPr>
              <a:t>∪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 ，构造</a:t>
            </a:r>
            <a:r>
              <a:rPr lang="en-US" altLang="zh-CN" dirty="0" smtClean="0"/>
              <a:t>FIRST(X)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连续使用以下规则，直至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集合不再增加元素：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X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T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FIRST(X)</a:t>
            </a:r>
            <a:r>
              <a:rPr lang="zh-CN" altLang="en-US" sz="2000" dirty="0" smtClean="0"/>
              <a:t>＝</a:t>
            </a:r>
            <a:r>
              <a:rPr lang="en-US" altLang="zh-CN" sz="2000" dirty="0" smtClean="0"/>
              <a:t>{X}</a:t>
            </a:r>
            <a:r>
              <a:rPr lang="zh-CN" altLang="en-US" sz="2000" dirty="0" smtClean="0"/>
              <a:t>。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X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，且有产生式</a:t>
            </a:r>
            <a:r>
              <a:rPr lang="en-US" altLang="zh-CN" sz="2000" dirty="0" err="1" smtClean="0"/>
              <a:t>X→a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，则把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加入到</a:t>
            </a:r>
            <a:r>
              <a:rPr lang="en-US" altLang="zh-CN" sz="2000" dirty="0" smtClean="0"/>
              <a:t>FIRST(X)</a:t>
            </a:r>
            <a:r>
              <a:rPr lang="zh-CN" altLang="en-US" sz="2000" dirty="0" smtClean="0"/>
              <a:t>中；若</a:t>
            </a:r>
            <a:r>
              <a:rPr lang="en-US" altLang="zh-CN" sz="2000" dirty="0" smtClean="0"/>
              <a:t>X→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zh-CN" altLang="en-US" sz="2000" dirty="0" smtClean="0"/>
              <a:t>是一条产生式，则把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zh-CN" altLang="en-US" sz="2000" dirty="0" smtClean="0"/>
              <a:t>加到</a:t>
            </a:r>
            <a:r>
              <a:rPr lang="en-US" altLang="zh-CN" sz="2000" dirty="0" smtClean="0"/>
              <a:t>FIRST(X)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X→Y…</a:t>
            </a:r>
            <a:r>
              <a:rPr lang="zh-CN" altLang="en-US" sz="2000" dirty="0" smtClean="0"/>
              <a:t>是一个产生式且</a:t>
            </a:r>
            <a:r>
              <a:rPr lang="en-US" altLang="zh-CN" sz="2000" dirty="0" smtClean="0"/>
              <a:t>Y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，则把</a:t>
            </a:r>
            <a:r>
              <a:rPr lang="en-US" altLang="zh-CN" sz="2000" dirty="0" smtClean="0"/>
              <a:t>FIRST(Y)</a:t>
            </a:r>
            <a:r>
              <a:rPr lang="zh-CN" altLang="en-US" sz="2000" dirty="0" smtClean="0"/>
              <a:t>中的所有非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元素都加到</a:t>
            </a:r>
            <a:r>
              <a:rPr lang="en-US" altLang="zh-CN" sz="2000" dirty="0" smtClean="0"/>
              <a:t>FIRST(X)</a:t>
            </a:r>
            <a:r>
              <a:rPr lang="zh-CN" altLang="en-US" sz="2000" dirty="0" smtClean="0"/>
              <a:t>中；</a:t>
            </a:r>
            <a:endParaRPr lang="en-US" altLang="zh-CN" sz="2000" dirty="0" smtClean="0"/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X→Y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是一个产生式，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i-1</a:t>
            </a:r>
            <a:r>
              <a:rPr lang="zh-CN" altLang="en-US" sz="2000" dirty="0" smtClean="0"/>
              <a:t>都是非终结符，而且对于任何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j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i-1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FIRST(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都含有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…Y</a:t>
            </a:r>
            <a:r>
              <a:rPr lang="en-US" altLang="zh-CN" sz="2000" baseline="-25000" dirty="0" smtClean="0"/>
              <a:t>i-1</a:t>
            </a:r>
            <a:r>
              <a:rPr lang="en-US" altLang="zh-CN" sz="2000" dirty="0" smtClean="0">
                <a:sym typeface="Symbol" pitchFamily="18" charset="2"/>
              </a:rPr>
              <a:t> </a:t>
            </a:r>
            <a:r>
              <a:rPr lang="en-US" altLang="zh-CN" sz="2000" dirty="0" smtClean="0"/>
              <a:t>* 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 则把</a:t>
            </a:r>
            <a:r>
              <a:rPr lang="en-US" altLang="zh-CN" sz="2000" dirty="0" smtClean="0"/>
              <a:t>FIRST(Y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中的所有非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元素都加到</a:t>
            </a:r>
            <a:r>
              <a:rPr lang="en-US" altLang="zh-CN" sz="2000" dirty="0" smtClean="0"/>
              <a:t>FIRST(X)</a:t>
            </a:r>
            <a:r>
              <a:rPr lang="zh-CN" altLang="en-US" sz="2000" dirty="0" smtClean="0"/>
              <a:t>中；</a:t>
            </a:r>
            <a:endParaRPr lang="en-US" altLang="zh-CN" sz="2000" dirty="0" smtClean="0"/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特别是，若所有的</a:t>
            </a:r>
            <a:r>
              <a:rPr lang="en-US" altLang="zh-CN" sz="2000" dirty="0" smtClean="0"/>
              <a:t>FIRST(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均含有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＝</a:t>
            </a:r>
            <a:r>
              <a:rPr lang="en-US" altLang="zh-CN" sz="2000" dirty="0" smtClean="0"/>
              <a:t>1, 2, …, k</a:t>
            </a:r>
            <a:r>
              <a:rPr lang="zh-CN" altLang="en-US" sz="2000" dirty="0" smtClean="0"/>
              <a:t>，则把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zh-CN" altLang="en-US" sz="2000" dirty="0" smtClean="0"/>
              <a:t>加到</a:t>
            </a:r>
            <a:r>
              <a:rPr lang="en-US" altLang="zh-CN" sz="2000" dirty="0" smtClean="0"/>
              <a:t>FIRST(X)</a:t>
            </a:r>
            <a:r>
              <a:rPr lang="zh-CN" altLang="en-US" sz="2000" dirty="0" smtClean="0"/>
              <a:t>中。</a:t>
            </a:r>
          </a:p>
          <a:p>
            <a:pPr lvl="1">
              <a:spcBef>
                <a:spcPct val="50000"/>
              </a:spcBef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G(S)</a:t>
            </a:r>
            <a:r>
              <a:rPr lang="zh-CN" altLang="en-US" dirty="0" smtClean="0"/>
              <a:t>如下，计算该文法中各个符号的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	S → </a:t>
            </a:r>
            <a:r>
              <a:rPr lang="en-US" altLang="zh-CN" dirty="0" err="1" smtClean="0"/>
              <a:t>aAb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	A →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| c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G(S)</a:t>
            </a:r>
            <a:r>
              <a:rPr lang="zh-CN" altLang="en-US" dirty="0" smtClean="0"/>
              <a:t>如下，计算该文法中非终结符的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集合。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S →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A → a | </a:t>
            </a:r>
            <a:r>
              <a:rPr lang="el-GR" altLang="zh-CN" dirty="0" smtClean="0"/>
              <a:t>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G(S)</a:t>
            </a:r>
            <a:r>
              <a:rPr lang="zh-CN" altLang="en-US" dirty="0" smtClean="0"/>
              <a:t>如下，计算</a:t>
            </a:r>
            <a:r>
              <a:rPr lang="en-US" altLang="zh-CN" dirty="0" smtClean="0"/>
              <a:t>First(S)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S → </a:t>
            </a:r>
            <a:r>
              <a:rPr lang="en-US" altLang="zh-CN" dirty="0" err="1" smtClean="0"/>
              <a:t>ABCd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A → a | </a:t>
            </a:r>
            <a:r>
              <a:rPr lang="el-GR" altLang="zh-CN" dirty="0" smtClean="0"/>
              <a:t>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B → </a:t>
            </a:r>
            <a:r>
              <a:rPr lang="en-US" altLang="zh-CN" dirty="0" err="1" smtClean="0"/>
              <a:t>bSe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fA</a:t>
            </a:r>
            <a:r>
              <a:rPr lang="en-US" altLang="zh-CN" dirty="0" smtClean="0"/>
              <a:t> | </a:t>
            </a:r>
            <a:r>
              <a:rPr lang="el-GR" altLang="zh-CN" dirty="0" smtClean="0"/>
              <a:t>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C → 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| </a:t>
            </a:r>
            <a:r>
              <a:rPr lang="el-GR" altLang="zh-CN" dirty="0" smtClean="0"/>
              <a:t>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G(E)</a:t>
            </a:r>
            <a:r>
              <a:rPr lang="zh-CN" altLang="en-US" dirty="0" smtClean="0"/>
              <a:t>如下，计算该文法中非终结符的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E→TE</a:t>
            </a:r>
            <a:r>
              <a:rPr lang="en-US" altLang="zh-CN" dirty="0" smtClean="0">
                <a:sym typeface="Symbol" pitchFamily="18" charset="2"/>
              </a:rPr>
              <a:t>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→+TE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T→FT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                </a:t>
            </a:r>
          </a:p>
          <a:p>
            <a:pPr lvl="2">
              <a:buNone/>
            </a:pP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→*FT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F→(E) | 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不带回溯的方法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attempts to </a:t>
            </a:r>
            <a:r>
              <a:rPr lang="en-US" altLang="zh-CN" dirty="0" smtClean="0">
                <a:solidFill>
                  <a:srgbClr val="FF0000"/>
                </a:solidFill>
              </a:rPr>
              <a:t>predict </a:t>
            </a:r>
            <a:r>
              <a:rPr lang="en-US" altLang="zh-CN" dirty="0" smtClean="0"/>
              <a:t>the next construction in the input string using one or more look-ahead tokens.</a:t>
            </a:r>
          </a:p>
          <a:p>
            <a:pPr eaLnBrk="1" hangingPunct="1"/>
            <a:r>
              <a:rPr lang="zh-CN" altLang="en-US" dirty="0" smtClean="0"/>
              <a:t>确定的自顶向下分析法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Backtracking parsers are more powerful than predictive parsers but much slower, unsuitable for practical compilers.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 for Computing First (A)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>
          <a:xfrm>
            <a:off x="1000100" y="1081088"/>
            <a:ext cx="7772400" cy="577691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Algorithm for computing First(A) for all non-terminal A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F14B9-154F-401D-9B54-9D0D5BA97AC9}" type="slidenum">
              <a:rPr lang="zh-CN" altLang="en-US" smtClean="0"/>
              <a:pPr/>
              <a:t>120</a:t>
            </a:fld>
            <a:endParaRPr lang="en-US" altLang="zh-CN" dirty="0" smtClean="0"/>
          </a:p>
        </p:txBody>
      </p:sp>
      <p:sp>
        <p:nvSpPr>
          <p:cNvPr id="90117" name="矩形 4"/>
          <p:cNvSpPr>
            <a:spLocks noChangeArrowheads="1"/>
          </p:cNvSpPr>
          <p:nvPr/>
        </p:nvSpPr>
        <p:spPr bwMode="auto">
          <a:xfrm>
            <a:off x="1357288" y="1655779"/>
            <a:ext cx="714375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all non-terminal 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):={ };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there are changes to any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each production choice 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:= 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Continue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tru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add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)-{ε}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to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ε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is not in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to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71538" y="1571641"/>
            <a:ext cx="73580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71538" y="5357826"/>
            <a:ext cx="73580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allAtOnce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Algorithm for Computing First (A)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Simplified algorithm in the absence of ε-production.</a:t>
            </a:r>
          </a:p>
        </p:txBody>
      </p:sp>
      <p:sp>
        <p:nvSpPr>
          <p:cNvPr id="911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BF701-6F7C-4F3B-B6FB-B0648763FC4A}" type="slidenum">
              <a:rPr lang="zh-CN" altLang="en-US" smtClean="0"/>
              <a:pPr/>
              <a:t>121</a:t>
            </a:fld>
            <a:endParaRPr lang="en-US" altLang="zh-CN" smtClean="0"/>
          </a:p>
        </p:txBody>
      </p:sp>
      <p:sp>
        <p:nvSpPr>
          <p:cNvPr id="91141" name="矩形 4"/>
          <p:cNvSpPr>
            <a:spLocks noChangeArrowheads="1"/>
          </p:cNvSpPr>
          <p:nvPr/>
        </p:nvSpPr>
        <p:spPr bwMode="auto">
          <a:xfrm>
            <a:off x="1571625" y="1928813"/>
            <a:ext cx="6858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all non-terminal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):={ };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there are changes to any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each production choice 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Add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to 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85875" y="1857375"/>
            <a:ext cx="73580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85875" y="3784600"/>
            <a:ext cx="73580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computation process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8926" y="1785926"/>
          <a:ext cx="5572164" cy="3929094"/>
        </p:xfrm>
        <a:graphic>
          <a:graphicData uri="http://schemas.openxmlformats.org/drawingml/2006/table">
            <a:tbl>
              <a:tblPr/>
              <a:tblGrid>
                <a:gridCol w="2143140"/>
                <a:gridCol w="2428892"/>
                <a:gridCol w="1000132"/>
              </a:tblGrid>
              <a:tr h="4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宋体"/>
                          <a:cs typeface="Times New Roman"/>
                        </a:rPr>
                        <a:t>Grammar rule</a:t>
                      </a:r>
                      <a:endParaRPr lang="zh-CN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+mn-lt"/>
                          <a:ea typeface="宋体"/>
                          <a:cs typeface="Times New Roman"/>
                        </a:rPr>
                        <a:t>Pass1</a:t>
                      </a:r>
                      <a:endParaRPr lang="zh-CN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+mn-lt"/>
                          <a:ea typeface="宋体"/>
                          <a:cs typeface="Times New Roman"/>
                        </a:rPr>
                        <a:t>Pass2</a:t>
                      </a:r>
                      <a:endParaRPr lang="zh-CN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108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zh-CN" alt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FIRST(F) = { </a:t>
                      </a:r>
                      <a:r>
                        <a:rPr lang="en-US" altLang="zh-CN" sz="2000" dirty="0" err="1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 }</a:t>
                      </a:r>
                      <a:endParaRPr lang="en-US" altLang="zh-CN" sz="20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(E)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FIRST(F) = { </a:t>
                      </a:r>
                      <a:r>
                        <a:rPr lang="en-US" altLang="zh-CN" sz="2000" dirty="0" err="1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, ( }</a:t>
                      </a: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FIRST(T’) = {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 }</a:t>
                      </a: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*FT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FIRST(T’) = {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, *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 }</a:t>
                      </a:r>
                      <a:endParaRPr lang="en-US" sz="2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108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FT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FIRST(T) = { </a:t>
                      </a:r>
                      <a:r>
                        <a:rPr lang="en-US" altLang="zh-CN" sz="2000" dirty="0" err="1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, ( }</a:t>
                      </a:r>
                      <a:endParaRPr lang="en-US" sz="2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FIRST(E’) = {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 }</a:t>
                      </a:r>
                      <a:endParaRPr lang="en-US" sz="2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+TE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FIRST(E’) = {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, +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 }</a:t>
                      </a:r>
                      <a:endParaRPr lang="en-US" sz="2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</a:rPr>
                        <a:t>TE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FIRST(E) = { </a:t>
                      </a:r>
                      <a:r>
                        <a:rPr lang="en-US" altLang="zh-CN" sz="2000" dirty="0" err="1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dirty="0" smtClean="0"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, ( }</a:t>
                      </a:r>
                      <a:endParaRPr lang="en-US" sz="2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85786" y="2182363"/>
            <a:ext cx="1928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E→TE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→+TE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T→FT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→*FT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F→(E) |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computation process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734" y="1673848"/>
          <a:ext cx="9072625" cy="4041168"/>
        </p:xfrm>
        <a:graphic>
          <a:graphicData uri="http://schemas.openxmlformats.org/drawingml/2006/table">
            <a:tbl>
              <a:tblPr/>
              <a:tblGrid>
                <a:gridCol w="1357322"/>
                <a:gridCol w="2214578"/>
                <a:gridCol w="2428892"/>
                <a:gridCol w="2214578"/>
                <a:gridCol w="857255"/>
              </a:tblGrid>
              <a:tr h="4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ea typeface="宋体"/>
                          <a:cs typeface="Times New Roman"/>
                        </a:rPr>
                        <a:t>Grammar rule</a:t>
                      </a: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Pass1</a:t>
                      </a: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+mn-lt"/>
                          <a:ea typeface="宋体"/>
                          <a:cs typeface="Times New Roman"/>
                        </a:rPr>
                        <a:t>Pass2</a:t>
                      </a: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+mn-lt"/>
                          <a:ea typeface="宋体"/>
                          <a:cs typeface="Times New Roman"/>
                        </a:rPr>
                        <a:t>Pass3</a:t>
                      </a: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+mn-lt"/>
                          <a:ea typeface="宋体"/>
                          <a:cs typeface="Times New Roman"/>
                        </a:rPr>
                        <a:t>Pass4</a:t>
                      </a: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TE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+TE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108000">
                        <a:spcBef>
                          <a:spcPts val="600"/>
                        </a:spcBef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FT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*FT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marL="0" marR="0" indent="108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(E)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8000"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108000">
                        <a:spcBef>
                          <a:spcPts val="600"/>
                        </a:spcBef>
                      </a:pP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18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1800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zh-CN" alt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108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构造符号串的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对文法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的任何符号串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 ，构造集合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1.  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FIRST(X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)\{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2.  </a:t>
            </a:r>
            <a:r>
              <a:rPr lang="zh-CN" altLang="en-US" dirty="0" smtClean="0"/>
              <a:t>若对任何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j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i-1</a:t>
            </a:r>
            <a:r>
              <a:rPr lang="zh-CN" altLang="en-US" dirty="0" smtClean="0"/>
              <a:t>，</a:t>
            </a:r>
            <a:r>
              <a:rPr lang="zh-CN" altLang="en-US" dirty="0" smtClean="0">
                <a:sym typeface="Symbol" pitchFamily="18" charset="2"/>
              </a:rPr>
              <a:t></a:t>
            </a:r>
            <a:r>
              <a:rPr lang="en-US" altLang="zh-CN" dirty="0" smtClean="0"/>
              <a:t>FIRST(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，则把</a:t>
            </a:r>
            <a:r>
              <a:rPr lang="en-US" altLang="zh-CN" dirty="0" smtClean="0"/>
              <a:t>FIRST(X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)\{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en-US" altLang="zh-CN" dirty="0" smtClean="0"/>
              <a:t>}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特别是，若所有的</a:t>
            </a:r>
            <a:r>
              <a:rPr lang="en-US" altLang="zh-CN" dirty="0" smtClean="0"/>
              <a:t>FIRST(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  <a:r>
              <a:rPr lang="zh-CN" altLang="en-US" dirty="0" smtClean="0"/>
              <a:t>均含有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j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，则把</a:t>
            </a:r>
            <a:r>
              <a:rPr lang="zh-CN" altLang="en-US" dirty="0" smtClean="0">
                <a:sym typeface="Symbol" pitchFamily="18" charset="2"/>
              </a:rPr>
              <a:t>添加到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中。显然，若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＝</a:t>
            </a:r>
            <a:r>
              <a:rPr lang="zh-CN" altLang="en-US" dirty="0" smtClean="0">
                <a:sym typeface="Symbol" pitchFamily="18" charset="2"/>
              </a:rPr>
              <a:t>，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预测分析表的构造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构造</a:t>
            </a:r>
            <a:r>
              <a:rPr lang="en-US" altLang="zh-CN" dirty="0" smtClean="0">
                <a:solidFill>
                  <a:srgbClr val="FF0000"/>
                </a:solidFill>
              </a:rPr>
              <a:t>FOLLOW</a:t>
            </a:r>
            <a:r>
              <a:rPr lang="zh-CN" altLang="en-US" dirty="0" smtClean="0">
                <a:solidFill>
                  <a:srgbClr val="FF0000"/>
                </a:solidFill>
              </a:rPr>
              <a:t>集合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构造预测分析表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构造非终结符的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，构造</a:t>
            </a:r>
            <a:r>
              <a:rPr lang="en-US" altLang="zh-CN" dirty="0" smtClean="0"/>
              <a:t>FOLLOW(A)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连续使用以下规则，直至每个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集合不再增加新的元素：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对于文法的开始符号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FOLLOW(S)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96000" indent="-396000">
              <a:buNone/>
            </a:pPr>
            <a:r>
              <a:rPr lang="en-US" altLang="zh-CN" dirty="0" smtClean="0"/>
              <a:t>2. 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A→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zh-CN" altLang="en-US" dirty="0" smtClean="0"/>
              <a:t>是一个产生式，则把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/>
              <a:t>)\{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en-US" altLang="zh-CN" dirty="0" smtClean="0"/>
              <a:t>}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FOLLOW(B)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396000" indent="-396000">
              <a:buNone/>
            </a:pPr>
            <a:r>
              <a:rPr lang="en-US" altLang="zh-CN" dirty="0" smtClean="0"/>
              <a:t>3. 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A→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是一个产生式，或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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zh-CN" altLang="en-US" dirty="0" smtClean="0"/>
              <a:t>是一个产生式且  </a:t>
            </a:r>
            <a:r>
              <a:rPr lang="zh-CN" altLang="en-US" dirty="0" smtClean="0">
                <a:sym typeface="Symbol" pitchFamily="18" charset="2"/>
              </a:rPr>
              <a:t></a:t>
            </a:r>
            <a:r>
              <a:rPr lang="en-US" altLang="zh-CN" dirty="0" smtClean="0">
                <a:sym typeface="Symbol" pitchFamily="18" charset="2"/>
              </a:rPr>
              <a:t> </a:t>
            </a:r>
            <a:r>
              <a:rPr lang="en-US" altLang="zh-CN" dirty="0" smtClean="0"/>
              <a:t>* 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zh-CN" altLang="en-US" dirty="0" smtClean="0">
                <a:sym typeface="Symbol" pitchFamily="18" charset="2"/>
              </a:rPr>
              <a:t>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，则把</a:t>
            </a:r>
            <a:r>
              <a:rPr lang="en-US" altLang="zh-CN" dirty="0" smtClean="0"/>
              <a:t>FOLLOW(A)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FOLLOW(B)</a:t>
            </a:r>
            <a:r>
              <a:rPr lang="zh-CN" altLang="en-US" dirty="0" smtClean="0"/>
              <a:t>中。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The ε is never an element of a Follow set.</a:t>
            </a:r>
          </a:p>
          <a:p>
            <a:pPr eaLnBrk="1" hangingPunct="1">
              <a:defRPr/>
            </a:pPr>
            <a:r>
              <a:rPr lang="en-US" altLang="zh-CN" dirty="0" smtClean="0"/>
              <a:t>Follow sets are defined only for non-terminal.</a:t>
            </a:r>
          </a:p>
          <a:p>
            <a:pPr eaLnBrk="1" hangingPunct="1">
              <a:defRPr/>
            </a:pPr>
            <a:r>
              <a:rPr lang="en-US" altLang="zh-CN" dirty="0" smtClean="0"/>
              <a:t>Follow sets work “on the right” in production while First sets work “on the left” in the production.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已知文法</a:t>
            </a:r>
            <a:r>
              <a:rPr lang="en-US" altLang="zh-CN" dirty="0" smtClean="0"/>
              <a:t>G(E)</a:t>
            </a:r>
            <a:r>
              <a:rPr lang="zh-CN" altLang="en-US" dirty="0" smtClean="0"/>
              <a:t>如下，计算该文法中非终结符的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000" dirty="0" smtClean="0"/>
              <a:t>	E</a:t>
            </a:r>
            <a:r>
              <a:rPr lang="en-US" altLang="zh-CN" sz="2000" dirty="0" smtClean="0">
                <a:sym typeface="Symbol" pitchFamily="18" charset="2"/>
              </a:rPr>
              <a:t>   </a:t>
            </a:r>
            <a:r>
              <a:rPr lang="en-US" altLang="zh-CN" sz="2000" dirty="0" smtClean="0"/>
              <a:t>TE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000" dirty="0" smtClean="0">
                <a:sym typeface="Symbol" pitchFamily="18" charset="2"/>
              </a:rPr>
              <a:t>	</a:t>
            </a:r>
            <a:r>
              <a:rPr lang="en-US" altLang="zh-CN" sz="2000" dirty="0" smtClean="0"/>
              <a:t>E</a:t>
            </a:r>
            <a:r>
              <a:rPr lang="en-US" altLang="zh-CN" sz="2000" dirty="0" smtClean="0">
                <a:sym typeface="Symbol" pitchFamily="18" charset="2"/>
              </a:rPr>
              <a:t>  </a:t>
            </a:r>
            <a:r>
              <a:rPr lang="en-US" altLang="zh-CN" sz="2000" dirty="0" smtClean="0"/>
              <a:t>+TE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en-US" altLang="zh-CN" sz="2000" dirty="0" smtClean="0"/>
              <a:t> | 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000" dirty="0" smtClean="0">
                <a:sym typeface="Symbol" pitchFamily="18" charset="2"/>
              </a:rPr>
              <a:t>	</a:t>
            </a:r>
            <a:r>
              <a:rPr lang="en-US" altLang="zh-CN" sz="2000" dirty="0" smtClean="0"/>
              <a:t>T</a:t>
            </a:r>
            <a:r>
              <a:rPr lang="en-US" altLang="zh-CN" sz="2000" dirty="0" smtClean="0">
                <a:sym typeface="Symbol" pitchFamily="18" charset="2"/>
              </a:rPr>
              <a:t>   </a:t>
            </a:r>
            <a:r>
              <a:rPr lang="en-US" altLang="zh-CN" sz="2000" dirty="0" smtClean="0"/>
              <a:t>FT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000" dirty="0" smtClean="0">
                <a:sym typeface="Symbol" pitchFamily="18" charset="2"/>
              </a:rPr>
              <a:t>	</a:t>
            </a:r>
            <a:r>
              <a:rPr lang="en-US" altLang="zh-CN" sz="2000" dirty="0" smtClean="0"/>
              <a:t>T</a:t>
            </a:r>
            <a:r>
              <a:rPr lang="en-US" altLang="zh-CN" sz="2000" dirty="0" smtClean="0">
                <a:sym typeface="Symbol" pitchFamily="18" charset="2"/>
              </a:rPr>
              <a:t>  </a:t>
            </a:r>
            <a:r>
              <a:rPr lang="en-US" altLang="zh-CN" sz="2000" dirty="0" smtClean="0"/>
              <a:t>*FT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en-US" altLang="zh-CN" sz="2000" dirty="0" smtClean="0"/>
              <a:t> | 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000" dirty="0" smtClean="0">
                <a:sym typeface="Symbol" pitchFamily="18" charset="2"/>
              </a:rPr>
              <a:t>	</a:t>
            </a:r>
            <a:r>
              <a:rPr lang="en-US" altLang="zh-CN" sz="2000" dirty="0" smtClean="0"/>
              <a:t>F</a:t>
            </a:r>
            <a:r>
              <a:rPr lang="en-US" altLang="zh-CN" sz="2000" dirty="0" smtClean="0">
                <a:sym typeface="Symbol" pitchFamily="18" charset="2"/>
              </a:rPr>
              <a:t>   </a:t>
            </a:r>
            <a:r>
              <a:rPr lang="en-US" altLang="zh-CN" sz="2000" dirty="0" smtClean="0"/>
              <a:t>(E) | </a:t>
            </a:r>
            <a:r>
              <a:rPr lang="en-US" altLang="zh-CN" sz="2000" dirty="0" err="1" smtClean="0"/>
              <a:t>i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00562" y="1896611"/>
            <a:ext cx="2571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FIRST(E) ={ (,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FIRST(E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)={ +,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FIRST(T) ={ (,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FIRST(T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)={ *,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FIRST(F) ={ (,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57290" y="1500174"/>
            <a:ext cx="23574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+TE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*FT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(E) | i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4942" y="1500174"/>
            <a:ext cx="2000264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+TE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*FT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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(E) 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3622275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4447570"/>
            <a:ext cx="3000396" cy="2410429"/>
          </a:xfrm>
          <a:prstGeom prst="rect">
            <a:avLst/>
          </a:prstGeom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The First sets</a:t>
            </a:r>
          </a:p>
          <a:p>
            <a:pPr marL="685800" lvl="1" indent="-228600" eaLnBrk="0" hangingPunct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FIRST(E) ={ (,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}</a:t>
            </a:r>
          </a:p>
          <a:p>
            <a:pPr marL="685800" lvl="1" indent="-228600" eaLnBrk="0" hangingPunct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FIRST(E</a:t>
            </a:r>
            <a:r>
              <a:rPr lang="en-US" altLang="zh-CN" sz="2000" kern="0" dirty="0" smtClean="0">
                <a:ea typeface="微软雅黑" pitchFamily="34" charset="-122"/>
                <a:sym typeface="Symbol" pitchFamily="18" charset="2"/>
              </a:rPr>
              <a:t>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)={ +,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sym typeface="Symbol" pitchFamily="18" charset="2"/>
              </a:rPr>
              <a:t>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}</a:t>
            </a:r>
          </a:p>
          <a:p>
            <a:pPr marL="685800" lvl="1" indent="-228600" eaLnBrk="0" hangingPunct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FIRST(T) ={ (,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}</a:t>
            </a:r>
          </a:p>
          <a:p>
            <a:pPr marL="685800" lvl="1" indent="-228600" eaLnBrk="0" hangingPunct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FIRST(T</a:t>
            </a:r>
            <a:r>
              <a:rPr lang="en-US" altLang="zh-CN" sz="2000" kern="0" dirty="0" smtClean="0">
                <a:ea typeface="微软雅黑" pitchFamily="34" charset="-122"/>
                <a:sym typeface="Symbol" pitchFamily="18" charset="2"/>
              </a:rPr>
              <a:t>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)={ *,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sym typeface="Symbol" pitchFamily="18" charset="2"/>
              </a:rPr>
              <a:t>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}</a:t>
            </a:r>
          </a:p>
          <a:p>
            <a:pPr marL="685800" lvl="1" indent="-228600" eaLnBrk="0" hangingPunct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FIRST(F) ={ (,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29090" y="4460236"/>
            <a:ext cx="3786182" cy="2397788"/>
          </a:xfrm>
          <a:prstGeom prst="rect">
            <a:avLst/>
          </a:prstGeom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The Follow sets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FOLLOW(E)  = { #, ) }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FOLLOW(E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= { #, ) }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FOLLOW(T)  = { +, #, ) }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FOLLOW(T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= { +, #, ) }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FOLLOW(F)  = { *, +, #, ) }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" y="1000108"/>
          <a:ext cx="9143999" cy="3286148"/>
        </p:xfrm>
        <a:graphic>
          <a:graphicData uri="http://schemas.openxmlformats.org/drawingml/2006/table">
            <a:tbl>
              <a:tblPr/>
              <a:tblGrid>
                <a:gridCol w="1785917"/>
                <a:gridCol w="3071834"/>
                <a:gridCol w="3286148"/>
                <a:gridCol w="1000100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latin typeface="+mn-lt"/>
                          <a:ea typeface="宋体"/>
                          <a:cs typeface="Times New Roman"/>
                        </a:rPr>
                        <a:t>Rule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Pass 1</a:t>
                      </a:r>
                      <a:endParaRPr lang="zh-CN" altLang="en-US" sz="20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Pass 2</a:t>
                      </a:r>
                      <a:endParaRPr lang="zh-CN" altLang="en-US" sz="20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Pass3</a:t>
                      </a:r>
                      <a:endParaRPr lang="zh-CN" altLang="en-US" sz="20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522">
                <a:tc>
                  <a:txBody>
                    <a:bodyPr/>
                    <a:lstStyle/>
                    <a:p>
                      <a:pPr indent="180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FOLLOW(E)  = { # }</a:t>
                      </a:r>
                    </a:p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FOLLOW(T)  = { +,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 #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FOLLOW(E’) = { #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FOLLOW(E)  = { #, ) }</a:t>
                      </a:r>
                    </a:p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FOLLOW(T)  = { +,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 #, )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FOLLOW(E’) = { #, )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180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+TE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indent="180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FT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FOLLOW(F)  = { *, +,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 #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FOLLOW(T’) = { +,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 #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FOLLOW(F)  = { *, +,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 #, )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indent="72000" algn="just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FOLLOW(T’) = { +,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 #, )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indent="180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 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*FT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80">
                <a:tc>
                  <a:txBody>
                    <a:bodyPr/>
                    <a:lstStyle/>
                    <a:p>
                      <a:pPr indent="180000">
                        <a:spcBef>
                          <a:spcPts val="600"/>
                        </a:spcBef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 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(E)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720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FOLLOW(E)  = { #, )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2000"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Algorithm for Computing Follow(A)</a:t>
            </a:r>
            <a:endParaRPr lang="zh-CN" altLang="en-US" sz="3200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Algorithm for the computation of Follow sets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start-symbol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):={#};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all non-terminals A ≠ start-symbol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):={ };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there are changes to any Follow sets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each production 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each 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that is a non-terminal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add 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– 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to Follow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ε is in 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add Follow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to Follow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77751-1D7C-4886-80C3-0665CB7905EE}" type="slidenum">
              <a:rPr lang="zh-CN" altLang="en-US" smtClean="0"/>
              <a:pPr/>
              <a:t>131</a:t>
            </a:fld>
            <a:endParaRPr lang="en-US" altLang="zh-CN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1003275" y="1571625"/>
            <a:ext cx="75596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03275" y="4911725"/>
            <a:ext cx="75596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Error Handing in Top-Down Parsers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841423" y="1181385"/>
            <a:ext cx="194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atin typeface="+mn-lt"/>
              </a:rPr>
              <a:t>E </a:t>
            </a:r>
            <a:r>
              <a:rPr lang="en-US" altLang="zh-CN" sz="2400" dirty="0">
                <a:latin typeface="+mn-lt"/>
              </a:rPr>
              <a:t>→ </a:t>
            </a:r>
            <a:r>
              <a:rPr lang="en-US" altLang="zh-CN" sz="2400" dirty="0" smtClean="0">
                <a:latin typeface="+mn-lt"/>
              </a:rPr>
              <a:t>T { + T 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2000240"/>
            <a:ext cx="328614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end 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预测分析表的构造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构造预测分析表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分析表构造算法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81089"/>
            <a:ext cx="7929618" cy="51562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对文法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的每个产生式</a:t>
            </a:r>
            <a:r>
              <a:rPr lang="en-US" altLang="zh-CN" dirty="0" smtClean="0"/>
              <a:t>A→</a:t>
            </a:r>
            <a:r>
              <a:rPr lang="en-US" altLang="zh-CN" dirty="0" smtClean="0">
                <a:sym typeface="Symbol"/>
              </a:rPr>
              <a:t></a:t>
            </a:r>
            <a:r>
              <a:rPr lang="zh-CN" altLang="en-US" dirty="0" smtClean="0"/>
              <a:t>，执行第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步和第</a:t>
            </a:r>
            <a:r>
              <a:rPr lang="en-US" altLang="zh-CN" dirty="0" smtClean="0"/>
              <a:t>(3)</a:t>
            </a:r>
            <a:r>
              <a:rPr lang="zh-CN" altLang="en-US" dirty="0" smtClean="0"/>
              <a:t>步；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 </a:t>
            </a:r>
            <a:r>
              <a:rPr lang="zh-CN" altLang="en-US" dirty="0" smtClean="0"/>
              <a:t>对每个终结符号</a:t>
            </a:r>
            <a:r>
              <a:rPr lang="en-US" altLang="zh-CN" dirty="0" err="1" smtClean="0"/>
              <a:t>a∈First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</a:t>
            </a:r>
            <a:r>
              <a:rPr lang="el-GR" altLang="zh-CN" dirty="0" smtClean="0"/>
              <a:t>)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A→</a:t>
            </a:r>
            <a:r>
              <a:rPr lang="en-US" altLang="zh-CN" dirty="0" smtClean="0">
                <a:sym typeface="Symbol"/>
              </a:rPr>
              <a:t>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 </a:t>
            </a:r>
            <a:r>
              <a:rPr lang="zh-CN" altLang="en-US" dirty="0" smtClean="0"/>
              <a:t>若</a:t>
            </a:r>
            <a:r>
              <a:rPr lang="el-GR" altLang="zh-CN" dirty="0" smtClean="0"/>
              <a:t>ε∈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l-GR" altLang="zh-CN" dirty="0" smtClean="0"/>
              <a:t>)</a:t>
            </a:r>
            <a:r>
              <a:rPr lang="zh-CN" altLang="en-US" dirty="0" smtClean="0"/>
              <a:t>，则对任何</a:t>
            </a:r>
            <a:r>
              <a:rPr lang="en-US" altLang="zh-CN" dirty="0" err="1" smtClean="0"/>
              <a:t>b∈Follow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A→</a:t>
            </a:r>
            <a:r>
              <a:rPr lang="en-US" altLang="zh-CN" dirty="0" smtClean="0">
                <a:sym typeface="Symbol"/>
              </a:rPr>
              <a:t></a:t>
            </a:r>
            <a:r>
              <a:rPr lang="zh-CN" altLang="en-US" dirty="0" smtClean="0">
                <a:sym typeface="Symbol"/>
              </a:rPr>
              <a:t>添加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  </a:t>
            </a:r>
            <a:r>
              <a:rPr lang="zh-CN" altLang="en-US" dirty="0" smtClean="0"/>
              <a:t>把所有无定义的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]</a:t>
            </a:r>
            <a:r>
              <a:rPr lang="zh-CN" altLang="en-US" dirty="0" smtClean="0"/>
              <a:t>标上错误标志。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71472" y="1142984"/>
            <a:ext cx="18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</a:p>
          <a:p>
            <a:pPr>
              <a:spcBef>
                <a:spcPts val="300"/>
              </a:spcBef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+TE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</a:p>
          <a:p>
            <a:pPr>
              <a:spcBef>
                <a:spcPts val="300"/>
              </a:spcBef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</a:p>
          <a:p>
            <a:pPr>
              <a:spcBef>
                <a:spcPts val="300"/>
              </a:spcBef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 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*FT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</a:p>
          <a:p>
            <a:pPr>
              <a:spcBef>
                <a:spcPts val="300"/>
              </a:spcBef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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(E) | i</a:t>
            </a:r>
            <a:endParaRPr lang="zh-CN" alt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71736" y="1142984"/>
            <a:ext cx="25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FIRST(E) ={ (, i }</a:t>
            </a:r>
          </a:p>
          <a:p>
            <a:pPr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FIRST(E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)={ +,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FIRST(T) ={ (, i }</a:t>
            </a:r>
          </a:p>
          <a:p>
            <a:pPr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FIRST(T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)={ *,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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FIRST(F) ={ (, i }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210183" y="1142984"/>
            <a:ext cx="3600000" cy="19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FOLLOW(E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 = { #, ) }</a:t>
            </a:r>
          </a:p>
          <a:p>
            <a:pPr marL="342900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FOLLOW(E</a:t>
            </a:r>
            <a:r>
              <a:rPr lang="en-US" altLang="zh-CN" sz="2200" dirty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) = { #, ) }</a:t>
            </a:r>
          </a:p>
          <a:p>
            <a:pPr marL="342900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FOLLOW(T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 = { +, #, ) }</a:t>
            </a:r>
          </a:p>
          <a:p>
            <a:pPr marL="342900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FOLLOW(T</a:t>
            </a:r>
            <a:r>
              <a:rPr lang="en-US" altLang="zh-CN" sz="2200" dirty="0">
                <a:latin typeface="Arial" pitchFamily="34" charset="0"/>
                <a:cs typeface="Arial" pitchFamily="34" charset="0"/>
                <a:sym typeface="Symbol" pitchFamily="18" charset="2"/>
              </a:rPr>
              <a:t>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) = { +, #, ) }</a:t>
            </a:r>
          </a:p>
          <a:p>
            <a:pPr marL="342900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FOLLOW(F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 = { *, +, #, ) }</a:t>
            </a:r>
            <a:endParaRPr lang="en-US" altLang="zh-CN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596" y="3489976"/>
          <a:ext cx="82868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913"/>
                <a:gridCol w="1362665"/>
                <a:gridCol w="1357322"/>
                <a:gridCol w="1357322"/>
                <a:gridCol w="1285884"/>
                <a:gridCol w="1071570"/>
                <a:gridCol w="1000134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i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+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*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(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#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E→TE</a:t>
                      </a:r>
                      <a:r>
                        <a:rPr lang="en-US" sz="2400" kern="100" dirty="0">
                          <a:sym typeface="Symbol"/>
                        </a:rPr>
                        <a:t>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E→TE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E</a:t>
                      </a:r>
                      <a:r>
                        <a:rPr lang="en-US" sz="2400" kern="100" dirty="0">
                          <a:sym typeface="Symbol"/>
                        </a:rPr>
                        <a:t>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→+TE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E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T→FT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T→FT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→*FT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T</a:t>
                      </a:r>
                      <a:r>
                        <a:rPr lang="en-US" sz="2400" kern="100">
                          <a:sym typeface="Symbol"/>
                        </a:rPr>
                        <a:t></a:t>
                      </a:r>
                      <a:r>
                        <a:rPr lang="en-US" sz="2400" kern="100"/>
                        <a:t>→</a:t>
                      </a:r>
                      <a:r>
                        <a:rPr lang="en-US" sz="2400" kern="100">
                          <a:sym typeface="Symbol"/>
                        </a:rPr>
                        <a:t>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F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F→i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/>
                        <a:t>F→ (E)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如果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是左递归或二义的，则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至少含有一个多重定义入口。因此，消除左递归和提取左因子将有助于获得无多重定义的分析表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可以证明，一个文法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的预测分析表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不含多重定义入口，当且仅当该文法为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的。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136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137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28728" y="1285860"/>
            <a:ext cx="235743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E+T  | T  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T*F | F  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(E) |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285754" y="3357562"/>
          <a:ext cx="8572526" cy="2368560"/>
        </p:xfrm>
        <a:graphic>
          <a:graphicData uri="http://schemas.openxmlformats.org/drawingml/2006/table">
            <a:tbl>
              <a:tblPr/>
              <a:tblGrid>
                <a:gridCol w="756758"/>
                <a:gridCol w="1814976"/>
                <a:gridCol w="1176640"/>
                <a:gridCol w="1109376"/>
                <a:gridCol w="1857388"/>
                <a:gridCol w="1000132"/>
                <a:gridCol w="857256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E</a:t>
                      </a:r>
                      <a:r>
                        <a:rPr lang="en-US" altLang="zh-CN" sz="24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 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E+T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E</a:t>
                      </a:r>
                      <a:r>
                        <a:rPr lang="en-US" altLang="zh-CN" sz="24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 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E</a:t>
                      </a:r>
                      <a:r>
                        <a:rPr lang="en-US" altLang="zh-CN" sz="24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 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E+T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E</a:t>
                      </a:r>
                      <a:r>
                        <a:rPr lang="en-US" altLang="zh-CN" sz="24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 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r>
              <a:rPr lang="en-US" altLang="zh-CN" dirty="0" smtClean="0"/>
              <a:t>G(S):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	S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err="1" smtClean="0">
                <a:sym typeface="Symbol" pitchFamily="18" charset="2"/>
              </a:rPr>
              <a:t>iCtS</a:t>
            </a:r>
            <a:r>
              <a:rPr lang="en-US" altLang="zh-CN" dirty="0" smtClean="0">
                <a:sym typeface="Symbol" pitchFamily="18" charset="2"/>
              </a:rPr>
              <a:t> | </a:t>
            </a:r>
            <a:r>
              <a:rPr lang="en-US" altLang="zh-CN" dirty="0" err="1" smtClean="0">
                <a:sym typeface="Symbol" pitchFamily="18" charset="2"/>
              </a:rPr>
              <a:t>iCtSeS</a:t>
            </a:r>
            <a:r>
              <a:rPr lang="en-US" altLang="zh-CN" dirty="0" smtClean="0">
                <a:sym typeface="Symbol" pitchFamily="18" charset="2"/>
              </a:rPr>
              <a:t> | a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	C  b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sym typeface="Symbol" pitchFamily="18" charset="2"/>
              </a:rPr>
              <a:t>提取左因子</a:t>
            </a:r>
            <a:endParaRPr lang="en-US" altLang="zh-CN" dirty="0" smtClean="0">
              <a:sym typeface="Symbol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	S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err="1" smtClean="0">
                <a:sym typeface="Symbol" pitchFamily="18" charset="2"/>
              </a:rPr>
              <a:t>iCtSS</a:t>
            </a:r>
            <a:r>
              <a:rPr lang="en-US" altLang="zh-CN" dirty="0" smtClean="0">
                <a:sym typeface="Symbol" pitchFamily="18" charset="2"/>
              </a:rPr>
              <a:t>’ | a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	S’  </a:t>
            </a:r>
            <a:r>
              <a:rPr lang="en-US" altLang="zh-CN" dirty="0" err="1" smtClean="0">
                <a:sym typeface="Symbol" pitchFamily="18" charset="2"/>
              </a:rPr>
              <a:t>eS</a:t>
            </a:r>
            <a:r>
              <a:rPr lang="en-US" altLang="zh-CN" dirty="0" smtClean="0">
                <a:sym typeface="Symbol" pitchFamily="18" charset="2"/>
              </a:rPr>
              <a:t> | 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	C  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38" y="4334007"/>
          <a:ext cx="6858048" cy="2166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1071570"/>
                <a:gridCol w="1000132"/>
                <a:gridCol w="1214446"/>
                <a:gridCol w="1285884"/>
                <a:gridCol w="500066"/>
                <a:gridCol w="1071570"/>
              </a:tblGrid>
              <a:tr h="480895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e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#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</a:tr>
              <a:tr h="519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zh-CN" alt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</a:t>
                      </a:r>
                      <a:r>
                        <a:rPr lang="en-US" altLang="zh-CN" sz="2000" b="0" dirty="0" err="1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</a:t>
                      </a:r>
                      <a:r>
                        <a:rPr lang="en-US" altLang="zh-CN" sz="2000" b="0" dirty="0" err="1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iCtSS</a:t>
                      </a:r>
                      <a:r>
                        <a:rPr lang="en-US" sz="2000" b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’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</a:tr>
              <a:tr h="666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Arial" pitchFamily="34" charset="0"/>
                          <a:cs typeface="Arial" pitchFamily="34" charset="0"/>
                        </a:rPr>
                        <a:t>S’</a:t>
                      </a:r>
                      <a:endParaRPr lang="zh-CN" alt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S</a:t>
                      </a:r>
                      <a:r>
                        <a:rPr lang="en-US" sz="2000" b="0" kern="100" dirty="0" smtClean="0">
                          <a:latin typeface="Arial" pitchFamily="34" charset="0"/>
                          <a:ea typeface="宋体"/>
                          <a:cs typeface="Arial" pitchFamily="34" charset="0"/>
                          <a:sym typeface="Symbol"/>
                        </a:rPr>
                        <a:t></a:t>
                      </a:r>
                      <a:r>
                        <a:rPr lang="en-US" altLang="zh-CN" sz="2000" b="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eS</a:t>
                      </a:r>
                      <a:endParaRPr lang="en-US" sz="2000" b="0" kern="100" dirty="0" smtClean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marL="0" marR="0" indent="381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Arial" pitchFamily="34" charset="0"/>
                          <a:cs typeface="Arial" pitchFamily="34" charset="0"/>
                        </a:rPr>
                        <a:t> S</a:t>
                      </a:r>
                      <a:r>
                        <a:rPr lang="en-US" sz="2000" kern="1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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sz="2000" kern="1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</a:t>
                      </a:r>
                      <a:endParaRPr lang="zh-CN" altLang="en-US" sz="2000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381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kern="1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</a:t>
                      </a:r>
                      <a:r>
                        <a:rPr lang="en-US" altLang="zh-CN" sz="2000" dirty="0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sz="2000" kern="1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</a:t>
                      </a:r>
                      <a:endParaRPr lang="zh-CN" altLang="en-US" sz="2000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</a:tr>
              <a:tr h="480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zh-CN" alt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C</a:t>
                      </a:r>
                      <a:r>
                        <a:rPr lang="en-US" altLang="zh-CN" sz="2000" b="0" dirty="0" err="1" smtClean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sz="2000" b="0" kern="100" dirty="0" err="1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</a:t>
                      </a: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smtClean="0"/>
              <a:t>End of Chapter Four</a:t>
            </a:r>
            <a:endParaRPr lang="zh-CN" altLang="en-US" sz="3600" smtClean="0"/>
          </a:p>
        </p:txBody>
      </p:sp>
      <p:sp>
        <p:nvSpPr>
          <p:cNvPr id="131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4.4.2 </a:t>
              </a:r>
              <a:r>
                <a:rPr lang="zh-CN" altLang="en-US" sz="2000" dirty="0" smtClean="0"/>
                <a:t>消除左递归和消除回溯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4.4.1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递归下降分析的基本方法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500166" y="1643050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→ exp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→ 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 | </a:t>
            </a:r>
            <a:r>
              <a:rPr lang="en-US" altLang="zh-CN" sz="24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4A4A4-D79B-4D57-B601-B41B6395E5E5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Method</a:t>
            </a:r>
            <a:endParaRPr lang="zh-CN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idea of Recursive-Descent Parsing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Viewing the grammar rule for a non-terminal A as a </a:t>
            </a:r>
            <a:r>
              <a:rPr lang="en-US" altLang="zh-CN" sz="2400" dirty="0" smtClean="0">
                <a:solidFill>
                  <a:srgbClr val="FF0000"/>
                </a:solidFill>
              </a:rPr>
              <a:t>definition for a procedure </a:t>
            </a:r>
            <a:r>
              <a:rPr lang="en-US" altLang="zh-CN" sz="2400" dirty="0" smtClean="0"/>
              <a:t>to recognize an A.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right-hand side of the grammar for A specifies the structure of the code for this procedure.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The sequence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terminals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nonterminals</a:t>
            </a:r>
            <a:r>
              <a:rPr lang="en-US" altLang="zh-CN" sz="2400" dirty="0" smtClean="0"/>
              <a:t> in a choice correspond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matches</a:t>
            </a:r>
            <a:r>
              <a:rPr lang="en-US" altLang="zh-CN" sz="2400" dirty="0" smtClean="0"/>
              <a:t> of input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calls</a:t>
            </a:r>
            <a:r>
              <a:rPr lang="en-US" altLang="zh-CN" sz="2400" dirty="0" smtClean="0"/>
              <a:t> to other procedures,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while choices correspond to alternatives (case or if statements) within the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312A2A-811B-49A3-989E-50AA3A1F7E26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317773"/>
            <a:ext cx="3429000" cy="41560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procedure</a:t>
            </a:r>
            <a:r>
              <a:rPr lang="en-US" altLang="zh-CN" sz="2000" i="1" dirty="0" smtClean="0"/>
              <a:t>  factor</a:t>
            </a:r>
            <a:endParaRPr lang="en-US" altLang="zh-CN" sz="2000" b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begin</a:t>
            </a:r>
            <a:endParaRPr lang="en-US" altLang="zh-CN" sz="2000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case</a:t>
            </a:r>
            <a:r>
              <a:rPr lang="en-US" altLang="zh-CN" sz="2000" dirty="0" smtClean="0"/>
              <a:t> token </a:t>
            </a:r>
            <a:r>
              <a:rPr lang="en-US" altLang="zh-CN" sz="2000" b="1" dirty="0" smtClean="0"/>
              <a:t>of</a:t>
            </a:r>
            <a:r>
              <a:rPr lang="en-US" altLang="zh-CN" sz="2000" dirty="0" smtClean="0"/>
              <a:t>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( </a:t>
            </a:r>
            <a:r>
              <a:rPr lang="en-US" altLang="zh-CN" sz="2000" dirty="0" smtClean="0"/>
              <a:t>: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/>
              <a:t> 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)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b="1" i="1" dirty="0" smtClean="0"/>
              <a:t>number</a:t>
            </a:r>
            <a:r>
              <a:rPr lang="en-US" altLang="zh-CN" sz="2000" dirty="0" smtClean="0"/>
              <a:t> :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</a:t>
            </a:r>
            <a:r>
              <a:rPr lang="en-US" altLang="zh-CN" sz="2000" b="1" i="1" dirty="0" smtClean="0"/>
              <a:t>number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else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error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end case</a:t>
            </a:r>
            <a:r>
              <a:rPr lang="en-US" altLang="zh-CN" sz="2000" dirty="0" smtClean="0"/>
              <a:t>;</a:t>
            </a:r>
            <a:endParaRPr lang="en-US" altLang="zh-CN" sz="2000" b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end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factor 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57625" y="2317773"/>
            <a:ext cx="524668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Arial" charset="0"/>
              </a:rPr>
              <a:t>The </a:t>
            </a:r>
            <a:r>
              <a:rPr lang="en-US" altLang="zh-CN" sz="2000" i="1" dirty="0">
                <a:latin typeface="Arial" charset="0"/>
              </a:rPr>
              <a:t>token</a:t>
            </a:r>
            <a:r>
              <a:rPr lang="en-US" altLang="zh-CN" sz="2000" dirty="0">
                <a:latin typeface="Arial" charset="0"/>
              </a:rPr>
              <a:t> keeps the current next token in the input (one symbol of look-ahead).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Arial" charset="0"/>
              </a:rPr>
              <a:t>The </a:t>
            </a:r>
            <a:r>
              <a:rPr lang="en-US" altLang="zh-CN" sz="2000" i="1" dirty="0">
                <a:latin typeface="Arial" charset="0"/>
              </a:rPr>
              <a:t>match</a:t>
            </a:r>
            <a:r>
              <a:rPr lang="en-US" altLang="zh-CN" sz="2000" dirty="0">
                <a:latin typeface="Arial" charset="0"/>
              </a:rPr>
              <a:t> procedure matches the current next token with its parameters, advances the input if it succeeds, and declares error if it does not.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00100" y="1081088"/>
            <a:ext cx="7747030" cy="12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latin typeface="+mn-lt"/>
              </a:rPr>
              <a:t>Example    </a:t>
            </a:r>
            <a:r>
              <a:rPr lang="en-US" altLang="zh-CN" sz="2400" kern="0" dirty="0" smtClean="0">
                <a:latin typeface="+mn-lt"/>
                <a:ea typeface="+mn-ea"/>
              </a:rPr>
              <a:t>A recursive-descent procedure that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latin typeface="+mn-lt"/>
                <a:ea typeface="+mn-ea"/>
              </a:rPr>
              <a:t>                       recognizes </a:t>
            </a:r>
            <a:r>
              <a:rPr lang="en-US" altLang="zh-CN" sz="2400" kern="0" dirty="0">
                <a:latin typeface="+mn-lt"/>
                <a:ea typeface="+mn-ea"/>
              </a:rPr>
              <a:t>a </a:t>
            </a:r>
            <a:r>
              <a:rPr lang="en-US" altLang="zh-CN" sz="2400" i="1" kern="0" dirty="0">
                <a:latin typeface="+mn-lt"/>
                <a:ea typeface="+mn-ea"/>
              </a:rPr>
              <a:t>factor</a:t>
            </a:r>
          </a:p>
          <a:p>
            <a:pPr marL="1714500" lvl="3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i="1" dirty="0">
                <a:solidFill>
                  <a:srgbClr val="002060"/>
                </a:solidFill>
                <a:latin typeface="+mn-lt"/>
              </a:rPr>
              <a:t>	factor → 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</a:rPr>
              <a:t>exp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 | </a:t>
            </a:r>
            <a:r>
              <a:rPr lang="en-US" altLang="zh-CN" sz="2000" b="1" i="1" dirty="0">
                <a:solidFill>
                  <a:srgbClr val="002060"/>
                </a:solidFill>
                <a:latin typeface="+mn-lt"/>
              </a:rPr>
              <a:t>number</a:t>
            </a:r>
          </a:p>
        </p:txBody>
      </p:sp>
      <p:sp>
        <p:nvSpPr>
          <p:cNvPr id="12294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Method</a:t>
            </a:r>
            <a:endParaRPr lang="zh-CN" altLang="en-US" smtClean="0"/>
          </a:p>
        </p:txBody>
      </p:sp>
      <p:sp>
        <p:nvSpPr>
          <p:cNvPr id="9" name="矩形 8"/>
          <p:cNvSpPr/>
          <p:nvPr/>
        </p:nvSpPr>
        <p:spPr>
          <a:xfrm>
            <a:off x="4429125" y="4406923"/>
            <a:ext cx="45720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procedure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match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expectedToken</a:t>
            </a:r>
            <a:r>
              <a:rPr lang="en-US" altLang="zh-CN" dirty="0">
                <a:latin typeface="+mn-lt"/>
              </a:rPr>
              <a:t>);</a:t>
            </a:r>
            <a:endParaRPr lang="en-US" altLang="zh-CN" b="1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begin</a:t>
            </a:r>
            <a:endParaRPr lang="en-US" altLang="zh-CN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token = </a:t>
            </a:r>
            <a:r>
              <a:rPr lang="en-US" altLang="zh-CN" dirty="0" err="1">
                <a:latin typeface="+mn-lt"/>
              </a:rPr>
              <a:t>expectedToken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then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i="1" dirty="0" err="1">
                <a:latin typeface="+mn-lt"/>
              </a:rPr>
              <a:t>getToken</a:t>
            </a:r>
            <a:r>
              <a:rPr lang="en-US" altLang="zh-CN" dirty="0">
                <a:latin typeface="+mn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        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        end if</a:t>
            </a:r>
            <a:r>
              <a:rPr lang="en-US" altLang="zh-CN" dirty="0">
                <a:latin typeface="+mn-lt"/>
              </a:rPr>
              <a:t>;</a:t>
            </a:r>
            <a:endParaRPr lang="en-US" altLang="zh-CN" b="1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end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match</a:t>
            </a:r>
            <a:r>
              <a:rPr lang="en-US" altLang="zh-CN" dirty="0">
                <a:latin typeface="+mn-lt"/>
              </a:rPr>
              <a:t>; 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/>
      <p:bldP spid="27653" grpId="0" uiExpand="1" build="p"/>
      <p:bldP spid="7" grpId="0"/>
      <p:bldP spid="9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递归下降分析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 smtClean="0"/>
              <a:t>遇到非终结符就调用，遇到终结符就匹配。</a:t>
            </a:r>
            <a:endParaRPr lang="en-US" altLang="zh-CN" dirty="0" smtClean="0"/>
          </a:p>
          <a:p>
            <a:r>
              <a:rPr lang="zh-CN" altLang="en-US" dirty="0" smtClean="0"/>
              <a:t>对应某个非终结符的典型过程的伪代码如下：</a:t>
            </a:r>
            <a:endParaRPr lang="en-US" altLang="zh-CN" dirty="0" smtClean="0"/>
          </a:p>
          <a:p>
            <a:pPr lvl="1">
              <a:spcBef>
                <a:spcPts val="300"/>
              </a:spcBef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/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zh-CN" altLang="en-US" sz="2000" dirty="0" smtClean="0"/>
              <a:t>选择一个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 smtClean="0"/>
              <a:t>产生式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;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for  (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/>
              <a:t>=1 to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/>
              <a:t>)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if  (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/>
              <a:t>是一个非终结符 </a:t>
            </a:r>
            <a:r>
              <a:rPr lang="en-US" altLang="zh-CN" sz="2000" dirty="0" smtClean="0"/>
              <a:t>)</a:t>
            </a:r>
          </a:p>
          <a:p>
            <a:pPr lvl="4">
              <a:spcBef>
                <a:spcPts val="0"/>
              </a:spcBef>
              <a:buNone/>
            </a:pPr>
            <a:r>
              <a:rPr lang="zh-CN" altLang="en-US" sz="2000" dirty="0" smtClean="0"/>
              <a:t>调用过程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else  if  (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/>
              <a:t>是一个终结符 </a:t>
            </a:r>
            <a:r>
              <a:rPr lang="en-US" altLang="zh-CN" sz="2000" dirty="0" smtClean="0"/>
              <a:t>)</a:t>
            </a:r>
          </a:p>
          <a:p>
            <a:pPr lvl="4">
              <a:spcBef>
                <a:spcPts val="0"/>
              </a:spcBef>
              <a:buNone/>
            </a:pPr>
            <a:r>
              <a:rPr lang="en-US" altLang="zh-CN" sz="2000" dirty="0" smtClean="0"/>
              <a:t>match();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else error;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dirty="0" smtClean="0"/>
              <a:t>通用的递归下降分析方法可能需要回溯。</a:t>
            </a:r>
            <a:endParaRPr lang="zh-CN" altLang="en-US" dirty="0" smtClean="0">
              <a:latin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643174" y="5286388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—  Alfred V.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Aho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, 《Compilers: Principles, Techniques, and Tools》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Left recursion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An immediate infinite recursive loop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Choice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Both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term</a:t>
            </a:r>
            <a:r>
              <a:rPr lang="en-US" altLang="zh-CN" sz="2000" dirty="0" smtClean="0"/>
              <a:t> (or </a:t>
            </a:r>
            <a:r>
              <a:rPr lang="en-US" altLang="zh-CN" sz="2000" i="1" dirty="0" smtClean="0"/>
              <a:t>term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factor</a:t>
            </a:r>
            <a:r>
              <a:rPr lang="en-US" altLang="zh-CN" sz="2000" dirty="0" smtClean="0"/>
              <a:t>) can begin with the same tokens (a number or left parenthesis).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57224" y="5455523"/>
            <a:ext cx="764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确定的自顶向下分析法对语言的文法有一定的限制条件，那就是要求描述语言的文法是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无左递归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无回溯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96" y="896479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→ exp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→ 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 | </a:t>
            </a:r>
            <a:r>
              <a:rPr lang="en-US" altLang="zh-CN" sz="24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71547"/>
            <a:ext cx="7772400" cy="206694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第四章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语法分析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自上而下分析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构造确定的自上而下分析算法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消除回溯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4.4.2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消除左递归和消除回溯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4.4.1  </a:t>
              </a:r>
              <a:r>
                <a:rPr lang="zh-CN" altLang="en-US" sz="2000" dirty="0" smtClean="0">
                  <a:cs typeface="Arial" charset="0"/>
                </a:rPr>
                <a:t>递归下降分析的基本方法</a:t>
              </a:r>
              <a:endParaRPr lang="en-US" altLang="zh-CN" sz="2000" dirty="0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EBNF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Extended </a:t>
            </a:r>
            <a:r>
              <a:rPr lang="en-US" dirty="0" smtClean="0"/>
              <a:t>Backus–Naur form</a:t>
            </a:r>
            <a:r>
              <a:rPr lang="zh-CN" altLang="en-US" dirty="0" smtClean="0"/>
              <a:t>，扩展的巴科斯范式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BNF notation is extended to include special notations for </a:t>
            </a:r>
            <a:r>
              <a:rPr lang="en-US" altLang="zh-CN" dirty="0" smtClean="0">
                <a:solidFill>
                  <a:srgbClr val="FF0000"/>
                </a:solidFill>
              </a:rPr>
              <a:t>repetitive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optional</a:t>
            </a:r>
            <a:r>
              <a:rPr lang="en-US" altLang="zh-CN" dirty="0" smtClean="0"/>
              <a:t> constructs.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Repetition</a:t>
            </a:r>
            <a:endParaRPr lang="zh-CN" altLang="en-US" sz="32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spcBef>
                <a:spcPts val="600"/>
              </a:spcBef>
            </a:pPr>
            <a:r>
              <a:rPr lang="en-US" altLang="zh-CN" dirty="0" smtClean="0"/>
              <a:t>Repetition is expressed by recursion in grammar rules.  </a:t>
            </a:r>
          </a:p>
          <a:p>
            <a:pPr marL="741363" lvl="1" indent="-341313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A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A </a:t>
            </a:r>
            <a:r>
              <a:rPr lang="en-US" altLang="zh-CN" sz="2400" dirty="0" smtClean="0">
                <a:sym typeface="Symbol" pitchFamily="18" charset="2"/>
              </a:rPr>
              <a:t></a:t>
            </a:r>
            <a:r>
              <a:rPr lang="en-US" altLang="zh-CN" sz="2400" dirty="0" smtClean="0"/>
              <a:t> | </a:t>
            </a:r>
            <a:r>
              <a:rPr lang="en-US" altLang="zh-CN" sz="2400" dirty="0" smtClean="0">
                <a:sym typeface="Symbol" pitchFamily="18" charset="2"/>
              </a:rPr>
              <a:t></a:t>
            </a:r>
            <a:r>
              <a:rPr lang="en-US" altLang="zh-CN" sz="2400" dirty="0" smtClean="0"/>
              <a:t>    (left recursive)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EBNF opts to use curly brackets {. . .} to express repetition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 smtClean="0"/>
              <a:t>       A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</a:t>
            </a:r>
            <a:r>
              <a:rPr lang="en-US" altLang="zh-CN" sz="2400" dirty="0" smtClean="0"/>
              <a:t> {</a:t>
            </a:r>
            <a:r>
              <a:rPr lang="en-US" altLang="zh-CN" sz="2400" dirty="0" smtClean="0">
                <a:sym typeface="Symbol" pitchFamily="18" charset="2"/>
              </a:rPr>
              <a:t></a:t>
            </a:r>
            <a:r>
              <a:rPr lang="en-US" altLang="zh-CN" sz="2400" dirty="0" smtClean="0"/>
              <a:t>} </a:t>
            </a:r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F8DB9-DF49-451B-87EF-C29944BA2EFE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</a:t>
            </a:r>
            <a:r>
              <a:rPr lang="en-US" altLang="zh-CN" dirty="0" smtClean="0"/>
              <a:t>}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16" name="矩形 15"/>
          <p:cNvSpPr/>
          <p:nvPr/>
        </p:nvSpPr>
        <p:spPr>
          <a:xfrm>
            <a:off x="2143139" y="3643314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57950" y="2000240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Repetition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term → term </a:t>
            </a:r>
            <a:r>
              <a:rPr lang="en-US" altLang="zh-CN" i="1" dirty="0" err="1" smtClean="0"/>
              <a:t>mulop</a:t>
            </a:r>
            <a:r>
              <a:rPr lang="en-US" altLang="zh-CN" i="1" dirty="0" smtClean="0"/>
              <a:t> factor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factor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term → factor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mulop</a:t>
            </a:r>
            <a:r>
              <a:rPr lang="en-US" altLang="zh-CN" i="1" dirty="0" smtClean="0"/>
              <a:t> factor</a:t>
            </a: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17" name="矩形 16"/>
          <p:cNvSpPr/>
          <p:nvPr/>
        </p:nvSpPr>
        <p:spPr>
          <a:xfrm>
            <a:off x="1500166" y="3058113"/>
            <a:ext cx="407196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procedure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begin</a:t>
            </a:r>
            <a:endParaRPr lang="en-US" altLang="zh-CN" sz="24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</a:t>
            </a:r>
            <a:r>
              <a:rPr lang="en-US" altLang="zh-CN" sz="2400" i="1" dirty="0" smtClean="0">
                <a:latin typeface="+mn-lt"/>
              </a:rPr>
              <a:t>   </a:t>
            </a:r>
            <a:r>
              <a:rPr lang="en-US" altLang="zh-CN" sz="2400" i="1" dirty="0">
                <a:latin typeface="+mn-lt"/>
              </a:rPr>
              <a:t>factor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b="1" dirty="0">
                <a:latin typeface="+mn-lt"/>
              </a:rPr>
              <a:t>while</a:t>
            </a:r>
            <a:r>
              <a:rPr lang="en-US" altLang="zh-CN" sz="2400" i="1" dirty="0">
                <a:latin typeface="+mn-lt"/>
              </a:rPr>
              <a:t> token = </a:t>
            </a:r>
            <a:r>
              <a:rPr lang="en-US" altLang="zh-CN" sz="2400" b="1" dirty="0">
                <a:latin typeface="+mn-lt"/>
              </a:rPr>
              <a:t>* 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  </a:t>
            </a:r>
            <a:r>
              <a:rPr lang="en-US" altLang="zh-CN" sz="2400" i="1" dirty="0" smtClean="0">
                <a:latin typeface="+mn-lt"/>
              </a:rPr>
              <a:t>     match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i="1" dirty="0" smtClean="0">
                <a:latin typeface="+mn-lt"/>
              </a:rPr>
              <a:t>token</a:t>
            </a:r>
            <a:r>
              <a:rPr lang="en-US" altLang="zh-CN" sz="24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    </a:t>
            </a:r>
            <a:r>
              <a:rPr lang="en-US" altLang="zh-CN" sz="2400" i="1" dirty="0" smtClean="0">
                <a:latin typeface="+mn-lt"/>
              </a:rPr>
              <a:t>   factor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 smtClean="0">
                <a:latin typeface="+mn-lt"/>
              </a:rPr>
              <a:t>     </a:t>
            </a:r>
            <a:r>
              <a:rPr lang="en-US" altLang="zh-CN" sz="2400" b="1" dirty="0">
                <a:latin typeface="+mn-lt"/>
              </a:rPr>
              <a:t>end while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end</a:t>
            </a:r>
            <a:r>
              <a:rPr lang="en-US" altLang="zh-CN" sz="2400" i="1" dirty="0">
                <a:latin typeface="+mn-lt"/>
              </a:rPr>
              <a:t> term</a:t>
            </a:r>
            <a:r>
              <a:rPr lang="en-US" altLang="zh-CN" sz="2400" dirty="0">
                <a:latin typeface="+mn-lt"/>
              </a:rPr>
              <a:t>;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91956" y="2071678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Choice</a:t>
            </a:r>
            <a:endParaRPr lang="zh-CN" altLang="en-US" sz="3200" i="1" dirty="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Optional construct in EBNF are indicated by surrounding them with square brackets [...].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grammar rule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	if-stmt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  </a:t>
            </a:r>
            <a:r>
              <a:rPr lang="en-US" altLang="zh-CN" b="1" dirty="0" smtClean="0"/>
              <a:t>if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		   | </a:t>
            </a:r>
            <a:r>
              <a:rPr lang="en-US" altLang="zh-CN" b="1" dirty="0" smtClean="0"/>
              <a:t>if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smtClean="0"/>
              <a:t>would be written as follows in EBNF:</a:t>
            </a:r>
            <a:endParaRPr lang="en-US" altLang="zh-CN" i="1" dirty="0" smtClean="0"/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if-stmt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if 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i="1" dirty="0" smtClean="0"/>
              <a:t> statement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r>
              <a:rPr lang="en-US" altLang="zh-CN" dirty="0" smtClean="0"/>
              <a:t>]</a:t>
            </a:r>
            <a:endParaRPr lang="en-US" altLang="zh-CN" i="1" dirty="0" smtClean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51C5E-64F6-4010-8672-5BED6A98BC98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Choice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81088"/>
            <a:ext cx="8143900" cy="51562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[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]</a:t>
            </a:r>
          </a:p>
          <a:p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42BEB-7B8C-49C0-87DA-ED4D9E4E177D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812" y="1785926"/>
            <a:ext cx="3714749" cy="487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procedure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i="1" kern="0" dirty="0" err="1">
                <a:latin typeface="+mn-lt"/>
                <a:ea typeface="+mn-ea"/>
              </a:rPr>
              <a:t>ifstmt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begin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</a:t>
            </a:r>
            <a:r>
              <a:rPr lang="en-US" altLang="zh-CN" sz="2400" b="1" kern="0" dirty="0">
                <a:latin typeface="+mn-lt"/>
                <a:ea typeface="+mn-ea"/>
              </a:rPr>
              <a:t> if</a:t>
            </a:r>
            <a:r>
              <a:rPr lang="en-US" altLang="zh-CN" sz="2400" kern="0" dirty="0">
                <a:latin typeface="+mn-lt"/>
                <a:ea typeface="+mn-ea"/>
              </a:rPr>
              <a:t> 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 </a:t>
            </a:r>
            <a:r>
              <a:rPr lang="en-US" altLang="zh-CN" sz="2400" b="1" kern="0" dirty="0">
                <a:latin typeface="+mn-lt"/>
                <a:ea typeface="+mn-ea"/>
              </a:rPr>
              <a:t>(</a:t>
            </a:r>
            <a:r>
              <a:rPr lang="en-US" altLang="zh-CN" sz="2400" kern="0" dirty="0">
                <a:latin typeface="+mn-lt"/>
                <a:ea typeface="+mn-ea"/>
              </a:rPr>
              <a:t> 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exp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 </a:t>
            </a:r>
            <a:r>
              <a:rPr lang="en-US" altLang="zh-CN" sz="2400" b="1" kern="0" dirty="0">
                <a:latin typeface="+mn-lt"/>
                <a:ea typeface="+mn-ea"/>
              </a:rPr>
              <a:t>) </a:t>
            </a:r>
            <a:r>
              <a:rPr lang="en-US" altLang="zh-CN" sz="2400" kern="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i="1" kern="0" dirty="0">
                <a:latin typeface="+mn-lt"/>
                <a:ea typeface="+mn-ea"/>
              </a:rPr>
              <a:t>        statement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b="1" kern="0" dirty="0">
                <a:latin typeface="+mn-lt"/>
                <a:ea typeface="+mn-ea"/>
              </a:rPr>
              <a:t>if</a:t>
            </a:r>
            <a:r>
              <a:rPr lang="en-US" altLang="zh-CN" sz="2400" kern="0" dirty="0">
                <a:latin typeface="+mn-lt"/>
                <a:ea typeface="+mn-ea"/>
              </a:rPr>
              <a:t> token = </a:t>
            </a:r>
            <a:r>
              <a:rPr lang="en-US" altLang="zh-CN" sz="2400" b="1" kern="0" dirty="0">
                <a:latin typeface="+mn-lt"/>
                <a:ea typeface="+mn-ea"/>
              </a:rPr>
              <a:t>else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latin typeface="+mn-lt"/>
                <a:ea typeface="+mn-ea"/>
              </a:rPr>
              <a:t>then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 (</a:t>
            </a:r>
            <a:r>
              <a:rPr lang="en-US" altLang="zh-CN" sz="2400" b="1" kern="0" dirty="0">
                <a:latin typeface="+mn-lt"/>
                <a:ea typeface="+mn-ea"/>
              </a:rPr>
              <a:t>else</a:t>
            </a:r>
            <a:r>
              <a:rPr lang="en-US" altLang="zh-CN" sz="2400" kern="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i="1" kern="0" dirty="0">
                <a:latin typeface="+mn-lt"/>
                <a:ea typeface="+mn-ea"/>
              </a:rPr>
              <a:t>              statement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b="1" kern="0" dirty="0">
                <a:latin typeface="+mn-lt"/>
                <a:ea typeface="+mn-ea"/>
              </a:rPr>
              <a:t>end if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end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i="1" kern="0" dirty="0" err="1">
                <a:latin typeface="+mn-lt"/>
                <a:ea typeface="+mn-ea"/>
              </a:rPr>
              <a:t>ifstmt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744" y="2000240"/>
            <a:ext cx="5357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eaLnBrk="1" hangingPunct="1"/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It is natural to write a parser that matches each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else</a:t>
            </a: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token as soon as it is encountered in the input.</a:t>
            </a:r>
          </a:p>
          <a:p>
            <a:pPr indent="216000" eaLnBrk="1" hangingPunct="1"/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This corresponds precisely to the most closely nested disambiguating rule.</a:t>
            </a:r>
          </a:p>
          <a:p>
            <a:pPr eaLnBrk="1" hangingPunct="1"/>
            <a:r>
              <a:rPr lang="zh-CN" altLang="en-US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（最近嵌套原则）</a:t>
            </a:r>
            <a:endParaRPr lang="en-US" altLang="zh-CN" sz="2000" dirty="0" smtClean="0">
              <a:solidFill>
                <a:srgbClr val="00206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EBNF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 fact, EBNF notation is designed to mirror closely the actual code of a recursive-descent parser, </a:t>
            </a:r>
          </a:p>
          <a:p>
            <a:pPr eaLnBrk="1" hangingPunct="1">
              <a:buNone/>
            </a:pPr>
            <a:r>
              <a:rPr lang="en-US" altLang="zh-CN" dirty="0" smtClean="0"/>
              <a:t>	EBNF</a:t>
            </a:r>
            <a:r>
              <a:rPr lang="zh-CN" altLang="en-US" dirty="0" smtClean="0"/>
              <a:t>表示法是为更紧密地映射递归下降分析程序的真实代码而设计的。</a:t>
            </a:r>
            <a:endParaRPr lang="en-US" altLang="zh-CN" dirty="0" smtClean="0"/>
          </a:p>
          <a:p>
            <a:pPr lvl="1" eaLnBrk="1" hangingPunct="1"/>
            <a:r>
              <a:rPr lang="en-US" altLang="zh-CN" sz="2400" dirty="0" smtClean="0"/>
              <a:t>so a grammar should always be translated into EBNF if recursive-descent is to be used.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28019-437A-4B1F-8940-2377240CB0DB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Examples</a:t>
            </a:r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D4C80-7ADE-4725-B960-ACFE41DF5E4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500034" y="1285860"/>
            <a:ext cx="4071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| term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| factor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000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2066" y="1285860"/>
            <a:ext cx="3786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-</a:t>
            </a:r>
            <a:endParaRPr lang="en-US" altLang="zh-CN" sz="20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1200151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Syntax Diagrams</a:t>
            </a:r>
            <a:r>
              <a:rPr lang="zh-CN" altLang="en-US" dirty="0" smtClean="0"/>
              <a:t>（语法图）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Graphical representations for visually representing EBNF rules are called </a:t>
            </a:r>
            <a:r>
              <a:rPr lang="en-US" altLang="zh-CN" dirty="0" smtClean="0">
                <a:solidFill>
                  <a:srgbClr val="FF0000"/>
                </a:solidFill>
              </a:rPr>
              <a:t>syntax diagrams</a:t>
            </a:r>
            <a:r>
              <a:rPr lang="en-US" altLang="zh-CN" dirty="0" smtClean="0"/>
              <a:t>.</a:t>
            </a:r>
          </a:p>
        </p:txBody>
      </p:sp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31682-297A-46F5-98A4-6A6A7040E77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88" name="图片 8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098516"/>
            <a:ext cx="7765663" cy="54737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000125" y="2285992"/>
            <a:ext cx="55006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if-stmt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if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exp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statement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[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else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statement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</a:t>
            </a:r>
          </a:p>
        </p:txBody>
      </p:sp>
      <p:pic>
        <p:nvPicPr>
          <p:cNvPr id="29" name="图片 2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2" y="2889548"/>
            <a:ext cx="8588555" cy="10789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3536149" y="1714488"/>
            <a:ext cx="207170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 → T{+T}</a:t>
            </a:r>
          </a:p>
          <a:p>
            <a:pPr marL="285750" indent="-285750" eaLnBrk="0" hangingPunct="0"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 → F{*F}</a:t>
            </a:r>
          </a:p>
          <a:p>
            <a:pPr marL="285750" indent="-285750" eaLnBrk="0" hangingPunct="0"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 → </a:t>
            </a: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working simple calculator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to write a recursive-descent calculator for the simple integer arithmetic of the grammar.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Assume that the parsing procedures are functions that return an integer result.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2081217"/>
            <a:ext cx="457203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{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addop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term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addop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+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 → factor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{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mulop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factor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mulop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factor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)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|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number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working simple calculator</a:t>
            </a:r>
            <a:endParaRPr lang="zh-CN" altLang="en-US" dirty="0" smtClean="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75D06-A3C6-40E0-9D90-CC0876C017EB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57158" y="1643050"/>
            <a:ext cx="4214812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begin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temp:=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token=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=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 do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of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temp+</a:t>
            </a:r>
            <a:r>
              <a:rPr lang="en-US" altLang="zh-CN" sz="2000" i="1" dirty="0" err="1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temp:=temp-t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end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 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340" y="4857760"/>
            <a:ext cx="3643312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The code ensure that the operations are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left associative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by performing the operations as we cycle through the loop.</a:t>
            </a:r>
          </a:p>
        </p:txBody>
      </p:sp>
      <p:sp>
        <p:nvSpPr>
          <p:cNvPr id="7" name="矩形 6"/>
          <p:cNvSpPr/>
          <p:nvPr/>
        </p:nvSpPr>
        <p:spPr>
          <a:xfrm>
            <a:off x="2285984" y="1071546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</a:rPr>
              <a:t>exp</a:t>
            </a:r>
            <a:r>
              <a:rPr lang="en-US" altLang="zh-CN" sz="2400" dirty="0">
                <a:latin typeface="+mn-lt"/>
              </a:rPr>
              <a:t> →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{ </a:t>
            </a:r>
            <a:r>
              <a:rPr lang="en-US" altLang="zh-CN" sz="2400" i="1" dirty="0" err="1" smtClean="0">
                <a:latin typeface="+mn-lt"/>
              </a:rPr>
              <a:t>addop</a:t>
            </a:r>
            <a:r>
              <a:rPr lang="en-US" altLang="zh-CN" sz="2400" i="1" dirty="0" smtClean="0">
                <a:latin typeface="+mn-lt"/>
              </a:rPr>
              <a:t> term </a:t>
            </a:r>
            <a:r>
              <a:rPr lang="en-US" altLang="zh-CN" sz="2400" dirty="0" smtClean="0">
                <a:latin typeface="+mn-lt"/>
              </a:rPr>
              <a:t>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9190" y="1643050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code(1) </a:t>
            </a:r>
            <a:endParaRPr lang="zh-CN" alt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Simple integer arithmetic calculator according to the EBNF: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&lt;exp&gt; → &lt;term&gt; {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&lt;term&gt;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→ + | 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&lt;term&gt; →   &lt;factor&gt;  {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&lt;factor&gt;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→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&lt;factor&gt; →  ( &lt;exp&gt; ) |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Inputs a line of text from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stdin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Outputs “error” or the result.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*/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F0D79-1A27-4DC8-ABCD-DF0FFA33DBE2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26173-CF04-402B-B074-938A7E71AC80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code(2)</a:t>
            </a:r>
            <a:endParaRPr lang="zh-CN" altLang="en-US" sz="32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stdlib.h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char  token; /* global token variable */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/*function prototype for recursive calls*/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exp(void);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term(void);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factor(void);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void error(void)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fprintf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stderr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 “error\n”);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exit(1);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357030-E455-47D3-A36F-1CCFD691D1A3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code(3)</a:t>
            </a:r>
            <a:endParaRPr lang="zh-CN" altLang="en-US" sz="32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81088"/>
            <a:ext cx="7772400" cy="541972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void match(char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expectedToken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if (token==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expectedToken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 token=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else error();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main()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result;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	token=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();  /*load token with first character for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lookahead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result=exp();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if (token==’\n’)     /*check for end of line*/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		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(“Result = %d\n”, result);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else error();         /*extraneous chars on line*/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return 0;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9FD90F-07B8-4A4C-83AE-13A4F9A40EB2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code(4)</a:t>
            </a:r>
            <a:endParaRPr lang="zh-CN" alt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exp(void)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temp=term();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while ( (token==‘+’)  ||  (token==‘-’) 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switch (token)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case ‘+’:  match (‘+’);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temp+=term();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break;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case ‘-’:  match (‘-’);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temp-=term();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break;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return temp;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0496" y="121442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 &lt;exp&gt; → &lt;term&gt; { &lt;</a:t>
            </a:r>
            <a:r>
              <a:rPr lang="en-US" altLang="zh-CN" dirty="0" err="1" smtClean="0">
                <a:solidFill>
                  <a:srgbClr val="002060"/>
                </a:solidFill>
              </a:rPr>
              <a:t>addop</a:t>
            </a:r>
            <a:r>
              <a:rPr lang="en-US" altLang="zh-CN" dirty="0" smtClean="0">
                <a:solidFill>
                  <a:srgbClr val="002060"/>
                </a:solidFill>
              </a:rPr>
              <a:t>&gt; &lt;term&gt; }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语法分析的任务是分析一个文法的句子结构。</a:t>
            </a:r>
          </a:p>
          <a:p>
            <a:r>
              <a:rPr lang="zh-CN" altLang="en-US" dirty="0" smtClean="0">
                <a:latin typeface="宋体" charset="-122"/>
              </a:rPr>
              <a:t>语法分析器的功能：按照文法的产生式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语言的语法规则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，识别输入符号串是否为一个句子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合式程序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4BC21-5B95-4155-B6AD-89D13D8B8201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A working simple calculator in C code(5)</a:t>
            </a:r>
            <a:endParaRPr lang="zh-CN" altLang="en-US" sz="32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71563"/>
            <a:ext cx="2889250" cy="5156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term(void)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temp=factor();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while (token==‘*’)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match(‘*’);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temp*=factor();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return temp;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250" y="1071563"/>
            <a:ext cx="37465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CN" b="1" kern="0" dirty="0" smtClean="0">
                <a:latin typeface="Arial" pitchFamily="34" charset="0"/>
                <a:ea typeface="+mn-ea"/>
                <a:cs typeface="Arial" pitchFamily="34" charset="0"/>
              </a:rPr>
              <a:t> factor(void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temp;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if (token==‘(’) 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match (‘(’);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temp = exp();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match(‘)’);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else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if (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isdigit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(token)) 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ungetc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token,stdin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scanf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(“%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d”,&amp;temp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token =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getchar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else error();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return temp;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zh-CN" altLang="en-US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44" y="4929198"/>
            <a:ext cx="50006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&lt;term&gt; →   &lt;factor&gt;  { &lt;</a:t>
            </a:r>
            <a:r>
              <a:rPr lang="en-US" altLang="zh-CN" sz="2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&lt;factor&gt; }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&lt;factor&gt; →  ( &lt;exp&gt; ) | Number</a:t>
            </a:r>
            <a:endParaRPr lang="zh-CN" alt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working simple calculator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used above ideas to create a working simple calculator.</a:t>
            </a:r>
          </a:p>
          <a:p>
            <a:r>
              <a:rPr lang="en-US" altLang="zh-CN" dirty="0" smtClean="0"/>
              <a:t>Instead of writing a full scanner, we have opted to use calls to </a:t>
            </a:r>
            <a:r>
              <a:rPr lang="en-US" altLang="zh-CN" dirty="0" err="1" smtClean="0">
                <a:solidFill>
                  <a:srgbClr val="FF0000"/>
                </a:solidFill>
              </a:rPr>
              <a:t>getchar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dirty="0" smtClean="0"/>
              <a:t> in place of a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 procedure.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64368-641B-415F-B5EF-43EB59E66D08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Right </a:t>
            </a:r>
            <a:r>
              <a:rPr lang="en-US" altLang="zh-CN" dirty="0" err="1" smtClean="0"/>
              <a:t>Associativity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406984" y="2786058"/>
            <a:ext cx="4330032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exp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}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[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 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72642-AF7A-4F94-975C-59C7F8E009A3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3" name="组合 12"/>
          <p:cNvGrpSpPr/>
          <p:nvPr/>
        </p:nvGrpSpPr>
        <p:grpSpPr>
          <a:xfrm>
            <a:off x="1692000" y="3071810"/>
            <a:ext cx="5760000" cy="714380"/>
            <a:chOff x="1322086" y="5239411"/>
            <a:chExt cx="5760000" cy="9270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322086" y="5239411"/>
              <a:ext cx="5760000" cy="927099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圆角矩形 4"/>
            <p:cNvSpPr/>
            <p:nvPr/>
          </p:nvSpPr>
          <p:spPr bwMode="auto">
            <a:xfrm>
              <a:off x="1357290" y="5286388"/>
              <a:ext cx="5675330" cy="836334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r>
                <a:rPr lang="en-US" altLang="zh-CN" sz="2400" dirty="0" smtClean="0"/>
                <a:t>Abstract Syntax Trees</a:t>
              </a: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E517F5-992C-4C57-AD7B-F269F05EFABE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Abstract Syntax Tree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25538"/>
            <a:ext cx="7772400" cy="5232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parse tree contains more information than is absolutely necessary for a compiler.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0EF44-87DB-4080-9ECC-0F4345566D3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5720" y="3181649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3+4*5-6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组合 60"/>
          <p:cNvGrpSpPr/>
          <p:nvPr/>
        </p:nvGrpSpPr>
        <p:grpSpPr>
          <a:xfrm>
            <a:off x="3813204" y="1109672"/>
            <a:ext cx="4973638" cy="3945453"/>
            <a:chOff x="3786182" y="1357298"/>
            <a:chExt cx="4973638" cy="3945453"/>
          </a:xfrm>
        </p:grpSpPr>
        <p:grpSp>
          <p:nvGrpSpPr>
            <p:cNvPr id="6" name="组合 3"/>
            <p:cNvGrpSpPr>
              <a:grpSpLocks/>
            </p:cNvGrpSpPr>
            <p:nvPr/>
          </p:nvGrpSpPr>
          <p:grpSpPr bwMode="auto">
            <a:xfrm>
              <a:off x="3857620" y="3789348"/>
              <a:ext cx="857250" cy="646114"/>
              <a:chOff x="2500313" y="4146654"/>
              <a:chExt cx="857250" cy="646010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2928885" y="4146654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00313" y="4503785"/>
                <a:ext cx="857250" cy="2888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factor</a:t>
                </a:r>
              </a:p>
            </p:txBody>
          </p:sp>
        </p:grpSp>
        <p:grpSp>
          <p:nvGrpSpPr>
            <p:cNvPr id="9" name="组合 6"/>
            <p:cNvGrpSpPr>
              <a:grpSpLocks/>
            </p:cNvGrpSpPr>
            <p:nvPr/>
          </p:nvGrpSpPr>
          <p:grpSpPr bwMode="auto">
            <a:xfrm>
              <a:off x="3786182" y="4429104"/>
              <a:ext cx="1000125" cy="872056"/>
              <a:chOff x="2428875" y="4786894"/>
              <a:chExt cx="1000125" cy="872763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2928496" y="4786894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428875" y="5172976"/>
                <a:ext cx="1000125" cy="486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 smtClean="0">
                    <a:latin typeface="+mn-lt"/>
                    <a:ea typeface="宋体" pitchFamily="2" charset="-122"/>
                  </a:rPr>
                  <a:t>number</a:t>
                </a:r>
              </a:p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 smtClean="0">
                    <a:latin typeface="+mn-lt"/>
                    <a:ea typeface="宋体" pitchFamily="2" charset="-122"/>
                  </a:rPr>
                  <a:t>3</a:t>
                </a:r>
                <a:endParaRPr lang="en-US" altLang="zh-CN" sz="1600" b="1" dirty="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12" name="组合 9"/>
            <p:cNvGrpSpPr>
              <a:grpSpLocks/>
            </p:cNvGrpSpPr>
            <p:nvPr/>
          </p:nvGrpSpPr>
          <p:grpSpPr bwMode="auto">
            <a:xfrm>
              <a:off x="6715120" y="2432036"/>
              <a:ext cx="714375" cy="717547"/>
              <a:chOff x="4500563" y="2789282"/>
              <a:chExt cx="714375" cy="717503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4843261" y="2789282"/>
                <a:ext cx="0" cy="360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4500563" y="3217878"/>
                <a:ext cx="714375" cy="2889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1600" b="1" dirty="0">
                    <a:latin typeface="+mn-lt"/>
                    <a:ea typeface="宋体" pitchFamily="2" charset="-122"/>
                  </a:rPr>
                  <a:t>─</a:t>
                </a:r>
              </a:p>
            </p:txBody>
          </p:sp>
        </p:grpSp>
        <p:grpSp>
          <p:nvGrpSpPr>
            <p:cNvPr id="15" name="组合 12"/>
            <p:cNvGrpSpPr>
              <a:grpSpLocks/>
            </p:cNvGrpSpPr>
            <p:nvPr/>
          </p:nvGrpSpPr>
          <p:grpSpPr bwMode="auto">
            <a:xfrm>
              <a:off x="5000620" y="4429112"/>
              <a:ext cx="1000125" cy="873639"/>
              <a:chOff x="3857627" y="4146654"/>
              <a:chExt cx="1000125" cy="872781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3857627" y="4533625"/>
                <a:ext cx="1000125" cy="4858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 smtClean="0">
                    <a:latin typeface="+mn-lt"/>
                    <a:ea typeface="宋体" pitchFamily="2" charset="-122"/>
                  </a:rPr>
                  <a:t>number</a:t>
                </a:r>
              </a:p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 smtClean="0">
                    <a:latin typeface="+mn-lt"/>
                    <a:ea typeface="宋体" pitchFamily="2" charset="-122"/>
                  </a:rPr>
                  <a:t>4</a:t>
                </a:r>
                <a:endParaRPr lang="en-US" altLang="zh-CN" sz="1600" b="1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4357258" y="4146654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组合 15"/>
            <p:cNvGrpSpPr>
              <a:grpSpLocks/>
            </p:cNvGrpSpPr>
            <p:nvPr/>
          </p:nvGrpSpPr>
          <p:grpSpPr bwMode="auto">
            <a:xfrm>
              <a:off x="7759695" y="3170225"/>
              <a:ext cx="1000125" cy="891098"/>
              <a:chOff x="5544932" y="3528158"/>
              <a:chExt cx="1000125" cy="890156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5544932" y="3932541"/>
                <a:ext cx="1000125" cy="4857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 smtClean="0">
                    <a:latin typeface="+mn-lt"/>
                    <a:ea typeface="宋体" pitchFamily="2" charset="-122"/>
                  </a:rPr>
                  <a:t>number</a:t>
                </a:r>
              </a:p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 smtClean="0">
                    <a:latin typeface="+mn-lt"/>
                    <a:ea typeface="宋体" pitchFamily="2" charset="-122"/>
                  </a:rPr>
                  <a:t>6</a:t>
                </a:r>
                <a:endParaRPr lang="en-US" altLang="zh-CN" sz="1600" b="1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6000298" y="3528158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组合 18"/>
            <p:cNvGrpSpPr>
              <a:grpSpLocks/>
            </p:cNvGrpSpPr>
            <p:nvPr/>
          </p:nvGrpSpPr>
          <p:grpSpPr bwMode="auto">
            <a:xfrm>
              <a:off x="4571995" y="1357298"/>
              <a:ext cx="4071937" cy="1006475"/>
              <a:chOff x="2357422" y="1714500"/>
              <a:chExt cx="4071953" cy="1006475"/>
            </a:xfrm>
          </p:grpSpPr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4845552" y="2003437"/>
                <a:ext cx="0" cy="360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 flipH="1">
                <a:off x="2786050" y="2003436"/>
                <a:ext cx="1792132" cy="3539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>
                <a:off x="5137287" y="2000164"/>
                <a:ext cx="791995" cy="3600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4429117" y="1714500"/>
                <a:ext cx="857253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exp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2357422" y="2432050"/>
                <a:ext cx="857253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exp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4414830" y="2432050"/>
                <a:ext cx="857253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 err="1">
                    <a:latin typeface="+mn-lt"/>
                    <a:ea typeface="宋体" pitchFamily="2" charset="-122"/>
                  </a:rPr>
                  <a:t>addop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5572122" y="2432050"/>
                <a:ext cx="857253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term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29" name="组合 26"/>
            <p:cNvGrpSpPr>
              <a:grpSpLocks/>
            </p:cNvGrpSpPr>
            <p:nvPr/>
          </p:nvGrpSpPr>
          <p:grpSpPr bwMode="auto">
            <a:xfrm>
              <a:off x="7786682" y="2428861"/>
              <a:ext cx="857250" cy="738186"/>
              <a:chOff x="5572125" y="2786556"/>
              <a:chExt cx="857250" cy="737693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6000687" y="2786556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5572125" y="3235517"/>
                <a:ext cx="857250" cy="288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factor</a:t>
                </a:r>
              </a:p>
            </p:txBody>
          </p:sp>
        </p:grpSp>
        <p:grpSp>
          <p:nvGrpSpPr>
            <p:cNvPr id="32" name="组合 29"/>
            <p:cNvGrpSpPr>
              <a:grpSpLocks/>
            </p:cNvGrpSpPr>
            <p:nvPr/>
          </p:nvGrpSpPr>
          <p:grpSpPr bwMode="auto">
            <a:xfrm>
              <a:off x="3857620" y="3074973"/>
              <a:ext cx="857250" cy="717547"/>
              <a:chOff x="2500313" y="3432248"/>
              <a:chExt cx="857250" cy="717474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2500313" y="3860827"/>
                <a:ext cx="857250" cy="288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term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34" name="Line 4"/>
              <p:cNvSpPr>
                <a:spLocks noChangeShapeType="1"/>
              </p:cNvSpPr>
              <p:nvPr/>
            </p:nvSpPr>
            <p:spPr bwMode="auto">
              <a:xfrm>
                <a:off x="2908048" y="3432248"/>
                <a:ext cx="0" cy="360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组合 32"/>
            <p:cNvGrpSpPr>
              <a:grpSpLocks/>
            </p:cNvGrpSpPr>
            <p:nvPr/>
          </p:nvGrpSpPr>
          <p:grpSpPr bwMode="auto">
            <a:xfrm>
              <a:off x="4643432" y="3074973"/>
              <a:ext cx="714375" cy="717547"/>
              <a:chOff x="3286125" y="3432248"/>
              <a:chExt cx="714375" cy="717474"/>
            </a:xfrm>
          </p:grpSpPr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3625609" y="3432248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3286125" y="3860827"/>
                <a:ext cx="714375" cy="288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1600" b="1" dirty="0">
                    <a:latin typeface="+mn-lt"/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38" name="组合 35"/>
            <p:cNvGrpSpPr>
              <a:grpSpLocks/>
            </p:cNvGrpSpPr>
            <p:nvPr/>
          </p:nvGrpSpPr>
          <p:grpSpPr bwMode="auto">
            <a:xfrm>
              <a:off x="5130795" y="3786173"/>
              <a:ext cx="857250" cy="646113"/>
              <a:chOff x="3987800" y="3432248"/>
              <a:chExt cx="857250" cy="646115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3987800" y="3789437"/>
                <a:ext cx="857250" cy="2889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factor</a:t>
                </a:r>
              </a:p>
            </p:txBody>
          </p:sp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>
                <a:off x="4357634" y="3432248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组合 38"/>
            <p:cNvGrpSpPr>
              <a:grpSpLocks/>
            </p:cNvGrpSpPr>
            <p:nvPr/>
          </p:nvGrpSpPr>
          <p:grpSpPr bwMode="auto">
            <a:xfrm>
              <a:off x="3857620" y="2357423"/>
              <a:ext cx="2786062" cy="720724"/>
              <a:chOff x="2000247" y="2714620"/>
              <a:chExt cx="2786066" cy="720729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2786060" y="3146422"/>
                <a:ext cx="857251" cy="2889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 err="1">
                    <a:latin typeface="+mn-lt"/>
                    <a:ea typeface="宋体" pitchFamily="2" charset="-122"/>
                  </a:rPr>
                  <a:t>addop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>
                <a:off x="3130618" y="2717842"/>
                <a:ext cx="0" cy="360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flipH="1">
                <a:off x="2428875" y="2717842"/>
                <a:ext cx="467995" cy="324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>
                <a:off x="3357570" y="2714620"/>
                <a:ext cx="890558" cy="327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2000247" y="3146422"/>
                <a:ext cx="857251" cy="2889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exp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3929062" y="3146422"/>
                <a:ext cx="857251" cy="2889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term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48" name="组合 45"/>
            <p:cNvGrpSpPr>
              <a:grpSpLocks/>
            </p:cNvGrpSpPr>
            <p:nvPr/>
          </p:nvGrpSpPr>
          <p:grpSpPr bwMode="auto">
            <a:xfrm>
              <a:off x="5072057" y="3030523"/>
              <a:ext cx="2273300" cy="755653"/>
              <a:chOff x="4286250" y="3140247"/>
              <a:chExt cx="2273300" cy="755481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4286250" y="3592584"/>
                <a:ext cx="857250" cy="2888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term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4986338" y="3592584"/>
                <a:ext cx="857250" cy="2888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 err="1">
                    <a:latin typeface="+mn-lt"/>
                    <a:ea typeface="宋体" pitchFamily="2" charset="-122"/>
                  </a:rPr>
                  <a:t>mulop</a:t>
                </a:r>
                <a:endParaRPr lang="en-US" altLang="zh-CN" sz="1600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51" name="Line 4"/>
              <p:cNvSpPr>
                <a:spLocks noChangeShapeType="1"/>
              </p:cNvSpPr>
              <p:nvPr/>
            </p:nvSpPr>
            <p:spPr bwMode="auto">
              <a:xfrm>
                <a:off x="5408386" y="3140248"/>
                <a:ext cx="0" cy="3602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H="1">
                <a:off x="4720928" y="3140248"/>
                <a:ext cx="467998" cy="4318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5643566" y="3140247"/>
                <a:ext cx="467998" cy="431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5702300" y="3606869"/>
                <a:ext cx="857250" cy="2888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  <a:ea typeface="宋体" pitchFamily="2" charset="-122"/>
                  </a:rPr>
                  <a:t>factor</a:t>
                </a:r>
              </a:p>
            </p:txBody>
          </p:sp>
        </p:grpSp>
        <p:grpSp>
          <p:nvGrpSpPr>
            <p:cNvPr id="55" name="组合 52"/>
            <p:cNvGrpSpPr>
              <a:grpSpLocks/>
            </p:cNvGrpSpPr>
            <p:nvPr/>
          </p:nvGrpSpPr>
          <p:grpSpPr bwMode="auto">
            <a:xfrm>
              <a:off x="5714995" y="3786173"/>
              <a:ext cx="1000125" cy="792162"/>
              <a:chOff x="4929188" y="3980012"/>
              <a:chExt cx="1000125" cy="792012"/>
            </a:xfrm>
          </p:grpSpPr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5411538" y="3980012"/>
                <a:ext cx="0" cy="3599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4929188" y="4483154"/>
                <a:ext cx="1000125" cy="2888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  <a:ea typeface="宋体" pitchFamily="2" charset="-122"/>
                  </a:rPr>
                  <a:t>*</a:t>
                </a:r>
              </a:p>
            </p:txBody>
          </p:sp>
        </p:grpSp>
        <p:grpSp>
          <p:nvGrpSpPr>
            <p:cNvPr id="58" name="组合 55"/>
            <p:cNvGrpSpPr>
              <a:grpSpLocks/>
            </p:cNvGrpSpPr>
            <p:nvPr/>
          </p:nvGrpSpPr>
          <p:grpSpPr bwMode="auto">
            <a:xfrm>
              <a:off x="6399207" y="3786174"/>
              <a:ext cx="1000125" cy="843474"/>
              <a:chOff x="3899569" y="4146654"/>
              <a:chExt cx="1000125" cy="843338"/>
            </a:xfrm>
          </p:grpSpPr>
          <p:sp>
            <p:nvSpPr>
              <p:cNvPr id="59" name="矩形 58"/>
              <p:cNvSpPr/>
              <p:nvPr/>
            </p:nvSpPr>
            <p:spPr bwMode="auto">
              <a:xfrm>
                <a:off x="3899569" y="4503783"/>
                <a:ext cx="1000125" cy="4862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 smtClean="0">
                    <a:latin typeface="+mn-lt"/>
                    <a:ea typeface="宋体" pitchFamily="2" charset="-122"/>
                  </a:rPr>
                  <a:t>number</a:t>
                </a:r>
              </a:p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 smtClean="0">
                    <a:latin typeface="+mn-lt"/>
                    <a:ea typeface="宋体" pitchFamily="2" charset="-122"/>
                  </a:rPr>
                  <a:t>5</a:t>
                </a:r>
                <a:endParaRPr lang="en-US" altLang="zh-CN" sz="1600" b="1" dirty="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4357258" y="4146654"/>
                <a:ext cx="0" cy="359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6" name="矩形 75"/>
          <p:cNvSpPr/>
          <p:nvPr/>
        </p:nvSpPr>
        <p:spPr>
          <a:xfrm>
            <a:off x="285720" y="1324261"/>
            <a:ext cx="4143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exp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| term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 -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| factor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*</a:t>
            </a:r>
            <a:endParaRPr lang="en-US" altLang="zh-CN" sz="2000" i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0EF44-87DB-4080-9ECC-0F4345566D33}" type="slidenum">
              <a:rPr lang="zh-CN" altLang="en-US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00100" y="1357298"/>
            <a:ext cx="27860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E+T | E-T | T  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T*F | T/F | F  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(E) |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1071538" y="3110211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*(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i+i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6" name="组合 132"/>
          <p:cNvGrpSpPr/>
          <p:nvPr/>
        </p:nvGrpSpPr>
        <p:grpSpPr>
          <a:xfrm>
            <a:off x="4429124" y="1142984"/>
            <a:ext cx="2286016" cy="5072098"/>
            <a:chOff x="5286380" y="1428736"/>
            <a:chExt cx="2286016" cy="5072098"/>
          </a:xfrm>
        </p:grpSpPr>
        <p:sp>
          <p:nvSpPr>
            <p:cNvPr id="1083" name="Text Box 59"/>
            <p:cNvSpPr txBox="1">
              <a:spLocks noChangeArrowheads="1"/>
            </p:cNvSpPr>
            <p:nvPr/>
          </p:nvSpPr>
          <p:spPr bwMode="auto">
            <a:xfrm>
              <a:off x="5926149" y="1428736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5929322" y="2068505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5929322" y="2711447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72" name="Text Box 59"/>
            <p:cNvSpPr txBox="1">
              <a:spLocks noChangeArrowheads="1"/>
            </p:cNvSpPr>
            <p:nvPr/>
          </p:nvSpPr>
          <p:spPr bwMode="auto">
            <a:xfrm>
              <a:off x="5286380" y="2711447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59"/>
            <p:cNvSpPr txBox="1">
              <a:spLocks noChangeArrowheads="1"/>
            </p:cNvSpPr>
            <p:nvPr/>
          </p:nvSpPr>
          <p:spPr bwMode="auto">
            <a:xfrm>
              <a:off x="6569091" y="2711447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74" name="Text Box 59"/>
            <p:cNvSpPr txBox="1">
              <a:spLocks noChangeArrowheads="1"/>
            </p:cNvSpPr>
            <p:nvPr/>
          </p:nvSpPr>
          <p:spPr bwMode="auto">
            <a:xfrm>
              <a:off x="5286380" y="335438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5286380" y="406876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6572264" y="335438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 Box 59"/>
            <p:cNvSpPr txBox="1">
              <a:spLocks noChangeArrowheads="1"/>
            </p:cNvSpPr>
            <p:nvPr/>
          </p:nvSpPr>
          <p:spPr bwMode="auto">
            <a:xfrm>
              <a:off x="5929322" y="335438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</a:p>
          </p:txBody>
        </p:sp>
        <p:sp>
          <p:nvSpPr>
            <p:cNvPr id="78" name="Text Box 59"/>
            <p:cNvSpPr txBox="1">
              <a:spLocks noChangeArrowheads="1"/>
            </p:cNvSpPr>
            <p:nvPr/>
          </p:nvSpPr>
          <p:spPr bwMode="auto">
            <a:xfrm>
              <a:off x="7212033" y="335438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59"/>
            <p:cNvSpPr txBox="1">
              <a:spLocks noChangeArrowheads="1"/>
            </p:cNvSpPr>
            <p:nvPr/>
          </p:nvSpPr>
          <p:spPr bwMode="auto">
            <a:xfrm>
              <a:off x="6572264" y="406876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80" name="Text Box 59"/>
            <p:cNvSpPr txBox="1">
              <a:spLocks noChangeArrowheads="1"/>
            </p:cNvSpPr>
            <p:nvPr/>
          </p:nvSpPr>
          <p:spPr bwMode="auto">
            <a:xfrm>
              <a:off x="5929322" y="406876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7212033" y="406876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cxnSp>
          <p:nvCxnSpPr>
            <p:cNvPr id="83" name="直接连接符 82"/>
            <p:cNvCxnSpPr>
              <a:stCxn id="1083" idx="2"/>
              <a:endCxn id="70" idx="0"/>
            </p:cNvCxnSpPr>
            <p:nvPr/>
          </p:nvCxnSpPr>
          <p:spPr>
            <a:xfrm rot="16200000" flipH="1">
              <a:off x="5968214" y="1927215"/>
              <a:ext cx="279406" cy="3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>
              <a:off x="5970020" y="2570157"/>
              <a:ext cx="28257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0" idx="2"/>
              <a:endCxn id="72" idx="0"/>
            </p:cNvCxnSpPr>
            <p:nvPr/>
          </p:nvCxnSpPr>
          <p:spPr>
            <a:xfrm rot="5400000">
              <a:off x="5646744" y="2248686"/>
              <a:ext cx="282579" cy="642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0" idx="2"/>
              <a:endCxn id="73" idx="0"/>
            </p:cNvCxnSpPr>
            <p:nvPr/>
          </p:nvCxnSpPr>
          <p:spPr>
            <a:xfrm rot="16200000" flipH="1">
              <a:off x="6288099" y="2250272"/>
              <a:ext cx="282579" cy="639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2" idx="2"/>
              <a:endCxn id="74" idx="0"/>
            </p:cNvCxnSpPr>
            <p:nvPr/>
          </p:nvCxnSpPr>
          <p:spPr>
            <a:xfrm rot="5400000">
              <a:off x="5325273" y="3213099"/>
              <a:ext cx="28257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4" idx="2"/>
              <a:endCxn id="75" idx="0"/>
            </p:cNvCxnSpPr>
            <p:nvPr/>
          </p:nvCxnSpPr>
          <p:spPr>
            <a:xfrm rot="5400000">
              <a:off x="5289554" y="3891760"/>
              <a:ext cx="354017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3" idx="2"/>
              <a:endCxn id="76" idx="0"/>
            </p:cNvCxnSpPr>
            <p:nvPr/>
          </p:nvCxnSpPr>
          <p:spPr>
            <a:xfrm rot="16200000" flipH="1">
              <a:off x="6609570" y="3211512"/>
              <a:ext cx="282579" cy="3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76" idx="2"/>
              <a:endCxn id="79" idx="0"/>
            </p:cNvCxnSpPr>
            <p:nvPr/>
          </p:nvCxnSpPr>
          <p:spPr>
            <a:xfrm rot="5400000">
              <a:off x="6575438" y="3891760"/>
              <a:ext cx="354017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73" idx="2"/>
              <a:endCxn id="77" idx="0"/>
            </p:cNvCxnSpPr>
            <p:nvPr/>
          </p:nvCxnSpPr>
          <p:spPr>
            <a:xfrm rot="5400000">
              <a:off x="6288100" y="2893215"/>
              <a:ext cx="282579" cy="639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73" idx="2"/>
              <a:endCxn id="78" idx="0"/>
            </p:cNvCxnSpPr>
            <p:nvPr/>
          </p:nvCxnSpPr>
          <p:spPr>
            <a:xfrm rot="16200000" flipH="1">
              <a:off x="6929455" y="2891628"/>
              <a:ext cx="282579" cy="642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76" idx="2"/>
              <a:endCxn id="80" idx="0"/>
            </p:cNvCxnSpPr>
            <p:nvPr/>
          </p:nvCxnSpPr>
          <p:spPr>
            <a:xfrm rot="5400000">
              <a:off x="6253967" y="3570289"/>
              <a:ext cx="354017" cy="642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76" idx="2"/>
              <a:endCxn id="81" idx="0"/>
            </p:cNvCxnSpPr>
            <p:nvPr/>
          </p:nvCxnSpPr>
          <p:spPr>
            <a:xfrm rot="16200000" flipH="1">
              <a:off x="6895322" y="3571875"/>
              <a:ext cx="354017" cy="639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59"/>
            <p:cNvSpPr txBox="1">
              <a:spLocks noChangeArrowheads="1"/>
            </p:cNvSpPr>
            <p:nvPr/>
          </p:nvSpPr>
          <p:spPr bwMode="auto">
            <a:xfrm>
              <a:off x="5926149" y="4783149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59"/>
            <p:cNvSpPr txBox="1">
              <a:spLocks noChangeArrowheads="1"/>
            </p:cNvSpPr>
            <p:nvPr/>
          </p:nvSpPr>
          <p:spPr bwMode="auto">
            <a:xfrm>
              <a:off x="5926149" y="5426091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926149" y="6140471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直接连接符 110"/>
            <p:cNvCxnSpPr>
              <a:stCxn id="108" idx="2"/>
              <a:endCxn id="109" idx="0"/>
            </p:cNvCxnSpPr>
            <p:nvPr/>
          </p:nvCxnSpPr>
          <p:spPr>
            <a:xfrm rot="5400000">
              <a:off x="5965042" y="5284801"/>
              <a:ext cx="28257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9" idx="2"/>
              <a:endCxn id="110" idx="0"/>
            </p:cNvCxnSpPr>
            <p:nvPr/>
          </p:nvCxnSpPr>
          <p:spPr>
            <a:xfrm rot="5400000">
              <a:off x="5929323" y="5963462"/>
              <a:ext cx="354017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80" idx="2"/>
              <a:endCxn id="108" idx="0"/>
            </p:cNvCxnSpPr>
            <p:nvPr/>
          </p:nvCxnSpPr>
          <p:spPr>
            <a:xfrm rot="5400000">
              <a:off x="5930910" y="4604554"/>
              <a:ext cx="354017" cy="3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59"/>
            <p:cNvSpPr txBox="1">
              <a:spLocks noChangeArrowheads="1"/>
            </p:cNvSpPr>
            <p:nvPr/>
          </p:nvSpPr>
          <p:spPr bwMode="auto">
            <a:xfrm>
              <a:off x="7212033" y="4710918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16" name="Text Box 59"/>
            <p:cNvSpPr txBox="1">
              <a:spLocks noChangeArrowheads="1"/>
            </p:cNvSpPr>
            <p:nvPr/>
          </p:nvSpPr>
          <p:spPr bwMode="auto">
            <a:xfrm>
              <a:off x="7212033" y="5425298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7" name="直接连接符 116"/>
            <p:cNvCxnSpPr>
              <a:endCxn id="115" idx="0"/>
            </p:cNvCxnSpPr>
            <p:nvPr/>
          </p:nvCxnSpPr>
          <p:spPr>
            <a:xfrm rot="5400000">
              <a:off x="7250926" y="4569628"/>
              <a:ext cx="28257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5" idx="2"/>
              <a:endCxn id="116" idx="0"/>
            </p:cNvCxnSpPr>
            <p:nvPr/>
          </p:nvCxnSpPr>
          <p:spPr>
            <a:xfrm rot="5400000">
              <a:off x="7215207" y="5248289"/>
              <a:ext cx="354017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抽象语法树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在语法树中去掉那些对翻译不必要的信息，从而获得更有效的源程序中间表示。经过这种变换后的语法树称为</a:t>
            </a:r>
            <a:r>
              <a:rPr lang="zh-CN" altLang="en-US" dirty="0" smtClean="0">
                <a:solidFill>
                  <a:srgbClr val="FF3300"/>
                </a:solidFill>
              </a:rPr>
              <a:t>抽象语法树</a:t>
            </a:r>
            <a:r>
              <a:rPr lang="zh-CN" altLang="en-US" dirty="0" smtClean="0"/>
              <a:t>(</a:t>
            </a:r>
            <a:r>
              <a:rPr lang="en-US" altLang="zh-CN" dirty="0" smtClean="0"/>
              <a:t>Abstract Syntax Tree)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0EF44-87DB-4080-9ECC-0F4345566D3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DEEA8-8DE8-4944-89D1-84FEA569397D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Data Type Declaration</a:t>
            </a:r>
            <a:endParaRPr lang="zh-CN" altLang="en-US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None/>
            </a:pPr>
            <a:endParaRPr lang="en-US" altLang="zh-CN" dirty="0" smtClean="0"/>
          </a:p>
          <a:p>
            <a:pPr lvl="1" eaLnBrk="1" hangingPunct="1">
              <a:buNone/>
            </a:pPr>
            <a:endParaRPr lang="en-US" altLang="zh-CN" dirty="0" smtClean="0"/>
          </a:p>
          <a:p>
            <a:pPr lvl="1" eaLnBrk="1" hangingPunct="1">
              <a:buNone/>
            </a:pP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None/>
            </a:pPr>
            <a:endParaRPr lang="en-US" altLang="zh-CN" dirty="0" smtClean="0"/>
          </a:p>
          <a:p>
            <a:pPr lvl="1" eaLnBrk="1" hangingPunct="1">
              <a:spcBef>
                <a:spcPts val="300"/>
              </a:spcBef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{</a:t>
            </a:r>
            <a:r>
              <a:rPr lang="en-US" altLang="zh-CN" sz="2000" dirty="0" err="1" smtClean="0"/>
              <a:t>OpK,ConstK</a:t>
            </a:r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ExpKind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{</a:t>
            </a:r>
            <a:r>
              <a:rPr lang="en-US" altLang="zh-CN" sz="2000" dirty="0" err="1" smtClean="0"/>
              <a:t>Plus,Minus,Times</a:t>
            </a:r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OpKind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streenode</a:t>
            </a:r>
            <a:endParaRPr lang="en-US" altLang="zh-CN" sz="2000" dirty="0" smtClean="0"/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{</a:t>
            </a:r>
          </a:p>
          <a:p>
            <a:pPr lvl="2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ExpKind</a:t>
            </a:r>
            <a:r>
              <a:rPr lang="en-US" altLang="zh-CN" sz="2000" dirty="0" smtClean="0"/>
              <a:t> kind;</a:t>
            </a:r>
          </a:p>
          <a:p>
            <a:pPr lvl="2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OpKind</a:t>
            </a:r>
            <a:r>
              <a:rPr lang="en-US" altLang="zh-CN" sz="2000" dirty="0" smtClean="0"/>
              <a:t> op;</a:t>
            </a:r>
          </a:p>
          <a:p>
            <a:pPr lvl="2" eaLnBrk="1" hangingPunct="1">
              <a:spcBef>
                <a:spcPts val="300"/>
              </a:spcBef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,*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; 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} </a:t>
            </a: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; 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/>
              <a:t>SyntaxTree</a:t>
            </a:r>
            <a:r>
              <a:rPr lang="en-US" altLang="zh-CN" sz="2000" dirty="0" smtClean="0"/>
              <a:t>; </a:t>
            </a:r>
            <a:endParaRPr lang="zh-CN" altLang="en-US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500166" y="1154842"/>
            <a:ext cx="4143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exp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| term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 -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| factor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*</a:t>
            </a:r>
            <a:endParaRPr lang="en-US" altLang="zh-CN" sz="2000" i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5984" y="1071546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</a:rPr>
              <a:t>exp</a:t>
            </a:r>
            <a:r>
              <a:rPr lang="en-US" altLang="zh-CN" sz="2400" dirty="0">
                <a:latin typeface="+mn-lt"/>
              </a:rPr>
              <a:t> →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{ </a:t>
            </a:r>
            <a:r>
              <a:rPr lang="en-US" altLang="zh-CN" sz="2400" i="1" dirty="0" err="1" smtClean="0">
                <a:latin typeface="+mn-lt"/>
              </a:rPr>
              <a:t>addop</a:t>
            </a:r>
            <a:r>
              <a:rPr lang="en-US" altLang="zh-CN" sz="2400" i="1" dirty="0" smtClean="0">
                <a:latin typeface="+mn-lt"/>
              </a:rPr>
              <a:t> term </a:t>
            </a:r>
            <a:r>
              <a:rPr lang="en-US" altLang="zh-CN" sz="2400" dirty="0" smtClean="0">
                <a:latin typeface="+mn-lt"/>
              </a:rPr>
              <a:t>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282" y="1643050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00592" y="1643050"/>
            <a:ext cx="4214812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begin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temp:=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token=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=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 do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of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temp+</a:t>
            </a:r>
            <a:r>
              <a:rPr lang="en-US" altLang="zh-CN" sz="2000" i="1" dirty="0" err="1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temp:=temp-t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end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 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406" y="2074863"/>
            <a:ext cx="1143000" cy="685800"/>
            <a:chOff x="384" y="1392"/>
            <a:chExt cx="960" cy="480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384" y="1392"/>
              <a:ext cx="960" cy="432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480" y="187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433606" y="1957382"/>
            <a:ext cx="1583658" cy="685800"/>
            <a:chOff x="2256" y="1276"/>
            <a:chExt cx="1237" cy="432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423" y="1276"/>
              <a:ext cx="960" cy="432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 smtClean="0">
                  <a:latin typeface="微软雅黑" pitchFamily="34" charset="-122"/>
                  <a:ea typeface="微软雅黑" pitchFamily="34" charset="-122"/>
                </a:rPr>
                <a:t>Token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256" y="1632"/>
              <a:ext cx="123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2433606" y="2760663"/>
            <a:ext cx="158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5219680" y="1884365"/>
            <a:ext cx="1584328" cy="830263"/>
            <a:chOff x="3420" y="1187"/>
            <a:chExt cx="998" cy="523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420" y="1710"/>
              <a:ext cx="99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555" y="1187"/>
              <a:ext cx="698" cy="52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分析树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238218" y="2133601"/>
            <a:ext cx="7086600" cy="2957513"/>
            <a:chOff x="897" y="1355"/>
            <a:chExt cx="4464" cy="186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897" y="1355"/>
              <a:ext cx="753" cy="599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词法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分析器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2652" y="1392"/>
              <a:ext cx="753" cy="600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分析器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433" y="2843"/>
              <a:ext cx="1167" cy="375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符号表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401" y="1403"/>
              <a:ext cx="960" cy="576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编译程序</a:t>
              </a:r>
            </a:p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后续部分</a:t>
              </a:r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1779557" y="3087688"/>
            <a:ext cx="5554662" cy="1600200"/>
            <a:chOff x="1253" y="1945"/>
            <a:chExt cx="3499" cy="1008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253" y="1945"/>
              <a:ext cx="1200" cy="10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3057" y="1973"/>
              <a:ext cx="0" cy="8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600" y="1968"/>
              <a:ext cx="1152" cy="9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317102" y="2714620"/>
            <a:ext cx="657254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0EF44-87DB-4080-9ECC-0F4345566D33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71670" y="1285860"/>
            <a:ext cx="4929222" cy="5156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function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: syntaxTree;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var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temp, newtemp: syntaxTree;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begin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    temp:=</a:t>
            </a: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while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token=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+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or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token=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do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	newtemp:=</a:t>
            </a: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makeOpNode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(token);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		</a:t>
            </a: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match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(token);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		leftChild(newtemp):=temp;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		rightChild(newtemp):=</a:t>
            </a: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		temp=newtemp;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end while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return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temp;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end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;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if-statements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grammar for simplified if-statements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statement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if-stmt | </a:t>
            </a:r>
            <a:r>
              <a:rPr lang="en-US" altLang="zh-CN" b="1" i="1" dirty="0" smtClean="0"/>
              <a:t>other</a:t>
            </a:r>
            <a:endParaRPr lang="en-US" altLang="zh-CN" i="1" dirty="0" smtClean="0"/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exp 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lang="en-US" altLang="zh-CN" dirty="0" smtClean="0"/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 smtClean="0"/>
              <a:t>		       | </a:t>
            </a:r>
            <a:r>
              <a:rPr lang="en-US" altLang="zh-CN" b="1" dirty="0" smtClean="0"/>
              <a:t>if (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exp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)</a:t>
            </a:r>
            <a:r>
              <a:rPr lang="en-US" altLang="zh-CN" i="1" dirty="0" smtClean="0"/>
              <a:t> statement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s</a:t>
            </a:r>
            <a:r>
              <a:rPr lang="en-US" altLang="zh-CN" i="1" dirty="0" smtClean="0"/>
              <a:t>tatement 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 exp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0 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 1</a:t>
            </a:r>
          </a:p>
          <a:p>
            <a:pPr eaLnBrk="1" hangingPunct="1"/>
            <a:r>
              <a:rPr lang="en-US" altLang="zh-CN" dirty="0" smtClean="0"/>
              <a:t>The string    </a:t>
            </a:r>
            <a:r>
              <a:rPr lang="en-US" altLang="zh-CN" b="1" dirty="0" smtClean="0"/>
              <a:t> if  (0) </a:t>
            </a:r>
            <a:r>
              <a:rPr lang="en-US" altLang="zh-CN" b="1" i="1" dirty="0" smtClean="0"/>
              <a:t>other</a:t>
            </a:r>
            <a:r>
              <a:rPr lang="en-US" altLang="zh-CN" b="1" dirty="0" smtClean="0"/>
              <a:t> else </a:t>
            </a:r>
            <a:r>
              <a:rPr lang="en-US" altLang="zh-CN" b="1" i="1" dirty="0" smtClean="0"/>
              <a:t>other</a:t>
            </a:r>
            <a:endParaRPr lang="en-US" altLang="zh-CN" i="1" dirty="0" smtClean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6D23A-7488-45E4-9D34-1D69CD447069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grpSp>
        <p:nvGrpSpPr>
          <p:cNvPr id="2" name="组合 32"/>
          <p:cNvGrpSpPr/>
          <p:nvPr/>
        </p:nvGrpSpPr>
        <p:grpSpPr>
          <a:xfrm>
            <a:off x="1714520" y="3714752"/>
            <a:ext cx="5643562" cy="2744787"/>
            <a:chOff x="1714520" y="3714752"/>
            <a:chExt cx="5643562" cy="2744787"/>
          </a:xfrm>
        </p:grpSpPr>
        <p:grpSp>
          <p:nvGrpSpPr>
            <p:cNvPr id="3" name="组合 28"/>
            <p:cNvGrpSpPr>
              <a:grpSpLocks/>
            </p:cNvGrpSpPr>
            <p:nvPr/>
          </p:nvGrpSpPr>
          <p:grpSpPr bwMode="auto">
            <a:xfrm>
              <a:off x="3786207" y="3714752"/>
              <a:ext cx="1143000" cy="1030287"/>
              <a:chOff x="3857625" y="3827463"/>
              <a:chExt cx="1143000" cy="1030287"/>
            </a:xfrm>
          </p:grpSpPr>
          <p:sp>
            <p:nvSpPr>
              <p:cNvPr id="59422" name="Line 4"/>
              <p:cNvSpPr>
                <a:spLocks noChangeShapeType="1"/>
              </p:cNvSpPr>
              <p:nvPr/>
            </p:nvSpPr>
            <p:spPr bwMode="auto">
              <a:xfrm>
                <a:off x="4424367" y="4069304"/>
                <a:ext cx="0" cy="503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3857625" y="3827463"/>
                <a:ext cx="1143000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statement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3857625" y="4568825"/>
                <a:ext cx="1143000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if-stmt</a:t>
                </a:r>
                <a:endParaRPr lang="en-US" altLang="zh-CN" sz="1600" dirty="0">
                  <a:latin typeface="+mn-lt"/>
                </a:endParaRPr>
              </a:p>
            </p:txBody>
          </p:sp>
        </p:grpSp>
        <p:grpSp>
          <p:nvGrpSpPr>
            <p:cNvPr id="4" name="组合 29"/>
            <p:cNvGrpSpPr>
              <a:grpSpLocks/>
            </p:cNvGrpSpPr>
            <p:nvPr/>
          </p:nvGrpSpPr>
          <p:grpSpPr bwMode="auto">
            <a:xfrm>
              <a:off x="1714520" y="4751389"/>
              <a:ext cx="5643562" cy="922338"/>
              <a:chOff x="1785938" y="4864461"/>
              <a:chExt cx="5643562" cy="921977"/>
            </a:xfrm>
          </p:grpSpPr>
          <p:sp>
            <p:nvSpPr>
              <p:cNvPr id="59408" name="Line 5"/>
              <p:cNvSpPr>
                <a:spLocks noChangeShapeType="1"/>
              </p:cNvSpPr>
              <p:nvPr/>
            </p:nvSpPr>
            <p:spPr bwMode="auto">
              <a:xfrm>
                <a:off x="4468611" y="4864461"/>
                <a:ext cx="219070" cy="5650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9" name="Line 6"/>
              <p:cNvSpPr>
                <a:spLocks noChangeShapeType="1"/>
              </p:cNvSpPr>
              <p:nvPr/>
            </p:nvSpPr>
            <p:spPr bwMode="auto">
              <a:xfrm flipH="1">
                <a:off x="2285999" y="4864461"/>
                <a:ext cx="1993905" cy="5650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0" name="Line 7"/>
              <p:cNvSpPr>
                <a:spLocks noChangeShapeType="1"/>
              </p:cNvSpPr>
              <p:nvPr/>
            </p:nvSpPr>
            <p:spPr bwMode="auto">
              <a:xfrm flipH="1">
                <a:off x="2931239" y="4864462"/>
                <a:ext cx="1422405" cy="5650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1" name="Line 8"/>
              <p:cNvSpPr>
                <a:spLocks noChangeShapeType="1"/>
              </p:cNvSpPr>
              <p:nvPr/>
            </p:nvSpPr>
            <p:spPr bwMode="auto">
              <a:xfrm flipH="1">
                <a:off x="3431301" y="4864462"/>
                <a:ext cx="995367" cy="5650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2" name="Line 9"/>
              <p:cNvSpPr>
                <a:spLocks noChangeShapeType="1"/>
              </p:cNvSpPr>
              <p:nvPr/>
            </p:nvSpPr>
            <p:spPr bwMode="auto">
              <a:xfrm flipH="1">
                <a:off x="4034754" y="4864462"/>
                <a:ext cx="423867" cy="5650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3" name="Line 10"/>
              <p:cNvSpPr>
                <a:spLocks noChangeShapeType="1"/>
              </p:cNvSpPr>
              <p:nvPr/>
            </p:nvSpPr>
            <p:spPr bwMode="auto">
              <a:xfrm>
                <a:off x="4498107" y="4864461"/>
                <a:ext cx="1152517" cy="5745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4" name="Line 11"/>
              <p:cNvSpPr>
                <a:spLocks noChangeShapeType="1"/>
              </p:cNvSpPr>
              <p:nvPr/>
            </p:nvSpPr>
            <p:spPr bwMode="auto">
              <a:xfrm>
                <a:off x="4568828" y="4864461"/>
                <a:ext cx="2160573" cy="5745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4143375" y="5497626"/>
                <a:ext cx="1143000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statement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286500" y="5497626"/>
                <a:ext cx="1143000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statement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5357813" y="5497626"/>
                <a:ext cx="857250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else</a:t>
                </a: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1785938" y="5497626"/>
                <a:ext cx="857250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if</a:t>
                </a: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2857500" y="5497626"/>
                <a:ext cx="857250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exp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2428875" y="5497626"/>
                <a:ext cx="714375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(</a:t>
                </a: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3643313" y="5497626"/>
                <a:ext cx="571500" cy="2888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)</a:t>
                </a:r>
              </a:p>
            </p:txBody>
          </p:sp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4013220" y="5659439"/>
              <a:ext cx="1143000" cy="800100"/>
              <a:chOff x="4084638" y="5772104"/>
              <a:chExt cx="1143000" cy="800146"/>
            </a:xfrm>
          </p:grpSpPr>
          <p:sp>
            <p:nvSpPr>
              <p:cNvPr id="59406" name="Line 13"/>
              <p:cNvSpPr>
                <a:spLocks noChangeShapeType="1"/>
              </p:cNvSpPr>
              <p:nvPr/>
            </p:nvSpPr>
            <p:spPr bwMode="auto">
              <a:xfrm>
                <a:off x="4643438" y="5772104"/>
                <a:ext cx="0" cy="431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4084638" y="6283308"/>
                <a:ext cx="1143000" cy="2889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other</a:t>
                </a:r>
                <a:endParaRPr lang="en-US" altLang="zh-CN" sz="1600" b="1" dirty="0">
                  <a:latin typeface="+mn-lt"/>
                </a:endParaRPr>
              </a:p>
            </p:txBody>
          </p:sp>
        </p:grpSp>
        <p:grpSp>
          <p:nvGrpSpPr>
            <p:cNvPr id="6" name="组合 32"/>
            <p:cNvGrpSpPr>
              <a:grpSpLocks/>
            </p:cNvGrpSpPr>
            <p:nvPr/>
          </p:nvGrpSpPr>
          <p:grpSpPr bwMode="auto">
            <a:xfrm>
              <a:off x="6157932" y="5659439"/>
              <a:ext cx="1143000" cy="800100"/>
              <a:chOff x="6229350" y="5772104"/>
              <a:chExt cx="1143000" cy="800146"/>
            </a:xfrm>
          </p:grpSpPr>
          <p:sp>
            <p:nvSpPr>
              <p:cNvPr id="59404" name="Line 14"/>
              <p:cNvSpPr>
                <a:spLocks noChangeShapeType="1"/>
              </p:cNvSpPr>
              <p:nvPr/>
            </p:nvSpPr>
            <p:spPr bwMode="auto">
              <a:xfrm>
                <a:off x="6800837" y="5772104"/>
                <a:ext cx="0" cy="431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6229350" y="6283308"/>
                <a:ext cx="1143000" cy="2889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other</a:t>
                </a:r>
                <a:endParaRPr lang="en-US" altLang="zh-CN" sz="1600" b="1" dirty="0">
                  <a:latin typeface="+mn-lt"/>
                </a:endParaRPr>
              </a:p>
            </p:txBody>
          </p:sp>
        </p:grpSp>
        <p:grpSp>
          <p:nvGrpSpPr>
            <p:cNvPr id="7" name="组合 30"/>
            <p:cNvGrpSpPr>
              <a:grpSpLocks/>
            </p:cNvGrpSpPr>
            <p:nvPr/>
          </p:nvGrpSpPr>
          <p:grpSpPr bwMode="auto">
            <a:xfrm>
              <a:off x="2786082" y="5659439"/>
              <a:ext cx="857250" cy="800100"/>
              <a:chOff x="2857500" y="5772104"/>
              <a:chExt cx="857250" cy="800146"/>
            </a:xfrm>
          </p:grpSpPr>
          <p:sp>
            <p:nvSpPr>
              <p:cNvPr id="59402" name="Line 12"/>
              <p:cNvSpPr>
                <a:spLocks noChangeShapeType="1"/>
              </p:cNvSpPr>
              <p:nvPr/>
            </p:nvSpPr>
            <p:spPr bwMode="auto">
              <a:xfrm>
                <a:off x="3271377" y="5772104"/>
                <a:ext cx="0" cy="431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2857500" y="6283308"/>
                <a:ext cx="857250" cy="2889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if-statements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Using the grammar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/>
              <a:t>          statement  </a:t>
            </a:r>
            <a:r>
              <a:rPr lang="en-US" altLang="zh-CN" sz="2000" dirty="0" smtClean="0">
                <a:sym typeface="Symbol" pitchFamily="18" charset="2"/>
              </a:rPr>
              <a:t></a:t>
            </a:r>
            <a:r>
              <a:rPr lang="en-US" altLang="zh-CN" sz="2000" i="1" dirty="0" smtClean="0"/>
              <a:t>  if-stmt | </a:t>
            </a:r>
            <a:r>
              <a:rPr lang="en-US" altLang="zh-CN" sz="2000" b="1" i="1" dirty="0" smtClean="0"/>
              <a:t>other</a:t>
            </a:r>
            <a:endParaRPr lang="en-US" altLang="zh-CN" sz="2000" i="1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/>
              <a:t>          if-stmt </a:t>
            </a:r>
            <a:r>
              <a:rPr lang="en-US" altLang="zh-CN" sz="2000" dirty="0" smtClean="0">
                <a:sym typeface="Symbol" pitchFamily="18" charset="2"/>
              </a:rPr>
              <a:t>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if (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exp </a:t>
            </a:r>
            <a:r>
              <a:rPr lang="en-US" altLang="zh-CN" sz="2000" b="1" dirty="0" smtClean="0"/>
              <a:t>) </a:t>
            </a:r>
            <a:r>
              <a:rPr lang="en-US" altLang="zh-CN" sz="2000" i="1" dirty="0" smtClean="0"/>
              <a:t>statement else-part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/>
              <a:t>          else-part </a:t>
            </a:r>
            <a:r>
              <a:rPr lang="en-US" altLang="zh-CN" sz="2000" dirty="0" smtClean="0">
                <a:sym typeface="Symbol" pitchFamily="18" charset="2"/>
              </a:rPr>
              <a:t></a:t>
            </a:r>
            <a:r>
              <a:rPr lang="en-US" altLang="zh-CN" sz="2000" i="1" dirty="0" smtClean="0"/>
              <a:t> </a:t>
            </a:r>
            <a:r>
              <a:rPr lang="en-US" altLang="zh-CN" sz="2000" b="1" i="1" dirty="0" smtClean="0"/>
              <a:t> </a:t>
            </a:r>
            <a:r>
              <a:rPr lang="en-US" altLang="zh-CN" sz="2000" b="1" dirty="0" smtClean="0"/>
              <a:t>else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statement | 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endParaRPr lang="en-US" altLang="zh-CN" sz="2000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Symbol" pitchFamily="18" charset="2"/>
              </a:rPr>
              <a:t>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0 | 1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same string   </a:t>
            </a:r>
            <a:r>
              <a:rPr lang="en-US" altLang="zh-CN" b="1" dirty="0" smtClean="0"/>
              <a:t>if  (0) </a:t>
            </a:r>
            <a:r>
              <a:rPr lang="en-US" altLang="zh-CN" b="1" i="1" dirty="0" smtClean="0"/>
              <a:t>other</a:t>
            </a:r>
            <a:r>
              <a:rPr lang="en-US" altLang="zh-CN" b="1" dirty="0" smtClean="0"/>
              <a:t> else </a:t>
            </a:r>
            <a:r>
              <a:rPr lang="en-US" altLang="zh-CN" b="1" i="1" dirty="0" smtClean="0"/>
              <a:t>other</a:t>
            </a: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DA242-1916-4512-96D3-5D4737C32637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grpSp>
        <p:nvGrpSpPr>
          <p:cNvPr id="2" name="组合 35"/>
          <p:cNvGrpSpPr/>
          <p:nvPr/>
        </p:nvGrpSpPr>
        <p:grpSpPr>
          <a:xfrm>
            <a:off x="1785938" y="3643314"/>
            <a:ext cx="5643562" cy="3217862"/>
            <a:chOff x="1785938" y="3643314"/>
            <a:chExt cx="5643562" cy="3217862"/>
          </a:xfrm>
        </p:grpSpPr>
        <p:grpSp>
          <p:nvGrpSpPr>
            <p:cNvPr id="3" name="组合 31"/>
            <p:cNvGrpSpPr>
              <a:grpSpLocks/>
            </p:cNvGrpSpPr>
            <p:nvPr/>
          </p:nvGrpSpPr>
          <p:grpSpPr bwMode="auto">
            <a:xfrm>
              <a:off x="3857625" y="3643314"/>
              <a:ext cx="1143000" cy="892175"/>
              <a:chOff x="3857625" y="3500438"/>
              <a:chExt cx="1143000" cy="892175"/>
            </a:xfrm>
          </p:grpSpPr>
          <p:sp>
            <p:nvSpPr>
              <p:cNvPr id="60449" name="Line 4"/>
              <p:cNvSpPr>
                <a:spLocks noChangeShapeType="1"/>
              </p:cNvSpPr>
              <p:nvPr/>
            </p:nvSpPr>
            <p:spPr bwMode="auto">
              <a:xfrm>
                <a:off x="4424367" y="3787464"/>
                <a:ext cx="0" cy="2879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3857625" y="3500438"/>
                <a:ext cx="1143000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statement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3857625" y="4102100"/>
                <a:ext cx="1143000" cy="2905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if-stmt</a:t>
                </a:r>
                <a:endParaRPr lang="en-US" altLang="zh-CN" sz="1600" dirty="0">
                  <a:latin typeface="+mn-lt"/>
                </a:endParaRPr>
              </a:p>
            </p:txBody>
          </p:sp>
        </p:grpSp>
        <p:grpSp>
          <p:nvGrpSpPr>
            <p:cNvPr id="4" name="组合 34"/>
            <p:cNvGrpSpPr>
              <a:grpSpLocks/>
            </p:cNvGrpSpPr>
            <p:nvPr/>
          </p:nvGrpSpPr>
          <p:grpSpPr bwMode="auto">
            <a:xfrm>
              <a:off x="4084638" y="5448301"/>
              <a:ext cx="1143000" cy="800100"/>
              <a:chOff x="4084638" y="5305964"/>
              <a:chExt cx="1143000" cy="799561"/>
            </a:xfrm>
          </p:grpSpPr>
          <p:sp>
            <p:nvSpPr>
              <p:cNvPr id="60447" name="Line 13"/>
              <p:cNvSpPr>
                <a:spLocks noChangeShapeType="1"/>
              </p:cNvSpPr>
              <p:nvPr/>
            </p:nvSpPr>
            <p:spPr bwMode="auto">
              <a:xfrm>
                <a:off x="4643438" y="5305964"/>
                <a:ext cx="0" cy="4317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4084638" y="5816795"/>
                <a:ext cx="1143000" cy="2887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other</a:t>
                </a:r>
                <a:endParaRPr lang="en-US" altLang="zh-CN" sz="1600" b="1" dirty="0">
                  <a:latin typeface="+mn-lt"/>
                </a:endParaRPr>
              </a:p>
            </p:txBody>
          </p:sp>
        </p:grpSp>
        <p:grpSp>
          <p:nvGrpSpPr>
            <p:cNvPr id="5" name="组合 36"/>
            <p:cNvGrpSpPr>
              <a:grpSpLocks/>
            </p:cNvGrpSpPr>
            <p:nvPr/>
          </p:nvGrpSpPr>
          <p:grpSpPr bwMode="auto">
            <a:xfrm>
              <a:off x="6229350" y="6211889"/>
              <a:ext cx="1143000" cy="649287"/>
              <a:chOff x="6229350" y="6069634"/>
              <a:chExt cx="1143000" cy="648666"/>
            </a:xfrm>
          </p:grpSpPr>
          <p:sp>
            <p:nvSpPr>
              <p:cNvPr id="60445" name="Line 14"/>
              <p:cNvSpPr>
                <a:spLocks noChangeShapeType="1"/>
              </p:cNvSpPr>
              <p:nvPr/>
            </p:nvSpPr>
            <p:spPr bwMode="auto">
              <a:xfrm>
                <a:off x="6800837" y="6069634"/>
                <a:ext cx="0" cy="2879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6229350" y="6429651"/>
                <a:ext cx="1143000" cy="2886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other</a:t>
                </a:r>
                <a:endParaRPr lang="en-US" altLang="zh-CN" sz="1600" b="1" dirty="0">
                  <a:latin typeface="+mn-lt"/>
                </a:endParaRPr>
              </a:p>
            </p:txBody>
          </p:sp>
        </p:grpSp>
        <p:grpSp>
          <p:nvGrpSpPr>
            <p:cNvPr id="6" name="组合 33"/>
            <p:cNvGrpSpPr>
              <a:grpSpLocks/>
            </p:cNvGrpSpPr>
            <p:nvPr/>
          </p:nvGrpSpPr>
          <p:grpSpPr bwMode="auto">
            <a:xfrm>
              <a:off x="2857500" y="5448301"/>
              <a:ext cx="857250" cy="800100"/>
              <a:chOff x="2857500" y="5305964"/>
              <a:chExt cx="857250" cy="799561"/>
            </a:xfrm>
          </p:grpSpPr>
          <p:sp>
            <p:nvSpPr>
              <p:cNvPr id="60443" name="Line 12"/>
              <p:cNvSpPr>
                <a:spLocks noChangeShapeType="1"/>
              </p:cNvSpPr>
              <p:nvPr/>
            </p:nvSpPr>
            <p:spPr bwMode="auto">
              <a:xfrm>
                <a:off x="3271377" y="5305964"/>
                <a:ext cx="0" cy="4317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2857500" y="5816795"/>
                <a:ext cx="857250" cy="2887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7" name="组合 32"/>
            <p:cNvGrpSpPr>
              <a:grpSpLocks/>
            </p:cNvGrpSpPr>
            <p:nvPr/>
          </p:nvGrpSpPr>
          <p:grpSpPr bwMode="auto">
            <a:xfrm>
              <a:off x="1785938" y="4541839"/>
              <a:ext cx="5143500" cy="920750"/>
              <a:chOff x="1785938" y="4398235"/>
              <a:chExt cx="5143500" cy="921478"/>
            </a:xfrm>
          </p:grpSpPr>
          <p:sp>
            <p:nvSpPr>
              <p:cNvPr id="60431" name="Line 5"/>
              <p:cNvSpPr>
                <a:spLocks noChangeShapeType="1"/>
              </p:cNvSpPr>
              <p:nvPr/>
            </p:nvSpPr>
            <p:spPr bwMode="auto">
              <a:xfrm>
                <a:off x="4468611" y="4398235"/>
                <a:ext cx="219070" cy="565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2" name="Line 6"/>
              <p:cNvSpPr>
                <a:spLocks noChangeShapeType="1"/>
              </p:cNvSpPr>
              <p:nvPr/>
            </p:nvSpPr>
            <p:spPr bwMode="auto">
              <a:xfrm flipH="1">
                <a:off x="2285999" y="4398235"/>
                <a:ext cx="1993905" cy="565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3" name="Line 7"/>
              <p:cNvSpPr>
                <a:spLocks noChangeShapeType="1"/>
              </p:cNvSpPr>
              <p:nvPr/>
            </p:nvSpPr>
            <p:spPr bwMode="auto">
              <a:xfrm flipH="1">
                <a:off x="2931239" y="4398236"/>
                <a:ext cx="1422405" cy="565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4" name="Line 8"/>
              <p:cNvSpPr>
                <a:spLocks noChangeShapeType="1"/>
              </p:cNvSpPr>
              <p:nvPr/>
            </p:nvSpPr>
            <p:spPr bwMode="auto">
              <a:xfrm flipH="1">
                <a:off x="3431301" y="4398236"/>
                <a:ext cx="995367" cy="565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5" name="Line 9"/>
              <p:cNvSpPr>
                <a:spLocks noChangeShapeType="1"/>
              </p:cNvSpPr>
              <p:nvPr/>
            </p:nvSpPr>
            <p:spPr bwMode="auto">
              <a:xfrm flipH="1">
                <a:off x="4034754" y="4398236"/>
                <a:ext cx="423867" cy="565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6" name="Line 11"/>
              <p:cNvSpPr>
                <a:spLocks noChangeShapeType="1"/>
              </p:cNvSpPr>
              <p:nvPr/>
            </p:nvSpPr>
            <p:spPr bwMode="auto">
              <a:xfrm>
                <a:off x="4568828" y="4398236"/>
                <a:ext cx="1717672" cy="5343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4143375" y="5030560"/>
                <a:ext cx="1143000" cy="2891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statement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1785938" y="5030560"/>
                <a:ext cx="857250" cy="2891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if</a:t>
                </a: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2857500" y="5030560"/>
                <a:ext cx="857250" cy="2891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exp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428875" y="5030560"/>
                <a:ext cx="714375" cy="2891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(</a:t>
                </a: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3643313" y="5030560"/>
                <a:ext cx="571500" cy="2891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)</a:t>
                </a: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5786438" y="5000373"/>
                <a:ext cx="1143000" cy="2891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else-part</a:t>
                </a:r>
                <a:endParaRPr lang="en-US" altLang="zh-CN" sz="1600" dirty="0">
                  <a:latin typeface="+mn-lt"/>
                </a:endParaRPr>
              </a:p>
            </p:txBody>
          </p:sp>
        </p:grpSp>
        <p:grpSp>
          <p:nvGrpSpPr>
            <p:cNvPr id="8" name="组合 37"/>
            <p:cNvGrpSpPr>
              <a:grpSpLocks/>
            </p:cNvGrpSpPr>
            <p:nvPr/>
          </p:nvGrpSpPr>
          <p:grpSpPr bwMode="auto">
            <a:xfrm>
              <a:off x="5357813" y="5429251"/>
              <a:ext cx="2071687" cy="788988"/>
              <a:chOff x="5357813" y="5286163"/>
              <a:chExt cx="2071687" cy="78920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5357813" y="5786360"/>
                <a:ext cx="857250" cy="2890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else</a:t>
                </a: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6286500" y="5783185"/>
                <a:ext cx="1143000" cy="2890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statement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60429" name="Line 5"/>
              <p:cNvSpPr>
                <a:spLocks noChangeShapeType="1"/>
              </p:cNvSpPr>
              <p:nvPr/>
            </p:nvSpPr>
            <p:spPr bwMode="auto">
              <a:xfrm>
                <a:off x="6426003" y="5286163"/>
                <a:ext cx="431997" cy="4319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0" name="Line 9"/>
              <p:cNvSpPr>
                <a:spLocks noChangeShapeType="1"/>
              </p:cNvSpPr>
              <p:nvPr/>
            </p:nvSpPr>
            <p:spPr bwMode="auto">
              <a:xfrm flipH="1">
                <a:off x="5847885" y="5286164"/>
                <a:ext cx="431997" cy="4319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grammar in the TINY</a:t>
            </a:r>
          </a:p>
          <a:p>
            <a:pPr eaLnBrk="1" hangingPunct="1">
              <a:buNone/>
            </a:pPr>
            <a:r>
              <a:rPr lang="en-US" altLang="zh-CN" sz="2000" i="1" dirty="0" smtClean="0"/>
              <a:t>if-stmt</a:t>
            </a:r>
            <a:r>
              <a:rPr lang="en-US" altLang="zh-CN" sz="2000" dirty="0" smtClean="0">
                <a:sym typeface="Symbol" pitchFamily="18" charset="2"/>
              </a:rPr>
              <a:t>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if </a:t>
            </a:r>
            <a:r>
              <a:rPr lang="en-US" altLang="zh-CN" sz="2000" i="1" dirty="0" smtClean="0"/>
              <a:t>exp</a:t>
            </a:r>
            <a:r>
              <a:rPr lang="en-US" altLang="zh-CN" sz="2000" b="1" dirty="0" smtClean="0"/>
              <a:t> then</a:t>
            </a:r>
            <a:r>
              <a:rPr lang="en-US" altLang="zh-CN" sz="2000" i="1" dirty="0" smtClean="0"/>
              <a:t> stmt-sequence </a:t>
            </a:r>
            <a:r>
              <a:rPr lang="en-US" altLang="zh-CN" sz="2000" b="1" dirty="0" smtClean="0"/>
              <a:t>end</a:t>
            </a:r>
            <a:endParaRPr lang="en-US" altLang="zh-CN" sz="2000" i="1" dirty="0" smtClean="0"/>
          </a:p>
          <a:p>
            <a:pPr eaLnBrk="1" hangingPunct="1">
              <a:buNone/>
            </a:pPr>
            <a:r>
              <a:rPr lang="en-US" altLang="zh-CN" sz="2000" i="1" dirty="0" smtClean="0"/>
              <a:t>       	| </a:t>
            </a:r>
            <a:r>
              <a:rPr lang="en-US" altLang="zh-CN" sz="2000" b="1" dirty="0" smtClean="0"/>
              <a:t>if</a:t>
            </a:r>
            <a:r>
              <a:rPr lang="en-US" altLang="zh-CN" sz="2000" i="1" dirty="0" smtClean="0"/>
              <a:t> exp </a:t>
            </a:r>
            <a:r>
              <a:rPr lang="en-US" altLang="zh-CN" sz="2000" b="1" dirty="0" smtClean="0"/>
              <a:t>then </a:t>
            </a:r>
            <a:r>
              <a:rPr lang="en-US" altLang="zh-CN" sz="2000" i="1" dirty="0" smtClean="0"/>
              <a:t>stmt-sequence </a:t>
            </a:r>
            <a:r>
              <a:rPr lang="en-US" altLang="zh-CN" sz="2000" b="1" dirty="0" smtClean="0"/>
              <a:t>else</a:t>
            </a:r>
            <a:r>
              <a:rPr lang="en-US" altLang="zh-CN" sz="2000" i="1" dirty="0" smtClean="0"/>
              <a:t> stmt-sequence </a:t>
            </a:r>
            <a:r>
              <a:rPr lang="en-US" altLang="zh-CN" sz="2000" b="1" dirty="0" smtClean="0"/>
              <a:t>end</a:t>
            </a:r>
            <a:endParaRPr lang="en-US" altLang="zh-CN" sz="2000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if-statements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An appropriate abstract syntax tree for if-statements would consist of three subordinate structures of the if-statement: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the test expression,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the then-part,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and the else-part (if present).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A abstract syntax tree for the string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b="1" dirty="0" smtClean="0"/>
              <a:t>			if  (0) </a:t>
            </a:r>
            <a:r>
              <a:rPr lang="en-US" altLang="zh-CN" sz="2400" b="1" i="1" dirty="0" smtClean="0"/>
              <a:t>other</a:t>
            </a:r>
            <a:r>
              <a:rPr lang="en-US" altLang="zh-CN" sz="2400" b="1" dirty="0" smtClean="0"/>
              <a:t> else </a:t>
            </a:r>
            <a:r>
              <a:rPr lang="en-US" altLang="zh-CN" sz="2400" b="1" i="1" dirty="0" smtClean="0"/>
              <a:t>other</a:t>
            </a:r>
            <a:r>
              <a:rPr lang="en-US" altLang="zh-CN" sz="2400" b="1" dirty="0" smtClean="0"/>
              <a:t>	</a:t>
            </a:r>
            <a:endParaRPr lang="en-US" altLang="zh-CN" sz="2400" dirty="0" smtClean="0"/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49EB8-F423-447D-A74A-5BCB3DF70600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3000386" y="4783154"/>
            <a:ext cx="3143250" cy="1052929"/>
            <a:chOff x="2643175" y="4425598"/>
            <a:chExt cx="3143272" cy="1053735"/>
          </a:xfrm>
        </p:grpSpPr>
        <p:sp>
          <p:nvSpPr>
            <p:cNvPr id="61446" name="Line 4"/>
            <p:cNvSpPr>
              <a:spLocks noChangeShapeType="1"/>
            </p:cNvSpPr>
            <p:nvPr/>
          </p:nvSpPr>
          <p:spPr bwMode="auto">
            <a:xfrm>
              <a:off x="4202364" y="4706953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1447" name="Line 5"/>
            <p:cNvSpPr>
              <a:spLocks noChangeShapeType="1"/>
            </p:cNvSpPr>
            <p:nvPr/>
          </p:nvSpPr>
          <p:spPr bwMode="auto">
            <a:xfrm flipH="1">
              <a:off x="3071802" y="4706950"/>
              <a:ext cx="720005" cy="360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1448" name="Line 6"/>
            <p:cNvSpPr>
              <a:spLocks noChangeShapeType="1"/>
            </p:cNvSpPr>
            <p:nvPr/>
          </p:nvSpPr>
          <p:spPr bwMode="auto">
            <a:xfrm>
              <a:off x="4500563" y="4706949"/>
              <a:ext cx="720005" cy="360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786183" y="4425598"/>
              <a:ext cx="857256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dirty="0">
                  <a:latin typeface="+mn-lt"/>
                </a:rPr>
                <a:t>if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643175" y="5140520"/>
              <a:ext cx="857256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dirty="0">
                  <a:latin typeface="+mn-lt"/>
                </a:rPr>
                <a:t>0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29191" y="5140520"/>
              <a:ext cx="857256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>
                  <a:latin typeface="+mn-lt"/>
                </a:rPr>
                <a:t>other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6183" y="5140520"/>
              <a:ext cx="857256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>
                  <a:latin typeface="+mn-lt"/>
                </a:rPr>
                <a:t>other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 Declaration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A set of C declarations would be: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 {</a:t>
            </a:r>
            <a:r>
              <a:rPr lang="en-US" altLang="zh-CN" sz="2000" dirty="0" err="1" smtClean="0"/>
              <a:t>ExpK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StmtK</a:t>
            </a:r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NodeKind</a:t>
            </a:r>
            <a:r>
              <a:rPr lang="en-US" altLang="zh-CN" sz="2000" dirty="0" smtClean="0"/>
              <a:t>; 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 {Zero, One} </a:t>
            </a:r>
            <a:r>
              <a:rPr lang="en-US" altLang="zh-CN" sz="2000" dirty="0" err="1" smtClean="0"/>
              <a:t>ExpKind</a:t>
            </a:r>
            <a:r>
              <a:rPr lang="en-US" altLang="zh-CN" sz="2000" dirty="0" smtClean="0"/>
              <a:t>; 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 {</a:t>
            </a:r>
            <a:r>
              <a:rPr lang="en-US" altLang="zh-CN" sz="2000" dirty="0" err="1" smtClean="0"/>
              <a:t>IfK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OtherK</a:t>
            </a:r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StmtKind</a:t>
            </a:r>
            <a:r>
              <a:rPr lang="en-US" altLang="zh-CN" sz="2000" dirty="0" smtClean="0"/>
              <a:t>; 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 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{</a:t>
            </a:r>
          </a:p>
          <a:p>
            <a:pPr lvl="3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NodeKind</a:t>
            </a:r>
            <a:r>
              <a:rPr lang="en-US" altLang="zh-CN" sz="2000" dirty="0" smtClean="0"/>
              <a:t> kind;</a:t>
            </a:r>
          </a:p>
          <a:p>
            <a:pPr lvl="3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ExpKind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ekind</a:t>
            </a:r>
            <a:r>
              <a:rPr lang="en-US" altLang="zh-CN" sz="2000" dirty="0" smtClean="0"/>
              <a:t>;</a:t>
            </a:r>
          </a:p>
          <a:p>
            <a:pPr lvl="3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StmtKind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skind</a:t>
            </a:r>
            <a:r>
              <a:rPr lang="en-US" altLang="zh-CN" sz="2000" dirty="0" smtClean="0"/>
              <a:t>;</a:t>
            </a:r>
          </a:p>
          <a:p>
            <a:pPr lvl="3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  *test,*</a:t>
            </a:r>
            <a:r>
              <a:rPr lang="en-US" altLang="zh-CN" sz="2000" dirty="0" err="1" smtClean="0"/>
              <a:t>thenpart</a:t>
            </a:r>
            <a:r>
              <a:rPr lang="en-US" altLang="zh-CN" sz="2000" dirty="0" smtClean="0"/>
              <a:t>,*</a:t>
            </a:r>
            <a:r>
              <a:rPr lang="en-US" altLang="zh-CN" sz="2000" dirty="0" err="1" smtClean="0"/>
              <a:t>elsepart</a:t>
            </a:r>
            <a:r>
              <a:rPr lang="en-US" altLang="zh-CN" sz="2000" dirty="0" smtClean="0"/>
              <a:t>;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;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/>
              <a:t>STreeNode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/>
              <a:t>SyntaxTree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pPr>
              <a:spcBef>
                <a:spcPts val="600"/>
              </a:spcBef>
            </a:pPr>
            <a:endParaRPr lang="zh-CN" altLang="en-US" dirty="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AC96B-EE9D-47B4-8D50-6F273F2AC594}" type="slidenum">
              <a:rPr lang="zh-CN" altLang="en-US" smtClean="0"/>
              <a:pPr/>
              <a:t>55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E7F76-3993-4107-A71E-F8E3318361B2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Code</a:t>
            </a:r>
            <a:endParaRPr lang="zh-CN" altLang="en-US" i="1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546" y="1143008"/>
            <a:ext cx="4857784" cy="564357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ifstatement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syntaxTree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temp:syntaxTree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begin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if 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2000" dirty="0" smtClean="0"/>
              <a:t>     temp:= </a:t>
            </a:r>
            <a:r>
              <a:rPr lang="en-US" altLang="zh-CN" sz="2000" i="1" dirty="0" err="1" smtClean="0"/>
              <a:t>makeStmtNode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( 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testChild</a:t>
            </a:r>
            <a:r>
              <a:rPr lang="en-US" altLang="zh-CN" sz="2000" dirty="0" smtClean="0"/>
              <a:t>(temp):=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) 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thenChild</a:t>
            </a:r>
            <a:r>
              <a:rPr lang="en-US" altLang="zh-CN" sz="2000" dirty="0" smtClean="0"/>
              <a:t>(temp):=</a:t>
            </a:r>
            <a:r>
              <a:rPr lang="en-US" altLang="zh-CN" sz="2000" i="1" dirty="0" smtClean="0"/>
              <a:t>statement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 token=</a:t>
            </a:r>
            <a:r>
              <a:rPr lang="en-US" altLang="zh-CN" sz="2000" b="1" dirty="0" smtClean="0"/>
              <a:t>else then</a:t>
            </a:r>
            <a:endParaRPr lang="en-US" altLang="zh-CN" sz="2000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else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elseChild</a:t>
            </a:r>
            <a:r>
              <a:rPr lang="en-US" altLang="zh-CN" sz="2000" dirty="0" smtClean="0"/>
              <a:t>(temp):=</a:t>
            </a:r>
            <a:r>
              <a:rPr lang="en-US" altLang="zh-CN" sz="2000" i="1" dirty="0" smtClean="0"/>
              <a:t>statement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b="1" dirty="0" smtClean="0"/>
              <a:t>else</a:t>
            </a:r>
            <a:endParaRPr lang="en-US" altLang="zh-CN" sz="2000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elseChild</a:t>
            </a:r>
            <a:r>
              <a:rPr lang="en-US" altLang="zh-CN" sz="2000" dirty="0" smtClean="0"/>
              <a:t>(temp):=nil;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b="1" dirty="0" smtClean="0"/>
              <a:t>end if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end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ifstatement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 sequence of statements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grammar of a sequence of statements separated by semicolons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/>
              <a:t>		stmt-sequence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stmt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stmt-sequence | stmt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/>
              <a:t>		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</a:t>
            </a:r>
          </a:p>
          <a:p>
            <a:pPr eaLnBrk="1" hangingPunct="1"/>
            <a:r>
              <a:rPr lang="en-US" altLang="zh-CN" dirty="0" smtClean="0"/>
              <a:t>The string   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; 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;</a:t>
            </a:r>
            <a:r>
              <a:rPr lang="en-US" altLang="zh-CN" b="1" i="1" dirty="0" smtClean="0"/>
              <a:t> s</a:t>
            </a:r>
            <a:r>
              <a:rPr lang="en-US" altLang="zh-CN" dirty="0" smtClean="0"/>
              <a:t> 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41230-4026-4381-B98E-B9AC0913862B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  <p:grpSp>
        <p:nvGrpSpPr>
          <p:cNvPr id="2" name="组合 41"/>
          <p:cNvGrpSpPr/>
          <p:nvPr/>
        </p:nvGrpSpPr>
        <p:grpSpPr>
          <a:xfrm>
            <a:off x="1071538" y="3571876"/>
            <a:ext cx="4800600" cy="3078162"/>
            <a:chOff x="1214438" y="3779838"/>
            <a:chExt cx="4800600" cy="3078162"/>
          </a:xfrm>
        </p:grpSpPr>
        <p:grpSp>
          <p:nvGrpSpPr>
            <p:cNvPr id="3" name="组合 42"/>
            <p:cNvGrpSpPr>
              <a:grpSpLocks/>
            </p:cNvGrpSpPr>
            <p:nvPr/>
          </p:nvGrpSpPr>
          <p:grpSpPr bwMode="auto">
            <a:xfrm>
              <a:off x="2443163" y="5595938"/>
              <a:ext cx="1000125" cy="658812"/>
              <a:chOff x="2443163" y="5596406"/>
              <a:chExt cx="1000125" cy="658344"/>
            </a:xfrm>
          </p:grpSpPr>
          <p:sp>
            <p:nvSpPr>
              <p:cNvPr id="63528" name="Line 7"/>
              <p:cNvSpPr>
                <a:spLocks noChangeShapeType="1"/>
              </p:cNvSpPr>
              <p:nvPr/>
            </p:nvSpPr>
            <p:spPr bwMode="auto">
              <a:xfrm>
                <a:off x="2943532" y="5596406"/>
                <a:ext cx="0" cy="3599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443163" y="5966030"/>
                <a:ext cx="1000125" cy="288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s</a:t>
                </a:r>
                <a:endParaRPr lang="en-US" altLang="zh-CN" sz="1600" b="1" dirty="0">
                  <a:latin typeface="+mn-lt"/>
                </a:endParaRPr>
              </a:p>
            </p:txBody>
          </p:sp>
        </p:grpSp>
        <p:grpSp>
          <p:nvGrpSpPr>
            <p:cNvPr id="4" name="组合 38"/>
            <p:cNvGrpSpPr>
              <a:grpSpLocks/>
            </p:cNvGrpSpPr>
            <p:nvPr/>
          </p:nvGrpSpPr>
          <p:grpSpPr bwMode="auto">
            <a:xfrm>
              <a:off x="1214438" y="3779838"/>
              <a:ext cx="3729037" cy="1049337"/>
              <a:chOff x="1214438" y="3779838"/>
              <a:chExt cx="3729037" cy="1049337"/>
            </a:xfrm>
          </p:grpSpPr>
          <p:sp>
            <p:nvSpPr>
              <p:cNvPr id="63521" name="Line 4"/>
              <p:cNvSpPr>
                <a:spLocks noChangeShapeType="1"/>
              </p:cNvSpPr>
              <p:nvPr/>
            </p:nvSpPr>
            <p:spPr bwMode="auto">
              <a:xfrm>
                <a:off x="2788201" y="4064304"/>
                <a:ext cx="0" cy="360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2" name="Line 5"/>
              <p:cNvSpPr>
                <a:spLocks noChangeShapeType="1"/>
              </p:cNvSpPr>
              <p:nvPr/>
            </p:nvSpPr>
            <p:spPr bwMode="auto">
              <a:xfrm flipH="1">
                <a:off x="1657761" y="4064304"/>
                <a:ext cx="791915" cy="431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3" name="Line 6"/>
              <p:cNvSpPr>
                <a:spLocks noChangeShapeType="1"/>
              </p:cNvSpPr>
              <p:nvPr/>
            </p:nvSpPr>
            <p:spPr bwMode="auto">
              <a:xfrm>
                <a:off x="3086367" y="4064303"/>
                <a:ext cx="792077" cy="431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1871663" y="3779838"/>
                <a:ext cx="1857375" cy="288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stmt-sequence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1214438" y="4538663"/>
                <a:ext cx="857250" cy="2905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stmt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3157538" y="4538663"/>
                <a:ext cx="1785937" cy="2905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stmt-sequence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2357438" y="4538663"/>
                <a:ext cx="857250" cy="2905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;</a:t>
                </a:r>
              </a:p>
            </p:txBody>
          </p:sp>
        </p:grpSp>
        <p:grpSp>
          <p:nvGrpSpPr>
            <p:cNvPr id="5" name="组合 43"/>
            <p:cNvGrpSpPr>
              <a:grpSpLocks/>
            </p:cNvGrpSpPr>
            <p:nvPr/>
          </p:nvGrpSpPr>
          <p:grpSpPr bwMode="auto">
            <a:xfrm>
              <a:off x="1214438" y="4810125"/>
              <a:ext cx="857250" cy="717550"/>
              <a:chOff x="1214438" y="4810483"/>
              <a:chExt cx="857250" cy="717192"/>
            </a:xfrm>
          </p:grpSpPr>
          <p:sp>
            <p:nvSpPr>
              <p:cNvPr id="63519" name="Line 4"/>
              <p:cNvSpPr>
                <a:spLocks noChangeShapeType="1"/>
              </p:cNvSpPr>
              <p:nvPr/>
            </p:nvSpPr>
            <p:spPr bwMode="auto">
              <a:xfrm>
                <a:off x="1628271" y="4810483"/>
                <a:ext cx="0" cy="360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1214438" y="5238894"/>
                <a:ext cx="857250" cy="2887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s</a:t>
                </a:r>
                <a:endParaRPr lang="en-US" altLang="zh-CN" sz="1600" b="1" dirty="0">
                  <a:latin typeface="+mn-lt"/>
                </a:endParaRPr>
              </a:p>
            </p:txBody>
          </p:sp>
        </p:grpSp>
        <p:grpSp>
          <p:nvGrpSpPr>
            <p:cNvPr id="6" name="组合 39"/>
            <p:cNvGrpSpPr>
              <a:grpSpLocks/>
            </p:cNvGrpSpPr>
            <p:nvPr/>
          </p:nvGrpSpPr>
          <p:grpSpPr bwMode="auto">
            <a:xfrm>
              <a:off x="2514600" y="4881563"/>
              <a:ext cx="3500438" cy="742950"/>
              <a:chOff x="2514600" y="4881931"/>
              <a:chExt cx="3500438" cy="742100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2514600" y="5333850"/>
                <a:ext cx="857250" cy="2885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stmt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63514" name="矩形 13"/>
              <p:cNvSpPr>
                <a:spLocks noChangeArrowheads="1"/>
              </p:cNvSpPr>
              <p:nvPr/>
            </p:nvSpPr>
            <p:spPr bwMode="auto">
              <a:xfrm>
                <a:off x="4443559" y="5334682"/>
                <a:ext cx="1571479" cy="289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 i="1"/>
                  <a:t>stmt-sequence</a:t>
                </a:r>
                <a:endParaRPr lang="en-US" altLang="zh-CN" sz="1600"/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3657600" y="5333850"/>
                <a:ext cx="857250" cy="2885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dirty="0">
                    <a:latin typeface="+mn-lt"/>
                  </a:rPr>
                  <a:t>;</a:t>
                </a:r>
              </a:p>
            </p:txBody>
          </p:sp>
          <p:sp>
            <p:nvSpPr>
              <p:cNvPr id="63516" name="Line 4"/>
              <p:cNvSpPr>
                <a:spLocks noChangeShapeType="1"/>
              </p:cNvSpPr>
              <p:nvPr/>
            </p:nvSpPr>
            <p:spPr bwMode="auto">
              <a:xfrm>
                <a:off x="4080093" y="4881932"/>
                <a:ext cx="0" cy="360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7" name="Line 5"/>
              <p:cNvSpPr>
                <a:spLocks noChangeShapeType="1"/>
              </p:cNvSpPr>
              <p:nvPr/>
            </p:nvSpPr>
            <p:spPr bwMode="auto">
              <a:xfrm flipH="1">
                <a:off x="2949652" y="4881932"/>
                <a:ext cx="791915" cy="431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8" name="Line 6"/>
              <p:cNvSpPr>
                <a:spLocks noChangeShapeType="1"/>
              </p:cNvSpPr>
              <p:nvPr/>
            </p:nvSpPr>
            <p:spPr bwMode="auto">
              <a:xfrm>
                <a:off x="4378259" y="4881931"/>
                <a:ext cx="792077" cy="431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40"/>
            <p:cNvGrpSpPr>
              <a:grpSpLocks/>
            </p:cNvGrpSpPr>
            <p:nvPr/>
          </p:nvGrpSpPr>
          <p:grpSpPr bwMode="auto">
            <a:xfrm>
              <a:off x="4800600" y="5595938"/>
              <a:ext cx="857250" cy="658812"/>
              <a:chOff x="4800600" y="5596406"/>
              <a:chExt cx="857250" cy="658344"/>
            </a:xfrm>
          </p:grpSpPr>
          <p:sp>
            <p:nvSpPr>
              <p:cNvPr id="63511" name="Line 9"/>
              <p:cNvSpPr>
                <a:spLocks noChangeShapeType="1"/>
              </p:cNvSpPr>
              <p:nvPr/>
            </p:nvSpPr>
            <p:spPr bwMode="auto">
              <a:xfrm>
                <a:off x="5229303" y="5596406"/>
                <a:ext cx="0" cy="3599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4800600" y="5966030"/>
                <a:ext cx="857250" cy="288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i="1" dirty="0">
                    <a:latin typeface="+mn-lt"/>
                  </a:rPr>
                  <a:t>stmt</a:t>
                </a:r>
                <a:endParaRPr lang="en-US" altLang="zh-CN" sz="1600" dirty="0">
                  <a:latin typeface="+mn-lt"/>
                </a:endParaRPr>
              </a:p>
            </p:txBody>
          </p:sp>
        </p:grpSp>
        <p:grpSp>
          <p:nvGrpSpPr>
            <p:cNvPr id="8" name="组合 41"/>
            <p:cNvGrpSpPr>
              <a:grpSpLocks/>
            </p:cNvGrpSpPr>
            <p:nvPr/>
          </p:nvGrpSpPr>
          <p:grpSpPr bwMode="auto">
            <a:xfrm>
              <a:off x="4729163" y="6238875"/>
              <a:ext cx="1000125" cy="619125"/>
              <a:chOff x="4729163" y="6239433"/>
              <a:chExt cx="1000125" cy="618567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4729163" y="6569335"/>
                <a:ext cx="1000125" cy="288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altLang="zh-CN" sz="1600" b="1" i="1" dirty="0">
                    <a:latin typeface="+mn-lt"/>
                  </a:rPr>
                  <a:t>s</a:t>
                </a:r>
                <a:endParaRPr lang="en-US" altLang="zh-CN" sz="1600" b="1" dirty="0">
                  <a:latin typeface="+mn-lt"/>
                </a:endParaRPr>
              </a:p>
            </p:txBody>
          </p:sp>
          <p:sp>
            <p:nvSpPr>
              <p:cNvPr id="63510" name="Line 4"/>
              <p:cNvSpPr>
                <a:spLocks noChangeShapeType="1"/>
              </p:cNvSpPr>
              <p:nvPr/>
            </p:nvSpPr>
            <p:spPr bwMode="auto">
              <a:xfrm>
                <a:off x="5214536" y="6239433"/>
                <a:ext cx="0" cy="287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22"/>
          <p:cNvGrpSpPr>
            <a:grpSpLocks/>
          </p:cNvGrpSpPr>
          <p:nvPr/>
        </p:nvGrpSpPr>
        <p:grpSpPr bwMode="auto">
          <a:xfrm>
            <a:off x="6072188" y="3848100"/>
            <a:ext cx="2786062" cy="1866900"/>
            <a:chOff x="2357422" y="2997206"/>
            <a:chExt cx="2786082" cy="1868234"/>
          </a:xfrm>
        </p:grpSpPr>
        <p:sp>
          <p:nvSpPr>
            <p:cNvPr id="63500" name="Line 5"/>
            <p:cNvSpPr>
              <a:spLocks noChangeShapeType="1"/>
            </p:cNvSpPr>
            <p:nvPr/>
          </p:nvSpPr>
          <p:spPr bwMode="auto">
            <a:xfrm flipH="1">
              <a:off x="2782671" y="3320394"/>
              <a:ext cx="431998" cy="431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6"/>
            <p:cNvSpPr>
              <a:spLocks noChangeShapeType="1"/>
            </p:cNvSpPr>
            <p:nvPr/>
          </p:nvSpPr>
          <p:spPr bwMode="auto">
            <a:xfrm>
              <a:off x="3571858" y="3320393"/>
              <a:ext cx="431998" cy="431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955913" y="2997206"/>
              <a:ext cx="857256" cy="289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1600" b="1" dirty="0">
                  <a:latin typeface="+mn-lt"/>
                </a:rPr>
                <a:t>;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357422" y="3786758"/>
              <a:ext cx="857256" cy="289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1600" b="1" i="1" dirty="0">
                  <a:latin typeface="+mn-lt"/>
                </a:rPr>
                <a:t>s</a:t>
              </a:r>
            </a:p>
          </p:txBody>
        </p:sp>
        <p:sp>
          <p:nvSpPr>
            <p:cNvPr id="63504" name="Line 5"/>
            <p:cNvSpPr>
              <a:spLocks noChangeShapeType="1"/>
            </p:cNvSpPr>
            <p:nvPr/>
          </p:nvSpPr>
          <p:spPr bwMode="auto">
            <a:xfrm flipH="1">
              <a:off x="3425628" y="4071943"/>
              <a:ext cx="431998" cy="431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6"/>
            <p:cNvSpPr>
              <a:spLocks noChangeShapeType="1"/>
            </p:cNvSpPr>
            <p:nvPr/>
          </p:nvSpPr>
          <p:spPr bwMode="auto">
            <a:xfrm>
              <a:off x="4214815" y="4071942"/>
              <a:ext cx="431998" cy="431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598856" y="3786758"/>
              <a:ext cx="857256" cy="289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1600" b="1" dirty="0">
                  <a:latin typeface="+mn-lt"/>
                </a:rPr>
                <a:t>;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928926" y="4576309"/>
              <a:ext cx="857256" cy="289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1600" b="1" i="1" dirty="0">
                  <a:latin typeface="+mn-lt"/>
                </a:rPr>
                <a:t>s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286248" y="4576309"/>
              <a:ext cx="857256" cy="289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1600" b="1" i="1" dirty="0">
                  <a:latin typeface="+mn-lt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Problem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1031850" y="1125538"/>
            <a:ext cx="7540678" cy="5040312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 problem with this is that a </a:t>
            </a:r>
            <a:r>
              <a:rPr lang="en-US" altLang="zh-CN" i="1" dirty="0" err="1" smtClean="0"/>
              <a:t>seq</a:t>
            </a:r>
            <a:r>
              <a:rPr lang="en-US" altLang="zh-CN" dirty="0" smtClean="0"/>
              <a:t> node may have </a:t>
            </a:r>
            <a:r>
              <a:rPr lang="en-US" altLang="zh-CN" dirty="0" smtClean="0">
                <a:solidFill>
                  <a:srgbClr val="FF0000"/>
                </a:solidFill>
              </a:rPr>
              <a:t>an arbitrary number of children</a:t>
            </a:r>
            <a:r>
              <a:rPr lang="en-US" altLang="zh-CN" dirty="0" smtClean="0"/>
              <a:t>, and this is difficult to provide for in a data type declaration.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755DCE-0B20-4DFA-9704-87A01A953335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3000364" y="1571612"/>
            <a:ext cx="2857500" cy="1052929"/>
            <a:chOff x="2786037" y="4425598"/>
            <a:chExt cx="2857527" cy="1053735"/>
          </a:xfrm>
        </p:grpSpPr>
        <p:sp>
          <p:nvSpPr>
            <p:cNvPr id="64518" name="Line 4"/>
            <p:cNvSpPr>
              <a:spLocks noChangeShapeType="1"/>
            </p:cNvSpPr>
            <p:nvPr/>
          </p:nvSpPr>
          <p:spPr bwMode="auto">
            <a:xfrm>
              <a:off x="4202364" y="4706953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4519" name="Line 5"/>
            <p:cNvSpPr>
              <a:spLocks noChangeShapeType="1"/>
            </p:cNvSpPr>
            <p:nvPr/>
          </p:nvSpPr>
          <p:spPr bwMode="auto">
            <a:xfrm flipH="1">
              <a:off x="3209041" y="4706950"/>
              <a:ext cx="720005" cy="360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>
              <a:off x="4429115" y="4706949"/>
              <a:ext cx="720005" cy="360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73471" y="4425598"/>
              <a:ext cx="857258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 err="1">
                  <a:latin typeface="+mn-lt"/>
                </a:rPr>
                <a:t>seq</a:t>
              </a:r>
              <a:endParaRPr lang="en-US" altLang="zh-CN" sz="2000" b="1" i="1" dirty="0">
                <a:latin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86037" y="5140520"/>
              <a:ext cx="857258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>
                  <a:latin typeface="+mn-lt"/>
                </a:rPr>
                <a:t>s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4786306" y="5140520"/>
              <a:ext cx="857258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>
                  <a:latin typeface="+mn-lt"/>
                </a:rPr>
                <a:t>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786171" y="5140520"/>
              <a:ext cx="857258" cy="338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>
                  <a:latin typeface="+mn-lt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Solution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solution is to use the standard </a:t>
            </a:r>
            <a:r>
              <a:rPr lang="en-US" altLang="zh-CN" dirty="0" smtClean="0">
                <a:solidFill>
                  <a:srgbClr val="FF0000"/>
                </a:solidFill>
              </a:rPr>
              <a:t>leftmost-child right-sibling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representation for a tree (presented in most data structures texts) to deal with arbitrary number of children.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 complication is that the links here are </a:t>
            </a:r>
            <a:r>
              <a:rPr lang="en-US" altLang="zh-CN" dirty="0" smtClean="0">
                <a:solidFill>
                  <a:srgbClr val="FF0000"/>
                </a:solidFill>
              </a:rPr>
              <a:t>sibling links that must be distinguished from child links</a:t>
            </a:r>
            <a:r>
              <a:rPr lang="en-US" altLang="zh-CN" dirty="0" smtClean="0"/>
              <a:t>, and that require a new field in the syntax tree declaration.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57FEA0-C052-4566-B28B-C1F9EB679F28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3057525" y="2786058"/>
            <a:ext cx="2871788" cy="338554"/>
            <a:chOff x="3057525" y="3425825"/>
            <a:chExt cx="2871788" cy="338554"/>
          </a:xfrm>
        </p:grpSpPr>
        <p:sp>
          <p:nvSpPr>
            <p:cNvPr id="17" name="矩形 16"/>
            <p:cNvSpPr/>
            <p:nvPr/>
          </p:nvSpPr>
          <p:spPr bwMode="auto">
            <a:xfrm>
              <a:off x="3057525" y="3425825"/>
              <a:ext cx="85725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>
                  <a:latin typeface="+mn-lt"/>
                </a:rPr>
                <a:t>s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72063" y="3425825"/>
              <a:ext cx="85725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>
                  <a:latin typeface="+mn-lt"/>
                </a:rPr>
                <a:t>s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071938" y="3425825"/>
              <a:ext cx="85725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i="1" dirty="0">
                  <a:latin typeface="+mn-lt"/>
                </a:rPr>
                <a:t>s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3643313" y="3570288"/>
              <a:ext cx="68421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4657725" y="3570288"/>
              <a:ext cx="6842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main(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2910" y="1249997"/>
            <a:ext cx="80724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main(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</a:t>
            </a:r>
            <a:r>
              <a:rPr lang="en-US" altLang="zh-CN" sz="2400" dirty="0" smtClean="0"/>
              <a:t>, char 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 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  source = </a:t>
            </a:r>
            <a:r>
              <a:rPr lang="en-US" altLang="zh-CN" sz="2400" dirty="0" err="1" smtClean="0"/>
              <a:t>fopen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pgm,"r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  listing = </a:t>
            </a:r>
            <a:r>
              <a:rPr lang="en-US" altLang="zh-CN" sz="2400" dirty="0" err="1" smtClean="0"/>
              <a:t>stdout</a:t>
            </a:r>
            <a:r>
              <a:rPr lang="en-US" altLang="zh-CN" sz="2400" dirty="0" smtClean="0"/>
              <a:t>; /* send listing to screen */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#if NO_PARSE</a:t>
            </a:r>
          </a:p>
          <a:p>
            <a:r>
              <a:rPr lang="en-US" altLang="zh-CN" sz="2400" dirty="0" smtClean="0"/>
              <a:t>  while (</a:t>
            </a:r>
            <a:r>
              <a:rPr lang="en-US" altLang="zh-CN" sz="2400" dirty="0" err="1" smtClean="0"/>
              <a:t>getToken</a:t>
            </a:r>
            <a:r>
              <a:rPr lang="en-US" altLang="zh-CN" sz="2400" dirty="0" smtClean="0"/>
              <a:t>()!=ENDFILE);</a:t>
            </a:r>
          </a:p>
          <a:p>
            <a:r>
              <a:rPr lang="en-US" altLang="zh-CN" sz="2400" dirty="0" smtClean="0"/>
              <a:t>#else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syntaxTree</a:t>
            </a:r>
            <a:r>
              <a:rPr lang="en-US" altLang="zh-CN" sz="2400" dirty="0" smtClean="0"/>
              <a:t> = parse();</a:t>
            </a:r>
          </a:p>
          <a:p>
            <a:r>
              <a:rPr lang="en-US" altLang="zh-CN" sz="2400" dirty="0" smtClean="0"/>
              <a:t>   …</a:t>
            </a:r>
          </a:p>
          <a:p>
            <a:r>
              <a:rPr lang="en-US" altLang="zh-CN" sz="2400" dirty="0" smtClean="0"/>
              <a:t>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 Declaration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357290" y="1050226"/>
            <a:ext cx="692948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#define  MAXCHILDREN  3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treeNode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treeNode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* child[MAXCHILDREN];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treeNode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* sibling;</a:t>
            </a:r>
          </a:p>
          <a:p>
            <a:pPr>
              <a:spcBef>
                <a:spcPts val="6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TreeNode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72642-AF7A-4F94-975C-59C7F8E009A3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3" name="组合 12"/>
          <p:cNvGrpSpPr/>
          <p:nvPr/>
        </p:nvGrpSpPr>
        <p:grpSpPr>
          <a:xfrm>
            <a:off x="1167455" y="3071810"/>
            <a:ext cx="6809090" cy="714380"/>
            <a:chOff x="1322086" y="5239411"/>
            <a:chExt cx="5760000" cy="9270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322086" y="5239411"/>
              <a:ext cx="5760000" cy="927099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圆角矩形 4"/>
            <p:cNvSpPr/>
            <p:nvPr/>
          </p:nvSpPr>
          <p:spPr bwMode="auto">
            <a:xfrm>
              <a:off x="1357290" y="5286388"/>
              <a:ext cx="5675330" cy="836334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algn="ctr"/>
              <a:r>
                <a:rPr lang="en-US" altLang="zh-CN" sz="2400" dirty="0" smtClean="0"/>
                <a:t>Syntax Tree Structure for the TINY Compiler</a:t>
              </a: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Structures in TINY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statements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if-statements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repeat-statements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assign-statements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read-statements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write-statements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expressions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operator-expressions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constant-expressions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identifier-expressions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A tree node will have a maximum of three child structures.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Statements will be sequenced via a sibling field instead of using a child field.</a:t>
            </a:r>
            <a:endParaRPr lang="zh-CN" altLang="en-US" dirty="0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32BB6-4FE1-4C1C-A289-9EA3DBABC1E7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>
          <a:xfrm>
            <a:off x="1000100" y="188913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C Declarations for Syntax Tree Nodes</a:t>
            </a:r>
            <a:endParaRPr lang="zh-CN" altLang="en-US" dirty="0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20AF8-1B10-4E87-B1B5-543A391B0758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357290" y="1000108"/>
            <a:ext cx="6929486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StmtK,ExpK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NodeKind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IfK,RepeatK,AssignK,ReadK,WriteK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StmtKind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OpK,ConstK,IdK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ExpKind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#define  MAXCHILDREN  3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treeNode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treeNode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* child[MAXCHILDREN];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treeNode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* sibling;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lineno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NodeKind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nodekind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union {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StmtKind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stmt;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ExpKind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exp;} kind;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union {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op;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     char * name; }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attr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ExpType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type; /* for type checking of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exps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*/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TreeNode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1000100" y="188913"/>
            <a:ext cx="8143900" cy="768350"/>
          </a:xfrm>
        </p:spPr>
        <p:txBody>
          <a:bodyPr/>
          <a:lstStyle/>
          <a:p>
            <a:r>
              <a:rPr lang="en-US" altLang="zh-CN" sz="3200" dirty="0" smtClean="0"/>
              <a:t>Visual Description for Syntax Tree Structure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of statements</a:t>
            </a:r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BE6FA-4B3A-4A38-A5D4-FB3ED97B4369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grpSp>
        <p:nvGrpSpPr>
          <p:cNvPr id="2" name="组合 43"/>
          <p:cNvGrpSpPr/>
          <p:nvPr/>
        </p:nvGrpSpPr>
        <p:grpSpPr>
          <a:xfrm>
            <a:off x="1544654" y="2382838"/>
            <a:ext cx="900047" cy="1162050"/>
            <a:chOff x="1544654" y="2382838"/>
            <a:chExt cx="900047" cy="1162050"/>
          </a:xfrm>
        </p:grpSpPr>
        <p:sp>
          <p:nvSpPr>
            <p:cNvPr id="142362" name="等腰三角形 8"/>
            <p:cNvSpPr>
              <a:spLocks noChangeArrowheads="1"/>
            </p:cNvSpPr>
            <p:nvPr/>
          </p:nvSpPr>
          <p:spPr bwMode="auto">
            <a:xfrm>
              <a:off x="1544654" y="2897130"/>
              <a:ext cx="900047" cy="64775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 rot="5400000">
              <a:off x="1731169" y="2651919"/>
              <a:ext cx="53975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5"/>
          <p:cNvGrpSpPr/>
          <p:nvPr/>
        </p:nvGrpSpPr>
        <p:grpSpPr>
          <a:xfrm>
            <a:off x="3241888" y="2382838"/>
            <a:ext cx="900047" cy="1162050"/>
            <a:chOff x="3241888" y="2382838"/>
            <a:chExt cx="900047" cy="1162050"/>
          </a:xfrm>
        </p:grpSpPr>
        <p:sp>
          <p:nvSpPr>
            <p:cNvPr id="142365" name="等腰三角形 28"/>
            <p:cNvSpPr>
              <a:spLocks noChangeArrowheads="1"/>
            </p:cNvSpPr>
            <p:nvPr/>
          </p:nvSpPr>
          <p:spPr bwMode="auto">
            <a:xfrm>
              <a:off x="3241888" y="2897130"/>
              <a:ext cx="900047" cy="64775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 rot="5400000">
              <a:off x="3428207" y="2651919"/>
              <a:ext cx="53975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6"/>
          <p:cNvGrpSpPr/>
          <p:nvPr/>
        </p:nvGrpSpPr>
        <p:grpSpPr>
          <a:xfrm>
            <a:off x="4949097" y="2382838"/>
            <a:ext cx="900047" cy="1162050"/>
            <a:chOff x="4949097" y="2382838"/>
            <a:chExt cx="900047" cy="1162050"/>
          </a:xfrm>
        </p:grpSpPr>
        <p:sp>
          <p:nvSpPr>
            <p:cNvPr id="142369" name="等腰三角形 33"/>
            <p:cNvSpPr>
              <a:spLocks noChangeArrowheads="1"/>
            </p:cNvSpPr>
            <p:nvPr/>
          </p:nvSpPr>
          <p:spPr bwMode="auto">
            <a:xfrm>
              <a:off x="4949097" y="2897130"/>
              <a:ext cx="900047" cy="64775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 rot="5400000">
              <a:off x="5136357" y="2651919"/>
              <a:ext cx="53975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47"/>
          <p:cNvGrpSpPr/>
          <p:nvPr/>
        </p:nvGrpSpPr>
        <p:grpSpPr>
          <a:xfrm>
            <a:off x="6646332" y="2382838"/>
            <a:ext cx="900047" cy="1162050"/>
            <a:chOff x="6646332" y="2382838"/>
            <a:chExt cx="900047" cy="1162050"/>
          </a:xfrm>
        </p:grpSpPr>
        <p:sp>
          <p:nvSpPr>
            <p:cNvPr id="142373" name="等腰三角形 37"/>
            <p:cNvSpPr>
              <a:spLocks noChangeArrowheads="1"/>
            </p:cNvSpPr>
            <p:nvPr/>
          </p:nvSpPr>
          <p:spPr bwMode="auto">
            <a:xfrm>
              <a:off x="6646332" y="2897130"/>
              <a:ext cx="900047" cy="64775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 rot="5400000">
              <a:off x="6833394" y="2651919"/>
              <a:ext cx="53975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42"/>
          <p:cNvGrpSpPr/>
          <p:nvPr/>
        </p:nvGrpSpPr>
        <p:grpSpPr>
          <a:xfrm>
            <a:off x="1428750" y="1793875"/>
            <a:ext cx="7273925" cy="584200"/>
            <a:chOff x="1428750" y="1793875"/>
            <a:chExt cx="7273925" cy="584200"/>
          </a:xfrm>
        </p:grpSpPr>
        <p:sp>
          <p:nvSpPr>
            <p:cNvPr id="142361" name="矩形 4"/>
            <p:cNvSpPr>
              <a:spLocks noChangeArrowheads="1"/>
            </p:cNvSpPr>
            <p:nvPr/>
          </p:nvSpPr>
          <p:spPr bwMode="auto">
            <a:xfrm>
              <a:off x="1428750" y="1793875"/>
              <a:ext cx="1152060" cy="5757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42364" name="矩形 27"/>
            <p:cNvSpPr>
              <a:spLocks noChangeArrowheads="1"/>
            </p:cNvSpPr>
            <p:nvPr/>
          </p:nvSpPr>
          <p:spPr bwMode="auto">
            <a:xfrm>
              <a:off x="3125984" y="1793875"/>
              <a:ext cx="1152060" cy="5757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142361" idx="3"/>
              <a:endCxn id="142364" idx="1"/>
            </p:cNvCxnSpPr>
            <p:nvPr/>
          </p:nvCxnSpPr>
          <p:spPr bwMode="auto">
            <a:xfrm>
              <a:off x="2581275" y="2081213"/>
              <a:ext cx="5445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368" name="矩形 32"/>
            <p:cNvSpPr>
              <a:spLocks noChangeArrowheads="1"/>
            </p:cNvSpPr>
            <p:nvPr/>
          </p:nvSpPr>
          <p:spPr bwMode="auto">
            <a:xfrm>
              <a:off x="4833193" y="1793875"/>
              <a:ext cx="1152060" cy="5757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endCxn id="142368" idx="1"/>
            </p:cNvCxnSpPr>
            <p:nvPr/>
          </p:nvCxnSpPr>
          <p:spPr bwMode="auto">
            <a:xfrm>
              <a:off x="4287838" y="2081213"/>
              <a:ext cx="5461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372" name="矩形 36"/>
            <p:cNvSpPr>
              <a:spLocks noChangeArrowheads="1"/>
            </p:cNvSpPr>
            <p:nvPr/>
          </p:nvSpPr>
          <p:spPr bwMode="auto">
            <a:xfrm>
              <a:off x="6530428" y="1793875"/>
              <a:ext cx="1152060" cy="5757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endCxn id="142372" idx="1"/>
            </p:cNvCxnSpPr>
            <p:nvPr/>
          </p:nvCxnSpPr>
          <p:spPr bwMode="auto">
            <a:xfrm>
              <a:off x="5984875" y="2081213"/>
              <a:ext cx="5461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7686675" y="2079625"/>
              <a:ext cx="544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 bwMode="auto">
            <a:xfrm>
              <a:off x="8286750" y="2008188"/>
              <a:ext cx="4159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…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42910" y="4032128"/>
            <a:ext cx="728666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Rectangular boxes indicate statement nodes.</a:t>
            </a:r>
          </a:p>
          <a:p>
            <a:pPr indent="28800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Round or oval boxes indicate expression nodes.</a:t>
            </a:r>
          </a:p>
          <a:p>
            <a:pPr indent="28800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Sibling pointers are drawn to the right of node boxes.</a:t>
            </a:r>
          </a:p>
          <a:p>
            <a:pPr indent="28800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Child pointers are drawn below the boxes.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  <a:p>
            <a:pPr indent="28800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Triangles indicate additional, unspecified tree structures.</a:t>
            </a:r>
          </a:p>
          <a:p>
            <a:pPr indent="28800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Dashed lines indicate structures that may or may not appear.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1000100" y="188913"/>
            <a:ext cx="8143900" cy="768350"/>
          </a:xfrm>
        </p:spPr>
        <p:txBody>
          <a:bodyPr/>
          <a:lstStyle/>
          <a:p>
            <a:r>
              <a:rPr lang="en-US" altLang="zh-CN" sz="3200" dirty="0" smtClean="0"/>
              <a:t>Visual Description for Syntax Tree Structure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if-statement</a:t>
            </a:r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repeat-statement</a:t>
            </a:r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BE6FA-4B3A-4A38-A5D4-FB3ED97B4369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grpSp>
        <p:nvGrpSpPr>
          <p:cNvPr id="2" name="组合 55"/>
          <p:cNvGrpSpPr>
            <a:grpSpLocks/>
          </p:cNvGrpSpPr>
          <p:nvPr/>
        </p:nvGrpSpPr>
        <p:grpSpPr bwMode="auto">
          <a:xfrm>
            <a:off x="1214438" y="1643050"/>
            <a:ext cx="3309937" cy="2163762"/>
            <a:chOff x="1214414" y="4551184"/>
            <a:chExt cx="3310574" cy="2163964"/>
          </a:xfrm>
        </p:grpSpPr>
        <p:sp>
          <p:nvSpPr>
            <p:cNvPr id="27" name="TextBox 26"/>
            <p:cNvSpPr txBox="1"/>
            <p:nvPr/>
          </p:nvSpPr>
          <p:spPr>
            <a:xfrm>
              <a:off x="2286182" y="4551184"/>
              <a:ext cx="1151159" cy="576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en-US" altLang="zh-CN" dirty="0">
                  <a:latin typeface="+mn-lt"/>
                </a:rPr>
                <a:t>if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142352" name="等腰三角形 43"/>
            <p:cNvSpPr>
              <a:spLocks noChangeArrowheads="1"/>
            </p:cNvSpPr>
            <p:nvPr/>
          </p:nvSpPr>
          <p:spPr bwMode="auto">
            <a:xfrm>
              <a:off x="2397328" y="5637048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2583923" y="5391843"/>
              <a:ext cx="53980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354" name="等腰三角形 45"/>
            <p:cNvSpPr>
              <a:spLocks noChangeArrowheads="1"/>
            </p:cNvSpPr>
            <p:nvPr/>
          </p:nvSpPr>
          <p:spPr bwMode="auto">
            <a:xfrm>
              <a:off x="1214414" y="5638520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42355" name="等腰三角形 46"/>
            <p:cNvSpPr>
              <a:spLocks noChangeArrowheads="1"/>
            </p:cNvSpPr>
            <p:nvPr/>
          </p:nvSpPr>
          <p:spPr bwMode="auto">
            <a:xfrm>
              <a:off x="3529124" y="5638520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endCxn id="142354" idx="0"/>
            </p:cNvCxnSpPr>
            <p:nvPr/>
          </p:nvCxnSpPr>
          <p:spPr>
            <a:xfrm rot="10800000" flipV="1">
              <a:off x="1663762" y="5122737"/>
              <a:ext cx="908225" cy="515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endCxn id="142355" idx="0"/>
            </p:cNvCxnSpPr>
            <p:nvPr/>
          </p:nvCxnSpPr>
          <p:spPr>
            <a:xfrm>
              <a:off x="3143597" y="5122737"/>
              <a:ext cx="835186" cy="515985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385897" y="6343638"/>
              <a:ext cx="557319" cy="3699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test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94122" y="6345226"/>
              <a:ext cx="1108288" cy="369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then-part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42105" y="6345226"/>
              <a:ext cx="1082883" cy="369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else-part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1857356" y="4492648"/>
            <a:ext cx="2286000" cy="2151062"/>
            <a:chOff x="1738906" y="4564832"/>
            <a:chExt cx="2286016" cy="2150316"/>
          </a:xfrm>
        </p:grpSpPr>
        <p:sp>
          <p:nvSpPr>
            <p:cNvPr id="58" name="TextBox 57"/>
            <p:cNvSpPr txBox="1"/>
            <p:nvPr/>
          </p:nvSpPr>
          <p:spPr>
            <a:xfrm>
              <a:off x="2286598" y="4564832"/>
              <a:ext cx="1150945" cy="5760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en-US" altLang="zh-CN" dirty="0">
                  <a:latin typeface="+mn-lt"/>
                </a:rPr>
                <a:t>repeat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142345" name="等腰三角形 60"/>
            <p:cNvSpPr>
              <a:spLocks noChangeArrowheads="1"/>
            </p:cNvSpPr>
            <p:nvPr/>
          </p:nvSpPr>
          <p:spPr bwMode="auto">
            <a:xfrm>
              <a:off x="1738906" y="5638520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42346" name="等腰三角形 61"/>
            <p:cNvSpPr>
              <a:spLocks noChangeArrowheads="1"/>
            </p:cNvSpPr>
            <p:nvPr/>
          </p:nvSpPr>
          <p:spPr bwMode="auto">
            <a:xfrm>
              <a:off x="3124922" y="5638520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endCxn id="142345" idx="0"/>
            </p:cNvCxnSpPr>
            <p:nvPr/>
          </p:nvCxnSpPr>
          <p:spPr>
            <a:xfrm rot="5400000">
              <a:off x="2144603" y="5187637"/>
              <a:ext cx="495128" cy="407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142346" idx="0"/>
            </p:cNvCxnSpPr>
            <p:nvPr/>
          </p:nvCxnSpPr>
          <p:spPr>
            <a:xfrm rot="16200000" flipH="1">
              <a:off x="3124097" y="5187637"/>
              <a:ext cx="495128" cy="40799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842095" y="6343802"/>
              <a:ext cx="684217" cy="369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body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97842" y="6345389"/>
              <a:ext cx="557217" cy="3697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test</a:t>
              </a:r>
              <a:endParaRPr lang="zh-CN" altLang="en-US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>
          <a:xfrm>
            <a:off x="1000100" y="188913"/>
            <a:ext cx="8143900" cy="768350"/>
          </a:xfrm>
        </p:spPr>
        <p:txBody>
          <a:bodyPr/>
          <a:lstStyle/>
          <a:p>
            <a:r>
              <a:rPr lang="en-US" altLang="zh-CN" sz="3200" dirty="0" smtClean="0"/>
              <a:t>Visual Description for Syntax Tree Structure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assign-statement, read and write statement</a:t>
            </a:r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expressions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26A05-53BD-418C-85BC-7D430CA2B325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571604" y="1646238"/>
            <a:ext cx="1300163" cy="2163762"/>
            <a:chOff x="1901498" y="1714488"/>
            <a:chExt cx="1300356" cy="2163964"/>
          </a:xfrm>
        </p:grpSpPr>
        <p:sp>
          <p:nvSpPr>
            <p:cNvPr id="5" name="TextBox 4"/>
            <p:cNvSpPr txBox="1"/>
            <p:nvPr/>
          </p:nvSpPr>
          <p:spPr>
            <a:xfrm>
              <a:off x="1999938" y="1714488"/>
              <a:ext cx="1152696" cy="576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en-US" altLang="zh-CN" dirty="0">
                  <a:latin typeface="+mn-lt"/>
                </a:rPr>
                <a:t>assign</a:t>
              </a:r>
            </a:p>
            <a:p>
              <a:pPr algn="ctr">
                <a:defRPr/>
              </a:pPr>
              <a:r>
                <a:rPr lang="en-US" altLang="zh-CN" dirty="0">
                  <a:latin typeface="+mn-lt"/>
                </a:rPr>
                <a:t>(&lt;name&gt;)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143381" name="等腰三角形 5"/>
            <p:cNvSpPr>
              <a:spLocks noChangeArrowheads="1"/>
            </p:cNvSpPr>
            <p:nvPr/>
          </p:nvSpPr>
          <p:spPr bwMode="auto">
            <a:xfrm>
              <a:off x="2103860" y="2800352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2289714" y="2555147"/>
              <a:ext cx="5398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01498" y="3508530"/>
              <a:ext cx="1300356" cy="369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expression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62417" y="1646238"/>
            <a:ext cx="1152525" cy="5762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CN" dirty="0">
                <a:latin typeface="+mn-lt"/>
              </a:rPr>
              <a:t>read</a:t>
            </a:r>
          </a:p>
          <a:p>
            <a:pPr algn="ctr">
              <a:defRPr/>
            </a:pPr>
            <a:r>
              <a:rPr lang="en-US" altLang="zh-CN" dirty="0">
                <a:latin typeface="+mn-lt"/>
              </a:rPr>
              <a:t>(&lt;name&gt;)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6429388" y="1646238"/>
            <a:ext cx="1300162" cy="2163762"/>
            <a:chOff x="1901498" y="1714488"/>
            <a:chExt cx="1300356" cy="2163964"/>
          </a:xfrm>
        </p:grpSpPr>
        <p:sp>
          <p:nvSpPr>
            <p:cNvPr id="15" name="TextBox 14"/>
            <p:cNvSpPr txBox="1"/>
            <p:nvPr/>
          </p:nvSpPr>
          <p:spPr>
            <a:xfrm>
              <a:off x="1999938" y="1714488"/>
              <a:ext cx="1152697" cy="576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en-US" altLang="zh-CN" dirty="0">
                  <a:latin typeface="+mn-lt"/>
                </a:rPr>
                <a:t>write</a:t>
              </a:r>
            </a:p>
          </p:txBody>
        </p:sp>
        <p:sp>
          <p:nvSpPr>
            <p:cNvPr id="143377" name="等腰三角形 15"/>
            <p:cNvSpPr>
              <a:spLocks noChangeArrowheads="1"/>
            </p:cNvSpPr>
            <p:nvPr/>
          </p:nvSpPr>
          <p:spPr bwMode="auto">
            <a:xfrm>
              <a:off x="2103860" y="2800352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2289715" y="2555147"/>
              <a:ext cx="53980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01498" y="3508530"/>
              <a:ext cx="1300356" cy="369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expression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5143504" y="4414838"/>
            <a:ext cx="3214688" cy="2300287"/>
            <a:chOff x="2214546" y="4415484"/>
            <a:chExt cx="3214710" cy="2299664"/>
          </a:xfrm>
        </p:grpSpPr>
        <p:sp>
          <p:nvSpPr>
            <p:cNvPr id="143369" name="等腰三角形 20"/>
            <p:cNvSpPr>
              <a:spLocks noChangeArrowheads="1"/>
            </p:cNvSpPr>
            <p:nvPr/>
          </p:nvSpPr>
          <p:spPr bwMode="auto">
            <a:xfrm>
              <a:off x="2460838" y="5638520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43370" name="等腰三角形 21"/>
            <p:cNvSpPr>
              <a:spLocks noChangeArrowheads="1"/>
            </p:cNvSpPr>
            <p:nvPr/>
          </p:nvSpPr>
          <p:spPr bwMode="auto">
            <a:xfrm>
              <a:off x="4210323" y="5638520"/>
              <a:ext cx="900000" cy="648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endCxn id="143369" idx="0"/>
            </p:cNvCxnSpPr>
            <p:nvPr/>
          </p:nvCxnSpPr>
          <p:spPr>
            <a:xfrm rot="10800000" flipV="1">
              <a:off x="2911464" y="5143949"/>
              <a:ext cx="517529" cy="495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43370" idx="0"/>
            </p:cNvCxnSpPr>
            <p:nvPr/>
          </p:nvCxnSpPr>
          <p:spPr>
            <a:xfrm>
              <a:off x="4143372" y="5143949"/>
              <a:ext cx="517529" cy="49516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14546" y="6343774"/>
              <a:ext cx="1403360" cy="369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left operand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4607" y="6345361"/>
              <a:ext cx="1544649" cy="3697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right operand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143375" name="椭圆 26"/>
            <p:cNvSpPr>
              <a:spLocks noChangeArrowheads="1"/>
            </p:cNvSpPr>
            <p:nvPr/>
          </p:nvSpPr>
          <p:spPr bwMode="auto">
            <a:xfrm>
              <a:off x="2898432" y="4415484"/>
              <a:ext cx="1800000" cy="756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 anchorCtr="1"/>
            <a:lstStyle/>
            <a:p>
              <a:pPr algn="ctr"/>
              <a:r>
                <a:rPr lang="en-US" altLang="zh-CN"/>
                <a:t>op</a:t>
              </a:r>
            </a:p>
            <a:p>
              <a:pPr algn="ctr"/>
              <a:r>
                <a:rPr lang="en-US" altLang="zh-CN"/>
                <a:t>(&lt;opkind&gt;)</a:t>
              </a:r>
              <a:endParaRPr lang="zh-CN" altLang="en-US"/>
            </a:p>
          </p:txBody>
        </p:sp>
      </p:grpSp>
      <p:sp>
        <p:nvSpPr>
          <p:cNvPr id="27" name="椭圆 26"/>
          <p:cNvSpPr>
            <a:spLocks noChangeArrowheads="1"/>
          </p:cNvSpPr>
          <p:nvPr/>
        </p:nvSpPr>
        <p:spPr bwMode="auto">
          <a:xfrm>
            <a:off x="1357290" y="4429132"/>
            <a:ext cx="1799988" cy="75620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72000" anchor="ctr" anchorCtr="1"/>
          <a:lstStyle/>
          <a:p>
            <a:pPr algn="ctr"/>
            <a:r>
              <a:rPr lang="en-US" altLang="zh-CN" dirty="0" smtClean="0"/>
              <a:t>const</a:t>
            </a:r>
            <a:endParaRPr lang="en-US" altLang="zh-CN" dirty="0"/>
          </a:p>
          <a:p>
            <a:pPr algn="ctr"/>
            <a:r>
              <a:rPr lang="en-US" altLang="zh-CN" dirty="0" smtClean="0"/>
              <a:t>(&lt;value&gt;)</a:t>
            </a:r>
            <a:endParaRPr lang="zh-CN" altLang="en-US" dirty="0"/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3571868" y="4429132"/>
            <a:ext cx="1799988" cy="75620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72000" anchor="ctr" anchorCtr="1"/>
          <a:lstStyle/>
          <a:p>
            <a:pPr algn="ctr"/>
            <a:r>
              <a:rPr lang="en-US" altLang="zh-CN" dirty="0" smtClean="0"/>
              <a:t>ID</a:t>
            </a:r>
            <a:endParaRPr lang="en-US" altLang="zh-CN" dirty="0"/>
          </a:p>
          <a:p>
            <a:pPr algn="ctr"/>
            <a:r>
              <a:rPr lang="en-US" altLang="zh-CN" dirty="0" smtClean="0"/>
              <a:t>(&lt;name&gt;)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Tree for the Sample Program</a:t>
            </a:r>
            <a:endParaRPr lang="zh-CN" altLang="en-US" dirty="0" smtClean="0"/>
          </a:p>
        </p:txBody>
      </p:sp>
      <p:sp>
        <p:nvSpPr>
          <p:cNvPr id="14438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E03AE-6127-4DCC-BC1C-590C218ABFAC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pic>
        <p:nvPicPr>
          <p:cNvPr id="62" name="图片 6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" y="1207263"/>
            <a:ext cx="8948189" cy="5150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72642-AF7A-4F94-975C-59C7F8E009A3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3" name="组合 12"/>
          <p:cNvGrpSpPr/>
          <p:nvPr/>
        </p:nvGrpSpPr>
        <p:grpSpPr>
          <a:xfrm>
            <a:off x="571472" y="3071810"/>
            <a:ext cx="8001056" cy="714380"/>
            <a:chOff x="1322086" y="5239411"/>
            <a:chExt cx="5760000" cy="9270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322086" y="5239411"/>
              <a:ext cx="5760000" cy="927099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圆角矩形 4"/>
            <p:cNvSpPr/>
            <p:nvPr/>
          </p:nvSpPr>
          <p:spPr bwMode="auto">
            <a:xfrm>
              <a:off x="1357290" y="5286388"/>
              <a:ext cx="5675330" cy="836334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algn="ctr"/>
              <a:r>
                <a:rPr lang="en-US" sz="2400" dirty="0" smtClean="0"/>
                <a:t>A Recursive-Descent Parser for the TINY Language </a:t>
              </a: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2CF73-6B8C-4231-8E46-4FDB6AC14108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Grammar of the TINY language in BNF</a:t>
            </a:r>
            <a:endParaRPr lang="zh-CN" altLang="en-US" sz="3200" smtClean="0"/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103313"/>
            <a:ext cx="7532687" cy="53975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program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stmt-sequence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stmt-sequence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stmt-sequence</a:t>
            </a:r>
            <a:r>
              <a:rPr lang="en-US" altLang="zh-CN" sz="1800" b="1" dirty="0" smtClean="0"/>
              <a:t>;</a:t>
            </a:r>
            <a:r>
              <a:rPr lang="en-US" altLang="zh-CN" sz="1800" i="1" dirty="0" smtClean="0"/>
              <a:t> statement | statement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statement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if-stmt | repeat-stmt | assign-stmt | read-stmt | write-stmt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if-stmt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if </a:t>
            </a:r>
            <a:r>
              <a:rPr lang="en-US" altLang="zh-CN" sz="1800" i="1" dirty="0" smtClean="0"/>
              <a:t>exp</a:t>
            </a:r>
            <a:r>
              <a:rPr lang="en-US" altLang="zh-CN" sz="1800" b="1" dirty="0" smtClean="0"/>
              <a:t> then</a:t>
            </a:r>
            <a:r>
              <a:rPr lang="en-US" altLang="zh-CN" sz="1800" i="1" dirty="0" smtClean="0"/>
              <a:t> stmt-sequence </a:t>
            </a:r>
            <a:r>
              <a:rPr lang="en-US" altLang="zh-CN" sz="1800" b="1" dirty="0" smtClean="0"/>
              <a:t>end</a:t>
            </a:r>
            <a:endParaRPr lang="en-US" altLang="zh-CN" sz="1800" i="1" dirty="0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       	| </a:t>
            </a:r>
            <a:r>
              <a:rPr lang="en-US" altLang="zh-CN" sz="1800" b="1" dirty="0" smtClean="0"/>
              <a:t>if</a:t>
            </a:r>
            <a:r>
              <a:rPr lang="en-US" altLang="zh-CN" sz="1800" i="1" dirty="0" smtClean="0"/>
              <a:t> exp </a:t>
            </a:r>
            <a:r>
              <a:rPr lang="en-US" altLang="zh-CN" sz="1800" b="1" dirty="0" smtClean="0"/>
              <a:t>then </a:t>
            </a:r>
            <a:r>
              <a:rPr lang="en-US" altLang="zh-CN" sz="1800" i="1" dirty="0" smtClean="0"/>
              <a:t>stmt-sequence </a:t>
            </a:r>
            <a:r>
              <a:rPr lang="en-US" altLang="zh-CN" sz="1800" b="1" dirty="0" smtClean="0"/>
              <a:t>else</a:t>
            </a:r>
            <a:r>
              <a:rPr lang="en-US" altLang="zh-CN" sz="1800" i="1" dirty="0" smtClean="0"/>
              <a:t> stmt-sequence </a:t>
            </a:r>
            <a:r>
              <a:rPr lang="en-US" altLang="zh-CN" sz="1800" b="1" dirty="0" smtClean="0"/>
              <a:t>end</a:t>
            </a:r>
            <a:endParaRPr lang="en-US" altLang="zh-CN" sz="1800" i="1" dirty="0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repeat-stmt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repeat</a:t>
            </a:r>
            <a:r>
              <a:rPr lang="en-US" altLang="zh-CN" sz="1800" i="1" dirty="0" smtClean="0"/>
              <a:t> stmt-sequence </a:t>
            </a:r>
            <a:r>
              <a:rPr lang="en-US" altLang="zh-CN" sz="1800" b="1" dirty="0" smtClean="0"/>
              <a:t>until </a:t>
            </a:r>
            <a:r>
              <a:rPr lang="en-US" altLang="zh-CN" sz="1800" i="1" dirty="0" smtClean="0"/>
              <a:t>exp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assign-stmt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b="1" dirty="0" smtClean="0"/>
              <a:t> </a:t>
            </a:r>
            <a:r>
              <a:rPr lang="en-US" altLang="zh-CN" sz="1800" b="1" i="1" dirty="0" smtClean="0"/>
              <a:t>identifier</a:t>
            </a:r>
            <a:r>
              <a:rPr lang="en-US" altLang="zh-CN" sz="1800" b="1" dirty="0" smtClean="0"/>
              <a:t> := </a:t>
            </a:r>
            <a:r>
              <a:rPr lang="en-US" altLang="zh-CN" sz="1800" i="1" dirty="0" smtClean="0"/>
              <a:t>exp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read-stmt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read </a:t>
            </a:r>
            <a:r>
              <a:rPr lang="en-US" altLang="zh-CN" sz="1800" b="1" i="1" dirty="0" smtClean="0"/>
              <a:t>identifier</a:t>
            </a:r>
            <a:endParaRPr lang="en-US" altLang="zh-CN" sz="1800" i="1" dirty="0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write-stmt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write</a:t>
            </a:r>
            <a:r>
              <a:rPr lang="en-US" altLang="zh-CN" sz="1800" i="1" dirty="0" smtClean="0"/>
              <a:t> exp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exp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simple-exp comparison-op simple-exp | simple-exp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comparison-op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&lt; </a:t>
            </a:r>
            <a:r>
              <a:rPr lang="en-US" altLang="zh-CN" sz="1800" dirty="0" smtClean="0"/>
              <a:t>|</a:t>
            </a:r>
            <a:r>
              <a:rPr lang="en-US" altLang="zh-CN" sz="1800" b="1" dirty="0" smtClean="0"/>
              <a:t> =</a:t>
            </a:r>
            <a:endParaRPr lang="en-US" altLang="zh-CN" sz="1800" i="1" dirty="0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simple-exp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simple-exp </a:t>
            </a:r>
            <a:r>
              <a:rPr lang="en-US" altLang="zh-CN" sz="1800" i="1" dirty="0" err="1" smtClean="0"/>
              <a:t>addop</a:t>
            </a:r>
            <a:r>
              <a:rPr lang="en-US" altLang="zh-CN" sz="1800" i="1" dirty="0" smtClean="0"/>
              <a:t> term | term 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err="1" smtClean="0"/>
              <a:t>addop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+ | -</a:t>
            </a:r>
            <a:endParaRPr lang="en-US" altLang="zh-CN" sz="1800" i="1" dirty="0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term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term </a:t>
            </a:r>
            <a:r>
              <a:rPr lang="en-US" altLang="zh-CN" sz="1800" i="1" dirty="0" err="1" smtClean="0"/>
              <a:t>mulop</a:t>
            </a:r>
            <a:r>
              <a:rPr lang="en-US" altLang="zh-CN" sz="1800" i="1" dirty="0" smtClean="0"/>
              <a:t> factor | factor</a:t>
            </a:r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err="1" smtClean="0"/>
              <a:t>mulop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b="1" dirty="0" smtClean="0"/>
              <a:t>  * | /</a:t>
            </a:r>
            <a:endParaRPr lang="en-US" altLang="zh-CN" sz="1800" i="1" dirty="0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sz="1800" i="1" dirty="0" smtClean="0"/>
              <a:t>factor </a:t>
            </a:r>
            <a:r>
              <a:rPr lang="en-US" altLang="zh-CN" sz="1800" dirty="0" smtClean="0">
                <a:sym typeface="Symbol" pitchFamily="18" charset="2"/>
              </a:rPr>
              <a:t>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(</a:t>
            </a:r>
            <a:r>
              <a:rPr lang="en-US" altLang="zh-CN" sz="1800" i="1" dirty="0" smtClean="0"/>
              <a:t>exp</a:t>
            </a:r>
            <a:r>
              <a:rPr lang="en-US" altLang="zh-CN" sz="1800" b="1" dirty="0" smtClean="0"/>
              <a:t>) |</a:t>
            </a:r>
            <a:r>
              <a:rPr lang="en-US" altLang="zh-CN" sz="1800" b="1" i="1" dirty="0" smtClean="0"/>
              <a:t>number</a:t>
            </a:r>
            <a:r>
              <a:rPr lang="en-US" altLang="zh-CN" sz="1800" b="1" dirty="0" smtClean="0"/>
              <a:t> |</a:t>
            </a:r>
            <a:r>
              <a:rPr lang="en-US" altLang="zh-CN" sz="1800" b="1" i="1" dirty="0" smtClean="0"/>
              <a:t>identifier</a:t>
            </a: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语法分析方法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自上而下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dirty="0" smtClean="0">
                <a:solidFill>
                  <a:schemeClr val="tx1"/>
                </a:solidFill>
                <a:latin typeface="Arial" pitchFamily="34" charset="0"/>
              </a:rPr>
              <a:t>自顶向下分析法</a:t>
            </a:r>
            <a:r>
              <a:rPr lang="en-US" altLang="zh-CN" dirty="0" smtClean="0">
                <a:latin typeface="Arial" pitchFamily="34" charset="0"/>
              </a:rPr>
              <a:t>(Top-down)</a:t>
            </a:r>
            <a:endParaRPr lang="zh-CN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从文法的开始符号出发，根据文法规则正向推导出给定句子的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方法；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从根节点开始，往下构造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树，直到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创建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每个叶节点的分析方法。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r>
              <a:rPr lang="zh-CN" altLang="en-US" dirty="0" smtClean="0">
                <a:latin typeface="Arial" pitchFamily="34" charset="0"/>
              </a:rPr>
              <a:t>自下而上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dirty="0" smtClean="0">
                <a:solidFill>
                  <a:schemeClr val="tx1"/>
                </a:solidFill>
                <a:latin typeface="Arial" pitchFamily="34" charset="0"/>
              </a:rPr>
              <a:t>自底向上分析法</a:t>
            </a:r>
            <a:r>
              <a:rPr lang="en-US" altLang="zh-CN" dirty="0" smtClean="0">
                <a:latin typeface="Arial" pitchFamily="34" charset="0"/>
              </a:rPr>
              <a:t>(Bottom-up)</a:t>
            </a:r>
            <a:endParaRPr lang="zh-CN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从给定的输入串开始，根据文法规则逐步进行归约，直至归约到文法开始符号的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方法；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树的叶节点开始，步步向上归约，直至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创建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根结点的分析方法。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4A048-12D6-4079-9429-1027705E9718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TINY PARSER CODES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TINY parser consists of two code files: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err="1" smtClean="0"/>
              <a:t>parse.h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parse.c</a:t>
            </a:r>
            <a:endParaRPr lang="en-US" altLang="zh-CN" sz="2400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parse.h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consists of a single declaration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TreeNode</a:t>
            </a:r>
            <a:r>
              <a:rPr lang="en-US" altLang="zh-CN" sz="2400" dirty="0" smtClean="0"/>
              <a:t> * </a:t>
            </a:r>
            <a:r>
              <a:rPr lang="en-US" altLang="zh-CN" sz="2400" dirty="0" smtClean="0">
                <a:solidFill>
                  <a:srgbClr val="FF0000"/>
                </a:solidFill>
              </a:rPr>
              <a:t>parse</a:t>
            </a:r>
            <a:r>
              <a:rPr lang="en-US" altLang="zh-CN" sz="2400" dirty="0" smtClean="0"/>
              <a:t>(void) ;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defining the main routine parse that returns a pointer to the syntax tree constructed by the parser.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parse.c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consists of </a:t>
            </a:r>
            <a:r>
              <a:rPr lang="en-US" altLang="zh-CN" sz="2400" dirty="0" smtClean="0">
                <a:solidFill>
                  <a:srgbClr val="FF0000"/>
                </a:solidFill>
              </a:rPr>
              <a:t>11 mutually recursive procedure </a:t>
            </a:r>
            <a:r>
              <a:rPr lang="en-US" altLang="zh-CN" sz="2400" dirty="0" smtClean="0"/>
              <a:t>that correspond directly to the EBNF grammar.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The operators non-terminals are recognized as part of their associated expressions.</a:t>
            </a: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166E70-6EE0-4FA8-A18E-47F515EDBA9B}" type="slidenum">
              <a:rPr lang="zh-CN" altLang="en-US" smtClean="0"/>
              <a:pPr/>
              <a:t>71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TINY PARSER CODES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sz="2000" dirty="0" smtClean="0"/>
              <a:t>The recursive parsing procedures make use of </a:t>
            </a:r>
            <a:r>
              <a:rPr lang="en-US" altLang="zh-CN" sz="2000" dirty="0" smtClean="0">
                <a:solidFill>
                  <a:srgbClr val="FF0000"/>
                </a:solidFill>
              </a:rPr>
              <a:t>three utility procedures</a:t>
            </a:r>
            <a:r>
              <a:rPr lang="en-US" altLang="zh-CN" sz="2000" dirty="0" smtClean="0"/>
              <a:t>, which are gathered for simplicity into the file </a:t>
            </a:r>
            <a:r>
              <a:rPr lang="en-US" altLang="zh-CN" sz="2000" dirty="0" err="1" smtClean="0"/>
              <a:t>util.c</a:t>
            </a:r>
            <a:r>
              <a:rPr lang="en-US" altLang="zh-CN" sz="2000" dirty="0" smtClean="0"/>
              <a:t>, with interface </a:t>
            </a:r>
            <a:r>
              <a:rPr lang="en-US" altLang="zh-CN" sz="2000" dirty="0" err="1" smtClean="0"/>
              <a:t>util.h</a:t>
            </a:r>
            <a:r>
              <a:rPr lang="en-US" altLang="zh-CN" sz="2000" dirty="0" smtClean="0"/>
              <a:t>.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newStmtNode</a:t>
            </a:r>
            <a:endParaRPr lang="en-US" altLang="zh-CN" dirty="0" smtClean="0"/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take the type of statement as parameter;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allocate a new statement node of this kind;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return a pointer to the newly allocated node.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newExpNode</a:t>
            </a:r>
            <a:endParaRPr lang="en-US" altLang="zh-CN" dirty="0" smtClean="0"/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take the type of exp ad parameter;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allocate a new exp node of this kind;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return a pointer to the new allocated node.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Copystring</a:t>
            </a:r>
            <a:endParaRPr lang="en-US" altLang="zh-CN" dirty="0" smtClean="0"/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take a string as parameter;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allocate a sufficient space for a copy, and copy the string;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2000" dirty="0" smtClean="0"/>
              <a:t>return a pointer to the newly allocated copy.						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78DED3-C7C4-4C62-BD13-E001BD98DBDB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TINY PARSER CODES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procedure </a:t>
            </a:r>
            <a:r>
              <a:rPr lang="en-US" altLang="zh-CN" dirty="0" err="1" smtClean="0">
                <a:solidFill>
                  <a:srgbClr val="FF0000"/>
                </a:solidFill>
              </a:rPr>
              <a:t>PrintTree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util.c</a:t>
            </a:r>
            <a:r>
              <a:rPr lang="en-US" altLang="zh-CN" dirty="0" smtClean="0"/>
              <a:t> writes a linear version of the syntax tree to the listing, so that we may view the result of a parse.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Tree for the Sample Program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321703" y="1071546"/>
          <a:ext cx="4500594" cy="5566593"/>
        </p:xfrm>
        <a:graphic>
          <a:graphicData uri="http://schemas.openxmlformats.org/drawingml/2006/table">
            <a:tbl>
              <a:tblPr/>
              <a:tblGrid>
                <a:gridCol w="4500594"/>
              </a:tblGrid>
              <a:tr h="268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Read: 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Op: &lt;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const: 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Id: 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Assign to: fact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const: 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Repeat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Assign to: fact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3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Op: 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*</a:t>
                      </a:r>
                    </a:p>
                    <a:p>
                      <a:pPr marL="1828800" marR="0" lvl="4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Id: fact </a:t>
                      </a:r>
                    </a:p>
                    <a:p>
                      <a:pPr marL="1828800" marR="0" lvl="4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Id: 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Assign to: 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3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Op: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-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4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Id: 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4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const: 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Op: =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3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Id: 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3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const: 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Write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86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Id: fact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72642-AF7A-4F94-975C-59C7F8E009A3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grpSp>
        <p:nvGrpSpPr>
          <p:cNvPr id="3" name="组合 12"/>
          <p:cNvGrpSpPr/>
          <p:nvPr/>
        </p:nvGrpSpPr>
        <p:grpSpPr>
          <a:xfrm>
            <a:off x="1167455" y="3071810"/>
            <a:ext cx="6809090" cy="714380"/>
            <a:chOff x="1322086" y="5239411"/>
            <a:chExt cx="5760000" cy="9270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322086" y="5239411"/>
              <a:ext cx="5760000" cy="927099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圆角矩形 4"/>
            <p:cNvSpPr/>
            <p:nvPr/>
          </p:nvSpPr>
          <p:spPr bwMode="auto">
            <a:xfrm>
              <a:off x="1357290" y="5286388"/>
              <a:ext cx="5675330" cy="836334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algn="ctr"/>
              <a:r>
                <a:rPr lang="en-US" altLang="zh-CN" sz="2400" dirty="0" smtClean="0"/>
                <a:t>Syntax  of  C-</a:t>
              </a: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1. program → declaration-list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2. declaration-list → declaration-list declaration | declaration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3. declaration → </a:t>
            </a:r>
            <a:r>
              <a:rPr lang="en-US" sz="2000" dirty="0" err="1" smtClean="0"/>
              <a:t>var</a:t>
            </a:r>
            <a:r>
              <a:rPr lang="en-US" sz="2000" dirty="0" smtClean="0"/>
              <a:t>-declaration | fun-declaration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var</a:t>
            </a:r>
            <a:r>
              <a:rPr lang="en-US" sz="2000" dirty="0" smtClean="0"/>
              <a:t>-declaration → type-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</a:t>
            </a:r>
            <a:r>
              <a:rPr lang="en-US" sz="2000" b="1" dirty="0" smtClean="0"/>
              <a:t>ID ;</a:t>
            </a:r>
            <a:r>
              <a:rPr lang="en-US" sz="2000" dirty="0" smtClean="0"/>
              <a:t> | type-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</a:t>
            </a:r>
            <a:r>
              <a:rPr lang="en-US" sz="2000" b="1" dirty="0" smtClean="0"/>
              <a:t>ID [NUM];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5. type-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→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| </a:t>
            </a:r>
            <a:r>
              <a:rPr lang="en-US" sz="2000" b="1" dirty="0" smtClean="0"/>
              <a:t>void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6. fun-declaration → type-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(</a:t>
            </a:r>
            <a:r>
              <a:rPr lang="en-US" sz="2000" dirty="0" err="1" smtClean="0"/>
              <a:t>params</a:t>
            </a:r>
            <a:r>
              <a:rPr lang="en-US" sz="2000" b="1" dirty="0" smtClean="0"/>
              <a:t>)</a:t>
            </a:r>
            <a:r>
              <a:rPr lang="en-US" sz="2000" dirty="0" smtClean="0"/>
              <a:t> compound-stmt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→ </a:t>
            </a:r>
            <a:r>
              <a:rPr lang="en-US" sz="2000" dirty="0" err="1" smtClean="0"/>
              <a:t>param</a:t>
            </a:r>
            <a:r>
              <a:rPr lang="en-US" sz="2000" dirty="0" smtClean="0"/>
              <a:t>-list | </a:t>
            </a:r>
            <a:r>
              <a:rPr lang="en-US" sz="2000" b="1" dirty="0" smtClean="0"/>
              <a:t>void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8. </a:t>
            </a:r>
            <a:r>
              <a:rPr lang="en-US" sz="2000" dirty="0" err="1" smtClean="0"/>
              <a:t>param</a:t>
            </a:r>
            <a:r>
              <a:rPr lang="en-US" sz="2000" dirty="0" smtClean="0"/>
              <a:t>-list→ </a:t>
            </a:r>
            <a:r>
              <a:rPr lang="en-US" sz="2000" dirty="0" err="1" smtClean="0"/>
              <a:t>param</a:t>
            </a:r>
            <a:r>
              <a:rPr lang="en-US" sz="2000" dirty="0" smtClean="0"/>
              <a:t>-list , </a:t>
            </a:r>
            <a:r>
              <a:rPr lang="en-US" sz="2000" dirty="0" err="1" smtClean="0"/>
              <a:t>param</a:t>
            </a:r>
            <a:r>
              <a:rPr lang="en-US" sz="2000" dirty="0" smtClean="0"/>
              <a:t> | </a:t>
            </a:r>
            <a:r>
              <a:rPr lang="en-US" sz="2000" dirty="0" err="1" smtClean="0"/>
              <a:t>param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9. </a:t>
            </a:r>
            <a:r>
              <a:rPr lang="en-US" sz="2000" dirty="0" err="1" smtClean="0"/>
              <a:t>param</a:t>
            </a:r>
            <a:r>
              <a:rPr lang="en-US" sz="2000" dirty="0" smtClean="0"/>
              <a:t> → type-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</a:t>
            </a:r>
            <a:r>
              <a:rPr lang="en-US" sz="2000" b="1" dirty="0" smtClean="0"/>
              <a:t>ID </a:t>
            </a:r>
            <a:r>
              <a:rPr lang="en-US" sz="2000" dirty="0" smtClean="0"/>
              <a:t>| type-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</a:t>
            </a:r>
            <a:r>
              <a:rPr lang="en-US" sz="2000" b="1" dirty="0" smtClean="0"/>
              <a:t>ID [ ]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10. compound-stmt → </a:t>
            </a:r>
            <a:r>
              <a:rPr lang="en-US" sz="2000" b="1" dirty="0" smtClean="0"/>
              <a:t>{</a:t>
            </a:r>
            <a:r>
              <a:rPr lang="en-US" sz="2000" dirty="0" smtClean="0"/>
              <a:t> local-declarations statement-list </a:t>
            </a:r>
            <a:r>
              <a:rPr lang="en-US" sz="2000" b="1" dirty="0" smtClean="0"/>
              <a:t>}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11. local-declarations → local-declarations </a:t>
            </a:r>
            <a:r>
              <a:rPr lang="en-US" sz="2000" dirty="0" err="1" smtClean="0"/>
              <a:t>var</a:t>
            </a:r>
            <a:r>
              <a:rPr lang="en-US" sz="2000" dirty="0" smtClean="0"/>
              <a:t>-declaration | empty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12. statement-list → statement-list statement | empty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13. statement → expression-stmt | compound-stmt| selection-stmt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	| iteration-stmt | return-stmt</a:t>
            </a:r>
            <a:endParaRPr lang="zh-CN" altLang="en-US" sz="2000" dirty="0" smtClean="0"/>
          </a:p>
          <a:p>
            <a:pPr>
              <a:spcBef>
                <a:spcPts val="300"/>
              </a:spcBef>
              <a:buNone/>
            </a:pPr>
            <a:r>
              <a:rPr lang="en-US" sz="2000" dirty="0" smtClean="0"/>
              <a:t>14. expression-stmt → expression </a:t>
            </a:r>
            <a:r>
              <a:rPr lang="en-US" sz="2000" b="1" dirty="0" smtClean="0"/>
              <a:t>;</a:t>
            </a:r>
            <a:r>
              <a:rPr lang="en-US" sz="2000" dirty="0" smtClean="0"/>
              <a:t> | </a:t>
            </a:r>
            <a:r>
              <a:rPr lang="en-US" sz="2000" b="1" dirty="0" smtClean="0"/>
              <a:t>;</a:t>
            </a:r>
            <a:endParaRPr lang="zh-CN" altLang="en-US" sz="2000" dirty="0" smtClean="0"/>
          </a:p>
          <a:p>
            <a:pPr>
              <a:spcBef>
                <a:spcPts val="300"/>
              </a:spcBef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15. selection-stmt →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/>
              <a:t>(</a:t>
            </a:r>
            <a:r>
              <a:rPr lang="en-US" sz="1800" dirty="0" smtClean="0"/>
              <a:t> expression </a:t>
            </a:r>
            <a:r>
              <a:rPr lang="en-US" sz="1800" b="1" dirty="0" smtClean="0"/>
              <a:t>)</a:t>
            </a:r>
            <a:r>
              <a:rPr lang="en-US" sz="1800" dirty="0" smtClean="0"/>
              <a:t> statement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	| </a:t>
            </a:r>
            <a:r>
              <a:rPr lang="en-US" sz="1800" b="1" dirty="0" smtClean="0"/>
              <a:t>if (</a:t>
            </a:r>
            <a:r>
              <a:rPr lang="en-US" sz="1800" dirty="0" smtClean="0"/>
              <a:t> expression </a:t>
            </a:r>
            <a:r>
              <a:rPr lang="en-US" sz="1800" b="1" dirty="0" smtClean="0"/>
              <a:t>)</a:t>
            </a:r>
            <a:r>
              <a:rPr lang="en-US" sz="1800" dirty="0" smtClean="0"/>
              <a:t> statement else statement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16. iteration-stmt → </a:t>
            </a: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b="1" dirty="0" smtClean="0"/>
              <a:t>(</a:t>
            </a:r>
            <a:r>
              <a:rPr lang="en-US" sz="1800" dirty="0" smtClean="0"/>
              <a:t> expression </a:t>
            </a:r>
            <a:r>
              <a:rPr lang="en-US" sz="1800" b="1" dirty="0" smtClean="0"/>
              <a:t>)</a:t>
            </a:r>
            <a:r>
              <a:rPr lang="en-US" sz="1800" dirty="0" smtClean="0"/>
              <a:t> statement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17. return-stmt → </a:t>
            </a:r>
            <a:r>
              <a:rPr lang="en-US" sz="1800" b="1" dirty="0" smtClean="0"/>
              <a:t>return ;</a:t>
            </a:r>
            <a:r>
              <a:rPr lang="en-US" sz="1800" dirty="0" smtClean="0"/>
              <a:t> | </a:t>
            </a:r>
            <a:r>
              <a:rPr lang="en-US" sz="1800" b="1" dirty="0" smtClean="0"/>
              <a:t>return</a:t>
            </a:r>
            <a:r>
              <a:rPr lang="en-US" sz="1800" dirty="0" smtClean="0"/>
              <a:t> expression </a:t>
            </a:r>
            <a:r>
              <a:rPr lang="en-US" sz="1800" b="1" dirty="0" smtClean="0"/>
              <a:t>;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18. expression → </a:t>
            </a:r>
            <a:r>
              <a:rPr lang="en-US" sz="1800" dirty="0" err="1" smtClean="0"/>
              <a:t>var</a:t>
            </a:r>
            <a:r>
              <a:rPr lang="en-US" sz="1800" dirty="0" smtClean="0"/>
              <a:t> = expression | simple-expression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19. </a:t>
            </a:r>
            <a:r>
              <a:rPr lang="en-US" sz="1800" dirty="0" err="1" smtClean="0"/>
              <a:t>var</a:t>
            </a:r>
            <a:r>
              <a:rPr lang="en-US" sz="1800" dirty="0" smtClean="0"/>
              <a:t> → </a:t>
            </a:r>
            <a:r>
              <a:rPr lang="en-US" sz="1800" b="1" dirty="0" smtClean="0"/>
              <a:t>ID</a:t>
            </a:r>
            <a:r>
              <a:rPr lang="en-US" sz="1800" dirty="0" smtClean="0"/>
              <a:t> | </a:t>
            </a:r>
            <a:r>
              <a:rPr lang="en-US" sz="1800" b="1" dirty="0" smtClean="0"/>
              <a:t>ID</a:t>
            </a:r>
            <a:r>
              <a:rPr lang="en-US" sz="1800" dirty="0" smtClean="0"/>
              <a:t> </a:t>
            </a:r>
            <a:r>
              <a:rPr lang="en-US" sz="1800" b="1" dirty="0" smtClean="0"/>
              <a:t>[</a:t>
            </a:r>
            <a:r>
              <a:rPr lang="en-US" sz="1800" dirty="0" smtClean="0"/>
              <a:t> expression </a:t>
            </a:r>
            <a:r>
              <a:rPr lang="en-US" sz="1800" b="1" dirty="0" smtClean="0"/>
              <a:t>]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20. simple-expression → additive-expression </a:t>
            </a:r>
            <a:r>
              <a:rPr lang="en-US" sz="1800" dirty="0" err="1" smtClean="0"/>
              <a:t>relop</a:t>
            </a:r>
            <a:r>
              <a:rPr lang="en-US" sz="1800" dirty="0" smtClean="0"/>
              <a:t> additive- expression   | additive-expression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21. </a:t>
            </a:r>
            <a:r>
              <a:rPr lang="en-US" sz="1800" dirty="0" err="1" smtClean="0"/>
              <a:t>relop</a:t>
            </a:r>
            <a:r>
              <a:rPr lang="en-US" sz="1800" dirty="0" smtClean="0"/>
              <a:t> → </a:t>
            </a:r>
            <a:r>
              <a:rPr lang="en-US" sz="1800" b="1" dirty="0" smtClean="0"/>
              <a:t>&lt;= </a:t>
            </a:r>
            <a:r>
              <a:rPr lang="en-US" sz="1800" dirty="0" smtClean="0"/>
              <a:t>| </a:t>
            </a:r>
            <a:r>
              <a:rPr lang="en-US" sz="1800" b="1" dirty="0" smtClean="0"/>
              <a:t>&lt; </a:t>
            </a:r>
            <a:r>
              <a:rPr lang="en-US" sz="1800" dirty="0" smtClean="0"/>
              <a:t>| </a:t>
            </a:r>
            <a:r>
              <a:rPr lang="en-US" sz="1800" b="1" dirty="0" smtClean="0"/>
              <a:t>&gt; </a:t>
            </a:r>
            <a:r>
              <a:rPr lang="en-US" sz="1800" dirty="0" smtClean="0"/>
              <a:t>| </a:t>
            </a:r>
            <a:r>
              <a:rPr lang="en-US" sz="1800" b="1" dirty="0" smtClean="0"/>
              <a:t>&gt;= </a:t>
            </a:r>
            <a:r>
              <a:rPr lang="en-US" sz="1800" dirty="0" smtClean="0"/>
              <a:t>| </a:t>
            </a:r>
            <a:r>
              <a:rPr lang="en-US" sz="1800" b="1" dirty="0" smtClean="0"/>
              <a:t>== </a:t>
            </a:r>
            <a:r>
              <a:rPr lang="en-US" sz="1800" dirty="0" smtClean="0"/>
              <a:t>| </a:t>
            </a:r>
            <a:r>
              <a:rPr lang="en-US" sz="1800" b="1" dirty="0" smtClean="0"/>
              <a:t>!=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22. additive-expression → additive-expression </a:t>
            </a:r>
            <a:r>
              <a:rPr lang="en-US" sz="1800" dirty="0" err="1" smtClean="0"/>
              <a:t>addop</a:t>
            </a:r>
            <a:r>
              <a:rPr lang="en-US" sz="1800" dirty="0" smtClean="0"/>
              <a:t> term | term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23. </a:t>
            </a:r>
            <a:r>
              <a:rPr lang="en-US" sz="1800" dirty="0" err="1" smtClean="0"/>
              <a:t>addop</a:t>
            </a:r>
            <a:r>
              <a:rPr lang="en-US" sz="1800" dirty="0" smtClean="0"/>
              <a:t> → </a:t>
            </a:r>
            <a:r>
              <a:rPr lang="en-US" sz="1800" b="1" dirty="0" smtClean="0"/>
              <a:t>+</a:t>
            </a:r>
            <a:r>
              <a:rPr lang="en-US" sz="1800" dirty="0" smtClean="0"/>
              <a:t> | </a:t>
            </a:r>
            <a:r>
              <a:rPr lang="en-US" sz="1800" b="1" dirty="0" smtClean="0"/>
              <a:t>-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24. term → term </a:t>
            </a:r>
            <a:r>
              <a:rPr lang="en-US" sz="1800" dirty="0" err="1" smtClean="0"/>
              <a:t>mulop</a:t>
            </a:r>
            <a:r>
              <a:rPr lang="en-US" sz="1800" dirty="0" smtClean="0"/>
              <a:t> factor | factor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25. </a:t>
            </a:r>
            <a:r>
              <a:rPr lang="en-US" sz="1800" dirty="0" err="1" smtClean="0"/>
              <a:t>mulop</a:t>
            </a:r>
            <a:r>
              <a:rPr lang="en-US" sz="1800" dirty="0" smtClean="0"/>
              <a:t> → </a:t>
            </a:r>
            <a:r>
              <a:rPr lang="en-US" sz="1800" b="1" dirty="0" smtClean="0"/>
              <a:t>*</a:t>
            </a:r>
            <a:r>
              <a:rPr lang="en-US" sz="1800" dirty="0" smtClean="0"/>
              <a:t> | </a:t>
            </a:r>
            <a:r>
              <a:rPr lang="en-US" sz="1800" b="1" dirty="0" smtClean="0"/>
              <a:t>/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26. factor → </a:t>
            </a:r>
            <a:r>
              <a:rPr lang="en-US" sz="1800" b="1" dirty="0" smtClean="0"/>
              <a:t>(</a:t>
            </a:r>
            <a:r>
              <a:rPr lang="en-US" sz="1800" dirty="0" smtClean="0"/>
              <a:t> expression </a:t>
            </a:r>
            <a:r>
              <a:rPr lang="en-US" sz="1800" b="1" dirty="0" smtClean="0"/>
              <a:t>)</a:t>
            </a:r>
            <a:r>
              <a:rPr lang="en-US" sz="1800" dirty="0" smtClean="0"/>
              <a:t> | </a:t>
            </a:r>
            <a:r>
              <a:rPr lang="en-US" sz="1800" dirty="0" err="1" smtClean="0"/>
              <a:t>var</a:t>
            </a:r>
            <a:r>
              <a:rPr lang="en-US" sz="1800" dirty="0" smtClean="0"/>
              <a:t> | call | </a:t>
            </a:r>
            <a:r>
              <a:rPr lang="en-US" sz="1800" b="1" dirty="0" smtClean="0"/>
              <a:t>NUM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27. call → </a:t>
            </a:r>
            <a:r>
              <a:rPr lang="en-US" sz="1800" b="1" dirty="0" smtClean="0"/>
              <a:t>ID</a:t>
            </a:r>
            <a:r>
              <a:rPr lang="en-US" sz="1800" dirty="0" smtClean="0"/>
              <a:t> </a:t>
            </a:r>
            <a:r>
              <a:rPr lang="en-US" sz="1800" b="1" dirty="0" smtClean="0"/>
              <a:t>(</a:t>
            </a:r>
            <a:r>
              <a:rPr lang="en-US" sz="1800" dirty="0" smtClean="0"/>
              <a:t> </a:t>
            </a:r>
            <a:r>
              <a:rPr lang="en-US" sz="1800" dirty="0" err="1" smtClean="0"/>
              <a:t>args</a:t>
            </a:r>
            <a:r>
              <a:rPr lang="en-US" sz="1800" dirty="0" smtClean="0"/>
              <a:t> </a:t>
            </a:r>
            <a:r>
              <a:rPr lang="en-US" sz="1800" b="1" dirty="0" smtClean="0"/>
              <a:t>)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28. </a:t>
            </a:r>
            <a:r>
              <a:rPr lang="en-US" sz="1800" dirty="0" err="1" smtClean="0"/>
              <a:t>args</a:t>
            </a:r>
            <a:r>
              <a:rPr lang="en-US" sz="1800" dirty="0" smtClean="0"/>
              <a:t> → </a:t>
            </a:r>
            <a:r>
              <a:rPr lang="en-US" sz="1800" dirty="0" err="1" smtClean="0"/>
              <a:t>arg</a:t>
            </a:r>
            <a:r>
              <a:rPr lang="en-US" sz="1800" dirty="0" smtClean="0"/>
              <a:t>-list | empty</a:t>
            </a:r>
            <a:endParaRPr lang="zh-CN" altLang="en-US" sz="1800" dirty="0" smtClean="0"/>
          </a:p>
          <a:p>
            <a:pPr>
              <a:spcBef>
                <a:spcPts val="300"/>
              </a:spcBef>
              <a:buNone/>
            </a:pPr>
            <a:r>
              <a:rPr lang="en-US" sz="1800" dirty="0" smtClean="0"/>
              <a:t>29. </a:t>
            </a:r>
            <a:r>
              <a:rPr lang="en-US" sz="1800" dirty="0" err="1" smtClean="0"/>
              <a:t>arg</a:t>
            </a:r>
            <a:r>
              <a:rPr lang="en-US" sz="1800" dirty="0" smtClean="0"/>
              <a:t>-list → </a:t>
            </a:r>
            <a:r>
              <a:rPr lang="en-US" sz="1800" dirty="0" err="1" smtClean="0"/>
              <a:t>arg</a:t>
            </a:r>
            <a:r>
              <a:rPr lang="en-US" sz="1800" dirty="0" smtClean="0"/>
              <a:t>-list </a:t>
            </a:r>
            <a:r>
              <a:rPr lang="en-US" sz="1800" b="1" dirty="0" smtClean="0"/>
              <a:t>,</a:t>
            </a:r>
            <a:r>
              <a:rPr lang="en-US" sz="1800" dirty="0" smtClean="0"/>
              <a:t> expression | expression</a:t>
            </a:r>
            <a:endParaRPr lang="zh-CN" altLang="en-US" sz="1800" dirty="0" smtClean="0"/>
          </a:p>
          <a:p>
            <a:pPr>
              <a:spcBef>
                <a:spcPts val="300"/>
              </a:spcBef>
            </a:pPr>
            <a:endParaRPr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77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2828083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2767010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4.3.2  </a:t>
              </a:r>
              <a:r>
                <a:rPr lang="zh-CN" altLang="en-US" sz="2000" dirty="0" smtClean="0"/>
                <a:t>消除回溯，提取左因子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3857628"/>
            <a:ext cx="6000767" cy="681038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lvl="0"/>
              <a:r>
                <a:rPr lang="en-US" altLang="zh-CN" sz="2000" dirty="0" smtClean="0">
                  <a:cs typeface="Arial" charset="0"/>
                </a:rPr>
                <a:t>4.3.3  LL(1)</a:t>
              </a:r>
              <a:r>
                <a:rPr lang="zh-CN" altLang="en-US" sz="2000" dirty="0" smtClean="0">
                  <a:cs typeface="Arial" charset="0"/>
                </a:rPr>
                <a:t>分析条件</a:t>
              </a:r>
              <a:endParaRPr lang="zh-CN" altLang="en-US" sz="2000" dirty="0"/>
            </a:p>
          </p:txBody>
        </p: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28741" y="1676392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4.3.1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左递归的消除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消除直接左递归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→ A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 smtClean="0">
                <a:sym typeface="Symbol" pitchFamily="18" charset="2"/>
              </a:rPr>
              <a:t></a:t>
            </a:r>
            <a:r>
              <a:rPr lang="zh-CN" altLang="en-US" dirty="0" smtClean="0"/>
              <a:t>不以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grammar will generate the strings of the form </a:t>
            </a:r>
            <a:r>
              <a:rPr lang="en-US" altLang="zh-CN" dirty="0" smtClean="0">
                <a:sym typeface="Symbol" pitchFamily="18" charset="2"/>
              </a:rPr>
              <a:t>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把该文法等价地改写为如下的非直接左递归形式</a:t>
            </a:r>
            <a:endParaRPr lang="en-US" altLang="zh-CN" dirty="0" smtClean="0"/>
          </a:p>
          <a:p>
            <a:pPr lvl="1" eaLnBrk="1" hangingPunct="1">
              <a:buNone/>
            </a:pPr>
            <a:r>
              <a:rPr lang="en-US" altLang="zh-CN" dirty="0" smtClean="0"/>
              <a:t>A →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/>
              <a:t>A’</a:t>
            </a:r>
          </a:p>
          <a:p>
            <a:pPr lvl="1" eaLnBrk="1" hangingPunct="1">
              <a:buNone/>
            </a:pPr>
            <a:r>
              <a:rPr lang="en-US" altLang="zh-CN" dirty="0" smtClean="0"/>
              <a:t>A’ →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/>
              <a:t>A’| 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86117" y="3635409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+mn-lt"/>
              </a:rPr>
              <a:t>to generate </a:t>
            </a:r>
            <a:r>
              <a:rPr lang="en-US" altLang="zh-CN" dirty="0">
                <a:solidFill>
                  <a:srgbClr val="002060"/>
                </a:solidFill>
                <a:latin typeface="+mn-lt"/>
                <a:sym typeface="Symbol"/>
              </a:rPr>
              <a:t>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 first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6116" y="4059800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+mn-lt"/>
              </a:rPr>
              <a:t>to generate the repetitions of </a:t>
            </a:r>
            <a:r>
              <a:rPr lang="en-US" altLang="zh-CN" dirty="0">
                <a:solidFill>
                  <a:srgbClr val="002060"/>
                </a:solidFill>
                <a:latin typeface="+mn-lt"/>
                <a:sym typeface="Symbol"/>
              </a:rPr>
              <a:t>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, using right recursion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2016007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E→E</a:t>
            </a:r>
            <a:r>
              <a:rPr lang="zh-CN" altLang="en-US" dirty="0" smtClean="0"/>
              <a:t>＋</a:t>
            </a:r>
            <a:r>
              <a:rPr lang="en-US" altLang="zh-CN" dirty="0" smtClean="0"/>
              <a:t>T | 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T→T * F | F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F→(E) |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消除直接左递归：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FT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(E) |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消除直接左递归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一般而言，假定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的全部产生式是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 smtClean="0"/>
              <a:t>		A → A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A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/>
              </a:rPr>
              <a:t>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m</a:t>
            </a:r>
          </a:p>
          <a:p>
            <a:pPr lvl="1" eaLnBrk="1" hangingPunct="1">
              <a:buNone/>
              <a:defRPr/>
            </a:pPr>
            <a:r>
              <a:rPr lang="zh-CN" altLang="en-US" dirty="0" smtClean="0"/>
              <a:t>其中，每个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都不等于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，每个</a:t>
            </a:r>
            <a:r>
              <a:rPr lang="zh-CN" altLang="en-US" dirty="0" smtClean="0">
                <a:sym typeface="Symbol" pitchFamily="18" charset="2"/>
              </a:rPr>
              <a:t></a:t>
            </a:r>
            <a:r>
              <a:rPr lang="zh-CN" altLang="en-US" dirty="0" smtClean="0"/>
              <a:t>都不以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消除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的直接左递归就是把这些规则改写成：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		A  →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A’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A’ | … |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’</a:t>
            </a:r>
          </a:p>
          <a:p>
            <a:pPr eaLnBrk="1" hangingPunct="1">
              <a:buNone/>
              <a:defRPr/>
            </a:pPr>
            <a:r>
              <a:rPr lang="en-US" altLang="zh-CN" dirty="0" smtClean="0"/>
              <a:t>		A’ →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A’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A’ | …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’ | ε</a:t>
            </a:r>
          </a:p>
          <a:p>
            <a:r>
              <a:rPr lang="en-US" altLang="zh-CN" dirty="0" smtClean="0"/>
              <a:t>Example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 smtClean="0"/>
              <a:t>E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E</a:t>
            </a:r>
            <a:r>
              <a:rPr lang="zh-CN" altLang="en-US" dirty="0" smtClean="0"/>
              <a:t>＋</a:t>
            </a:r>
            <a:r>
              <a:rPr lang="en-US" altLang="zh-CN" dirty="0" smtClean="0"/>
              <a:t>T | E - T | T</a:t>
            </a:r>
          </a:p>
          <a:p>
            <a:r>
              <a:rPr lang="zh-CN" altLang="en-US" dirty="0" smtClean="0"/>
              <a:t>消除直接左递归：</a:t>
            </a:r>
            <a:endParaRPr lang="en-US" altLang="zh-CN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-TE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 eaLnBrk="1" hangingPunct="1"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57950" y="3643314"/>
            <a:ext cx="2339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GB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左递归变右递归</a:t>
            </a:r>
            <a:endParaRPr lang="en-GB" altLang="zh-CN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间接左递归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文法</a:t>
            </a:r>
            <a:r>
              <a:rPr lang="en-US" altLang="zh-CN" dirty="0" smtClean="0"/>
              <a:t>G(S)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S→Qc|c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Q→Rb|b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R→Sa|a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该文法中虽然没有直接左递归，但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都是左递归的。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</a:t>
            </a:r>
            <a:r>
              <a:rPr lang="en-US" altLang="zh-CN" dirty="0" err="1" smtClean="0"/>
              <a:t>Qc</a:t>
            </a:r>
            <a:r>
              <a:rPr lang="en-US" altLang="zh-CN" dirty="0" err="1" smtClean="0">
                <a:sym typeface="Symbol" pitchFamily="18" charset="2"/>
              </a:rPr>
              <a:t></a:t>
            </a:r>
            <a:r>
              <a:rPr lang="en-US" altLang="zh-CN" dirty="0" err="1" smtClean="0"/>
              <a:t>Rbc</a:t>
            </a:r>
            <a:r>
              <a:rPr lang="en-US" altLang="zh-CN" dirty="0" err="1" smtClean="0">
                <a:sym typeface="Symbol" pitchFamily="18" charset="2"/>
              </a:rPr>
              <a:t></a:t>
            </a:r>
            <a:r>
              <a:rPr lang="en-US" altLang="zh-CN" dirty="0" err="1" smtClean="0"/>
              <a:t>Sabc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消除左递归的算法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前提条件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文法不含回路（形如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 </a:t>
            </a:r>
            <a:r>
              <a:rPr lang="en-US" altLang="zh-CN" baseline="30000" dirty="0" smtClean="0">
                <a:latin typeface="Arial" pitchFamily="34" charset="0"/>
                <a:sym typeface="Symbol" pitchFamily="18" charset="2"/>
              </a:rPr>
              <a:t>+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</a:t>
            </a:r>
            <a:r>
              <a:rPr lang="zh-CN" altLang="en-US" dirty="0" smtClean="0">
                <a:latin typeface="Arial" pitchFamily="34" charset="0"/>
                <a:sym typeface="Symbol" pitchFamily="18" charset="2"/>
              </a:rPr>
              <a:t>的推导</a:t>
            </a:r>
            <a:r>
              <a:rPr kumimoji="1" lang="zh-CN" altLang="en-US" dirty="0" smtClean="0">
                <a:latin typeface="Times New Roman" pitchFamily="18" charset="0"/>
              </a:rPr>
              <a:t>）且无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dirty="0" smtClean="0">
                <a:latin typeface="Times New Roman" pitchFamily="18" charset="0"/>
              </a:rPr>
              <a:t>产生式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把文法的所有非终结符按任一种顺序排列成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；</a:t>
            </a:r>
          </a:p>
          <a:p>
            <a:pPr>
              <a:buNone/>
            </a:pPr>
            <a:r>
              <a:rPr lang="en-US" altLang="zh-CN" sz="2000" dirty="0" smtClean="0"/>
              <a:t>2. FOR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:=1  TO  n  DO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/>
              <a:t>        FOR  j:=1  TO  i-1  DO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把形如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→P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>
                <a:sym typeface="Symbol" pitchFamily="18" charset="2"/>
              </a:rPr>
              <a:t></a:t>
            </a:r>
            <a:r>
              <a:rPr lang="zh-CN" altLang="en-US" sz="2000" dirty="0" smtClean="0"/>
              <a:t>的规则改写成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2000" dirty="0" smtClean="0"/>
              <a:t>           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→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>
                <a:sym typeface="Symbol" pitchFamily="18" charset="2"/>
              </a:rPr>
              <a:t>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>
                <a:sym typeface="Symbol" pitchFamily="18" charset="2"/>
              </a:rPr>
              <a:t>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k</a:t>
            </a:r>
            <a:r>
              <a:rPr lang="en-US" altLang="zh-CN" sz="2000" dirty="0" smtClean="0">
                <a:sym typeface="Symbol" pitchFamily="18" charset="2"/>
              </a:rPr>
              <a:t> ; (</a:t>
            </a:r>
            <a:r>
              <a:rPr lang="zh-CN" altLang="en-US" sz="2000" dirty="0" smtClean="0"/>
              <a:t>其中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→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</a:t>
            </a:r>
            <a:r>
              <a:rPr lang="en-US" altLang="zh-CN" sz="2000" baseline="-25000" dirty="0" smtClean="0"/>
              <a:t>k</a:t>
            </a:r>
            <a:r>
              <a:rPr lang="zh-CN" altLang="en-US" sz="2000" dirty="0" smtClean="0"/>
              <a:t>是关于</a:t>
            </a: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的所有规则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消除关于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规则的直接左递归性</a:t>
            </a:r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化简由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所得的文法。即去除那些从开始符号出发永远无法到达的非终结符的产生规则。</a:t>
            </a:r>
          </a:p>
          <a:p>
            <a:r>
              <a:rPr lang="zh-CN" altLang="en-US" dirty="0" smtClean="0"/>
              <a:t>改写后的文法可能含有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产生式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2767010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4.3.2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消除回溯，提取左因子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3857628"/>
            <a:ext cx="6000767" cy="681038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lvl="0"/>
              <a:r>
                <a:rPr lang="en-US" altLang="zh-CN" sz="2000" dirty="0" smtClean="0">
                  <a:cs typeface="Arial" charset="0"/>
                </a:rPr>
                <a:t>4.3.3  LL(1)</a:t>
              </a:r>
              <a:r>
                <a:rPr lang="zh-CN" altLang="en-US" sz="2000" dirty="0" smtClean="0">
                  <a:cs typeface="Arial" charset="0"/>
                </a:rPr>
                <a:t>分析条件</a:t>
              </a:r>
              <a:endParaRPr lang="zh-CN" altLang="en-US" sz="2000" dirty="0"/>
            </a:p>
          </p:txBody>
        </p: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28741" y="1676392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/>
                <a:t>4.3.1  </a:t>
              </a:r>
              <a:r>
                <a:rPr lang="zh-CN" altLang="en-US" sz="2000" dirty="0" smtClean="0"/>
                <a:t>左递归的消除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为了消除回溯必须保证：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对文法的任何非终结符，当要它去匹配输入串时，能够根据它所面临的输入符号准确地指派它的一个候选去执行任务，并且此候选的工作结果应是确信无疑的。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28662" y="3357562"/>
            <a:ext cx="2762250" cy="1428751"/>
            <a:chOff x="3504" y="2976"/>
            <a:chExt cx="1740" cy="9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20" y="2976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04" y="2976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Arial" pitchFamily="34" charset="0"/>
                  <a:cs typeface="Arial" pitchFamily="34" charset="0"/>
                </a:rPr>
                <a:t>a….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4179" y="3216"/>
              <a:ext cx="381" cy="34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560" y="3216"/>
              <a:ext cx="429" cy="34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560" y="3216"/>
              <a:ext cx="0" cy="33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329" y="3561"/>
              <a:ext cx="480" cy="315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864" y="3504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...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764" y="3504"/>
              <a:ext cx="480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Arial" pitchFamily="34" charset="0"/>
                  <a:cs typeface="Arial" pitchFamily="34" charset="0"/>
                </a:rPr>
                <a:t>...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4774835" y="3753153"/>
            <a:ext cx="283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→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 …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baseline="-25000" dirty="0" smtClean="0">
                <a:latin typeface="Arial" pitchFamily="34" charset="0"/>
                <a:cs typeface="Arial" pitchFamily="34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是一个不含左递归的文法，对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的所有非终结符的每个候选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定义它的终结首符集</a:t>
            </a:r>
            <a:r>
              <a:rPr lang="en-US" altLang="zh-CN" dirty="0" smtClean="0">
                <a:solidFill>
                  <a:srgbClr val="FF0000"/>
                </a:solidFill>
              </a:rPr>
              <a:t>FIRST(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FIRST(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)={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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…, 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CN" dirty="0" smtClean="0"/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特别是，若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dirty="0" smtClean="0">
                <a:latin typeface="Times New Roman" pitchFamily="18" charset="0"/>
              </a:rPr>
              <a:t>，则规定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</a:t>
            </a:r>
            <a:r>
              <a:rPr kumimoji="1" lang="en-US" altLang="zh-CN" dirty="0" smtClean="0">
                <a:latin typeface="Times New Roman" pitchFamily="18" charset="0"/>
              </a:rPr>
              <a:t>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8596" y="3214686"/>
            <a:ext cx="850112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First(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是指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sym typeface="Symbol" pitchFamily="18" charset="2"/>
              </a:rPr>
              <a:t>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能够推导出的所有符号串中位于串首的终结符号所组成的集合。</a:t>
            </a:r>
            <a:endParaRPr lang="en-US" altLang="zh-CN" sz="2400" dirty="0" smtClean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所以</a:t>
            </a:r>
            <a:r>
              <a:rPr lang="en-US" altLang="zh-CN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First</a:t>
            </a:r>
            <a:r>
              <a:rPr lang="zh-CN" altLang="en-US" sz="24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集合也称为首符号集。</a:t>
            </a:r>
            <a:endParaRPr lang="zh-CN" altLang="en-US" sz="24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如果</a:t>
            </a:r>
            <a:r>
              <a:rPr lang="zh-CN" altLang="en-US" dirty="0" smtClean="0"/>
              <a:t>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kumimoji="1" lang="zh-CN" altLang="en-US" dirty="0" smtClean="0">
                <a:latin typeface="Times New Roman" pitchFamily="18" charset="0"/>
              </a:rPr>
              <a:t>所有候选首符集两两不相交，即</a:t>
            </a:r>
            <a:r>
              <a:rPr kumimoji="1" lang="en-US" altLang="zh-CN" dirty="0" smtClean="0">
                <a:latin typeface="Times New Roman" pitchFamily="18" charset="0"/>
              </a:rPr>
              <a:t>A</a:t>
            </a:r>
            <a:r>
              <a:rPr kumimoji="1" lang="zh-CN" altLang="en-US" dirty="0" smtClean="0">
                <a:latin typeface="Times New Roman" pitchFamily="18" charset="0"/>
              </a:rPr>
              <a:t>的任何两个不同候选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dirty="0" smtClean="0">
                <a:latin typeface="Times New Roman" pitchFamily="18" charset="0"/>
              </a:rPr>
              <a:t>和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kumimoji="1" lang="en-US" altLang="zh-CN" dirty="0" smtClean="0">
              <a:latin typeface="Times New Roman" pitchFamily="18" charset="0"/>
            </a:endParaRPr>
          </a:p>
          <a:p>
            <a:pPr marL="198438" indent="-198438"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dirty="0" smtClean="0">
                <a:latin typeface="Times New Roman" pitchFamily="18" charset="0"/>
              </a:rPr>
              <a:t>)∩FIRST(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＝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</a:t>
            </a:r>
            <a:endParaRPr kumimoji="1" lang="zh-CN" altLang="en-US" dirty="0" smtClean="0">
              <a:latin typeface="Times New Roman" pitchFamily="18" charset="0"/>
            </a:endParaRPr>
          </a:p>
          <a:p>
            <a:pPr marL="598488" lvl="1" indent="-198438"/>
            <a:r>
              <a:rPr lang="zh-CN" altLang="en-US" dirty="0" smtClean="0">
                <a:cs typeface="+mn-cs"/>
              </a:rPr>
              <a:t>当要求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匹配输入串时，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就能根据它所面临的第一个输入符号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，准确地指派某一个候选去执行任务。这个候选就是那个终结首符集包含</a:t>
            </a:r>
            <a:r>
              <a:rPr lang="en-US" altLang="zh-CN" dirty="0" smtClean="0">
                <a:cs typeface="+mn-cs"/>
              </a:rPr>
              <a:t>a</a:t>
            </a:r>
            <a:r>
              <a:rPr lang="zh-CN" altLang="en-US" dirty="0" smtClean="0">
                <a:cs typeface="+mn-cs"/>
              </a:rPr>
              <a:t>的</a:t>
            </a:r>
            <a:r>
              <a:rPr lang="zh-CN" altLang="en-US" dirty="0" smtClean="0">
                <a:cs typeface="+mn-cs"/>
                <a:sym typeface="Symbol" pitchFamily="18" charset="2"/>
              </a:rPr>
              <a:t></a:t>
            </a:r>
            <a:r>
              <a:rPr lang="zh-CN" altLang="en-US" dirty="0" smtClean="0">
                <a:cs typeface="+mn-cs"/>
              </a:rPr>
              <a:t>。</a:t>
            </a:r>
          </a:p>
          <a:p>
            <a:pPr eaLnBrk="1" hangingPunct="1">
              <a:defRPr/>
            </a:pPr>
            <a:r>
              <a:rPr lang="en-US" altLang="zh-CN" dirty="0" smtClean="0"/>
              <a:t>Example</a:t>
            </a:r>
          </a:p>
          <a:p>
            <a:pPr lvl="0" eaLnBrk="1" hangingPunct="1">
              <a:spcBef>
                <a:spcPts val="1800"/>
              </a:spcBef>
              <a:buNone/>
              <a:defRPr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		factor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b="1" i="1" dirty="0" smtClean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spcBef>
                <a:spcPts val="1800"/>
              </a:spcBef>
              <a:buNone/>
              <a:defRPr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</a:p>
          <a:p>
            <a:pPr lvl="2" eaLnBrk="1" hangingPunct="1">
              <a:spcBef>
                <a:spcPts val="0"/>
              </a:spcBef>
              <a:buNone/>
              <a:defRPr/>
            </a:pPr>
            <a:r>
              <a:rPr lang="en-US" altLang="zh-CN" dirty="0" smtClean="0"/>
              <a:t>              |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kumimoji="1" lang="en-US" altLang="zh-CN" dirty="0" smtClean="0">
              <a:latin typeface="Times New Roman" pitchFamily="18" charset="0"/>
            </a:endParaRPr>
          </a:p>
          <a:p>
            <a:endParaRPr kumimoji="1" lang="en-US" altLang="zh-CN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提取左因子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→ </a:t>
            </a:r>
            <a:r>
              <a:rPr lang="en-US" altLang="zh-CN" dirty="0" smtClean="0">
                <a:sym typeface="Symbol"/>
              </a:rPr>
              <a:t>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</a:t>
            </a:r>
          </a:p>
          <a:p>
            <a:r>
              <a:rPr lang="zh-CN" altLang="en-US" dirty="0" smtClean="0">
                <a:sym typeface="Symbol"/>
              </a:rPr>
              <a:t>文法改写为</a:t>
            </a:r>
            <a:endParaRPr lang="en-US" altLang="zh-CN" dirty="0" smtClean="0">
              <a:sym typeface="Symbol"/>
            </a:endParaRPr>
          </a:p>
          <a:p>
            <a:pPr eaLnBrk="1" hangingPunct="1">
              <a:spcBef>
                <a:spcPts val="300"/>
              </a:spcBef>
              <a:buNone/>
              <a:defRPr/>
            </a:pPr>
            <a:r>
              <a:rPr lang="en-US" altLang="zh-CN" dirty="0" smtClean="0"/>
              <a:t>			A →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dirty="0" smtClean="0"/>
              <a:t>A’</a:t>
            </a:r>
          </a:p>
          <a:p>
            <a:pPr eaLnBrk="1" hangingPunct="1">
              <a:spcBef>
                <a:spcPts val="300"/>
              </a:spcBef>
              <a:buNone/>
              <a:defRPr/>
            </a:pPr>
            <a:r>
              <a:rPr lang="en-US" altLang="zh-CN" dirty="0" smtClean="0"/>
              <a:t>			A’ → </a:t>
            </a:r>
            <a:r>
              <a:rPr lang="en-US" altLang="zh-CN" dirty="0" smtClean="0">
                <a:sym typeface="Symbol"/>
              </a:rPr>
              <a:t>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</a:t>
            </a:r>
          </a:p>
          <a:p>
            <a:r>
              <a:rPr lang="en-US" altLang="zh-CN" dirty="0" smtClean="0"/>
              <a:t>Example</a:t>
            </a:r>
          </a:p>
          <a:p>
            <a:pPr lvl="2" eaLnBrk="1" hangingPunct="1">
              <a:buNone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dirty="0" smtClean="0"/>
              <a:t>              |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lang="en-US" altLang="zh-CN" dirty="0" smtClean="0"/>
          </a:p>
          <a:p>
            <a:pPr lvl="1" eaLnBrk="1" hangingPunct="1">
              <a:spcBef>
                <a:spcPts val="1800"/>
              </a:spcBef>
            </a:pPr>
            <a:r>
              <a:rPr lang="zh-CN" altLang="en-US" dirty="0" smtClean="0"/>
              <a:t>提取左因子之后的文法</a:t>
            </a:r>
            <a:r>
              <a:rPr lang="en-US" altLang="zh-CN" dirty="0" smtClean="0"/>
              <a:t>: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dirty="0" smtClean="0"/>
              <a:t> </a:t>
            </a: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else-part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i="1" dirty="0" smtClean="0"/>
              <a:t> else-part </a:t>
            </a:r>
            <a:r>
              <a:rPr lang="en-US" altLang="zh-CN" dirty="0" smtClean="0"/>
              <a:t>→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| ε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提取左因子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一般形式</a:t>
            </a:r>
            <a:endParaRPr lang="en-US" altLang="zh-CN" dirty="0" smtClean="0"/>
          </a:p>
          <a:p>
            <a:pPr>
              <a:spcBef>
                <a:spcPct val="20000"/>
              </a:spcBef>
              <a:buNone/>
              <a:defRPr/>
            </a:pPr>
            <a:r>
              <a:rPr lang="en-US" altLang="zh-CN" dirty="0" smtClean="0"/>
              <a:t>	A → </a:t>
            </a:r>
            <a:r>
              <a:rPr lang="en-US" altLang="zh-CN" dirty="0" smtClean="0">
                <a:sym typeface="Symbol" pitchFamily="18" charset="2"/>
              </a:rPr>
              <a:t>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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 pitchFamily="18" charset="2"/>
              </a:rPr>
              <a:t>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spcBef>
                <a:spcPts val="1800"/>
              </a:spcBef>
              <a:buNone/>
              <a:defRPr/>
            </a:pPr>
            <a:r>
              <a:rPr lang="en-US" altLang="zh-CN" i="1" dirty="0" smtClean="0">
                <a:cs typeface="Times New Roman" pitchFamily="18" charset="0"/>
              </a:rPr>
              <a:t>	</a:t>
            </a:r>
            <a:r>
              <a:rPr lang="en-US" altLang="zh-CN" dirty="0" smtClean="0"/>
              <a:t>A → </a:t>
            </a:r>
            <a:r>
              <a:rPr lang="en-US" altLang="zh-CN" dirty="0" smtClean="0">
                <a:sym typeface="Symbol" pitchFamily="18" charset="2"/>
              </a:rPr>
              <a:t>A’</a:t>
            </a:r>
            <a:endParaRPr lang="en-US" altLang="zh-CN" dirty="0" smtClean="0"/>
          </a:p>
          <a:p>
            <a:pPr>
              <a:spcBef>
                <a:spcPct val="20000"/>
              </a:spcBef>
              <a:buNone/>
              <a:defRPr/>
            </a:pPr>
            <a:r>
              <a:rPr lang="en-US" altLang="zh-CN" dirty="0" smtClean="0"/>
              <a:t>	A’ →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zh-CN" altLang="en-US" dirty="0" smtClean="0"/>
              <a:t>经过反复提取左因子，就能够把每个非终结符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包括新引进者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的所有候选首符集变成为两两不相交。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大量引进新的非终结符和</a:t>
            </a:r>
            <a:r>
              <a:rPr lang="en-US" altLang="zh-CN" dirty="0" smtClean="0"/>
              <a:t>ε</a:t>
            </a:r>
            <a:r>
              <a:rPr lang="zh-CN" altLang="en-US" dirty="0" smtClean="0"/>
              <a:t>产生式。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两种自上而下分析方法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带回溯（</a:t>
            </a:r>
            <a:r>
              <a:rPr lang="en-US" altLang="zh-CN" dirty="0" smtClean="0"/>
              <a:t>Backtracking</a:t>
            </a:r>
            <a:r>
              <a:rPr lang="zh-CN" altLang="en-US" dirty="0" smtClean="0"/>
              <a:t>）的方法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zh-CN" altLang="en-US" dirty="0" smtClean="0"/>
              <a:t>不带回溯的方法（预测分析）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893CF-7288-4ECF-B57B-A37A8499E200}" type="slidenum">
              <a:rPr lang="zh-CN" altLang="en-US" smtClean="0"/>
              <a:pPr/>
              <a:t>90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Algorithm for Left Factoring a Grammar </a:t>
            </a:r>
            <a:endParaRPr lang="zh-CN" altLang="en-US" sz="32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23975"/>
            <a:ext cx="7772400" cy="3917950"/>
          </a:xfrm>
        </p:spPr>
        <p:txBody>
          <a:bodyPr/>
          <a:lstStyle/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while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there are changes to the grammar </a:t>
            </a:r>
            <a:r>
              <a:rPr lang="en-US" altLang="zh-CN" sz="2000" b="1" dirty="0" smtClean="0"/>
              <a:t>do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b="1" dirty="0" smtClean="0"/>
              <a:t>for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each non-terminal A </a:t>
            </a:r>
            <a:r>
              <a:rPr lang="en-US" altLang="zh-CN" sz="2000" b="1" dirty="0" smtClean="0"/>
              <a:t>do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i="1" dirty="0" smtClean="0"/>
              <a:t>let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/>
              <a:t> be a prefix of maximal length that is shared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i="1" dirty="0" smtClean="0"/>
              <a:t>                 by two or more production choices for A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dirty="0" smtClean="0"/>
              <a:t>≠</a:t>
            </a:r>
            <a:r>
              <a:rPr lang="en-US" altLang="zh-CN" sz="2000" i="1" dirty="0" smtClean="0"/>
              <a:t>ε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then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en-US" altLang="zh-CN" sz="2000" i="1" dirty="0" smtClean="0"/>
              <a:t>let A</a:t>
            </a:r>
            <a:r>
              <a:rPr lang="en-US" altLang="zh-CN" sz="2000" dirty="0" smtClean="0"/>
              <a:t> →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i="1" dirty="0" smtClean="0"/>
              <a:t> be all the production choices for A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	</a:t>
            </a:r>
            <a:r>
              <a:rPr lang="en-US" altLang="zh-CN" sz="2000" i="1" dirty="0" smtClean="0"/>
              <a:t>and suppose that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1</a:t>
            </a:r>
            <a:r>
              <a:rPr lang="en-US" altLang="zh-CN" sz="2000" i="1" dirty="0" smtClean="0"/>
              <a:t>,</a:t>
            </a:r>
            <a:r>
              <a:rPr lang="en-US" altLang="zh-CN" sz="2000" dirty="0" smtClean="0">
                <a:sym typeface="Symbol" pitchFamily="18" charset="2"/>
              </a:rPr>
              <a:t> </a:t>
            </a:r>
            <a:r>
              <a:rPr lang="en-US" altLang="zh-CN" sz="2000" baseline="-25000" dirty="0" smtClean="0"/>
              <a:t>2</a:t>
            </a:r>
            <a:r>
              <a:rPr lang="en-US" altLang="zh-CN" sz="2000" i="1" dirty="0" smtClean="0"/>
              <a:t>,…,</a:t>
            </a:r>
            <a:r>
              <a:rPr lang="en-US" altLang="zh-CN" sz="2000" dirty="0" smtClean="0">
                <a:sym typeface="Symbol" pitchFamily="18" charset="2"/>
              </a:rPr>
              <a:t> 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i="1" dirty="0" smtClean="0"/>
              <a:t>  share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/>
              <a:t>, so that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→ </a:t>
            </a:r>
            <a:r>
              <a:rPr lang="en-US" altLang="zh-CN" sz="2000" dirty="0" smtClean="0">
                <a:sym typeface="Symbol" pitchFamily="18" charset="2"/>
              </a:rPr>
              <a:t>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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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i="1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aseline="-25000" dirty="0" smtClean="0"/>
              <a:t>+1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the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 err="1" smtClean="0"/>
              <a:t>’</a:t>
            </a:r>
            <a:r>
              <a:rPr lang="en-US" altLang="zh-CN" sz="2000" i="1" dirty="0" err="1" smtClean="0"/>
              <a:t>s</a:t>
            </a:r>
            <a:r>
              <a:rPr lang="en-US" altLang="zh-CN" sz="2000" i="1" dirty="0" smtClean="0"/>
              <a:t> share 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</a:t>
            </a:r>
            <a:r>
              <a:rPr lang="en-US" altLang="zh-CN" sz="2000" i="1" dirty="0" smtClean="0"/>
              <a:t>no common prefix, and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aseline="-25000" dirty="0" smtClean="0"/>
              <a:t>+1</a:t>
            </a:r>
            <a:r>
              <a:rPr lang="en-US" altLang="zh-CN" sz="2000" i="1" dirty="0" smtClean="0"/>
              <a:t>,…,</a:t>
            </a:r>
            <a:r>
              <a:rPr lang="en-US" altLang="zh-CN" sz="2000" dirty="0" smtClean="0">
                <a:sym typeface="Symbol" pitchFamily="18" charset="2"/>
              </a:rPr>
              <a:t> 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000" i="1" dirty="0" smtClean="0"/>
              <a:t> do not share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endParaRPr lang="en-US" altLang="zh-CN" sz="2000" i="1" dirty="0" smtClean="0"/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en-US" altLang="zh-CN" sz="2000" i="1" dirty="0" smtClean="0"/>
              <a:t>replace the rule A </a:t>
            </a:r>
            <a:r>
              <a:rPr lang="en-US" altLang="zh-CN" sz="2000" dirty="0" smtClean="0"/>
              <a:t>→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|…|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000" i="1" dirty="0" smtClean="0"/>
              <a:t> by the rules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→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/>
              <a:t>A’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aseline="-25000" dirty="0" smtClean="0"/>
              <a:t>+1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| … |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  <a:p>
            <a:pPr eaLnBrk="1" hangingPunct="1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i="1" dirty="0" smtClean="0"/>
              <a:t>A’</a:t>
            </a:r>
            <a:r>
              <a:rPr lang="en-US" altLang="zh-CN" sz="2000" dirty="0" smtClean="0"/>
              <a:t>→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baseline="-25000" dirty="0" smtClean="0"/>
              <a:t>1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baseline="-25000" dirty="0" smtClean="0"/>
              <a:t>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| … | </a:t>
            </a:r>
            <a:r>
              <a:rPr lang="en-US" altLang="zh-CN" sz="2000" dirty="0" smtClean="0">
                <a:sym typeface="Symbol" pitchFamily="18" charset="2"/>
              </a:rPr>
              <a:t>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endParaRPr lang="zh-CN" altLang="en-US" sz="2000" i="1" baseline="-25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31850" y="1211275"/>
            <a:ext cx="719931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30262" y="5141925"/>
            <a:ext cx="72009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28662" y="5438779"/>
            <a:ext cx="6786610" cy="56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反复提取左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因子</a:t>
            </a:r>
            <a:endParaRPr lang="en-US" altLang="zh-CN" sz="2400" dirty="0"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考虑文法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  → </a:t>
            </a:r>
            <a:r>
              <a:rPr lang="en-US" altLang="zh-CN" i="1" dirty="0" smtClean="0"/>
              <a:t>assign-stmt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call-stmt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other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assign-stmt </a:t>
            </a:r>
            <a:r>
              <a:rPr lang="en-US" altLang="zh-CN" dirty="0" smtClean="0"/>
              <a:t>→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:= </a:t>
            </a:r>
            <a:r>
              <a:rPr lang="en-US" altLang="zh-CN" i="1" dirty="0" smtClean="0"/>
              <a:t>exp</a:t>
            </a:r>
          </a:p>
          <a:p>
            <a:pPr lvl="2" eaLnBrk="1" hangingPunct="1">
              <a:spcBef>
                <a:spcPts val="600"/>
              </a:spcBef>
              <a:buNone/>
            </a:pPr>
            <a:r>
              <a:rPr lang="en-US" altLang="zh-CN" i="1" dirty="0" smtClean="0"/>
              <a:t>call-stmt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ID (</a:t>
            </a:r>
            <a:r>
              <a:rPr lang="en-US" altLang="zh-CN" i="1" dirty="0" smtClean="0"/>
              <a:t>exp-list</a:t>
            </a:r>
            <a:r>
              <a:rPr lang="en-US" altLang="zh-CN" b="1" dirty="0" smtClean="0"/>
              <a:t>)</a:t>
            </a:r>
          </a:p>
          <a:p>
            <a:pPr lvl="2" eaLnBrk="1" hangingPunct="1">
              <a:spcBef>
                <a:spcPts val="1800"/>
              </a:spcBef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:=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exp-list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other</a:t>
            </a:r>
          </a:p>
          <a:p>
            <a:pPr lvl="2" eaLnBrk="1" hangingPunct="1">
              <a:spcBef>
                <a:spcPts val="1800"/>
              </a:spcBef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ID</a:t>
            </a:r>
            <a:r>
              <a:rPr lang="en-US" altLang="zh-CN" b="1" i="1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’ | </a:t>
            </a:r>
            <a:r>
              <a:rPr lang="en-US" altLang="zh-CN" b="1" dirty="0" smtClean="0"/>
              <a:t>other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statement</a:t>
            </a:r>
            <a:r>
              <a:rPr lang="en-US" altLang="zh-CN" dirty="0" smtClean="0"/>
              <a:t>’ → </a:t>
            </a:r>
            <a:r>
              <a:rPr lang="en-US" altLang="zh-CN" b="1" dirty="0" smtClean="0"/>
              <a:t>:=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exp-list</a:t>
            </a:r>
            <a:r>
              <a:rPr lang="en-US" altLang="zh-CN" b="1" dirty="0" smtClean="0"/>
              <a:t>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dirty="0" smtClean="0"/>
              <a:t>Note how this obscures the semantics of call and assignment by separating the identifier from the actual call or assign action.</a:t>
            </a:r>
            <a:endParaRPr lang="zh-CN" altLang="en-US" dirty="0" smtClean="0"/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ABAD7-540B-4138-9DDF-2A2E505ADC17}" type="slidenum">
              <a:rPr lang="zh-CN" altLang="en-US" smtClean="0"/>
              <a:pPr/>
              <a:t>91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2767010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4.3.2  </a:t>
              </a:r>
              <a:r>
                <a:rPr lang="zh-CN" altLang="en-US" sz="2000" dirty="0" smtClean="0"/>
                <a:t>消除回溯，提取左因子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3857628"/>
            <a:ext cx="6000767" cy="681038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lvl="0"/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4.3.3  LL(1)</a:t>
              </a:r>
              <a:r>
                <a:rPr lang="zh-CN" altLang="en-US" sz="2000" dirty="0" smtClean="0">
                  <a:solidFill>
                    <a:srgbClr val="FF0000"/>
                  </a:solidFill>
                  <a:cs typeface="Arial" charset="0"/>
                </a:rPr>
                <a:t>分析条件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428741" y="1676392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/>
                <a:t>4.3.1  </a:t>
              </a:r>
              <a:r>
                <a:rPr lang="zh-CN" altLang="en-US" sz="2000" dirty="0" smtClean="0"/>
                <a:t>左递归的消除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构造确定的自上而下分析算法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消除回溯</a:t>
            </a:r>
          </a:p>
          <a:p>
            <a:r>
              <a:rPr lang="zh-CN" altLang="en-US" dirty="0" smtClean="0"/>
              <a:t>改写后的文法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不含左递归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每个非终结符的所有候选式的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集合两两不相交</a:t>
            </a:r>
            <a:endParaRPr lang="en-US" altLang="zh-CN" dirty="0" smtClean="0"/>
          </a:p>
          <a:p>
            <a:r>
              <a:rPr lang="zh-CN" altLang="en-US" dirty="0" smtClean="0"/>
              <a:t>当一个文法符合上述条件时，是否就一定能进行有效的自上而下分析？</a:t>
            </a:r>
            <a:endParaRPr lang="en-US" altLang="zh-CN" dirty="0" smtClean="0"/>
          </a:p>
          <a:p>
            <a:r>
              <a:rPr lang="zh-CN" altLang="en-US" dirty="0" smtClean="0"/>
              <a:t>如果文法中包含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 smtClean="0"/>
              <a:t>产生式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E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TE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+TE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FT</a:t>
            </a:r>
            <a:r>
              <a:rPr lang="en-US" altLang="zh-CN" dirty="0" smtClean="0">
                <a:sym typeface="Symbol" pitchFamily="18" charset="2"/>
              </a:rPr>
              <a:t>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T</a:t>
            </a:r>
            <a:r>
              <a:rPr lang="en-US" altLang="zh-CN" dirty="0" smtClean="0">
                <a:sym typeface="Symbol" pitchFamily="18" charset="2"/>
              </a:rPr>
              <a:t>  </a:t>
            </a:r>
            <a:r>
              <a:rPr lang="en-US" altLang="zh-CN" dirty="0" smtClean="0"/>
              <a:t>*FT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 pitchFamily="18" charset="2"/>
              </a:rPr>
              <a:t>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en-US" altLang="zh-CN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  </a:t>
            </a:r>
            <a:r>
              <a:rPr lang="en-US" altLang="zh-CN" dirty="0" smtClean="0"/>
              <a:t>(E) | i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输入串 </a:t>
            </a:r>
            <a:r>
              <a:rPr lang="en-US" altLang="zh-CN" dirty="0" err="1" smtClean="0"/>
              <a:t>i+i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当非终结符Ａ面临输入符号ａ，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A →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| … | 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 </a:t>
            </a:r>
          </a:p>
          <a:p>
            <a:pPr lvl="2">
              <a:buNone/>
            </a:pPr>
            <a:r>
              <a:rPr lang="en-US" altLang="zh-CN" dirty="0" smtClean="0"/>
              <a:t>a </a:t>
            </a:r>
            <a:r>
              <a:rPr lang="zh-CN" altLang="en-US" dirty="0" smtClean="0"/>
              <a:t>∉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>
                <a:sym typeface="Symbol" pitchFamily="18" charset="2"/>
              </a:rPr>
              <a:t>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/>
              </a:rPr>
              <a:t>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Ａ是否可以自动匹配 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只有当ａ是在文法的某个句型中允许出现在Ａ后的终结符时，才能允许Ａ自动匹配；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否则，ａ在这里的出现是一种语法错误。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的开始符号，对于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的任何非终结符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，定义</a:t>
            </a: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)={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…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…,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V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altLang="zh-CN" dirty="0" smtClean="0"/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特别是，若</a:t>
            </a:r>
            <a:r>
              <a:rPr lang="en-US" altLang="zh-CN" dirty="0" smtClean="0">
                <a:cs typeface="+mn-cs"/>
                <a:sym typeface="Symbol" pitchFamily="18" charset="2"/>
              </a:rPr>
              <a:t>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* …</a:t>
            </a:r>
            <a:r>
              <a:rPr lang="en-US" altLang="zh-CN" dirty="0" smtClean="0">
                <a:cs typeface="+mn-cs"/>
                <a:sym typeface="Symbol"/>
              </a:rPr>
              <a:t>A</a:t>
            </a:r>
            <a:r>
              <a:rPr kumimoji="1" lang="zh-CN" altLang="en-US" dirty="0" smtClean="0">
                <a:latin typeface="Times New Roman" pitchFamily="18" charset="0"/>
              </a:rPr>
              <a:t>，则规定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#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dirty="0" smtClean="0">
                <a:latin typeface="Times New Roman" pitchFamily="18" charset="0"/>
              </a:rPr>
              <a:t>FOLLOW(</a:t>
            </a:r>
            <a:r>
              <a:rPr lang="en-US" altLang="zh-CN" dirty="0" smtClean="0">
                <a:cs typeface="+mn-cs"/>
                <a:sym typeface="Symbol" pitchFamily="18" charset="2"/>
              </a:rPr>
              <a:t>A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5786" y="3500438"/>
            <a:ext cx="771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FOLLOW(A)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是文法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G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的所有句型中紧随在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A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之后出现的终结符或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Arial" charset="0"/>
              </a:rPr>
              <a:t>#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Arial" charset="0"/>
              </a:rPr>
              <a:t>。 </a:t>
            </a:r>
            <a:endParaRPr lang="zh-CN" altLang="en-US" sz="2400" dirty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LL(1)</a:t>
            </a:r>
            <a:r>
              <a:rPr lang="zh-CN" altLang="en-US" dirty="0" smtClean="0"/>
              <a:t>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构造不带回溯的自上而下分析的文法的条件</a:t>
            </a:r>
            <a:endParaRPr lang="en-US" altLang="zh-CN" dirty="0" smtClean="0"/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1.  </a:t>
            </a:r>
            <a:r>
              <a:rPr kumimoji="1" lang="zh-CN" altLang="en-US" dirty="0" smtClean="0">
                <a:latin typeface="Times New Roman" pitchFamily="18" charset="0"/>
              </a:rPr>
              <a:t>文法不含左递归，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</a:rPr>
              <a:t>2.  </a:t>
            </a:r>
            <a:r>
              <a:rPr kumimoji="1" lang="zh-CN" altLang="en-US" dirty="0" smtClean="0">
                <a:latin typeface="Times New Roman" pitchFamily="18" charset="0"/>
              </a:rPr>
              <a:t>对于文法中每一个</a:t>
            </a:r>
            <a:r>
              <a:rPr lang="zh-CN" altLang="en-US" dirty="0" smtClean="0"/>
              <a:t>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kumimoji="1" lang="zh-CN" altLang="en-US" dirty="0" smtClean="0">
                <a:latin typeface="Times New Roman" pitchFamily="18" charset="0"/>
              </a:rPr>
              <a:t>各个产生式的候选首符集两两不相交。即，若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A→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1</a:t>
            </a:r>
            <a:r>
              <a:rPr kumimoji="1" lang="en-US" altLang="zh-CN" dirty="0" smtClean="0">
                <a:latin typeface="Times New Roman" pitchFamily="18" charset="0"/>
              </a:rPr>
              <a:t>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2</a:t>
            </a:r>
            <a:r>
              <a:rPr kumimoji="1" lang="en-US" altLang="zh-CN" dirty="0" smtClean="0">
                <a:latin typeface="Times New Roman" pitchFamily="18" charset="0"/>
              </a:rPr>
              <a:t>|…|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n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zh-CN" altLang="en-US" dirty="0" smtClean="0">
                <a:latin typeface="Times New Roman" pitchFamily="18" charset="0"/>
              </a:rPr>
              <a:t>则  </a:t>
            </a:r>
            <a:r>
              <a:rPr kumimoji="1" lang="en-US" altLang="zh-CN" dirty="0" smtClean="0">
                <a:latin typeface="Times New Roman" pitchFamily="18" charset="0"/>
              </a:rPr>
              <a:t>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i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en-US" altLang="zh-CN" dirty="0" smtClean="0">
                <a:latin typeface="宋体" charset="-122"/>
              </a:rPr>
              <a:t>∩</a:t>
            </a:r>
            <a:r>
              <a:rPr kumimoji="1" lang="en-US" altLang="zh-CN" dirty="0" smtClean="0">
                <a:latin typeface="Times New Roman" pitchFamily="18" charset="0"/>
              </a:rPr>
              <a:t>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j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zh-CN" altLang="en-US" dirty="0" smtClean="0">
                <a:latin typeface="Times New Roman" pitchFamily="18" charset="0"/>
              </a:rPr>
              <a:t>＝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kumimoji="1" lang="zh-CN" altLang="en-US" dirty="0" smtClean="0">
                <a:latin typeface="Times New Roman" pitchFamily="18" charset="0"/>
              </a:rPr>
              <a:t>	   </a:t>
            </a:r>
            <a:r>
              <a:rPr kumimoji="1" lang="en-US" altLang="zh-CN" dirty="0" smtClean="0">
                <a:latin typeface="Times New Roman" pitchFamily="18" charset="0"/>
              </a:rPr>
              <a:t>(</a:t>
            </a:r>
            <a:r>
              <a:rPr kumimoji="1" lang="en-US" altLang="zh-CN" dirty="0" err="1" smtClean="0">
                <a:latin typeface="Times New Roman" pitchFamily="18" charset="0"/>
              </a:rPr>
              <a:t>i</a:t>
            </a:r>
            <a:r>
              <a:rPr kumimoji="1" lang="en-US" altLang="zh-CN" dirty="0" err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dirty="0" err="1" smtClean="0">
                <a:latin typeface="Times New Roman" pitchFamily="18" charset="0"/>
              </a:rPr>
              <a:t>j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</a:rPr>
              <a:t>3.  </a:t>
            </a:r>
            <a:r>
              <a:rPr kumimoji="1" lang="zh-CN" altLang="en-US" dirty="0" smtClean="0">
                <a:latin typeface="Times New Roman" pitchFamily="18" charset="0"/>
              </a:rPr>
              <a:t>对文法中的每个非终结符</a:t>
            </a:r>
            <a:r>
              <a:rPr lang="en-US" altLang="zh-CN" dirty="0" smtClean="0"/>
              <a:t>A</a:t>
            </a:r>
            <a:r>
              <a:rPr kumimoji="1" lang="zh-CN" altLang="en-US" dirty="0" smtClean="0">
                <a:latin typeface="Times New Roman" pitchFamily="18" charset="0"/>
              </a:rPr>
              <a:t>，若它存在某个候选首符集包含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kumimoji="1" lang="zh-CN" altLang="en-US" dirty="0" smtClean="0">
                <a:latin typeface="Times New Roman" pitchFamily="18" charset="0"/>
              </a:rPr>
              <a:t>，则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FIRST(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i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  <a:r>
              <a:rPr kumimoji="1" lang="en-US" altLang="zh-CN" dirty="0" smtClean="0">
                <a:latin typeface="宋体" charset="-122"/>
              </a:rPr>
              <a:t>∩</a:t>
            </a:r>
            <a:r>
              <a:rPr kumimoji="1" lang="en-US" altLang="zh-CN" dirty="0" smtClean="0">
                <a:latin typeface="Times New Roman" pitchFamily="18" charset="0"/>
              </a:rPr>
              <a:t>FOLLOW(A)=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   i=1,2,...,n</a:t>
            </a:r>
          </a:p>
          <a:p>
            <a:r>
              <a:rPr kumimoji="1" lang="zh-CN" altLang="en-US" dirty="0" smtClean="0">
                <a:latin typeface="Times New Roman" pitchFamily="18" charset="0"/>
              </a:rPr>
              <a:t>如果一个文法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满足以上条件，则称该文法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LL(1)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第一个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表示从左到右扫描输入串，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表示最左推导，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表示分析时每步只需要向前查看一个符号。</a:t>
            </a:r>
            <a:endParaRPr lang="en-US" altLang="zh-CN" dirty="0" smtClean="0"/>
          </a:p>
          <a:p>
            <a:r>
              <a:rPr lang="en-US" altLang="zh-CN" dirty="0" smtClean="0"/>
              <a:t>LL(k)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若在分析过程中，每步向前扫描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个符号来确定选用的产生式，则称该方法为</a:t>
            </a:r>
            <a:r>
              <a:rPr lang="en-US" altLang="zh-CN" dirty="0" smtClean="0"/>
              <a:t>LL(k)</a:t>
            </a:r>
            <a:r>
              <a:rPr lang="zh-CN" altLang="en-US" dirty="0" smtClean="0"/>
              <a:t>分析。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LL(1)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文法，可以对其输入串进行有效的无回溯的自上而下分析。</a:t>
            </a:r>
            <a:endParaRPr lang="en-US" altLang="zh-CN" dirty="0" smtClean="0"/>
          </a:p>
          <a:p>
            <a:r>
              <a:rPr lang="zh-CN" altLang="en-US" dirty="0" smtClean="0"/>
              <a:t>假设要用非终结符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进行匹配，面临的输入符号为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的所有产生式为</a:t>
            </a:r>
            <a:endParaRPr lang="en-US" altLang="zh-CN" dirty="0" smtClean="0"/>
          </a:p>
          <a:p>
            <a:pPr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	A→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1</a:t>
            </a:r>
            <a:r>
              <a:rPr kumimoji="1" lang="en-US" altLang="zh-CN" dirty="0" smtClean="0">
                <a:latin typeface="Times New Roman" pitchFamily="18" charset="0"/>
              </a:rPr>
              <a:t>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2</a:t>
            </a:r>
            <a:r>
              <a:rPr kumimoji="1" lang="en-US" altLang="zh-CN" dirty="0" smtClean="0">
                <a:latin typeface="Times New Roman" pitchFamily="18" charset="0"/>
              </a:rPr>
              <a:t>|…|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baseline="-25000" dirty="0" smtClean="0">
                <a:latin typeface="Times New Roman" pitchFamily="18" charset="0"/>
              </a:rPr>
              <a:t> 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FIRST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baseline="-25000" dirty="0" smtClean="0"/>
              <a:t> 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，则选择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进行匹配；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不属于任何一个候选首符集，则：</a:t>
            </a:r>
          </a:p>
          <a:p>
            <a:pPr marL="914400" lvl="1" indent="-457200">
              <a:buClr>
                <a:schemeClr val="tx1"/>
              </a:buClr>
              <a:buSzPct val="100000"/>
              <a:buAutoNum type="arabicParenBoth"/>
            </a:pPr>
            <a:r>
              <a:rPr lang="zh-CN" altLang="en-US" dirty="0" smtClean="0"/>
              <a:t>若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FIRST(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且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FOLLOW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 则让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自动匹配。</a:t>
            </a:r>
          </a:p>
          <a:p>
            <a:pPr marL="914400" lvl="1" indent="-457200">
              <a:buClr>
                <a:schemeClr val="tx1"/>
              </a:buClr>
              <a:buSzPct val="100000"/>
              <a:buAutoNum type="arabicParenBoth"/>
            </a:pPr>
            <a:r>
              <a:rPr lang="zh-CN" altLang="en-US" dirty="0" smtClean="0"/>
              <a:t>否则，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的出现是一种语法错误。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27720</TotalTime>
  <Words>6633</Words>
  <Application>Microsoft Office PowerPoint</Application>
  <PresentationFormat>全屏显示(4:3)</PresentationFormat>
  <Paragraphs>1589</Paragraphs>
  <Slides>139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41" baseType="lpstr">
      <vt:lpstr>Blends</vt:lpstr>
      <vt:lpstr>BMP 图像</vt:lpstr>
      <vt:lpstr>Compiler Principles</vt:lpstr>
      <vt:lpstr>第四章 语法分析—自上而下分析</vt:lpstr>
      <vt:lpstr>Contents</vt:lpstr>
      <vt:lpstr>幻灯片 4</vt:lpstr>
      <vt:lpstr>幻灯片 5</vt:lpstr>
      <vt:lpstr>main( )</vt:lpstr>
      <vt:lpstr>语法分析方法</vt:lpstr>
      <vt:lpstr>Contents</vt:lpstr>
      <vt:lpstr>两种自上而下分析方法</vt:lpstr>
      <vt:lpstr>带回溯的方法</vt:lpstr>
      <vt:lpstr>存在的问题</vt:lpstr>
      <vt:lpstr>不带回溯的方法</vt:lpstr>
      <vt:lpstr>Contents</vt:lpstr>
      <vt:lpstr>幻灯片 14</vt:lpstr>
      <vt:lpstr>幻灯片 15</vt:lpstr>
      <vt:lpstr>Basic Method</vt:lpstr>
      <vt:lpstr>Basic Method</vt:lpstr>
      <vt:lpstr>递归下降分析</vt:lpstr>
      <vt:lpstr>幻灯片 19</vt:lpstr>
      <vt:lpstr>幻灯片 20</vt:lpstr>
      <vt:lpstr>幻灯片 21</vt:lpstr>
      <vt:lpstr>Using EBNF</vt:lpstr>
      <vt:lpstr>Repetition</vt:lpstr>
      <vt:lpstr>Repetition </vt:lpstr>
      <vt:lpstr>Repetition </vt:lpstr>
      <vt:lpstr>Choice</vt:lpstr>
      <vt:lpstr>Choice</vt:lpstr>
      <vt:lpstr>Using EBNF</vt:lpstr>
      <vt:lpstr>Examples</vt:lpstr>
      <vt:lpstr>Syntax Diagrams（语法图）</vt:lpstr>
      <vt:lpstr>Examples</vt:lpstr>
      <vt:lpstr>Examples</vt:lpstr>
      <vt:lpstr>Examples</vt:lpstr>
      <vt:lpstr>A working simple calculator</vt:lpstr>
      <vt:lpstr>A working simple calculator</vt:lpstr>
      <vt:lpstr>A working simple calculator in C code(1) </vt:lpstr>
      <vt:lpstr>A working simple calculator in C code(2)</vt:lpstr>
      <vt:lpstr>A working simple calculator in C code(3)</vt:lpstr>
      <vt:lpstr>A working simple calculator in C code(4)</vt:lpstr>
      <vt:lpstr>A working simple calculator in C code(5)</vt:lpstr>
      <vt:lpstr>A working simple calculator</vt:lpstr>
      <vt:lpstr>Right Associativity</vt:lpstr>
      <vt:lpstr>幻灯片 43</vt:lpstr>
      <vt:lpstr>Why Abstract Syntax Tree</vt:lpstr>
      <vt:lpstr>Expression</vt:lpstr>
      <vt:lpstr>Expression</vt:lpstr>
      <vt:lpstr>抽象语法树</vt:lpstr>
      <vt:lpstr>Data Type Declaration</vt:lpstr>
      <vt:lpstr>Code </vt:lpstr>
      <vt:lpstr>Code</vt:lpstr>
      <vt:lpstr>if-statements</vt:lpstr>
      <vt:lpstr>if-statements</vt:lpstr>
      <vt:lpstr>if-statements</vt:lpstr>
      <vt:lpstr>if-statements</vt:lpstr>
      <vt:lpstr>Data Type Declaration</vt:lpstr>
      <vt:lpstr>Code</vt:lpstr>
      <vt:lpstr>A  sequence of statements</vt:lpstr>
      <vt:lpstr>Problem</vt:lpstr>
      <vt:lpstr>Solution</vt:lpstr>
      <vt:lpstr>Data Type Declaration</vt:lpstr>
      <vt:lpstr>幻灯片 61</vt:lpstr>
      <vt:lpstr>Structures in TINY</vt:lpstr>
      <vt:lpstr>C Declarations for Syntax Tree Nodes</vt:lpstr>
      <vt:lpstr>Visual Description for Syntax Tree Structure</vt:lpstr>
      <vt:lpstr>Visual Description for Syntax Tree Structure</vt:lpstr>
      <vt:lpstr>Visual Description for Syntax Tree Structure</vt:lpstr>
      <vt:lpstr>Syntax Tree for the Sample Program</vt:lpstr>
      <vt:lpstr>幻灯片 68</vt:lpstr>
      <vt:lpstr>Grammar of the TINY language in BNF</vt:lpstr>
      <vt:lpstr>TINY PARSER CODES</vt:lpstr>
      <vt:lpstr>TINY PARSER CODES</vt:lpstr>
      <vt:lpstr>TINY PARSER CODES</vt:lpstr>
      <vt:lpstr>Syntax Tree for the Sample Program</vt:lpstr>
      <vt:lpstr>幻灯片 74</vt:lpstr>
      <vt:lpstr>幻灯片 75</vt:lpstr>
      <vt:lpstr>幻灯片 76</vt:lpstr>
      <vt:lpstr>Contents</vt:lpstr>
      <vt:lpstr>幻灯片 78</vt:lpstr>
      <vt:lpstr>消除直接左递归</vt:lpstr>
      <vt:lpstr>Example </vt:lpstr>
      <vt:lpstr>消除直接左递归</vt:lpstr>
      <vt:lpstr>间接左递归</vt:lpstr>
      <vt:lpstr>消除左递归的算法</vt:lpstr>
      <vt:lpstr>幻灯片 84</vt:lpstr>
      <vt:lpstr>幻灯片 85</vt:lpstr>
      <vt:lpstr>First集合</vt:lpstr>
      <vt:lpstr>幻灯片 87</vt:lpstr>
      <vt:lpstr>提取左因子</vt:lpstr>
      <vt:lpstr>提取左因子</vt:lpstr>
      <vt:lpstr>Algorithm for Left Factoring a Grammar </vt:lpstr>
      <vt:lpstr>Example</vt:lpstr>
      <vt:lpstr>幻灯片 92</vt:lpstr>
      <vt:lpstr>幻灯片 93</vt:lpstr>
      <vt:lpstr>Example </vt:lpstr>
      <vt:lpstr>幻灯片 95</vt:lpstr>
      <vt:lpstr>Follow集合</vt:lpstr>
      <vt:lpstr>LL(1)文法</vt:lpstr>
      <vt:lpstr>幻灯片 98</vt:lpstr>
      <vt:lpstr>LL(1)分析</vt:lpstr>
      <vt:lpstr>Contents</vt:lpstr>
      <vt:lpstr> 消除左递归</vt:lpstr>
      <vt:lpstr> 消除左递归</vt:lpstr>
      <vt:lpstr>Contents</vt:lpstr>
      <vt:lpstr>幻灯片 104</vt:lpstr>
      <vt:lpstr>幻灯片 105</vt:lpstr>
      <vt:lpstr>预测分析器模型</vt:lpstr>
      <vt:lpstr>Example </vt:lpstr>
      <vt:lpstr>分析过程</vt:lpstr>
      <vt:lpstr>分析动作</vt:lpstr>
      <vt:lpstr> A Parsing Algorithm Using LL(1) Parsing Table </vt:lpstr>
      <vt:lpstr>Example</vt:lpstr>
      <vt:lpstr>幻灯片 112</vt:lpstr>
      <vt:lpstr>幻灯片 113</vt:lpstr>
      <vt:lpstr>预测分析表的构造</vt:lpstr>
      <vt:lpstr>构造文法符号的FIRST集合</vt:lpstr>
      <vt:lpstr>Example </vt:lpstr>
      <vt:lpstr>Example</vt:lpstr>
      <vt:lpstr>Example</vt:lpstr>
      <vt:lpstr>Example</vt:lpstr>
      <vt:lpstr>Algorithm for Computing First (A)</vt:lpstr>
      <vt:lpstr>Algorithm for Computing First (A)</vt:lpstr>
      <vt:lpstr>Example</vt:lpstr>
      <vt:lpstr>Example</vt:lpstr>
      <vt:lpstr>构造符号串的FIRST集合</vt:lpstr>
      <vt:lpstr>预测分析表的构造</vt:lpstr>
      <vt:lpstr>构造非终结符的FOLLOW集合</vt:lpstr>
      <vt:lpstr>Note</vt:lpstr>
      <vt:lpstr>Example </vt:lpstr>
      <vt:lpstr>Example </vt:lpstr>
      <vt:lpstr>Example</vt:lpstr>
      <vt:lpstr>Algorithm for Computing Follow(A)</vt:lpstr>
      <vt:lpstr>Error Handing in Top-Down Parsers</vt:lpstr>
      <vt:lpstr>预测分析表的构造</vt:lpstr>
      <vt:lpstr> 分析表构造算法</vt:lpstr>
      <vt:lpstr>Example </vt:lpstr>
      <vt:lpstr>Note</vt:lpstr>
      <vt:lpstr>Example</vt:lpstr>
      <vt:lpstr>Example</vt:lpstr>
      <vt:lpstr>End of Chapter Four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472</cp:revision>
  <dcterms:created xsi:type="dcterms:W3CDTF">1601-01-01T00:00:00Z</dcterms:created>
  <dcterms:modified xsi:type="dcterms:W3CDTF">2018-05-07T14:56:53Z</dcterms:modified>
</cp:coreProperties>
</file>