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9" r:id="rId3"/>
    <p:sldId id="262" r:id="rId4"/>
    <p:sldId id="260" r:id="rId5"/>
    <p:sldId id="264" r:id="rId6"/>
    <p:sldId id="256" r:id="rId7"/>
    <p:sldId id="261" r:id="rId8"/>
    <p:sldId id="258" r:id="rId9"/>
    <p:sldId id="257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438" autoAdjust="0"/>
  </p:normalViewPr>
  <p:slideViewPr>
    <p:cSldViewPr snapToGrid="0">
      <p:cViewPr>
        <p:scale>
          <a:sx n="75" d="100"/>
          <a:sy n="75" d="100"/>
        </p:scale>
        <p:origin x="90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9C87E-50A1-4B4F-9882-1C55CBF0D497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42E17-4557-439B-9E8E-430D1BF4C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0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mtClean="0"/>
              <a:t>이동 인원 순위</a:t>
            </a:r>
            <a:r>
              <a:rPr lang="en-US" altLang="ko-KR" smtClean="0"/>
              <a:t>: 00</a:t>
            </a:r>
            <a:r>
              <a:rPr lang="ko-KR" altLang="en-US" smtClean="0"/>
              <a:t>대 </a:t>
            </a:r>
            <a:r>
              <a:rPr lang="en-US" altLang="ko-KR" smtClean="0"/>
              <a:t>- 30</a:t>
            </a:r>
            <a:r>
              <a:rPr lang="ko-KR" altLang="en-US" smtClean="0"/>
              <a:t>대 </a:t>
            </a:r>
            <a:r>
              <a:rPr lang="en-US" altLang="ko-KR" smtClean="0"/>
              <a:t>- 40</a:t>
            </a:r>
            <a:r>
              <a:rPr lang="ko-KR" altLang="en-US" smtClean="0"/>
              <a:t>대 </a:t>
            </a:r>
            <a:r>
              <a:rPr lang="en-US" altLang="ko-KR" smtClean="0"/>
              <a:t>- 20</a:t>
            </a:r>
            <a:r>
              <a:rPr lang="ko-KR" altLang="en-US" smtClean="0"/>
              <a:t>대 </a:t>
            </a:r>
            <a:r>
              <a:rPr lang="en-US" altLang="ko-KR" smtClean="0"/>
              <a:t>- 50</a:t>
            </a:r>
            <a:r>
              <a:rPr lang="ko-KR" altLang="en-US" smtClean="0"/>
              <a:t>대 </a:t>
            </a:r>
            <a:r>
              <a:rPr lang="en-US" altLang="ko-KR" smtClean="0"/>
              <a:t>- 60</a:t>
            </a:r>
            <a:r>
              <a:rPr lang="ko-KR" altLang="en-US" smtClean="0"/>
              <a:t>대 </a:t>
            </a:r>
            <a:r>
              <a:rPr lang="en-US" altLang="ko-KR" smtClean="0"/>
              <a:t>- 10</a:t>
            </a:r>
            <a:r>
              <a:rPr lang="ko-KR" altLang="en-US" smtClean="0"/>
              <a:t>대 </a:t>
            </a:r>
            <a:r>
              <a:rPr lang="en-US" altLang="ko-KR" smtClean="0"/>
              <a:t>- 70</a:t>
            </a:r>
            <a:r>
              <a:rPr lang="ko-KR" altLang="en-US" smtClean="0"/>
              <a:t>대</a:t>
            </a:r>
            <a:endParaRPr lang="en-US" altLang="ko-KR" smtClean="0"/>
          </a:p>
          <a:p>
            <a:pPr marL="171450" indent="-171450">
              <a:buFontTx/>
              <a:buChar char="-"/>
            </a:pPr>
            <a:r>
              <a:rPr lang="ko-KR" altLang="en-US" smtClean="0"/>
              <a:t>체류 인원 순위</a:t>
            </a:r>
            <a:r>
              <a:rPr lang="en-US" altLang="ko-KR" smtClean="0"/>
              <a:t>: 40</a:t>
            </a:r>
            <a:r>
              <a:rPr lang="ko-KR" altLang="en-US" smtClean="0"/>
              <a:t>대 </a:t>
            </a:r>
            <a:r>
              <a:rPr lang="en-US" altLang="ko-KR" smtClean="0"/>
              <a:t>- 30</a:t>
            </a:r>
            <a:r>
              <a:rPr lang="ko-KR" altLang="en-US" smtClean="0"/>
              <a:t>대 </a:t>
            </a:r>
            <a:r>
              <a:rPr lang="en-US" altLang="ko-KR" smtClean="0"/>
              <a:t>- 00</a:t>
            </a:r>
            <a:r>
              <a:rPr lang="ko-KR" altLang="en-US" smtClean="0"/>
              <a:t>대 </a:t>
            </a:r>
            <a:r>
              <a:rPr lang="en-US" altLang="ko-KR" smtClean="0"/>
              <a:t>- 50</a:t>
            </a:r>
            <a:r>
              <a:rPr lang="ko-KR" altLang="en-US" smtClean="0"/>
              <a:t>대 </a:t>
            </a:r>
            <a:r>
              <a:rPr lang="en-US" altLang="ko-KR" smtClean="0"/>
              <a:t>- 60</a:t>
            </a:r>
            <a:r>
              <a:rPr lang="ko-KR" altLang="en-US" smtClean="0"/>
              <a:t>대 </a:t>
            </a:r>
            <a:r>
              <a:rPr lang="en-US" altLang="ko-KR" smtClean="0"/>
              <a:t>- 20</a:t>
            </a:r>
            <a:r>
              <a:rPr lang="ko-KR" altLang="en-US" smtClean="0"/>
              <a:t>대 </a:t>
            </a:r>
            <a:r>
              <a:rPr lang="en-US" altLang="ko-KR" smtClean="0"/>
              <a:t>- 10</a:t>
            </a:r>
            <a:r>
              <a:rPr lang="ko-KR" altLang="en-US" smtClean="0"/>
              <a:t>대 </a:t>
            </a:r>
            <a:r>
              <a:rPr lang="en-US" altLang="ko-KR" smtClean="0"/>
              <a:t>- 70</a:t>
            </a:r>
            <a:r>
              <a:rPr lang="ko-KR" altLang="en-US" smtClean="0"/>
              <a:t>대 </a:t>
            </a:r>
            <a:r>
              <a:rPr lang="en-US" altLang="ko-KR" smtClean="0"/>
              <a:t>- 80</a:t>
            </a:r>
            <a:r>
              <a:rPr lang="ko-KR" altLang="en-US" smtClean="0"/>
              <a:t>대</a:t>
            </a:r>
            <a:endParaRPr lang="en-US" altLang="ko-KR" smtClean="0"/>
          </a:p>
          <a:p>
            <a:pPr marL="171450" indent="-171450">
              <a:buFontTx/>
              <a:buChar char="-"/>
            </a:pPr>
            <a:r>
              <a:rPr lang="ko-KR" altLang="en-US" smtClean="0"/>
              <a:t>초등학생 자녀가 있는 가족 단위 여행객이 가장 많음</a:t>
            </a:r>
            <a:r>
              <a:rPr lang="en-US" altLang="ko-KR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mtClean="0"/>
              <a:t>10</a:t>
            </a:r>
            <a:r>
              <a:rPr lang="ko-KR" altLang="en-US" smtClean="0"/>
              <a:t>대</a:t>
            </a:r>
            <a:r>
              <a:rPr lang="en-US" altLang="ko-KR" smtClean="0"/>
              <a:t>, 20</a:t>
            </a:r>
            <a:r>
              <a:rPr lang="ko-KR" altLang="en-US" smtClean="0"/>
              <a:t>대는 상대적으로 적다</a:t>
            </a:r>
            <a:r>
              <a:rPr lang="en-US" altLang="ko-KR" smtClean="0"/>
              <a:t>. </a:t>
            </a:r>
            <a:r>
              <a:rPr lang="ko-KR" altLang="en-US" smtClean="0"/>
              <a:t>프로그램이나 축제 특성이 </a:t>
            </a:r>
            <a:r>
              <a:rPr lang="en-US" altLang="ko-KR" smtClean="0"/>
              <a:t>10</a:t>
            </a:r>
            <a:r>
              <a:rPr lang="ko-KR" altLang="en-US" smtClean="0"/>
              <a:t>대</a:t>
            </a:r>
            <a:r>
              <a:rPr lang="en-US" altLang="ko-KR" smtClean="0"/>
              <a:t>, 20</a:t>
            </a:r>
            <a:r>
              <a:rPr lang="ko-KR" altLang="en-US" smtClean="0"/>
              <a:t>대를 잘 타겟팅하지 못한 듯</a:t>
            </a:r>
            <a:r>
              <a:rPr lang="en-US" altLang="ko-KR" smtClean="0"/>
              <a:t>. 20</a:t>
            </a:r>
            <a:r>
              <a:rPr lang="ko-KR" altLang="en-US" smtClean="0"/>
              <a:t>대를 겨냥한 듯한 </a:t>
            </a:r>
            <a:r>
              <a:rPr lang="en-US" altLang="ko-KR" smtClean="0"/>
              <a:t>EDM</a:t>
            </a:r>
            <a:r>
              <a:rPr lang="ko-KR" altLang="en-US" smtClean="0"/>
              <a:t>파티를 </a:t>
            </a:r>
            <a:r>
              <a:rPr lang="en-US" altLang="ko-KR" smtClean="0"/>
              <a:t>7</a:t>
            </a:r>
            <a:r>
              <a:rPr lang="ko-KR" altLang="en-US" smtClean="0"/>
              <a:t>일동안 행사프로그램으로 넣은 것을 봤을 때</a:t>
            </a:r>
            <a:r>
              <a:rPr lang="en-US" altLang="ko-KR" smtClean="0"/>
              <a:t>, 20</a:t>
            </a:r>
            <a:r>
              <a:rPr lang="ko-KR" altLang="en-US" smtClean="0"/>
              <a:t>대 또한 타겟팅하고 있는 것을 알 수 있음</a:t>
            </a:r>
            <a:r>
              <a:rPr lang="en-US" altLang="ko-KR" smtClean="0"/>
              <a:t>. 20</a:t>
            </a:r>
            <a:r>
              <a:rPr lang="ko-KR" altLang="en-US" smtClean="0"/>
              <a:t>대 인원이 낮은 이유가 교통편과 관련해 있을지 아래 </a:t>
            </a:r>
            <a:r>
              <a:rPr lang="en-US" altLang="ko-KR" smtClean="0"/>
              <a:t>od</a:t>
            </a:r>
            <a:r>
              <a:rPr lang="ko-KR" altLang="en-US" smtClean="0"/>
              <a:t>데이터로 파악해보기</a:t>
            </a:r>
            <a:r>
              <a:rPr lang="en-US" altLang="ko-KR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mtClean="0"/>
              <a:t>80</a:t>
            </a:r>
            <a:r>
              <a:rPr lang="ko-KR" altLang="en-US" smtClean="0"/>
              <a:t>대</a:t>
            </a:r>
            <a:r>
              <a:rPr lang="en-US" altLang="ko-KR" smtClean="0"/>
              <a:t>: OD</a:t>
            </a:r>
            <a:r>
              <a:rPr lang="ko-KR" altLang="en-US" smtClean="0"/>
              <a:t>데이터에 측정 안되지만 체류하기는 함</a:t>
            </a:r>
            <a:r>
              <a:rPr lang="en-US" altLang="ko-KR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mtClean="0"/>
              <a:t>50,60</a:t>
            </a:r>
            <a:r>
              <a:rPr lang="ko-KR" altLang="en-US" smtClean="0"/>
              <a:t>대도 은근 많다</a:t>
            </a:r>
            <a:r>
              <a:rPr lang="en-US" altLang="ko-KR" smtClean="0"/>
              <a:t>. 50,60</a:t>
            </a:r>
            <a:r>
              <a:rPr lang="ko-KR" altLang="en-US" smtClean="0"/>
              <a:t>대는 이동 인원에서는 수가 확연히 적지만 체류 인원에서는 많은 것이 특이</a:t>
            </a:r>
            <a:r>
              <a:rPr lang="en-US" altLang="ko-KR" smtClean="0"/>
              <a:t>. (</a:t>
            </a:r>
            <a:r>
              <a:rPr lang="ko-KR" altLang="en-US" smtClean="0"/>
              <a:t>둘 다 </a:t>
            </a:r>
            <a:r>
              <a:rPr lang="en-US" altLang="ko-KR" smtClean="0"/>
              <a:t>skt</a:t>
            </a:r>
            <a:r>
              <a:rPr lang="ko-KR" altLang="en-US" smtClean="0"/>
              <a:t>에서 측정했을텐데</a:t>
            </a:r>
            <a:r>
              <a:rPr lang="en-US" altLang="ko-KR" smtClean="0"/>
              <a:t>, </a:t>
            </a:r>
            <a:r>
              <a:rPr lang="ko-KR" altLang="en-US" smtClean="0"/>
              <a:t>이동할 때 폰을 사용 안하다면 그것 때문일 수 있는지</a:t>
            </a:r>
            <a:r>
              <a:rPr lang="en-US" altLang="ko-KR" smtClean="0"/>
              <a:t>?)</a:t>
            </a:r>
          </a:p>
          <a:p>
            <a:pPr marL="0" indent="0">
              <a:buFontTx/>
              <a:buNone/>
            </a:pPr>
            <a:r>
              <a:rPr lang="en-US" altLang="ko-KR" smtClean="0"/>
              <a:t>- (</a:t>
            </a:r>
            <a:r>
              <a:rPr lang="ko-KR" altLang="en-US" smtClean="0"/>
              <a:t>같은 맥락으로</a:t>
            </a:r>
            <a:r>
              <a:rPr lang="en-US" altLang="ko-KR" smtClean="0"/>
              <a:t>, 00</a:t>
            </a:r>
            <a:r>
              <a:rPr lang="ko-KR" altLang="en-US" smtClean="0"/>
              <a:t>대가 이동 인원에서 많이 차지하는 이유가 이동 시 핸드폰을 많이 사용하는 것과 관련 있는지</a:t>
            </a:r>
            <a:r>
              <a:rPr lang="en-US" altLang="ko-KR" smtClean="0"/>
              <a:t>? but *00</a:t>
            </a:r>
            <a:r>
              <a:rPr lang="ko-KR" altLang="en-US" smtClean="0"/>
              <a:t>대 측정방법 궁금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-&gt; </a:t>
            </a:r>
            <a:r>
              <a:rPr lang="ko-KR" altLang="en-US" smtClean="0"/>
              <a:t>평일</a:t>
            </a:r>
            <a:r>
              <a:rPr lang="en-US" altLang="ko-KR" smtClean="0"/>
              <a:t>/</a:t>
            </a:r>
            <a:r>
              <a:rPr lang="ko-KR" altLang="en-US" smtClean="0"/>
              <a:t>주말 구분해서 이동거리</a:t>
            </a:r>
            <a:r>
              <a:rPr lang="en-US" altLang="ko-KR" smtClean="0"/>
              <a:t>, </a:t>
            </a:r>
            <a:r>
              <a:rPr lang="ko-KR" altLang="en-US" smtClean="0"/>
              <a:t>이동수단 분석해봐도 될 듯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30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50,60,70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대가 상대적으로 작다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50km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내외에서 옴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대가 특히 멀리서 오고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10,20,30,40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70~80km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mtClean="0"/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 거리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ex.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서울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부산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인천에서도 온다</a:t>
            </a: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가족 단위로 방문 추정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 거리에서도 오지만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가까운 거리에서 방문율도 엄청 높다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핵가족이 무주근처에 많이 사는 건 아닐 것 같아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주위 다른 여행지에서 오는 것이 집계된 것으로 현재까지 추정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or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택시</a:t>
            </a:r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평균은 비슷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70-80km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00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대는 평균이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130km. 50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50km. 70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26km.</a:t>
            </a: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평균은 비슷하지만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대는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200km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이상은 거의 없음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100km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옴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또한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1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5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차량과 시내버스만 데이터가 있다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시외버스 이용 데이터는 없다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 차량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승용차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고속버스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택시 포함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시외버스 미포함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</a:t>
            </a:r>
          </a:p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100km 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시내버스 이용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14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50,60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시내버스 이용률 낮음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시내버스 이용량 중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00,20,30,40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대의 이용량이 많음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6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2E17-4557-439B-9E8E-430D1BF4C1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0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4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91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5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6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4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9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6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1BC0-F77A-45C6-85F7-5C37C100FFA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1BC0-F77A-45C6-85F7-5C37C100FFA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8F19A-AA77-416D-8C25-99BEAC2E0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2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05765"/>
            <a:ext cx="7066280" cy="1325563"/>
          </a:xfrm>
        </p:spPr>
        <p:txBody>
          <a:bodyPr/>
          <a:lstStyle/>
          <a:p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연령대별 축제 데이터 분석</a:t>
            </a:r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방향성</a:t>
            </a:r>
            <a:r>
              <a:rPr lang="en-US" altLang="ko-KR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연령대별 이동</a:t>
            </a:r>
            <a:r>
              <a:rPr lang="en-US" altLang="ko-KR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ko-KR" altLang="en-US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체류 특징 파악 → 교통 지원</a:t>
            </a:r>
            <a:r>
              <a:rPr lang="en-US" altLang="ko-KR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(ex.</a:t>
            </a:r>
            <a:r>
              <a:rPr lang="ko-KR" altLang="en-US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축제 기간 버스 증설</a:t>
            </a:r>
            <a:r>
              <a:rPr lang="en-US" altLang="ko-KR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</a:t>
            </a:r>
            <a:r>
              <a:rPr lang="ko-KR" altLang="en-US" sz="20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방안 제시</a:t>
            </a:r>
            <a:endParaRPr lang="en-US" altLang="ko-KR" sz="200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00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0547" y="410547"/>
            <a:ext cx="3794629" cy="1215947"/>
            <a:chOff x="410547" y="410547"/>
            <a:chExt cx="3794629" cy="1215947"/>
          </a:xfrm>
        </p:grpSpPr>
        <p:sp>
          <p:nvSpPr>
            <p:cNvPr id="5" name="TextBox 4"/>
            <p:cNvSpPr txBox="1"/>
            <p:nvPr/>
          </p:nvSpPr>
          <p:spPr>
            <a:xfrm>
              <a:off x="410547" y="980163"/>
              <a:ext cx="26741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2. </a:t>
              </a:r>
              <a:r>
                <a:rPr lang="ko-KR" altLang="en-US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날짜별 도착시간대 분포</a:t>
              </a:r>
              <a:endPara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endPara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547" y="410547"/>
              <a:ext cx="3794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도착시간 </a:t>
              </a:r>
              <a:r>
                <a:rPr lang="en-US" altLang="ko-KR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(OD: end_time)</a:t>
              </a:r>
              <a:endParaRPr lang="ko-KR" altLang="en-US" sz="240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3" y="1734445"/>
            <a:ext cx="1740378" cy="137611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521" y="980163"/>
            <a:ext cx="1561504" cy="27020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813" y="980164"/>
            <a:ext cx="1594517" cy="270209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7" y="3659397"/>
            <a:ext cx="1561504" cy="270209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83" y="3659398"/>
            <a:ext cx="1561504" cy="27020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445" y="3659399"/>
            <a:ext cx="1561504" cy="27020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52" y="3659400"/>
            <a:ext cx="1561504" cy="270209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18" y="3659398"/>
            <a:ext cx="1561504" cy="27020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521" y="3659398"/>
            <a:ext cx="1561504" cy="270209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24" y="3659398"/>
            <a:ext cx="1561504" cy="27020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04959" y="6361492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</a:t>
            </a:r>
            <a:endParaRPr lang="ko-KR" altLang="en-US" sz="1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61876" y="6361492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화</a:t>
            </a:r>
            <a:endParaRPr lang="ko-KR" altLang="en-US" sz="1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61197" y="6354148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</a:t>
            </a:r>
            <a:endParaRPr lang="ko-KR" altLang="en-US" sz="1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08817" y="6361490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목</a:t>
            </a:r>
            <a:endParaRPr lang="ko-KR" altLang="en-US" sz="1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773045" y="6361491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금</a:t>
            </a:r>
            <a:endParaRPr lang="ko-KR" altLang="en-US" sz="1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437273" y="6361491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토</a:t>
            </a:r>
            <a:endParaRPr lang="ko-KR" altLang="en-US" sz="1400"/>
          </a:p>
        </p:txBody>
      </p:sp>
      <p:sp>
        <p:nvSpPr>
          <p:cNvPr id="36" name="직사각형 35"/>
          <p:cNvSpPr/>
          <p:nvPr/>
        </p:nvSpPr>
        <p:spPr>
          <a:xfrm>
            <a:off x="11061276" y="6361491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9347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97024" y="270790"/>
            <a:ext cx="3155302" cy="531644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인원 수</a:t>
            </a:r>
            <a:endParaRPr lang="ko-KR" altLang="en-US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22" y="1365701"/>
            <a:ext cx="2276793" cy="3753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553" y="85838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연령대별 인원 수</a:t>
            </a:r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이동인원</a:t>
            </a:r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체류인원</a:t>
            </a:r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583" y="1447000"/>
            <a:ext cx="4962920" cy="272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55" y="1613167"/>
            <a:ext cx="6375605" cy="4499472"/>
          </a:xfrm>
          <a:prstGeom prst="rect">
            <a:avLst/>
          </a:prstGeom>
        </p:spPr>
      </p:pic>
      <p:sp>
        <p:nvSpPr>
          <p:cNvPr id="5" name="제목 12"/>
          <p:cNvSpPr>
            <a:spLocks noGrp="1"/>
          </p:cNvSpPr>
          <p:nvPr>
            <p:ph type="title"/>
          </p:nvPr>
        </p:nvSpPr>
        <p:spPr>
          <a:xfrm>
            <a:off x="297024" y="270790"/>
            <a:ext cx="3155302" cy="531644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인원 수</a:t>
            </a:r>
            <a:endParaRPr lang="ko-KR" altLang="en-US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553" y="85838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날짜별 연령대별 인원 수</a:t>
            </a:r>
            <a:endParaRPr lang="en-US" altLang="ko-KR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029" y="1855244"/>
            <a:ext cx="2878741" cy="22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97024" y="270790"/>
            <a:ext cx="3155302" cy="531644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이동거리</a:t>
            </a:r>
            <a:endParaRPr lang="ko-KR" altLang="en-US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553" y="858384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연령대별 평균이동거리</a:t>
            </a:r>
            <a:endParaRPr lang="en-US" altLang="ko-KR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8" y="1283666"/>
            <a:ext cx="1771897" cy="32865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187" y="1347788"/>
            <a:ext cx="5291013" cy="26489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87693" y="85838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연령대별 이동 거리 분포</a:t>
            </a:r>
            <a:endParaRPr lang="en-US" altLang="ko-KR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187" y="3943351"/>
            <a:ext cx="5420996" cy="28061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4159" y="5216432"/>
            <a:ext cx="4307841" cy="14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97024" y="270790"/>
            <a:ext cx="3155302" cy="531644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이동거리</a:t>
            </a:r>
            <a:endParaRPr lang="ko-KR" altLang="en-US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553" y="858384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연령대별 출발지</a:t>
            </a:r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도착지 지도 시각화</a:t>
            </a:r>
            <a:endParaRPr lang="en-US" altLang="ko-KR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3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97024" y="270790"/>
            <a:ext cx="3155302" cy="531644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이동수단 </a:t>
            </a:r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(OD: modal)</a:t>
            </a:r>
            <a:endParaRPr lang="ko-KR" altLang="en-US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4" y="1282768"/>
            <a:ext cx="5678442" cy="21805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0553" y="858384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이동거리에 따른 이동수단</a:t>
            </a:r>
            <a:endParaRPr lang="en-US" altLang="ko-KR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55820" y="270790"/>
            <a:ext cx="7536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차량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1: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시내버스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2: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지하철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3: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도보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4: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기타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5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철도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6: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시외고속버스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7: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항공기</a:t>
            </a:r>
          </a:p>
          <a:p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차량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자가용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택시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화물차</a:t>
            </a:r>
          </a:p>
          <a:p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주이동수단 정의</a:t>
            </a:r>
            <a:r>
              <a:rPr lang="en-US" altLang="ko-KR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600">
                <a:solidFill>
                  <a:schemeClr val="accent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해당 이동에서 가장 긴 시간동안 이용한 교통수단</a:t>
            </a:r>
          </a:p>
        </p:txBody>
      </p:sp>
    </p:spTree>
    <p:extLst>
      <p:ext uri="{BB962C8B-B14F-4D97-AF65-F5344CB8AC3E}">
        <p14:creationId xmlns:p14="http://schemas.microsoft.com/office/powerpoint/2010/main" val="16286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297024" y="270790"/>
            <a:ext cx="3155302" cy="531644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이동수단 </a:t>
            </a:r>
            <a:r>
              <a:rPr lang="en-US" altLang="ko-KR" sz="240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(OD: modal)</a:t>
            </a:r>
            <a:endParaRPr lang="ko-KR" altLang="en-US" sz="240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553" y="858384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이동거리에 따른 이동수단 </a:t>
            </a:r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연령대별</a:t>
            </a:r>
            <a:r>
              <a:rPr lang="en-US" altLang="ko-KR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2" y="1283666"/>
            <a:ext cx="5529128" cy="53097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525" y="1283667"/>
            <a:ext cx="5338536" cy="53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382" y="1653961"/>
            <a:ext cx="3079082" cy="18050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9007"/>
            <a:ext cx="3079082" cy="18050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2" y="3459007"/>
            <a:ext cx="3035150" cy="18050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32" y="3459007"/>
            <a:ext cx="3088632" cy="18050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3961"/>
            <a:ext cx="3035150" cy="17792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2" y="1653961"/>
            <a:ext cx="3035150" cy="18050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32" y="1653961"/>
            <a:ext cx="3035150" cy="18050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176" y="3459005"/>
            <a:ext cx="2988824" cy="18036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10547" y="410547"/>
            <a:ext cx="3794629" cy="938948"/>
            <a:chOff x="410547" y="410547"/>
            <a:chExt cx="3794629" cy="938948"/>
          </a:xfrm>
        </p:grpSpPr>
        <p:sp>
          <p:nvSpPr>
            <p:cNvPr id="2" name="TextBox 1"/>
            <p:cNvSpPr txBox="1"/>
            <p:nvPr/>
          </p:nvSpPr>
          <p:spPr>
            <a:xfrm>
              <a:off x="410547" y="980163"/>
              <a:ext cx="3276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1. </a:t>
              </a:r>
              <a:r>
                <a:rPr lang="ko-KR" altLang="en-US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연령대별 도착 시간대 분포 </a:t>
              </a:r>
              <a:r>
                <a:rPr lang="en-US" altLang="ko-KR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(1)</a:t>
              </a:r>
              <a:endPara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0547" y="410547"/>
              <a:ext cx="3794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도착시간 </a:t>
              </a:r>
              <a:r>
                <a:rPr lang="en-US" altLang="ko-KR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(OD: end_time)</a:t>
              </a:r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6714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01" y="3247907"/>
            <a:ext cx="3079082" cy="18050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01" y="5052954"/>
            <a:ext cx="3079082" cy="18050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01" y="1442862"/>
            <a:ext cx="3079082" cy="18050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85" y="85691"/>
            <a:ext cx="3035150" cy="18050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37" y="1741446"/>
            <a:ext cx="3035150" cy="18050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33" y="5506720"/>
            <a:ext cx="1908225" cy="11515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42" y="3397201"/>
            <a:ext cx="3035150" cy="18050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42" y="5052956"/>
            <a:ext cx="3088632" cy="180504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10547" y="410547"/>
            <a:ext cx="3794629" cy="1215947"/>
            <a:chOff x="410547" y="410547"/>
            <a:chExt cx="3794629" cy="1215947"/>
          </a:xfrm>
        </p:grpSpPr>
        <p:sp>
          <p:nvSpPr>
            <p:cNvPr id="17" name="TextBox 16"/>
            <p:cNvSpPr txBox="1"/>
            <p:nvPr/>
          </p:nvSpPr>
          <p:spPr>
            <a:xfrm>
              <a:off x="410547" y="980163"/>
              <a:ext cx="33441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2. </a:t>
              </a:r>
              <a:r>
                <a:rPr lang="ko-KR" altLang="en-US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연령대별 도착 시간대 분포 </a:t>
              </a:r>
              <a:r>
                <a:rPr lang="en-US" altLang="ko-KR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(2)</a:t>
              </a:r>
            </a:p>
            <a:p>
              <a:r>
                <a:rPr lang="en-US" altLang="ko-KR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- </a:t>
              </a:r>
              <a:r>
                <a:rPr lang="ko-KR" altLang="en-US" smtClean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유사한 분포 그룹화</a:t>
              </a:r>
              <a:endParaRPr lang="ko-KR" altLang="en-US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0547" y="410547"/>
              <a:ext cx="3794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도착시간 </a:t>
              </a:r>
              <a:r>
                <a:rPr lang="en-US" altLang="ko-KR" sz="24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(OD: end_time)</a:t>
              </a:r>
              <a:endParaRPr lang="ko-KR" altLang="en-US" sz="24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527693" y="5951672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105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데이터수</a:t>
            </a:r>
            <a:r>
              <a:rPr lang="en-US" altLang="ko-KR" sz="105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1)</a:t>
            </a:r>
            <a:endParaRPr lang="ko-KR" altLang="en-US" sz="105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5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579</Words>
  <Application>Microsoft Office PowerPoint</Application>
  <PresentationFormat>와이드스크린</PresentationFormat>
  <Paragraphs>60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210 맨발의청춘 L</vt:lpstr>
      <vt:lpstr>맑은 고딕</vt:lpstr>
      <vt:lpstr>Arial</vt:lpstr>
      <vt:lpstr>Office 테마</vt:lpstr>
      <vt:lpstr>연령대별 축제 데이터 분석</vt:lpstr>
      <vt:lpstr>인원 수</vt:lpstr>
      <vt:lpstr>인원 수</vt:lpstr>
      <vt:lpstr>이동거리</vt:lpstr>
      <vt:lpstr>이동거리</vt:lpstr>
      <vt:lpstr>이동수단 (OD: modal)</vt:lpstr>
      <vt:lpstr>이동수단 (OD: modal)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지원</dc:creator>
  <cp:lastModifiedBy>손 지원</cp:lastModifiedBy>
  <cp:revision>31</cp:revision>
  <dcterms:created xsi:type="dcterms:W3CDTF">2024-10-07T11:27:13Z</dcterms:created>
  <dcterms:modified xsi:type="dcterms:W3CDTF">2024-10-07T14:01:08Z</dcterms:modified>
</cp:coreProperties>
</file>