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3"/>
  </p:notesMasterIdLst>
  <p:sldIdLst>
    <p:sldId id="271" r:id="rId2"/>
    <p:sldId id="258" r:id="rId3"/>
    <p:sldId id="259" r:id="rId4"/>
    <p:sldId id="272" r:id="rId5"/>
    <p:sldId id="301" r:id="rId6"/>
    <p:sldId id="260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90" r:id="rId23"/>
    <p:sldId id="292" r:id="rId24"/>
    <p:sldId id="293" r:id="rId25"/>
    <p:sldId id="280" r:id="rId26"/>
    <p:sldId id="295" r:id="rId27"/>
    <p:sldId id="296" r:id="rId28"/>
    <p:sldId id="297" r:id="rId29"/>
    <p:sldId id="298" r:id="rId30"/>
    <p:sldId id="300" r:id="rId31"/>
    <p:sldId id="265" r:id="rId32"/>
  </p:sldIdLst>
  <p:sldSz cx="12192000" cy="6858000"/>
  <p:notesSz cx="6858000" cy="9144000"/>
  <p:embeddedFontLst>
    <p:embeddedFont>
      <p:font typeface="NanumSquare" panose="020B0600000101010101" pitchFamily="50" charset="-127"/>
      <p:regular r:id="rId34"/>
    </p:embeddedFont>
    <p:embeddedFont>
      <p:font typeface="NanumSquare ExtraBold" panose="020B0600000101010101" pitchFamily="50" charset="-127"/>
      <p:bold r:id="rId35"/>
    </p:embeddedFont>
    <p:embeddedFont>
      <p:font typeface="NanumSquare Light" panose="020B0600000101010101" pitchFamily="50" charset="-127"/>
      <p:regular r:id="rId36"/>
    </p:embeddedFont>
    <p:embeddedFont>
      <p:font typeface="나눔스퀘어" panose="020B0600000101010101" pitchFamily="50" charset="-127"/>
      <p:regular r:id="rId37"/>
    </p:embeddedFont>
    <p:embeddedFont>
      <p:font typeface="나눔스퀘어 Bold" panose="020B0600000101010101" pitchFamily="50" charset="-12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7446" userDrawn="1">
          <p15:clr>
            <a:srgbClr val="A4A3A4"/>
          </p15:clr>
        </p15:guide>
        <p15:guide id="6" orient="horz" pos="162" userDrawn="1">
          <p15:clr>
            <a:srgbClr val="A4A3A4"/>
          </p15:clr>
        </p15:guide>
        <p15:guide id="7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FA"/>
    <a:srgbClr val="C8EAFF"/>
    <a:srgbClr val="D0DBFF"/>
    <a:srgbClr val="F0F4FA"/>
    <a:srgbClr val="BDCFE3"/>
    <a:srgbClr val="415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9"/>
    <p:restoredTop sz="92782" autoAdjust="0"/>
  </p:normalViewPr>
  <p:slideViewPr>
    <p:cSldViewPr snapToGrid="0" snapToObjects="1" showGuides="1">
      <p:cViewPr varScale="1">
        <p:scale>
          <a:sx n="76" d="100"/>
          <a:sy n="76" d="100"/>
        </p:scale>
        <p:origin x="629" y="62"/>
      </p:cViewPr>
      <p:guideLst>
        <p:guide orient="horz" pos="2160"/>
        <p:guide pos="3838"/>
        <p:guide pos="234"/>
        <p:guide pos="7446"/>
        <p:guide orient="horz" pos="162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baseline model + 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구현 모델</a:t>
            </a: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model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FFM</c:v>
                </c:pt>
                <c:pt idx="1">
                  <c:v>DCN</c:v>
                </c:pt>
                <c:pt idx="2">
                  <c:v>CNN_FM</c:v>
                </c:pt>
                <c:pt idx="3">
                  <c:v>DeepCONN</c:v>
                </c:pt>
                <c:pt idx="4">
                  <c:v>SVD</c:v>
                </c:pt>
                <c:pt idx="5">
                  <c:v>NMF</c:v>
                </c:pt>
                <c:pt idx="6">
                  <c:v>XGB</c:v>
                </c:pt>
                <c:pt idx="7">
                  <c:v>LGB</c:v>
                </c:pt>
                <c:pt idx="8">
                  <c:v>CAT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2.5</c:v>
                </c:pt>
                <c:pt idx="1">
                  <c:v>2.4992999999999999</c:v>
                </c:pt>
                <c:pt idx="2">
                  <c:v>2.3452000000000002</c:v>
                </c:pt>
                <c:pt idx="3">
                  <c:v>2.3694999999999999</c:v>
                </c:pt>
                <c:pt idx="4">
                  <c:v>2.1928000000000001</c:v>
                </c:pt>
                <c:pt idx="5">
                  <c:v>2.8307000000000002</c:v>
                </c:pt>
                <c:pt idx="6">
                  <c:v>2.31</c:v>
                </c:pt>
                <c:pt idx="7">
                  <c:v>2.27</c:v>
                </c:pt>
                <c:pt idx="8">
                  <c:v>2.1286999999999998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1-4EDE-8F40-F0497CECC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9472784"/>
        <c:axId val="1469425888"/>
      </c:barChart>
      <c:catAx>
        <c:axId val="146947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9425888"/>
        <c:crosses val="autoZero"/>
        <c:auto val="1"/>
        <c:lblAlgn val="ctr"/>
        <c:lblOffset val="100"/>
        <c:noMultiLvlLbl val="0"/>
      </c:catAx>
      <c:valAx>
        <c:axId val="146942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947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baseline model + 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구현 모델</a:t>
            </a: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model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29-453E-8CF4-1D4136BDE8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29-453E-8CF4-1D4136BDE8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A29-453E-8CF4-1D4136BDE88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A29-453E-8CF4-1D4136BDE88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A29-453E-8CF4-1D4136BDE88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A29-453E-8CF4-1D4136BDE886}"/>
              </c:ext>
            </c:extLst>
          </c:dPt>
          <c:cat>
            <c:strRef>
              <c:f>Sheet1!$A$2:$A$10</c:f>
              <c:strCache>
                <c:ptCount val="9"/>
                <c:pt idx="0">
                  <c:v>FFM</c:v>
                </c:pt>
                <c:pt idx="1">
                  <c:v>DCN</c:v>
                </c:pt>
                <c:pt idx="2">
                  <c:v>CNN_FM</c:v>
                </c:pt>
                <c:pt idx="3">
                  <c:v>DeepCONN</c:v>
                </c:pt>
                <c:pt idx="4">
                  <c:v>SVD</c:v>
                </c:pt>
                <c:pt idx="5">
                  <c:v>NMF</c:v>
                </c:pt>
                <c:pt idx="6">
                  <c:v>XGB</c:v>
                </c:pt>
                <c:pt idx="7">
                  <c:v>LGB</c:v>
                </c:pt>
                <c:pt idx="8">
                  <c:v>CAT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2.5</c:v>
                </c:pt>
                <c:pt idx="1">
                  <c:v>2.4992999999999999</c:v>
                </c:pt>
                <c:pt idx="2">
                  <c:v>2.3452000000000002</c:v>
                </c:pt>
                <c:pt idx="3">
                  <c:v>2.3694999999999999</c:v>
                </c:pt>
                <c:pt idx="4">
                  <c:v>2.1928000000000001</c:v>
                </c:pt>
                <c:pt idx="5">
                  <c:v>2.8307000000000002</c:v>
                </c:pt>
                <c:pt idx="6">
                  <c:v>2.31</c:v>
                </c:pt>
                <c:pt idx="7">
                  <c:v>2.27</c:v>
                </c:pt>
                <c:pt idx="8">
                  <c:v>2.1286999999999998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29-453E-8CF4-1D4136BDE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9472784"/>
        <c:axId val="1469425888"/>
      </c:barChart>
      <c:catAx>
        <c:axId val="146947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9425888"/>
        <c:crosses val="autoZero"/>
        <c:auto val="1"/>
        <c:lblAlgn val="ctr"/>
        <c:lblOffset val="100"/>
        <c:noMultiLvlLbl val="0"/>
      </c:catAx>
      <c:valAx>
        <c:axId val="146942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947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02396-7995-41BB-B5B9-526C38E8A5D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BF6F-BB95-4CE9-A5CE-92AAC18D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7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각자 구현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내용 합치기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BF6F-BB95-4CE9-A5CE-92AAC18DA6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1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DFBCC-FDA5-4747-B25F-0C61B0E718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5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1DE0E-0ED3-BFC1-759C-33EAA7D60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229D6-BC99-0AA2-4377-9CEBDE9C7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0C819-FA4E-B774-34E6-47DAE632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68BDA-4ECD-BCE1-71FC-CB424468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74260-97C6-F0B8-E4FA-C7B14281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09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4085-2D7A-2346-EF9A-402AFBCA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18C09-472E-F834-F4F7-6FCB1B807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8C6C-82CF-CE3E-B618-046991A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0624B-D26D-C86D-1F4A-9F91E23F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DF682-571A-7648-C9C0-DC8A333F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393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0DDBDB-1D08-FBF6-6CB7-9EDCDFB9E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6274D-6619-B488-CD3C-93419A34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FF019-6852-709B-1E4B-286C92B6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87DD2-2784-92BF-5BBC-74BE7DDC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91AE3-C47F-6E7C-A6A7-7A25CA62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3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D021-681A-2A5B-AEF4-1C69EBC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67E69-1679-6473-8DBE-74CAF8F9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38734-8704-9E76-7DB9-347F9B6C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6377E-599E-E7C6-201B-9EA3644E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EBF60-5EBB-0304-6DE9-19B5EDBA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365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124C8-F5B9-7C56-8F9B-E272EC62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F9FF0-EBC7-3EF6-5DD4-043A55D4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12623-B103-2342-EE6D-3429A853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E143E-2AFB-558F-0E2B-3E49E124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21EF0-5F02-1584-82E2-6B129047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7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3925-6B28-5DBB-A4B6-73C26530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3079C-6CD4-CA73-D508-53A15C3FF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120D50-D971-ABE3-0BC7-7FC5A900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41215-CAC1-6D9B-8E66-16733793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CC025-55E0-0CDD-51F5-C0FFE8F4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1C9C7-B179-1409-0744-8B64237A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3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76F4E-3D1C-6F62-237C-97133D12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27958-C6EE-D799-B3BA-D3377AFE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5B7B5-01DB-284C-073B-E7AA72A7C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7FA40-B4DC-E7FB-D265-B900B82C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FE059-A81A-D278-DCB5-23CAF25EB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EB812D-7C7C-67FA-FE57-C9C5980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CFF42-B046-A7C2-1FE6-E1EC5024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C42FCF-4BE6-BF3C-85B2-E202886E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33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BE8CA-7E7B-FFB2-5974-C0AB4D32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D33D80-E23F-8084-DED1-0DB54821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393590-AFF8-F645-42E8-138EDC4E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FB2EF0-1203-C2C2-3141-5533E709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931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39E7D8-F286-E819-4A50-C9C46EDF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C3FFDA-AA5E-99BE-7F94-8CF831B9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5A9A8-3133-50D9-364E-EC3C778E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DB70F-A028-E2B1-5750-1C914E7C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5B68A-0896-241F-FB12-9211A8C9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6E585-5B35-5F2C-6719-1D0EB798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65D66-7A15-49C0-15BC-C764A28C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FF7E2-8F98-97E2-533E-99BF9BC8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EF685-90A0-F786-F832-A1D975D9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1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68B8B-59EE-E6E8-46CE-9B93FF8D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7EC4E9-5810-D8F2-4ED3-346817C58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42FDA-53DB-8AC7-7171-F1550B4F8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62098-151C-7744-064D-711BA9A2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D9EE8-C2B0-C4F7-08AA-59B21686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F6A00-D133-CF2D-FA68-4C460170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21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D4AE80-1EA3-1292-0396-0A8E6A2B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9F58C-FDF4-4596-FBAC-8B2DD086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B7A29-324C-F186-D463-CA764C4C2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23F6-7DDF-264F-8EFA-9CAB104A48CB}" type="datetimeFigureOut">
              <a:rPr kumimoji="1" lang="ko-KR" altLang="en-US" smtClean="0"/>
              <a:t>2023-04-21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2EF99-C073-F260-A305-BB6F95979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5D68F-F365-3E8C-870A-294BBB7F4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E211-41F4-384A-8C6B-EC18B88233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844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ED2FFCE-A89C-4A2B-76A5-B0228CC086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5430B-281D-1EDC-7EF0-D8A153AE2958}"/>
              </a:ext>
            </a:extLst>
          </p:cNvPr>
          <p:cNvSpPr txBox="1"/>
          <p:nvPr/>
        </p:nvSpPr>
        <p:spPr>
          <a:xfrm>
            <a:off x="278876" y="416688"/>
            <a:ext cx="11449050" cy="175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600"/>
              </a:lnSpc>
            </a:pPr>
            <a:r>
              <a:rPr kumimoji="1" lang="en-US" altLang="ko-KR" sz="5000" b="1" spc="-120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RecSys</a:t>
            </a:r>
            <a:r>
              <a:rPr kumimoji="1" lang="en-US" altLang="ko-KR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기초 대회 </a:t>
            </a:r>
            <a:r>
              <a:rPr kumimoji="1" lang="en-US" altLang="ko-KR" sz="44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– Book Rating Prediction</a:t>
            </a:r>
          </a:p>
          <a:p>
            <a:pPr>
              <a:lnSpc>
                <a:spcPts val="6600"/>
              </a:lnSpc>
            </a:pPr>
            <a:r>
              <a:rPr kumimoji="1" lang="en-US" altLang="ko-KR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r>
              <a:rPr kumimoji="1" lang="ko-KR" altLang="en-US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조 솔루션 발표</a:t>
            </a:r>
            <a:endParaRPr kumimoji="1" lang="en-US" altLang="ko-KR" sz="5000" b="1" spc="-12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254A6-A667-13CD-AF65-01D47FBCEA15}"/>
              </a:ext>
            </a:extLst>
          </p:cNvPr>
          <p:cNvSpPr txBox="1"/>
          <p:nvPr/>
        </p:nvSpPr>
        <p:spPr>
          <a:xfrm>
            <a:off x="289368" y="3541852"/>
            <a:ext cx="4447051" cy="642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발표자</a:t>
            </a:r>
            <a:r>
              <a:rPr kumimoji="1" lang="en-US" altLang="ko-KR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kumimoji="1" lang="ko-KR" altLang="en-US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spc="-5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민현지</a:t>
            </a:r>
            <a:r>
              <a:rPr kumimoji="1" lang="en-US" altLang="ko-KR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_T5078</a:t>
            </a:r>
          </a:p>
          <a:p>
            <a:pPr>
              <a:lnSpc>
                <a:spcPts val="2200"/>
              </a:lnSpc>
            </a:pPr>
            <a:r>
              <a:rPr kumimoji="1" lang="ko-KR" altLang="en-US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팀원</a:t>
            </a:r>
            <a:r>
              <a:rPr kumimoji="1" lang="en-US" altLang="ko-KR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  <a:r>
              <a:rPr kumimoji="1" lang="ko-KR" altLang="en-US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김현정</a:t>
            </a:r>
            <a:r>
              <a:rPr kumimoji="1" lang="en-US" altLang="ko-KR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_T5070,</a:t>
            </a:r>
            <a:r>
              <a:rPr kumimoji="1" lang="ko-KR" altLang="en-US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 황찬웅</a:t>
            </a:r>
            <a:r>
              <a:rPr kumimoji="1" lang="en-US" altLang="ko-KR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_T5232,</a:t>
            </a:r>
            <a:r>
              <a:rPr kumimoji="1" lang="ko-KR" altLang="en-US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이준원</a:t>
            </a:r>
            <a:r>
              <a:rPr kumimoji="1" lang="en-US" altLang="ko-KR" sz="1600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_T5237</a:t>
            </a:r>
            <a:endParaRPr kumimoji="1" lang="ko-KR" altLang="en-US" sz="1600" spc="-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2356B584-4F96-16ED-D93B-F74798927449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>
            <a:extLst>
              <a:ext uri="{FF2B5EF4-FFF2-40B4-BE49-F238E27FC236}">
                <a16:creationId xmlns:a16="http://schemas.microsoft.com/office/drawing/2014/main" id="{49A7FB07-2287-532B-CBFF-C927D72B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6277292"/>
            <a:ext cx="1781416" cy="260695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AED606-F263-BFFC-7468-E4F64873018A}"/>
              </a:ext>
            </a:extLst>
          </p:cNvPr>
          <p:cNvCxnSpPr/>
          <p:nvPr/>
        </p:nvCxnSpPr>
        <p:spPr>
          <a:xfrm>
            <a:off x="371475" y="3440430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2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692BB-2DF5-F89B-935E-A7CD60351385}"/>
              </a:ext>
            </a:extLst>
          </p:cNvPr>
          <p:cNvSpPr txBox="1"/>
          <p:nvPr/>
        </p:nvSpPr>
        <p:spPr>
          <a:xfrm>
            <a:off x="9381016" y="6379335"/>
            <a:ext cx="2181923" cy="2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©</a:t>
            </a:r>
            <a:r>
              <a:rPr kumimoji="1" lang="ko-KR" altLang="en-US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NAVER Connect Foundation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0B116F8-D932-A3FB-FC55-B26E36125020}"/>
              </a:ext>
            </a:extLst>
          </p:cNvPr>
          <p:cNvSpPr txBox="1">
            <a:spLocks/>
          </p:cNvSpPr>
          <p:nvPr/>
        </p:nvSpPr>
        <p:spPr>
          <a:xfrm>
            <a:off x="11158683" y="6328218"/>
            <a:ext cx="8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65E211-41F4-384A-8C6B-EC18B88233E7}" type="slidenum">
              <a:rPr kumimoji="1" lang="ko-KR" altLang="en-US" sz="9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10</a:t>
            </a:fld>
            <a:endParaRPr kumimoji="1" lang="ko-KR" altLang="en-US" sz="9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3DF45-89D3-48C4-CE43-FBD85476F3F5}"/>
              </a:ext>
            </a:extLst>
          </p:cNvPr>
          <p:cNvSpPr txBox="1"/>
          <p:nvPr/>
        </p:nvSpPr>
        <p:spPr>
          <a:xfrm>
            <a:off x="371475" y="441503"/>
            <a:ext cx="4441985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2.2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users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kumimoji="1" lang="ko-KR" altLang="en-US" sz="2400" spc="-2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결측치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채우기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: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6AB8F-C684-9865-5C20-9DE3820FCB6C}"/>
              </a:ext>
            </a:extLst>
          </p:cNvPr>
          <p:cNvSpPr txBox="1"/>
          <p:nvPr/>
        </p:nvSpPr>
        <p:spPr>
          <a:xfrm>
            <a:off x="557074" y="3287736"/>
            <a:ext cx="1097675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</a:t>
            </a:r>
            <a:r>
              <a: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users data</a:t>
            </a:r>
            <a:r>
              <a:rPr lang="ko-KR" altLang="en-US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 </a:t>
            </a:r>
            <a:r>
              <a:rPr lang="en-US" altLang="ko-KR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location_state</a:t>
            </a:r>
            <a:r>
              <a:rPr lang="ko-KR" altLang="en-US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location_country</a:t>
            </a:r>
            <a:r>
              <a: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채우기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39E77-B37B-113F-62C2-ED5419B5A4C1}"/>
              </a:ext>
            </a:extLst>
          </p:cNvPr>
          <p:cNvSpPr txBox="1"/>
          <p:nvPr/>
        </p:nvSpPr>
        <p:spPr>
          <a:xfrm>
            <a:off x="557074" y="2329516"/>
            <a:ext cx="9281836" cy="447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location_city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null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아닌 경우 중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location_state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location_country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존재하지 않는 경우가 존재</a:t>
            </a:r>
            <a:endParaRPr lang="ko-KR" altLang="en-US" sz="1600" b="1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DA2AF-6E5A-3953-91D5-A56BF1CBF52C}"/>
              </a:ext>
            </a:extLst>
          </p:cNvPr>
          <p:cNvSpPr txBox="1"/>
          <p:nvPr/>
        </p:nvSpPr>
        <p:spPr>
          <a:xfrm>
            <a:off x="557073" y="4706399"/>
            <a:ext cx="11005866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2. 1</a:t>
            </a:r>
            <a:r>
              <a:rPr lang="ko-KR" altLang="en-US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방법으로 채울 수 없는 경우 배경지식을 이용해 </a:t>
            </a:r>
            <a:r>
              <a:rPr lang="en-US" altLang="ko-KR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location_state</a:t>
            </a:r>
            <a:r>
              <a:rPr lang="ko-KR" altLang="en-US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location_country</a:t>
            </a:r>
            <a:r>
              <a: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채우기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29F875-2B05-4F02-A152-ADE493662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7" y="862325"/>
            <a:ext cx="11043173" cy="15699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520A7B3-68FE-1DF8-02B4-1A4AEDD32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35" y="3749273"/>
            <a:ext cx="2297102" cy="95712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9454EE-0A98-19C2-E48D-606F8F102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35" y="5184962"/>
            <a:ext cx="2299180" cy="957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63CDE2-17AD-2A62-770F-673D8494088A}"/>
              </a:ext>
            </a:extLst>
          </p:cNvPr>
          <p:cNvSpPr txBox="1"/>
          <p:nvPr/>
        </p:nvSpPr>
        <p:spPr>
          <a:xfrm>
            <a:off x="557073" y="2884928"/>
            <a:ext cx="1097675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ko-KR" altLang="en-US" sz="2000" b="1" spc="-50" dirty="0" err="1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전처리</a:t>
            </a:r>
            <a:r>
              <a:rPr lang="ko-KR" altLang="en-US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06028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692BB-2DF5-F89B-935E-A7CD60351385}"/>
              </a:ext>
            </a:extLst>
          </p:cNvPr>
          <p:cNvSpPr txBox="1"/>
          <p:nvPr/>
        </p:nvSpPr>
        <p:spPr>
          <a:xfrm>
            <a:off x="9381016" y="6379335"/>
            <a:ext cx="2181923" cy="2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©</a:t>
            </a:r>
            <a:r>
              <a:rPr kumimoji="1" lang="ko-KR" altLang="en-US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NAVER Connect Foundation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0B116F8-D932-A3FB-FC55-B26E36125020}"/>
              </a:ext>
            </a:extLst>
          </p:cNvPr>
          <p:cNvSpPr txBox="1">
            <a:spLocks/>
          </p:cNvSpPr>
          <p:nvPr/>
        </p:nvSpPr>
        <p:spPr>
          <a:xfrm>
            <a:off x="11158683" y="6328218"/>
            <a:ext cx="8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65E211-41F4-384A-8C6B-EC18B88233E7}" type="slidenum">
              <a:rPr kumimoji="1" lang="ko-KR" altLang="en-US" sz="9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11</a:t>
            </a:fld>
            <a:endParaRPr kumimoji="1" lang="ko-KR" altLang="en-US" sz="9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3DF45-89D3-48C4-CE43-FBD85476F3F5}"/>
              </a:ext>
            </a:extLst>
          </p:cNvPr>
          <p:cNvSpPr txBox="1"/>
          <p:nvPr/>
        </p:nvSpPr>
        <p:spPr>
          <a:xfrm>
            <a:off x="309193" y="511335"/>
            <a:ext cx="4688784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2.3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books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kumimoji="1" lang="ko-KR" altLang="en-US" sz="2400" spc="-2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결측치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채우기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: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6AB8F-C684-9865-5C20-9DE3820FCB6C}"/>
              </a:ext>
            </a:extLst>
          </p:cNvPr>
          <p:cNvSpPr txBox="1"/>
          <p:nvPr/>
        </p:nvSpPr>
        <p:spPr>
          <a:xfrm>
            <a:off x="5410539" y="660094"/>
            <a:ext cx="1095172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ko-KR" altLang="en-US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아이디어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0CD1E-09CA-DFD6-6369-111C356332E2}"/>
              </a:ext>
            </a:extLst>
          </p:cNvPr>
          <p:cNvSpPr txBox="1"/>
          <p:nvPr/>
        </p:nvSpPr>
        <p:spPr>
          <a:xfrm>
            <a:off x="5410537" y="1184135"/>
            <a:ext cx="5875313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ISBN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1 ~ 5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자리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prefix 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따라서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country, region, language area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가 </a:t>
            </a:r>
            <a:r>
              <a:rPr lang="ko-KR" altLang="en-US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정해짐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range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별로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prefix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길이가 </a:t>
            </a:r>
            <a:r>
              <a:rPr lang="ko-KR" altLang="en-US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정해짐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ex) 0, 1, 2, 3, 4, 7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시작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-&gt; 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한 자리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prefix</a:t>
            </a:r>
          </a:p>
          <a:p>
            <a:pPr lvl="1">
              <a:lnSpc>
                <a:spcPct val="150000"/>
              </a:lnSpc>
            </a:pP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   8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시작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-&gt;  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두 자리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prefix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25B5E-3125-18EC-6C5C-E6B77422CF61}"/>
              </a:ext>
            </a:extLst>
          </p:cNvPr>
          <p:cNvSpPr txBox="1"/>
          <p:nvPr/>
        </p:nvSpPr>
        <p:spPr>
          <a:xfrm>
            <a:off x="5410542" y="3593501"/>
            <a:ext cx="1380506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ko-KR" altLang="en-US" sz="2000" b="1" spc="-50" dirty="0" err="1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전처리</a:t>
            </a:r>
            <a:r>
              <a:rPr lang="ko-KR" altLang="en-US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5D010-B385-7B3A-79D8-C5D2DD339EFE}"/>
              </a:ext>
            </a:extLst>
          </p:cNvPr>
          <p:cNvSpPr txBox="1"/>
          <p:nvPr/>
        </p:nvSpPr>
        <p:spPr>
          <a:xfrm>
            <a:off x="5410541" y="4117542"/>
            <a:ext cx="587531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주어진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book data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활용해 해당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prefix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가지는 책 중</a:t>
            </a:r>
            <a:b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</a:b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가장 많은 빈도로 나타나는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language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</a:t>
            </a:r>
            <a:r>
              <a:rPr lang="ko-KR" altLang="en-US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결측치를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 채움 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채우지 못한 </a:t>
            </a:r>
            <a:r>
              <a:rPr lang="ko-KR" altLang="en-US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결측치의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 경우 </a:t>
            </a:r>
            <a:r>
              <a:rPr lang="ko-KR" altLang="en-US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최빈값인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‘</a:t>
            </a:r>
            <a:r>
              <a:rPr lang="en-US" altLang="ko-KR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en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’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으로 채움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F7963-58C2-15DC-AA7E-B5AC4828CC0C}"/>
              </a:ext>
            </a:extLst>
          </p:cNvPr>
          <p:cNvSpPr txBox="1"/>
          <p:nvPr/>
        </p:nvSpPr>
        <p:spPr>
          <a:xfrm>
            <a:off x="5410537" y="5641552"/>
            <a:ext cx="555953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2.4605</a:t>
            </a:r>
            <a:r>
              <a:rPr lang="ko-KR" altLang="en-US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2.4496</a:t>
            </a:r>
            <a:r>
              <a:rPr lang="ko-KR" altLang="en-US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약간의 성능 향상을 보임</a:t>
            </a:r>
            <a:r>
              <a:rPr lang="en-US" altLang="ko-KR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b="1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2225BE-0CA1-1D4C-F11D-40F59A8AB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5" y="1538147"/>
            <a:ext cx="3963020" cy="37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4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692BB-2DF5-F89B-935E-A7CD60351385}"/>
              </a:ext>
            </a:extLst>
          </p:cNvPr>
          <p:cNvSpPr txBox="1"/>
          <p:nvPr/>
        </p:nvSpPr>
        <p:spPr>
          <a:xfrm>
            <a:off x="9381016" y="6379335"/>
            <a:ext cx="2181923" cy="2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©</a:t>
            </a:r>
            <a:r>
              <a:rPr kumimoji="1" lang="ko-KR" altLang="en-US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NAVER Connect Foundation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0B116F8-D932-A3FB-FC55-B26E36125020}"/>
              </a:ext>
            </a:extLst>
          </p:cNvPr>
          <p:cNvSpPr txBox="1">
            <a:spLocks/>
          </p:cNvSpPr>
          <p:nvPr/>
        </p:nvSpPr>
        <p:spPr>
          <a:xfrm>
            <a:off x="11158683" y="6328218"/>
            <a:ext cx="8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65E211-41F4-384A-8C6B-EC18B88233E7}" type="slidenum">
              <a:rPr kumimoji="1" lang="ko-KR" altLang="en-US" sz="9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12</a:t>
            </a:fld>
            <a:endParaRPr kumimoji="1" lang="ko-KR" altLang="en-US" sz="9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3DF45-89D3-48C4-CE43-FBD85476F3F5}"/>
              </a:ext>
            </a:extLst>
          </p:cNvPr>
          <p:cNvSpPr txBox="1"/>
          <p:nvPr/>
        </p:nvSpPr>
        <p:spPr>
          <a:xfrm>
            <a:off x="294918" y="462073"/>
            <a:ext cx="4636654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2.4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books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kumimoji="1" lang="ko-KR" altLang="en-US" sz="2400" spc="-2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결측치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채우기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: 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6AB8F-C684-9865-5C20-9DE3820FCB6C}"/>
              </a:ext>
            </a:extLst>
          </p:cNvPr>
          <p:cNvSpPr txBox="1"/>
          <p:nvPr/>
        </p:nvSpPr>
        <p:spPr>
          <a:xfrm>
            <a:off x="5382831" y="1011073"/>
            <a:ext cx="1146822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ko-KR" altLang="en-US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아이디어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0CD1E-09CA-DFD6-6369-111C356332E2}"/>
              </a:ext>
            </a:extLst>
          </p:cNvPr>
          <p:cNvSpPr txBox="1"/>
          <p:nvPr/>
        </p:nvSpPr>
        <p:spPr>
          <a:xfrm>
            <a:off x="5382829" y="1535114"/>
            <a:ext cx="61524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book_title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이용해서 책의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category </a:t>
            </a:r>
            <a:r>
              <a:rPr lang="ko-KR" altLang="en-US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결측치를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 채우자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25B5E-3125-18EC-6C5C-E6B77422CF61}"/>
              </a:ext>
            </a:extLst>
          </p:cNvPr>
          <p:cNvSpPr txBox="1"/>
          <p:nvPr/>
        </p:nvSpPr>
        <p:spPr>
          <a:xfrm>
            <a:off x="5382833" y="2300408"/>
            <a:ext cx="144561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ko-KR" altLang="en-US" sz="2000" b="1" spc="-50" dirty="0" err="1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전처리</a:t>
            </a:r>
            <a:r>
              <a:rPr lang="ko-KR" altLang="en-US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5D010-B385-7B3A-79D8-C5D2DD339EFE}"/>
              </a:ext>
            </a:extLst>
          </p:cNvPr>
          <p:cNvSpPr txBox="1"/>
          <p:nvPr/>
        </p:nvSpPr>
        <p:spPr>
          <a:xfrm>
            <a:off x="5382832" y="2824449"/>
            <a:ext cx="6344879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category 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값의 존재 유무로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train data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와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test data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split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함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book_title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사전 학습 모델인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BERT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이용해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embedding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함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train data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embedding vector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이용해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category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b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</a:b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예측하는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KNN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학습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학습된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KNN 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모델을 이용해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test data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category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예측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예측값으로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category </a:t>
            </a:r>
            <a:r>
              <a:rPr lang="ko-KR" altLang="en-US" spc="-3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결측치를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 채움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28BA507-6D38-CEA0-F1BA-37F3BEB57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9" y="1581743"/>
            <a:ext cx="3819328" cy="3694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332F-E585-9E9F-A52E-1DD7B4F32CEB}"/>
              </a:ext>
            </a:extLst>
          </p:cNvPr>
          <p:cNvSpPr txBox="1"/>
          <p:nvPr/>
        </p:nvSpPr>
        <p:spPr>
          <a:xfrm>
            <a:off x="5382829" y="5542564"/>
            <a:ext cx="555953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2.1124</a:t>
            </a:r>
            <a:r>
              <a:rPr lang="ko-KR" altLang="en-US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2.1113</a:t>
            </a:r>
            <a:r>
              <a:rPr lang="ko-KR" altLang="en-US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약간의 성능 향상을 보임</a:t>
            </a:r>
            <a:r>
              <a:rPr lang="en-US" altLang="ko-KR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b="1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43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DA4595-50A5-D180-3462-110E45BB5FF7}"/>
              </a:ext>
            </a:extLst>
          </p:cNvPr>
          <p:cNvSpPr txBox="1"/>
          <p:nvPr/>
        </p:nvSpPr>
        <p:spPr>
          <a:xfrm>
            <a:off x="371475" y="2557006"/>
            <a:ext cx="2168222" cy="172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kumimoji="1" lang="en-US" altLang="ko-KR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</a:t>
            </a:r>
            <a:r>
              <a:rPr kumimoji="1" lang="ko-KR" altLang="en-US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54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모델</a:t>
            </a:r>
            <a:endParaRPr kumimoji="1" lang="en-US" altLang="ko-KR" sz="5400" b="1" spc="-3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>
              <a:lnSpc>
                <a:spcPts val="6500"/>
              </a:lnSpc>
            </a:pPr>
            <a:endParaRPr kumimoji="1" lang="en-US" altLang="ko-KR" sz="5000" b="1" spc="-12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764F4BF-CC62-2A08-8386-B04C683CCC2A}"/>
              </a:ext>
            </a:extLst>
          </p:cNvPr>
          <p:cNvCxnSpPr/>
          <p:nvPr/>
        </p:nvCxnSpPr>
        <p:spPr>
          <a:xfrm>
            <a:off x="371475" y="3436686"/>
            <a:ext cx="114490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5A0727-8F0C-50C6-499B-02571D3D70B9}"/>
              </a:ext>
            </a:extLst>
          </p:cNvPr>
          <p:cNvSpPr txBox="1"/>
          <p:nvPr/>
        </p:nvSpPr>
        <p:spPr>
          <a:xfrm>
            <a:off x="289368" y="3525810"/>
            <a:ext cx="2223237" cy="1503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3.1 baseline 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모델</a:t>
            </a: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 + 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구현</a:t>
            </a:r>
            <a:endParaRPr kumimoji="1" lang="en-US" altLang="ko-KR" sz="1600" b="1" spc="-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3.2 </a:t>
            </a:r>
            <a:r>
              <a:rPr kumimoji="1" lang="en-US" altLang="ko-KR" sz="1600" b="1" spc="-4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Catboost</a:t>
            </a:r>
            <a:endParaRPr kumimoji="1" lang="en-US" altLang="ko-KR" sz="1600" b="1" spc="-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3.3 DCN</a:t>
            </a:r>
            <a:endParaRPr kumimoji="1" lang="ko-KR" altLang="en-US" sz="1600" b="1" spc="-4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44FD558F-2230-CADC-972A-B0CDDFCA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D604B9F1-1CA4-0767-4072-3ECAE7922998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0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C3DF45-89D3-48C4-CE43-FBD85476F3F5}"/>
              </a:ext>
            </a:extLst>
          </p:cNvPr>
          <p:cNvSpPr txBox="1"/>
          <p:nvPr/>
        </p:nvSpPr>
        <p:spPr>
          <a:xfrm>
            <a:off x="294918" y="462073"/>
            <a:ext cx="3299429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3.1 baseline 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모델 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+ 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구현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301549FF-C1F5-540D-0C95-2B56CE7D5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358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3737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BFC9E67-CC4F-D92B-E257-594CB2CFF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5179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8D2309-A5F1-D99F-81B8-A6C3B1613A80}"/>
              </a:ext>
            </a:extLst>
          </p:cNvPr>
          <p:cNvSpPr txBox="1"/>
          <p:nvPr/>
        </p:nvSpPr>
        <p:spPr>
          <a:xfrm>
            <a:off x="294918" y="462073"/>
            <a:ext cx="3299429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3.1 baseline 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모델 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+ 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구현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31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C3DF45-89D3-48C4-CE43-FBD85476F3F5}"/>
              </a:ext>
            </a:extLst>
          </p:cNvPr>
          <p:cNvSpPr txBox="1"/>
          <p:nvPr/>
        </p:nvSpPr>
        <p:spPr>
          <a:xfrm>
            <a:off x="294918" y="451261"/>
            <a:ext cx="1896353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3.2 </a:t>
            </a:r>
            <a:r>
              <a:rPr kumimoji="1" lang="en-US" altLang="ko-KR" sz="2400" spc="-2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Catboost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45732E-7454-2064-F8D0-C353DAEF0575}"/>
              </a:ext>
            </a:extLst>
          </p:cNvPr>
          <p:cNvGrpSpPr/>
          <p:nvPr/>
        </p:nvGrpSpPr>
        <p:grpSpPr>
          <a:xfrm>
            <a:off x="1524074" y="2666325"/>
            <a:ext cx="3219899" cy="2619741"/>
            <a:chOff x="6813614" y="380817"/>
            <a:chExt cx="3219899" cy="26197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42D0D72-BE53-FD2E-02C6-CE218658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3614" y="380817"/>
              <a:ext cx="3219899" cy="261974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95C7EF-2F2C-9AE8-FBC9-0F0D7EC350EF}"/>
                </a:ext>
              </a:extLst>
            </p:cNvPr>
            <p:cNvSpPr/>
            <p:nvPr/>
          </p:nvSpPr>
          <p:spPr>
            <a:xfrm>
              <a:off x="9079345" y="1607127"/>
              <a:ext cx="720437" cy="9421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81B830-2EFB-74BA-3EFA-3496492307B7}"/>
              </a:ext>
            </a:extLst>
          </p:cNvPr>
          <p:cNvGrpSpPr/>
          <p:nvPr/>
        </p:nvGrpSpPr>
        <p:grpSpPr>
          <a:xfrm>
            <a:off x="6384613" y="2262310"/>
            <a:ext cx="3972479" cy="3810532"/>
            <a:chOff x="6813614" y="3047468"/>
            <a:chExt cx="3972479" cy="381053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7EE7E57-57E9-9590-BCCF-E5D9054DC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3614" y="3047468"/>
              <a:ext cx="3972479" cy="381053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B4AE0E-E4C9-DDA2-8E72-B6884854F1EC}"/>
                </a:ext>
              </a:extLst>
            </p:cNvPr>
            <p:cNvSpPr/>
            <p:nvPr/>
          </p:nvSpPr>
          <p:spPr>
            <a:xfrm>
              <a:off x="9952182" y="4239492"/>
              <a:ext cx="720437" cy="22376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232748-8A39-541F-4036-88F4FB495691}"/>
              </a:ext>
            </a:extLst>
          </p:cNvPr>
          <p:cNvSpPr txBox="1"/>
          <p:nvPr/>
        </p:nvSpPr>
        <p:spPr>
          <a:xfrm>
            <a:off x="485477" y="1437093"/>
            <a:ext cx="10793083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Numerical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Feature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인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age,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year_of_publication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feature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를 제외한 모든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feature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는 </a:t>
            </a:r>
            <a:r>
              <a:rPr lang="en-US" altLang="ko-KR" sz="1800" b="1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categorical</a:t>
            </a:r>
            <a:r>
              <a:rPr lang="ko-KR" altLang="en-US" sz="1800" b="1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800" b="1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feature 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이다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58456" y="913079"/>
            <a:ext cx="3622530" cy="576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ko-KR" sz="2800" spc="-7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Categorical Features</a:t>
            </a:r>
            <a:endParaRPr lang="ko-KR" altLang="en-US" sz="2800" spc="-7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8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232748-8A39-541F-4036-88F4FB495691}"/>
              </a:ext>
            </a:extLst>
          </p:cNvPr>
          <p:cNvSpPr txBox="1"/>
          <p:nvPr/>
        </p:nvSpPr>
        <p:spPr>
          <a:xfrm>
            <a:off x="478301" y="1762843"/>
            <a:ext cx="8959440" cy="2861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en-US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캐글이나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데이콘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등의 분석 대회에서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특히 정형데이터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)</a:t>
            </a:r>
            <a:b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</a:b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xgboost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,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lightgbm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,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catboost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등의 </a:t>
            </a:r>
            <a:r>
              <a:rPr lang="ko-KR" altLang="en-US" sz="1800" b="1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부스팅</a:t>
            </a:r>
            <a:r>
              <a:rPr lang="ko-KR" altLang="en-US" sz="1800" b="1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기반 모델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들이 압도적으로 좋은 성능을 보여줌</a:t>
            </a: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120000"/>
              </a:lnSpc>
              <a:spcAft>
                <a:spcPts val="900"/>
              </a:spcAft>
            </a:pP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본 데이터 셋은 특히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categorical feature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가 많았고 </a:t>
            </a:r>
            <a:b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</a:b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이러한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feature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처리에 좋은 성능을 보여주는 </a:t>
            </a:r>
            <a:r>
              <a:rPr lang="en-US" altLang="ko-KR" sz="1800" b="1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catboost</a:t>
            </a:r>
            <a:r>
              <a:rPr lang="en-US" altLang="ko-KR" sz="1800" b="1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800" b="1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모델을 선택</a:t>
            </a: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120000"/>
              </a:lnSpc>
              <a:spcAft>
                <a:spcPts val="900"/>
              </a:spcAft>
            </a:pP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실제로도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xgb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,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lgb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와 비교하여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cat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의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rmse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성능이 가장 좋았음</a:t>
            </a: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885166"/>
            <a:ext cx="1537601" cy="576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ko-KR" altLang="en-US" sz="28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선택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4E51F-E489-4F41-24DD-84B8920DBECB}"/>
              </a:ext>
            </a:extLst>
          </p:cNvPr>
          <p:cNvSpPr txBox="1"/>
          <p:nvPr/>
        </p:nvSpPr>
        <p:spPr>
          <a:xfrm>
            <a:off x="294918" y="451261"/>
            <a:ext cx="1896353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3.2 </a:t>
            </a:r>
            <a:r>
              <a:rPr kumimoji="1" lang="en-US" altLang="ko-KR" sz="2400" spc="-2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Catboost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62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232748-8A39-541F-4036-88F4FB495691}"/>
              </a:ext>
            </a:extLst>
          </p:cNvPr>
          <p:cNvSpPr txBox="1"/>
          <p:nvPr/>
        </p:nvSpPr>
        <p:spPr>
          <a:xfrm>
            <a:off x="478301" y="1762843"/>
            <a:ext cx="8959440" cy="2861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en-US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캐글이나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데이콘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등의 분석 대회에서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특히 정형데이터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)</a:t>
            </a:r>
            <a:b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</a:b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xgboost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,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lightgbm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,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catboost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등의 </a:t>
            </a:r>
            <a:r>
              <a:rPr lang="ko-KR" altLang="en-US" sz="1800" b="1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부스팅</a:t>
            </a:r>
            <a:r>
              <a:rPr lang="ko-KR" altLang="en-US" sz="1800" b="1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기반 모델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들이 압도적으로 좋은 성능을 보여줌</a:t>
            </a: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120000"/>
              </a:lnSpc>
              <a:spcAft>
                <a:spcPts val="900"/>
              </a:spcAft>
            </a:pP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본 데이터 셋은 특히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categorical feature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가 많았고 </a:t>
            </a:r>
            <a:b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</a:b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이러한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feature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처리에 좋은 성능을 보여주는 </a:t>
            </a:r>
            <a:r>
              <a:rPr lang="en-US" altLang="ko-KR" sz="1800" b="1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catboost</a:t>
            </a:r>
            <a:r>
              <a:rPr lang="en-US" altLang="ko-KR" sz="1800" b="1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800" b="1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모델을 선택</a:t>
            </a: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120000"/>
              </a:lnSpc>
              <a:spcAft>
                <a:spcPts val="900"/>
              </a:spcAft>
            </a:pP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실제로도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xgb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,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lgb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와 비교하여 </a:t>
            </a:r>
            <a:r>
              <a:rPr lang="en-US" altLang="ko-KR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cat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의 </a:t>
            </a:r>
            <a:r>
              <a:rPr lang="en-US" altLang="ko-KR" sz="1800" dirty="0" err="1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rmse</a:t>
            </a:r>
            <a:r>
              <a:rPr lang="ko-KR" altLang="en-US" sz="1800" dirty="0">
                <a:latin typeface="NanumSquare" panose="020B0600000101010101" pitchFamily="50" charset="-127"/>
                <a:ea typeface="NanumSquare" panose="020B0600000101010101" pitchFamily="50" charset="-127"/>
                <a:cs typeface="Pretendard Light" panose="02000403000000020004" pitchFamily="50" charset="-127"/>
              </a:rPr>
              <a:t>성능이 가장 좋았음</a:t>
            </a:r>
            <a:endParaRPr lang="en-US" altLang="ko-KR" sz="1800" dirty="0">
              <a:latin typeface="NanumSquare" panose="020B0600000101010101" pitchFamily="50" charset="-127"/>
              <a:ea typeface="NanumSquare" panose="020B0600000101010101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885166"/>
            <a:ext cx="1537601" cy="576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ko-KR" altLang="en-US" sz="28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선택 이유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DCDC07BE-7AA2-292F-B09E-E8C3A0D93624}"/>
              </a:ext>
            </a:extLst>
          </p:cNvPr>
          <p:cNvCxnSpPr>
            <a:cxnSpLocks/>
          </p:cNvCxnSpPr>
          <p:nvPr/>
        </p:nvCxnSpPr>
        <p:spPr>
          <a:xfrm>
            <a:off x="7374192" y="3283975"/>
            <a:ext cx="1002891" cy="993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0DEB50-EAD6-E37B-BCAD-FFA7476C965B}"/>
              </a:ext>
            </a:extLst>
          </p:cNvPr>
          <p:cNvSpPr txBox="1"/>
          <p:nvPr/>
        </p:nvSpPr>
        <p:spPr>
          <a:xfrm>
            <a:off x="8548314" y="4130001"/>
            <a:ext cx="364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Target Encoding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Ordered Boosting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Categorical Features Combination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EC072-1AD2-3D7E-7F6E-427BB401407D}"/>
              </a:ext>
            </a:extLst>
          </p:cNvPr>
          <p:cNvSpPr txBox="1"/>
          <p:nvPr/>
        </p:nvSpPr>
        <p:spPr>
          <a:xfrm>
            <a:off x="294918" y="451261"/>
            <a:ext cx="1896353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3.2 </a:t>
            </a:r>
            <a:r>
              <a:rPr kumimoji="1" lang="en-US" altLang="ko-KR" sz="2400" spc="-2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Catboost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10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232748-8A39-541F-4036-88F4FB495691}"/>
              </a:ext>
            </a:extLst>
          </p:cNvPr>
          <p:cNvSpPr txBox="1"/>
          <p:nvPr/>
        </p:nvSpPr>
        <p:spPr>
          <a:xfrm>
            <a:off x="610434" y="1678244"/>
            <a:ext cx="1374800" cy="405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en-US" altLang="ko-KR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  <a:cs typeface="Pretendard Light" panose="02000403000000020004" pitchFamily="50" charset="-127"/>
              </a:rPr>
              <a:t>Age </a:t>
            </a:r>
            <a:r>
              <a:rPr lang="en-US" altLang="ko-KR" dirty="0" err="1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  <a:cs typeface="Pretendard Light" panose="02000403000000020004" pitchFamily="50" charset="-127"/>
              </a:rPr>
              <a:t>bining</a:t>
            </a:r>
            <a:endParaRPr lang="en-US" altLang="ko-KR" sz="180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934482"/>
            <a:ext cx="8852512" cy="5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800" spc="-70" dirty="0" err="1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전처리</a:t>
            </a:r>
            <a:r>
              <a:rPr lang="ko-KR" altLang="en-US" sz="28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 </a:t>
            </a:r>
            <a:r>
              <a:rPr lang="en-US" altLang="ko-KR" sz="28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– </a:t>
            </a:r>
            <a:r>
              <a:rPr lang="en-US" altLang="ko-KR" sz="24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numerical feature to categorical feature</a:t>
            </a:r>
            <a:endParaRPr lang="ko-KR" altLang="en-US" sz="2800" spc="-70" dirty="0"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A2486-4C61-77B9-7E0D-2A1C6103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10" y="2404919"/>
            <a:ext cx="7783011" cy="204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A5E54-FDEF-03DC-2D2D-6CA096ADAC0E}"/>
              </a:ext>
            </a:extLst>
          </p:cNvPr>
          <p:cNvSpPr txBox="1"/>
          <p:nvPr/>
        </p:nvSpPr>
        <p:spPr>
          <a:xfrm>
            <a:off x="682519" y="4774195"/>
            <a:ext cx="820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Age 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구간화는 베이스라인 </a:t>
            </a:r>
            <a:r>
              <a:rPr lang="ko-KR" altLang="en-US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전처리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 코드를 이용</a:t>
            </a: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마지막에 </a:t>
            </a:r>
            <a:r>
              <a:rPr lang="ko-KR" altLang="en-US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구간화한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fix_age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를 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‘str’ 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타입으로 바꿔주어 범주형으로 군집화를 진행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3E53-6F74-7846-68AE-12BF34AE9B94}"/>
              </a:ext>
            </a:extLst>
          </p:cNvPr>
          <p:cNvSpPr txBox="1"/>
          <p:nvPr/>
        </p:nvSpPr>
        <p:spPr>
          <a:xfrm>
            <a:off x="294918" y="451261"/>
            <a:ext cx="1896353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3.2 </a:t>
            </a:r>
            <a:r>
              <a:rPr kumimoji="1" lang="en-US" altLang="ko-KR" sz="2400" spc="-2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Catboost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68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71F174-FEC3-E56F-93B1-5F1241DBF07A}"/>
              </a:ext>
            </a:extLst>
          </p:cNvPr>
          <p:cNvSpPr txBox="1"/>
          <p:nvPr/>
        </p:nvSpPr>
        <p:spPr>
          <a:xfrm>
            <a:off x="278876" y="335663"/>
            <a:ext cx="2682145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6600" b="1" spc="-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99250-6B7D-6D00-FCF6-2B33759F47A3}"/>
              </a:ext>
            </a:extLst>
          </p:cNvPr>
          <p:cNvSpPr txBox="1"/>
          <p:nvPr/>
        </p:nvSpPr>
        <p:spPr>
          <a:xfrm>
            <a:off x="6096000" y="846163"/>
            <a:ext cx="5490286" cy="61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ko-KR" altLang="en-US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협업 방식</a:t>
            </a:r>
            <a:r>
              <a:rPr kumimoji="1" lang="en-US" altLang="ko-KR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과정</a:t>
            </a:r>
            <a:endParaRPr kumimoji="1" lang="en-US" altLang="ko-KR" sz="3200" b="1" spc="-3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5ECFC89-2CC9-3452-D956-F7A26E12BC28}"/>
              </a:ext>
            </a:extLst>
          </p:cNvPr>
          <p:cNvCxnSpPr>
            <a:cxnSpLocks/>
          </p:cNvCxnSpPr>
          <p:nvPr/>
        </p:nvCxnSpPr>
        <p:spPr>
          <a:xfrm>
            <a:off x="6172200" y="1597026"/>
            <a:ext cx="5648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45B1C3-6748-54CA-E480-472D8DF44186}"/>
              </a:ext>
            </a:extLst>
          </p:cNvPr>
          <p:cNvSpPr txBox="1"/>
          <p:nvPr/>
        </p:nvSpPr>
        <p:spPr>
          <a:xfrm>
            <a:off x="6096000" y="1722111"/>
            <a:ext cx="5490286" cy="61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EDA </a:t>
            </a:r>
            <a:r>
              <a:rPr kumimoji="1" lang="ko-KR" altLang="en-US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및 </a:t>
            </a:r>
            <a:r>
              <a:rPr kumimoji="1" lang="en-US" altLang="ko-KR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Data Preprocessing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693BFBD-6038-0855-C897-4577C5584E3D}"/>
              </a:ext>
            </a:extLst>
          </p:cNvPr>
          <p:cNvCxnSpPr>
            <a:cxnSpLocks/>
          </p:cNvCxnSpPr>
          <p:nvPr/>
        </p:nvCxnSpPr>
        <p:spPr>
          <a:xfrm>
            <a:off x="6172200" y="2592108"/>
            <a:ext cx="5648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0B49A1-3AEB-996B-568E-B6502B96682E}"/>
              </a:ext>
            </a:extLst>
          </p:cNvPr>
          <p:cNvSpPr txBox="1"/>
          <p:nvPr/>
        </p:nvSpPr>
        <p:spPr>
          <a:xfrm>
            <a:off x="6096000" y="2713955"/>
            <a:ext cx="5490286" cy="61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ko-KR" altLang="en-US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모델</a:t>
            </a:r>
            <a:endParaRPr kumimoji="1" lang="en-US" altLang="ko-KR" sz="3200" b="1" spc="-3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7C04EA9-4136-64EA-5DFE-F8658F5F5EEA}"/>
              </a:ext>
            </a:extLst>
          </p:cNvPr>
          <p:cNvCxnSpPr>
            <a:cxnSpLocks/>
          </p:cNvCxnSpPr>
          <p:nvPr/>
        </p:nvCxnSpPr>
        <p:spPr>
          <a:xfrm>
            <a:off x="6172200" y="3587190"/>
            <a:ext cx="5648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4EE6E5-1304-9A86-133A-A4ACD354455C}"/>
              </a:ext>
            </a:extLst>
          </p:cNvPr>
          <p:cNvSpPr txBox="1"/>
          <p:nvPr/>
        </p:nvSpPr>
        <p:spPr>
          <a:xfrm>
            <a:off x="6072653" y="3694715"/>
            <a:ext cx="5490286" cy="61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ko-KR" altLang="en-US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결과</a:t>
            </a:r>
            <a:r>
              <a:rPr kumimoji="1" lang="en-US" altLang="ko-KR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32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및 인사이트 공유</a:t>
            </a:r>
            <a:endParaRPr kumimoji="1" lang="en-US" altLang="ko-KR" sz="3200" b="1" spc="-3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2952D2BF-1B85-859F-B340-A4814932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42B650-8289-E77A-28D5-B482BE6F3685}"/>
              </a:ext>
            </a:extLst>
          </p:cNvPr>
          <p:cNvSpPr txBox="1"/>
          <p:nvPr/>
        </p:nvSpPr>
        <p:spPr>
          <a:xfrm>
            <a:off x="9381016" y="6379335"/>
            <a:ext cx="2181923" cy="2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©</a:t>
            </a:r>
            <a:r>
              <a:rPr kumimoji="1" lang="ko-KR" altLang="en-US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NAVER Connect Foundation</a:t>
            </a: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AE9F1A0-7C7A-AEE6-8451-F1374B80DE7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슬라이드 번호 개체 틀 5">
            <a:extLst>
              <a:ext uri="{FF2B5EF4-FFF2-40B4-BE49-F238E27FC236}">
                <a16:creationId xmlns:a16="http://schemas.microsoft.com/office/drawing/2014/main" id="{DE43B832-45EA-3B4C-A9FD-932F253CD0A7}"/>
              </a:ext>
            </a:extLst>
          </p:cNvPr>
          <p:cNvSpPr txBox="1">
            <a:spLocks/>
          </p:cNvSpPr>
          <p:nvPr/>
        </p:nvSpPr>
        <p:spPr>
          <a:xfrm>
            <a:off x="11158683" y="6328218"/>
            <a:ext cx="8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65E211-41F4-384A-8C6B-EC18B88233E7}" type="slidenum">
              <a:rPr kumimoji="1" lang="ko-KR" altLang="en-US" sz="9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2</a:t>
            </a:fld>
            <a:endParaRPr kumimoji="1" lang="ko-KR" altLang="en-US" sz="9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074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232748-8A39-541F-4036-88F4FB495691}"/>
              </a:ext>
            </a:extLst>
          </p:cNvPr>
          <p:cNvSpPr txBox="1"/>
          <p:nvPr/>
        </p:nvSpPr>
        <p:spPr>
          <a:xfrm>
            <a:off x="610434" y="1678244"/>
            <a:ext cx="3167919" cy="405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en-US" altLang="ko-KR" dirty="0" err="1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  <a:cs typeface="Pretendard Light" panose="02000403000000020004" pitchFamily="50" charset="-127"/>
              </a:rPr>
              <a:t>Year_of_publication</a:t>
            </a:r>
            <a:r>
              <a:rPr lang="en-US" altLang="ko-KR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dirty="0" err="1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  <a:cs typeface="Pretendard Light" panose="02000403000000020004" pitchFamily="50" charset="-127"/>
              </a:rPr>
              <a:t>bining</a:t>
            </a:r>
            <a:endParaRPr lang="en-US" altLang="ko-KR" sz="180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934482"/>
            <a:ext cx="8852512" cy="5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800" spc="-70" dirty="0" err="1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전처리</a:t>
            </a:r>
            <a:r>
              <a:rPr lang="ko-KR" altLang="en-US" sz="28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 </a:t>
            </a:r>
            <a:r>
              <a:rPr lang="en-US" altLang="ko-KR" sz="28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– </a:t>
            </a:r>
            <a:r>
              <a:rPr lang="en-US" altLang="ko-KR" sz="24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numerical feature to categorical feature</a:t>
            </a:r>
            <a:endParaRPr lang="ko-KR" altLang="en-US" sz="2800" spc="-70" dirty="0"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A5E54-FDEF-03DC-2D2D-6CA096ADAC0E}"/>
              </a:ext>
            </a:extLst>
          </p:cNvPr>
          <p:cNvSpPr txBox="1"/>
          <p:nvPr/>
        </p:nvSpPr>
        <p:spPr>
          <a:xfrm>
            <a:off x="702184" y="4587625"/>
            <a:ext cx="82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book table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의 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‘</a:t>
            </a:r>
            <a:r>
              <a:rPr lang="en-US" altLang="ko-KR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year_of_publication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’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도 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‘age’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와 동일하게 진행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561483-65F9-028B-6CE3-F6C9D62B2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10" y="2552577"/>
            <a:ext cx="7630590" cy="1752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9D5F0-F9C9-405A-B1A3-14FC81C86981}"/>
              </a:ext>
            </a:extLst>
          </p:cNvPr>
          <p:cNvSpPr txBox="1"/>
          <p:nvPr/>
        </p:nvSpPr>
        <p:spPr>
          <a:xfrm>
            <a:off x="294918" y="451261"/>
            <a:ext cx="1896353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3.2 </a:t>
            </a:r>
            <a:r>
              <a:rPr kumimoji="1" lang="en-US" altLang="ko-KR" sz="2400" spc="-2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Catboost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40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934482"/>
            <a:ext cx="8852512" cy="5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8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딥러닝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4709B-EFCF-571A-8365-78E1D8093CA3}"/>
              </a:ext>
            </a:extLst>
          </p:cNvPr>
          <p:cNvSpPr txBox="1"/>
          <p:nvPr/>
        </p:nvSpPr>
        <p:spPr>
          <a:xfrm>
            <a:off x="629144" y="1839797"/>
            <a:ext cx="93617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Square" panose="020B0600000101010101" pitchFamily="50" charset="-127"/>
                <a:ea typeface="NanumSquare" panose="020B0600000101010101" pitchFamily="50" charset="-127"/>
              </a:rPr>
              <a:t>ML</a:t>
            </a: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 모델로의 분석 경험은 기존에 있었고</a:t>
            </a:r>
            <a:endParaRPr kumimoji="1"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부스트캠프</a:t>
            </a: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 교육을 통해 배운 </a:t>
            </a:r>
            <a:r>
              <a:rPr kumimoji="1"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딥러닝 모델들</a:t>
            </a: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로 대회 분석을 꼭 진행해보고 싶었음</a:t>
            </a:r>
            <a:endParaRPr kumimoji="1"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rgbClr val="0055FA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-&gt;</a:t>
            </a:r>
            <a:r>
              <a:rPr kumimoji="1"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하지만 딥러닝 베이스라인 코드들의 </a:t>
            </a:r>
            <a:r>
              <a:rPr kumimoji="1" lang="en-US" altLang="ko-KR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rmse</a:t>
            </a:r>
            <a:r>
              <a:rPr kumimoji="1"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점수를 확인해보면</a:t>
            </a:r>
            <a:r>
              <a:rPr kumimoji="1"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, </a:t>
            </a:r>
            <a:br>
              <a:rPr kumimoji="1"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kumimoji="1"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     </a:t>
            </a:r>
            <a:r>
              <a:rPr kumimoji="1" lang="ko-KR" altLang="en-US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부스팅기반의</a:t>
            </a: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 모델 뿐 아니라 일반 </a:t>
            </a:r>
            <a:r>
              <a:rPr kumimoji="1"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ML</a:t>
            </a: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모델의 성능보다도 좋지 않았다</a:t>
            </a:r>
            <a:endParaRPr kumimoji="1"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9CCFE-CF93-01D2-8D18-7EDA7BE7AAE0}"/>
              </a:ext>
            </a:extLst>
          </p:cNvPr>
          <p:cNvSpPr txBox="1"/>
          <p:nvPr/>
        </p:nvSpPr>
        <p:spPr>
          <a:xfrm>
            <a:off x="629144" y="4153766"/>
            <a:ext cx="9361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DL </a:t>
            </a:r>
            <a:r>
              <a:rPr kumimoji="1"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이 정형데이터를 다루는 데에 있어 </a:t>
            </a:r>
            <a:r>
              <a:rPr kumimoji="1" lang="en-US" altLang="ko-KR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ML</a:t>
            </a:r>
            <a:r>
              <a:rPr kumimoji="1"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보다 성능이 떨어지는 이유</a:t>
            </a:r>
            <a:endParaRPr kumimoji="1" lang="en-US" altLang="ko-KR" b="1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endParaRPr kumimoji="1" lang="en-US" altLang="ko-KR" b="1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데이터 양 부족</a:t>
            </a:r>
            <a:endParaRPr kumimoji="1"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특성간 상관관계 부족</a:t>
            </a:r>
            <a:endParaRPr kumimoji="1"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모델의 복잡도와 </a:t>
            </a:r>
            <a:r>
              <a:rPr kumimoji="1" lang="ko-KR" altLang="en-US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과적합</a:t>
            </a:r>
            <a:endParaRPr kumimoji="1"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계산 비용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06198-4193-44F2-416F-C6A51D584254}"/>
              </a:ext>
            </a:extLst>
          </p:cNvPr>
          <p:cNvSpPr txBox="1"/>
          <p:nvPr/>
        </p:nvSpPr>
        <p:spPr>
          <a:xfrm>
            <a:off x="281633" y="462073"/>
            <a:ext cx="1255921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3.3 DCN</a:t>
            </a:r>
          </a:p>
        </p:txBody>
      </p:sp>
    </p:spTree>
    <p:extLst>
      <p:ext uri="{BB962C8B-B14F-4D97-AF65-F5344CB8AC3E}">
        <p14:creationId xmlns:p14="http://schemas.microsoft.com/office/powerpoint/2010/main" val="125561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934482"/>
            <a:ext cx="8852512" cy="5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800" spc="-7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딥러닝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3566E-0399-B8BF-3888-ACF4744AE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4" y="1624028"/>
            <a:ext cx="5722381" cy="469801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3696743-0E60-4321-9EFD-1D2A0D7B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781" y="2341982"/>
            <a:ext cx="52427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최근 정형 데이터에 대한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딥러닝 모델의 연구가 활발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-</a:t>
            </a:r>
            <a:r>
              <a:rPr lang="ko-KR" altLang="en-US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인텔리전스랩스의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 신윤식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ko-KR" altLang="en-US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데이터사이언티스트님의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 글</a:t>
            </a: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-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데이터가 딥러닝 학습에 효과적인 형태가 아니라면</a:t>
            </a:r>
            <a:b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ML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과 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DL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을 함께 사용하는 </a:t>
            </a:r>
            <a:r>
              <a:rPr lang="en-US" altLang="ko-KR" b="1" dirty="0">
                <a:solidFill>
                  <a:srgbClr val="0055FA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Hybrid Model 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고려</a:t>
            </a: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-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딥러닝 모델의 결과를 </a:t>
            </a:r>
            <a:r>
              <a:rPr lang="ko-KR" altLang="en-US" b="1" dirty="0" err="1">
                <a:solidFill>
                  <a:srgbClr val="0055FA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부스팅</a:t>
            </a:r>
            <a:r>
              <a:rPr lang="ko-KR" altLang="en-US" b="1" dirty="0">
                <a:solidFill>
                  <a:srgbClr val="0055FA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기반의 모델들과 앙상블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을 진행하면 더욱 좋은 성능을 보임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1BCEB-7357-1402-54E9-8ED51ACFE868}"/>
              </a:ext>
            </a:extLst>
          </p:cNvPr>
          <p:cNvSpPr txBox="1"/>
          <p:nvPr/>
        </p:nvSpPr>
        <p:spPr>
          <a:xfrm>
            <a:off x="281633" y="462073"/>
            <a:ext cx="1255921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3.3 DCN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368A4C-9692-7E0D-B4E7-9C21B3FF9125}"/>
              </a:ext>
            </a:extLst>
          </p:cNvPr>
          <p:cNvSpPr/>
          <p:nvPr/>
        </p:nvSpPr>
        <p:spPr>
          <a:xfrm>
            <a:off x="2945219" y="2030819"/>
            <a:ext cx="680483" cy="23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8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934482"/>
            <a:ext cx="5008099" cy="5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2800" spc="-7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FFM</a:t>
            </a:r>
            <a:endParaRPr lang="ko-KR" altLang="en-US" sz="2800" spc="-7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2A4CD-4604-A824-977A-D4711D42CD40}"/>
              </a:ext>
            </a:extLst>
          </p:cNvPr>
          <p:cNvSpPr txBox="1"/>
          <p:nvPr/>
        </p:nvSpPr>
        <p:spPr>
          <a:xfrm>
            <a:off x="6705600" y="934482"/>
            <a:ext cx="5008099" cy="5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2800" spc="-7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DCN</a:t>
            </a:r>
            <a:endParaRPr lang="ko-KR" altLang="en-US" sz="2800" spc="-7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D7604-7537-1815-EBB7-D26FF5DE8AF8}"/>
              </a:ext>
            </a:extLst>
          </p:cNvPr>
          <p:cNvSpPr txBox="1"/>
          <p:nvPr/>
        </p:nvSpPr>
        <p:spPr>
          <a:xfrm>
            <a:off x="748937" y="1913561"/>
            <a:ext cx="473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데이터셋에 전통적인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머신러닝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모델을 적용하여 </a:t>
            </a:r>
            <a:r>
              <a:rPr lang="ko-KR" altLang="en-US" b="1" i="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초기 추천 결과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를 얻음</a:t>
            </a:r>
            <a:endParaRPr lang="en-US" altLang="ko-KR" dirty="0">
              <a:solidFill>
                <a:srgbClr val="37415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endParaRPr lang="en-US" altLang="ko-KR" dirty="0">
              <a:solidFill>
                <a:srgbClr val="37415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r>
              <a:rPr lang="en-US" altLang="ko-KR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FFM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모델은 특성 추출에 좋은 성능을 보이므로 추천 시스템에서 널리 사용됨</a:t>
            </a:r>
            <a:endParaRPr lang="en-US" altLang="ko-KR" dirty="0">
              <a:solidFill>
                <a:srgbClr val="37415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endParaRPr lang="en-US" altLang="ko-KR" dirty="0">
              <a:solidFill>
                <a:srgbClr val="37415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크고 희소한 데이터셋에 효과적</a:t>
            </a:r>
            <a:endParaRPr lang="en-US" altLang="ko-KR" dirty="0">
              <a:solidFill>
                <a:srgbClr val="37415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B5732-378C-BC33-35B4-1C53D4093117}"/>
              </a:ext>
            </a:extLst>
          </p:cNvPr>
          <p:cNvSpPr txBox="1"/>
          <p:nvPr/>
        </p:nvSpPr>
        <p:spPr>
          <a:xfrm>
            <a:off x="6705600" y="1913561"/>
            <a:ext cx="4827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딥러닝 모델을 추가하여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머신러닝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모델에서</a:t>
            </a:r>
            <a:endParaRPr lang="en-US" altLang="ko-KR" b="0" i="0" dirty="0">
              <a:solidFill>
                <a:srgbClr val="374151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추천 결과를 개선</a:t>
            </a:r>
            <a:endParaRPr lang="en-US" altLang="ko-KR" b="1" i="0" dirty="0">
              <a:solidFill>
                <a:srgbClr val="374151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br>
              <a:rPr lang="en-US" altLang="ko-KR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딥러닝 모델은 더 복잡한 패턴을 학습할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더 정교한 추천 결과를 만들어낼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0DABC-B987-D01D-5CF7-408332FEF263}"/>
              </a:ext>
            </a:extLst>
          </p:cNvPr>
          <p:cNvSpPr txBox="1"/>
          <p:nvPr/>
        </p:nvSpPr>
        <p:spPr>
          <a:xfrm>
            <a:off x="3459366" y="5053038"/>
            <a:ext cx="527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두 모델 모두 </a:t>
            </a:r>
            <a:r>
              <a:rPr lang="en-US" altLang="ko-KR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feature</a:t>
            </a:r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간의 상호작용을 효과적으로 반영</a:t>
            </a:r>
            <a:endParaRPr lang="ko-KR" altLang="en-US" dirty="0">
              <a:solidFill>
                <a:srgbClr val="FF0000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F08A1-714A-1D74-5FDF-5AB399F87925}"/>
              </a:ext>
            </a:extLst>
          </p:cNvPr>
          <p:cNvSpPr txBox="1"/>
          <p:nvPr/>
        </p:nvSpPr>
        <p:spPr>
          <a:xfrm>
            <a:off x="281633" y="462073"/>
            <a:ext cx="1255921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3.3 DCN</a:t>
            </a:r>
          </a:p>
        </p:txBody>
      </p:sp>
    </p:spTree>
    <p:extLst>
      <p:ext uri="{BB962C8B-B14F-4D97-AF65-F5344CB8AC3E}">
        <p14:creationId xmlns:p14="http://schemas.microsoft.com/office/powerpoint/2010/main" val="197618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934482"/>
            <a:ext cx="5008099" cy="5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2800" spc="-7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FFM + DCN</a:t>
            </a:r>
            <a:endParaRPr lang="ko-KR" altLang="en-US" sz="2800" spc="-7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1858A-4E81-DC84-35A1-F518107AE17A}"/>
              </a:ext>
            </a:extLst>
          </p:cNvPr>
          <p:cNvGrpSpPr/>
          <p:nvPr/>
        </p:nvGrpSpPr>
        <p:grpSpPr>
          <a:xfrm>
            <a:off x="1238852" y="1198553"/>
            <a:ext cx="9861767" cy="4973570"/>
            <a:chOff x="578893" y="1004022"/>
            <a:chExt cx="10185981" cy="5144218"/>
          </a:xfrm>
        </p:grpSpPr>
        <p:pic>
          <p:nvPicPr>
            <p:cNvPr id="8" name="Picture 2" descr="a) FM Model: The architecture of Factorization Machines method as the extension of logistic regression by using dot-product ⊗ operators fed by dense embedding vectors of input sparse features. b) Field-aware factorization machines (FFM) model: The structure is similar to FM model. The difference is that the sparse interaction between each feature value in the current field í µí± with another one in the other field (ex. í µí± + 1) is modeled by a separated embedding vector. Each feature field í µí± is represented by an embedding matrix.">
              <a:extLst>
                <a:ext uri="{FF2B5EF4-FFF2-40B4-BE49-F238E27FC236}">
                  <a16:creationId xmlns:a16="http://schemas.microsoft.com/office/drawing/2014/main" id="{5BBF501E-A90A-BD54-4023-F385BD572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3" y="2520461"/>
              <a:ext cx="6445269" cy="2798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F7D2A3-2C75-4D0C-6B2F-9A7B18D90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8870" y="1004022"/>
              <a:ext cx="2896004" cy="514421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3367B8E-F0B5-1D87-AAE5-30CFD3D2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7576" y="5262808"/>
              <a:ext cx="173150" cy="15301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6D0F8F9-C2E5-BE6F-5A2C-EA9136F4B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33443" y="5262808"/>
              <a:ext cx="173150" cy="153017"/>
            </a:xfrm>
            <a:prstGeom prst="rect">
              <a:avLst/>
            </a:prstGeom>
          </p:spPr>
        </p:pic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920E6EEF-F7F0-BABE-69AC-640A9CE6923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663687"/>
              <a:ext cx="4539917" cy="2675629"/>
            </a:xfrm>
            <a:prstGeom prst="bentConnector3">
              <a:avLst>
                <a:gd name="adj1" fmla="val 5735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B82C3F-8AC7-0AE5-2572-05C5F47BA8C5}"/>
              </a:ext>
            </a:extLst>
          </p:cNvPr>
          <p:cNvSpPr txBox="1"/>
          <p:nvPr/>
        </p:nvSpPr>
        <p:spPr>
          <a:xfrm>
            <a:off x="281633" y="462073"/>
            <a:ext cx="1255921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3.3 DCN</a:t>
            </a:r>
          </a:p>
        </p:txBody>
      </p:sp>
    </p:spTree>
    <p:extLst>
      <p:ext uri="{BB962C8B-B14F-4D97-AF65-F5344CB8AC3E}">
        <p14:creationId xmlns:p14="http://schemas.microsoft.com/office/powerpoint/2010/main" val="239849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DA4595-50A5-D180-3462-110E45BB5FF7}"/>
              </a:ext>
            </a:extLst>
          </p:cNvPr>
          <p:cNvSpPr txBox="1"/>
          <p:nvPr/>
        </p:nvSpPr>
        <p:spPr>
          <a:xfrm>
            <a:off x="278876" y="2467882"/>
            <a:ext cx="5637441" cy="172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kumimoji="1" lang="en-US" altLang="ko-KR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4.</a:t>
            </a:r>
            <a:r>
              <a:rPr kumimoji="1" lang="ko-KR" altLang="en-US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54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결과 및 인사이트</a:t>
            </a:r>
            <a:endParaRPr kumimoji="1" lang="en-US" altLang="ko-KR" sz="5400" b="1" spc="-3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>
              <a:lnSpc>
                <a:spcPts val="6500"/>
              </a:lnSpc>
            </a:pPr>
            <a:endParaRPr kumimoji="1" lang="en-US" altLang="ko-KR" sz="5000" b="1" spc="-12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764F4BF-CC62-2A08-8386-B04C683CCC2A}"/>
              </a:ext>
            </a:extLst>
          </p:cNvPr>
          <p:cNvCxnSpPr/>
          <p:nvPr/>
        </p:nvCxnSpPr>
        <p:spPr>
          <a:xfrm>
            <a:off x="371475" y="3436686"/>
            <a:ext cx="114490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5A0727-8F0C-50C6-499B-02571D3D70B9}"/>
              </a:ext>
            </a:extLst>
          </p:cNvPr>
          <p:cNvSpPr txBox="1"/>
          <p:nvPr/>
        </p:nvSpPr>
        <p:spPr>
          <a:xfrm>
            <a:off x="289368" y="3525810"/>
            <a:ext cx="1287853" cy="1010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4.1 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성능 개선</a:t>
            </a:r>
            <a:endParaRPr kumimoji="1" lang="en-US" altLang="ko-KR" sz="1600" b="1" spc="-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4.2 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결과</a:t>
            </a:r>
            <a:endParaRPr kumimoji="1" lang="ko-KR" altLang="en-US" sz="1600" b="1" spc="-4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44FD558F-2230-CADC-972A-B0CDDFCA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D604B9F1-1CA4-0767-4072-3ECAE7922998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8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C3DF45-89D3-48C4-CE43-FBD85476F3F5}"/>
              </a:ext>
            </a:extLst>
          </p:cNvPr>
          <p:cNvSpPr txBox="1"/>
          <p:nvPr/>
        </p:nvSpPr>
        <p:spPr>
          <a:xfrm>
            <a:off x="294918" y="416160"/>
            <a:ext cx="186076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4.1 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성능 개선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934482"/>
            <a:ext cx="500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Stratified K-Fold</a:t>
            </a:r>
            <a:endParaRPr lang="ko-KR" altLang="en-US" sz="280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0C36C-A723-7826-627A-4628E1CD4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01" y="2185117"/>
            <a:ext cx="4737463" cy="2976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C655A-3222-B74D-115B-55A12DD877F2}"/>
              </a:ext>
            </a:extLst>
          </p:cNvPr>
          <p:cNvSpPr txBox="1"/>
          <p:nvPr/>
        </p:nvSpPr>
        <p:spPr>
          <a:xfrm>
            <a:off x="1694440" y="1815785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Target feature distribution</a:t>
            </a:r>
            <a:endParaRPr lang="ko-KR" altLang="en-US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8131A-4A8B-B824-4A4E-AA9870872B38}"/>
              </a:ext>
            </a:extLst>
          </p:cNvPr>
          <p:cNvSpPr txBox="1"/>
          <p:nvPr/>
        </p:nvSpPr>
        <p:spPr>
          <a:xfrm>
            <a:off x="5978013" y="1960970"/>
            <a:ext cx="5724525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모델의 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Overfitting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와 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generalization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을 방지하기 위해</a:t>
            </a:r>
            <a:b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en-US" altLang="ko-KR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K-FOLD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를 이용함 </a:t>
            </a: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Target feature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의 분포를 살펴보면</a:t>
            </a:r>
            <a:b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7~10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점에 점수가 편향 되어있음</a:t>
            </a: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교차검증을 하는 과정에서 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Standard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가 아닌</a:t>
            </a:r>
            <a:b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각 분할에서 클래스의 비율이 동일하도록 데이터를 분할하는 방법인 </a:t>
            </a:r>
            <a:r>
              <a:rPr lang="en-US" altLang="ko-KR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Stratified </a:t>
            </a:r>
            <a:r>
              <a:rPr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방식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을 채택</a:t>
            </a:r>
          </a:p>
        </p:txBody>
      </p:sp>
    </p:spTree>
    <p:extLst>
      <p:ext uri="{BB962C8B-B14F-4D97-AF65-F5344CB8AC3E}">
        <p14:creationId xmlns:p14="http://schemas.microsoft.com/office/powerpoint/2010/main" val="3716308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934482"/>
            <a:ext cx="724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Catboost</a:t>
            </a:r>
            <a:r>
              <a:rPr lang="ko-KR" altLang="en-US" sz="280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–</a:t>
            </a:r>
            <a:r>
              <a:rPr lang="ko-KR" altLang="en-US" sz="280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hyperparameter tuning</a:t>
            </a:r>
            <a:endParaRPr lang="ko-KR" altLang="en-US" sz="280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8131A-4A8B-B824-4A4E-AA9870872B38}"/>
              </a:ext>
            </a:extLst>
          </p:cNvPr>
          <p:cNvSpPr txBox="1"/>
          <p:nvPr/>
        </p:nvSpPr>
        <p:spPr>
          <a:xfrm>
            <a:off x="7138220" y="1847711"/>
            <a:ext cx="4790460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효율적인 </a:t>
            </a:r>
            <a:r>
              <a:rPr lang="ko-KR" altLang="en-US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하이퍼파라미터튜닝을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 위해 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OPTUNA 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라이브러리를 사용</a:t>
            </a: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Optuna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는 간단하고 사용하기 쉬우며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, </a:t>
            </a:r>
            <a:br>
              <a:rPr lang="en-US" altLang="ko-KR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다양한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머신러닝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라이브러리와 함께 사용가능</a:t>
            </a:r>
            <a:endParaRPr lang="en-US" altLang="ko-KR" b="0" i="0" dirty="0">
              <a:solidFill>
                <a:srgbClr val="374151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베이지안 최적화 방식을 사용</a:t>
            </a:r>
            <a:endParaRPr lang="en-US" altLang="ko-KR" b="0" i="0" dirty="0">
              <a:solidFill>
                <a:srgbClr val="374151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7415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범위 내에서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하이퍼파라미터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값을 균등하게</a:t>
            </a:r>
            <a:br>
              <a:rPr lang="en-US" altLang="ko-KR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ko-KR" altLang="en-US" b="0" i="0" dirty="0" err="1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샘플링하거나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 로그 스케일로 샘플링</a:t>
            </a:r>
            <a:endParaRPr lang="ko-KR" altLang="en-US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6AA08-D0B2-466C-9AA7-9171F9DDC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8" y="1960970"/>
            <a:ext cx="6444217" cy="3852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D6D1E-CC20-EEBB-5F95-DDD6AEEA4295}"/>
              </a:ext>
            </a:extLst>
          </p:cNvPr>
          <p:cNvSpPr txBox="1"/>
          <p:nvPr/>
        </p:nvSpPr>
        <p:spPr>
          <a:xfrm>
            <a:off x="5407743" y="5754524"/>
            <a:ext cx="1506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https://optuna.org/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A0C48-8C73-2AE5-FE94-EEC96CDD2937}"/>
              </a:ext>
            </a:extLst>
          </p:cNvPr>
          <p:cNvSpPr txBox="1"/>
          <p:nvPr/>
        </p:nvSpPr>
        <p:spPr>
          <a:xfrm>
            <a:off x="294918" y="416160"/>
            <a:ext cx="186076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4.1 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성능 개선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29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4DE-724A-DA3E-5F3C-F0EF7B8FED53}"/>
              </a:ext>
            </a:extLst>
          </p:cNvPr>
          <p:cNvSpPr txBox="1"/>
          <p:nvPr/>
        </p:nvSpPr>
        <p:spPr>
          <a:xfrm>
            <a:off x="478301" y="934482"/>
            <a:ext cx="724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Ensemble</a:t>
            </a:r>
            <a:endParaRPr lang="ko-KR" altLang="en-US" sz="280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8131A-4A8B-B824-4A4E-AA9870872B38}"/>
              </a:ext>
            </a:extLst>
          </p:cNvPr>
          <p:cNvSpPr txBox="1"/>
          <p:nvPr/>
        </p:nvSpPr>
        <p:spPr>
          <a:xfrm>
            <a:off x="6823588" y="1710329"/>
            <a:ext cx="4790460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신윤식 </a:t>
            </a:r>
            <a: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  <a:t>DS</a:t>
            </a:r>
            <a:r>
              <a:rPr lang="ko-KR" altLang="en-US" dirty="0">
                <a:latin typeface="NanumSquare" panose="020B0600000101010101" pitchFamily="50" charset="-127"/>
                <a:ea typeface="NanumSquare" panose="020B0600000101010101" pitchFamily="50" charset="-127"/>
              </a:rPr>
              <a:t>님의 글을 참고하여</a:t>
            </a:r>
            <a:br>
              <a:rPr lang="en-US" altLang="ko-KR" dirty="0"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최종 모델인</a:t>
            </a:r>
            <a:r>
              <a:rPr lang="en-US" altLang="ko-KR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 Hybrid Model (FFM+DCN)</a:t>
            </a:r>
            <a:r>
              <a:rPr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과</a:t>
            </a:r>
            <a:br>
              <a:rPr lang="en-US" altLang="ko-KR" b="1" dirty="0"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ko-KR" altLang="en-US" b="1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부스팅</a:t>
            </a:r>
            <a:r>
              <a:rPr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 모델을 앙상블</a:t>
            </a:r>
            <a:endParaRPr lang="en-US" altLang="ko-KR" b="1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7415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앙상블 방법은 각 모델의 </a:t>
            </a:r>
            <a:r>
              <a:rPr lang="en-US" altLang="ko-KR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output</a:t>
            </a:r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을 가중평균을 취하는</a:t>
            </a:r>
            <a:r>
              <a:rPr lang="en-US" altLang="ko-KR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stacking</a:t>
            </a:r>
            <a:r>
              <a:rPr lang="en-US" altLang="ko-KR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방식을 이용</a:t>
            </a:r>
            <a:endParaRPr lang="en-US" altLang="ko-KR" b="0" i="0" dirty="0">
              <a:solidFill>
                <a:srgbClr val="374151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각각의 앙상블모델의 </a:t>
            </a:r>
            <a:r>
              <a:rPr lang="en-US" altLang="ko-KR" dirty="0" err="1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Vaildset</a:t>
            </a:r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의 </a:t>
            </a:r>
            <a:r>
              <a:rPr lang="en-US" altLang="ko-KR" dirty="0" err="1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rmse</a:t>
            </a:r>
            <a:r>
              <a:rPr lang="ko-KR" altLang="en-US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를 확인해본 결과 </a:t>
            </a:r>
            <a:r>
              <a:rPr lang="en-US" altLang="ko-KR" b="1" dirty="0" err="1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CatBoost</a:t>
            </a:r>
            <a:r>
              <a:rPr lang="ko-KR" altLang="en-US" b="1" dirty="0">
                <a:solidFill>
                  <a:srgbClr val="37415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와의 앙상블 결과가 가장 뛰어남</a:t>
            </a:r>
            <a:endParaRPr lang="en-US" altLang="ko-KR" b="1" dirty="0">
              <a:solidFill>
                <a:srgbClr val="37415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116C2B-6700-6109-3D7E-B5D37DFD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8" y="1915886"/>
            <a:ext cx="6431819" cy="37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7E85D-167B-E771-3003-98C88A050285}"/>
              </a:ext>
            </a:extLst>
          </p:cNvPr>
          <p:cNvSpPr txBox="1"/>
          <p:nvPr/>
        </p:nvSpPr>
        <p:spPr>
          <a:xfrm>
            <a:off x="4946469" y="5868943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https://velog.io/@hhhs101/Ensemble</a:t>
            </a:r>
          </a:p>
          <a:p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E2CEF-1F04-5960-1CE6-003E339D6784}"/>
              </a:ext>
            </a:extLst>
          </p:cNvPr>
          <p:cNvSpPr txBox="1"/>
          <p:nvPr/>
        </p:nvSpPr>
        <p:spPr>
          <a:xfrm>
            <a:off x="294918" y="416160"/>
            <a:ext cx="186076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4.1 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성능 개선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660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C3DF45-89D3-48C4-CE43-FBD85476F3F5}"/>
              </a:ext>
            </a:extLst>
          </p:cNvPr>
          <p:cNvSpPr txBox="1"/>
          <p:nvPr/>
        </p:nvSpPr>
        <p:spPr>
          <a:xfrm>
            <a:off x="307089" y="495084"/>
            <a:ext cx="1230465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4.2 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결과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81897-FA06-760B-EF23-B8D9B2FD8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1109345"/>
            <a:ext cx="5886450" cy="4476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000687-D697-0450-4177-32E78F889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70" y="1684907"/>
            <a:ext cx="53340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4B9F3-B8DA-0760-6A63-CAF5EC371D13}"/>
              </a:ext>
            </a:extLst>
          </p:cNvPr>
          <p:cNvSpPr txBox="1"/>
          <p:nvPr/>
        </p:nvSpPr>
        <p:spPr>
          <a:xfrm>
            <a:off x="1393184" y="5706359"/>
            <a:ext cx="890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최종 솔루션 </a:t>
            </a:r>
            <a:r>
              <a:rPr lang="en-US" altLang="ko-KR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: </a:t>
            </a:r>
            <a:r>
              <a:rPr lang="en-US" altLang="ko-KR" b="1" dirty="0" err="1">
                <a:latin typeface="NanumSquare" panose="020B0600000101010101" pitchFamily="50" charset="-127"/>
                <a:ea typeface="NanumSquare" panose="020B0600000101010101" pitchFamily="50" charset="-127"/>
              </a:rPr>
              <a:t>Catboost</a:t>
            </a:r>
            <a:r>
              <a:rPr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와 </a:t>
            </a:r>
            <a:r>
              <a:rPr lang="en-US" altLang="ko-KR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Hybrid model</a:t>
            </a:r>
            <a:r>
              <a:rPr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을 </a:t>
            </a:r>
            <a:r>
              <a:rPr lang="en-US" altLang="ko-KR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1:1</a:t>
            </a:r>
            <a:r>
              <a:rPr lang="ko-KR" altLang="en-US" b="1" dirty="0">
                <a:latin typeface="NanumSquare" panose="020B0600000101010101" pitchFamily="50" charset="-127"/>
                <a:ea typeface="NanumSquare" panose="020B0600000101010101" pitchFamily="50" charset="-127"/>
              </a:rPr>
              <a:t>로 앙상블</a:t>
            </a:r>
          </a:p>
        </p:txBody>
      </p:sp>
    </p:spTree>
    <p:extLst>
      <p:ext uri="{BB962C8B-B14F-4D97-AF65-F5344CB8AC3E}">
        <p14:creationId xmlns:p14="http://schemas.microsoft.com/office/powerpoint/2010/main" val="68506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DA4595-50A5-D180-3462-110E45BB5FF7}"/>
              </a:ext>
            </a:extLst>
          </p:cNvPr>
          <p:cNvSpPr txBox="1"/>
          <p:nvPr/>
        </p:nvSpPr>
        <p:spPr>
          <a:xfrm>
            <a:off x="163262" y="2437137"/>
            <a:ext cx="7182415" cy="895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kumimoji="1" lang="en-US" altLang="ko-KR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1.</a:t>
            </a:r>
            <a:r>
              <a:rPr kumimoji="1" lang="ko-KR" altLang="en-US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프로젝트 협업방식</a:t>
            </a:r>
            <a:r>
              <a:rPr kumimoji="1" lang="en-US" altLang="ko-KR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과정</a:t>
            </a:r>
            <a:endParaRPr kumimoji="1" lang="en-US" altLang="ko-KR" sz="5000" b="1" spc="-12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764F4BF-CC62-2A08-8386-B04C683CCC2A}"/>
              </a:ext>
            </a:extLst>
          </p:cNvPr>
          <p:cNvCxnSpPr/>
          <p:nvPr/>
        </p:nvCxnSpPr>
        <p:spPr>
          <a:xfrm>
            <a:off x="371475" y="3436686"/>
            <a:ext cx="114490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5A0727-8F0C-50C6-499B-02571D3D70B9}"/>
              </a:ext>
            </a:extLst>
          </p:cNvPr>
          <p:cNvSpPr txBox="1"/>
          <p:nvPr/>
        </p:nvSpPr>
        <p:spPr>
          <a:xfrm>
            <a:off x="289368" y="3525810"/>
            <a:ext cx="1652697" cy="1010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1.1 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프로젝트 목표</a:t>
            </a:r>
            <a:endParaRPr kumimoji="1" lang="en-US" altLang="ko-KR" sz="1600" b="1" spc="-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1.2  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협업 방식</a:t>
            </a:r>
            <a:endParaRPr kumimoji="1" lang="ko-KR" altLang="en-US" sz="1600" b="1" spc="-4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44FD558F-2230-CADC-972A-B0CDDFCA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D604B9F1-1CA4-0767-4072-3ECAE7922998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58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DA4595-50A5-D180-3462-110E45BB5FF7}"/>
              </a:ext>
            </a:extLst>
          </p:cNvPr>
          <p:cNvSpPr txBox="1"/>
          <p:nvPr/>
        </p:nvSpPr>
        <p:spPr>
          <a:xfrm>
            <a:off x="335167" y="417532"/>
            <a:ext cx="2601994" cy="172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kumimoji="1" lang="ko-KR" altLang="en-US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참고 자료</a:t>
            </a:r>
            <a:endParaRPr kumimoji="1" lang="en-US" altLang="ko-KR" sz="5400" b="1" spc="-3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>
              <a:lnSpc>
                <a:spcPts val="6500"/>
              </a:lnSpc>
            </a:pPr>
            <a:endParaRPr kumimoji="1" lang="en-US" altLang="ko-KR" sz="5000" b="1" spc="-12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764F4BF-CC62-2A08-8386-B04C683CCC2A}"/>
              </a:ext>
            </a:extLst>
          </p:cNvPr>
          <p:cNvCxnSpPr/>
          <p:nvPr/>
        </p:nvCxnSpPr>
        <p:spPr>
          <a:xfrm>
            <a:off x="371475" y="1470234"/>
            <a:ext cx="114490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5A0727-8F0C-50C6-499B-02571D3D70B9}"/>
              </a:ext>
            </a:extLst>
          </p:cNvPr>
          <p:cNvSpPr txBox="1"/>
          <p:nvPr/>
        </p:nvSpPr>
        <p:spPr>
          <a:xfrm>
            <a:off x="371475" y="1754566"/>
            <a:ext cx="7977825" cy="160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https://www.intelligencelabs.tech/3ac72939-db45-4804-9b9d-3ec2c08ef504</a:t>
            </a:r>
            <a:br>
              <a:rPr lang="en-US" altLang="ko-KR" sz="160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</a:br>
            <a:endParaRPr lang="en-US" altLang="ko-KR" sz="1600" dirty="0"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  <a:p>
            <a:r>
              <a:rPr lang="en-US" altLang="ko-KR" sz="160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https://velog.io/@hhhs101/Ensemble</a:t>
            </a:r>
          </a:p>
          <a:p>
            <a:endParaRPr lang="en-US" altLang="ko-KR" sz="1600" dirty="0"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  <a:p>
            <a:r>
              <a:rPr lang="en-US" altLang="ko-KR" sz="160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AI </a:t>
            </a:r>
            <a:r>
              <a:rPr lang="en-US" altLang="ko-KR" sz="1600" dirty="0" err="1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boostcamp</a:t>
            </a:r>
            <a:r>
              <a:rPr lang="en-US" altLang="ko-KR" sz="160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 </a:t>
            </a:r>
            <a:r>
              <a:rPr lang="en-US" altLang="ko-KR" sz="1600" dirty="0" err="1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Recsys</a:t>
            </a:r>
            <a:r>
              <a:rPr lang="en-US" altLang="ko-KR" sz="1600" dirty="0"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 book prediction baseline code</a:t>
            </a:r>
          </a:p>
          <a:p>
            <a:pPr>
              <a:lnSpc>
                <a:spcPts val="2300"/>
              </a:lnSpc>
            </a:pPr>
            <a:endParaRPr kumimoji="1" lang="ko-KR" altLang="en-US" sz="1600" b="1" spc="-4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44FD558F-2230-CADC-972A-B0CDDFCA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D604B9F1-1CA4-0767-4072-3ECAE7922998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8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14029-CA18-62BE-81AD-DE2D2E32201E}"/>
              </a:ext>
            </a:extLst>
          </p:cNvPr>
          <p:cNvSpPr txBox="1"/>
          <p:nvPr/>
        </p:nvSpPr>
        <p:spPr>
          <a:xfrm>
            <a:off x="250300" y="388112"/>
            <a:ext cx="5038687" cy="1684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4800" dirty="0">
                <a:latin typeface="NanumSquare" panose="020B0600000101010101" pitchFamily="34" charset="-127"/>
                <a:ea typeface="NanumSquare" panose="020B0600000101010101" pitchFamily="34" charset="-127"/>
              </a:rPr>
              <a:t>End of Document</a:t>
            </a:r>
          </a:p>
          <a:p>
            <a:pPr>
              <a:lnSpc>
                <a:spcPct val="110000"/>
              </a:lnSpc>
            </a:pPr>
            <a:r>
              <a:rPr kumimoji="1" lang="en-US" altLang="ko-KR" sz="4800" dirty="0">
                <a:latin typeface="NanumSquare" panose="020B0600000101010101" pitchFamily="34" charset="-127"/>
                <a:ea typeface="NanumSquare" panose="020B0600000101010101" pitchFamily="34" charset="-127"/>
              </a:rPr>
              <a:t>Thank You.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A469047-24D5-E381-B893-5B3C23335A7A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>
            <a:extLst>
              <a:ext uri="{FF2B5EF4-FFF2-40B4-BE49-F238E27FC236}">
                <a16:creationId xmlns:a16="http://schemas.microsoft.com/office/drawing/2014/main" id="{E09FAEAD-0FC8-DBC9-5D3B-0164A18A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0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52A0D-F8A5-690F-33F4-564C3C3BA52C}"/>
              </a:ext>
            </a:extLst>
          </p:cNvPr>
          <p:cNvSpPr txBox="1"/>
          <p:nvPr/>
        </p:nvSpPr>
        <p:spPr>
          <a:xfrm>
            <a:off x="329210" y="489325"/>
            <a:ext cx="2416687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1.1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프로젝트 목표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39497-7A7F-C154-AF03-084BFF956ECD}"/>
              </a:ext>
            </a:extLst>
          </p:cNvPr>
          <p:cNvSpPr txBox="1"/>
          <p:nvPr/>
        </p:nvSpPr>
        <p:spPr>
          <a:xfrm>
            <a:off x="1755656" y="3024435"/>
            <a:ext cx="8727838" cy="848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6200"/>
              </a:lnSpc>
            </a:pPr>
            <a:r>
              <a:rPr kumimoji="1" lang="en-US" altLang="ko-KR" sz="4500" b="1" spc="-1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EDA</a:t>
            </a:r>
            <a:r>
              <a:rPr kumimoji="1" lang="ko-KR" altLang="en-US" sz="4500" b="1" spc="-1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부터 모델링까지 각자 구현해보기</a:t>
            </a:r>
            <a:endParaRPr kumimoji="1" lang="en-US" altLang="ko-KR" sz="4500" b="1" spc="-15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F2F92CB-FD08-32AF-CD16-B46981119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1C9B3-9474-178E-D00A-2FFD7632ED72}"/>
              </a:ext>
            </a:extLst>
          </p:cNvPr>
          <p:cNvSpPr txBox="1"/>
          <p:nvPr/>
        </p:nvSpPr>
        <p:spPr>
          <a:xfrm>
            <a:off x="9381016" y="6379335"/>
            <a:ext cx="2181923" cy="2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©</a:t>
            </a:r>
            <a:r>
              <a:rPr kumimoji="1" lang="ko-KR" altLang="en-US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NAVER Connect Foundation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7A58EF-F249-C6B6-0BE3-6E317DB10B65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90C8FB27-FBA9-C438-568F-C2FDA8308DEA}"/>
              </a:ext>
            </a:extLst>
          </p:cNvPr>
          <p:cNvSpPr txBox="1">
            <a:spLocks/>
          </p:cNvSpPr>
          <p:nvPr/>
        </p:nvSpPr>
        <p:spPr>
          <a:xfrm>
            <a:off x="11158683" y="6328218"/>
            <a:ext cx="8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65E211-41F4-384A-8C6B-EC18B88233E7}" type="slidenum">
              <a:rPr kumimoji="1" lang="ko-KR" altLang="en-US" sz="9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4</a:t>
            </a:fld>
            <a:endParaRPr kumimoji="1" lang="ko-KR" altLang="en-US" sz="9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F495C-096B-ADD2-D10A-749D114064BB}"/>
              </a:ext>
            </a:extLst>
          </p:cNvPr>
          <p:cNvSpPr txBox="1"/>
          <p:nvPr/>
        </p:nvSpPr>
        <p:spPr>
          <a:xfrm>
            <a:off x="4785224" y="2193421"/>
            <a:ext cx="2621551" cy="629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ko-KR" altLang="en-US" sz="3200" b="1" spc="-7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목표</a:t>
            </a:r>
            <a:r>
              <a:rPr lang="en-US" altLang="ko-KR" sz="3200" b="1" spc="-7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endParaRPr lang="ko-KR" altLang="en-US" sz="3200" b="1" spc="-7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46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27C109-9FDB-3670-503A-DDE57D5C6178}"/>
              </a:ext>
            </a:extLst>
          </p:cNvPr>
          <p:cNvSpPr txBox="1"/>
          <p:nvPr/>
        </p:nvSpPr>
        <p:spPr>
          <a:xfrm>
            <a:off x="7698053" y="3006032"/>
            <a:ext cx="1537601" cy="576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ko-KR" altLang="en-US" sz="2800" spc="-7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마음 가짐</a:t>
            </a:r>
            <a:endParaRPr lang="ko-KR" altLang="en-US" sz="2800" spc="-7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BD38F74B-F75F-F9E3-6E14-BF45572EE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C710C4-F4B4-F703-DD4E-26E05E8733D3}"/>
              </a:ext>
            </a:extLst>
          </p:cNvPr>
          <p:cNvSpPr txBox="1"/>
          <p:nvPr/>
        </p:nvSpPr>
        <p:spPr>
          <a:xfrm>
            <a:off x="9381016" y="6379335"/>
            <a:ext cx="2181923" cy="2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©</a:t>
            </a:r>
            <a:r>
              <a:rPr kumimoji="1" lang="ko-KR" altLang="en-US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NAVER Connect Foundation</a:t>
            </a: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6E95EE8-79E6-1828-5348-FEA2785CB608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03D2843F-C9C4-6214-9EA7-C27067A7F972}"/>
              </a:ext>
            </a:extLst>
          </p:cNvPr>
          <p:cNvSpPr txBox="1">
            <a:spLocks/>
          </p:cNvSpPr>
          <p:nvPr/>
        </p:nvSpPr>
        <p:spPr>
          <a:xfrm>
            <a:off x="11158683" y="6328218"/>
            <a:ext cx="8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65E211-41F4-384A-8C6B-EC18B88233E7}" type="slidenum">
              <a:rPr kumimoji="1" lang="ko-KR" altLang="en-US" sz="9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5</a:t>
            </a:fld>
            <a:endParaRPr kumimoji="1" lang="ko-KR" altLang="en-US" sz="9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B42383-9C62-6D42-B0F4-7E5204D1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053" y="3758804"/>
            <a:ext cx="2150798" cy="1513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3840E1-8A74-0806-F68A-3485E7A08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17" y="1681404"/>
            <a:ext cx="6610350" cy="3590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597E2F-D03D-5657-B358-E073EF568A17}"/>
              </a:ext>
            </a:extLst>
          </p:cNvPr>
          <p:cNvSpPr txBox="1"/>
          <p:nvPr/>
        </p:nvSpPr>
        <p:spPr>
          <a:xfrm>
            <a:off x="329210" y="489325"/>
            <a:ext cx="2416687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1.1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프로젝트 목표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20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6C438C6-1559-5A72-CA6A-04C2BD491325}"/>
              </a:ext>
            </a:extLst>
          </p:cNvPr>
          <p:cNvSpPr txBox="1"/>
          <p:nvPr/>
        </p:nvSpPr>
        <p:spPr>
          <a:xfrm>
            <a:off x="4707517" y="2310477"/>
            <a:ext cx="6799234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각자 </a:t>
            </a:r>
            <a:r>
              <a:rPr lang="en-US" altLang="ko-KR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branch</a:t>
            </a:r>
            <a:r>
              <a:rPr lang="ko-KR" altLang="en-US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파서 </a:t>
            </a:r>
            <a:r>
              <a:rPr lang="en-US" altLang="ko-KR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EDA</a:t>
            </a:r>
            <a:r>
              <a:rPr lang="ko-KR" altLang="en-US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부터 모델링</a:t>
            </a:r>
            <a:r>
              <a:rPr lang="en-US" altLang="ko-KR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, hyperparameter tuning</a:t>
            </a:r>
            <a:r>
              <a:rPr lang="ko-KR" altLang="en-US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까지 진행</a:t>
            </a:r>
            <a:endParaRPr lang="en-US" altLang="ko-KR" spc="-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main branch</a:t>
            </a:r>
            <a:r>
              <a:rPr lang="ko-KR" altLang="en-US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결과 취합</a:t>
            </a:r>
            <a:endParaRPr lang="en-US" altLang="ko-KR" spc="-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C1B78-1700-92FE-A1C0-79B28593FA3D}"/>
              </a:ext>
            </a:extLst>
          </p:cNvPr>
          <p:cNvSpPr txBox="1"/>
          <p:nvPr/>
        </p:nvSpPr>
        <p:spPr>
          <a:xfrm>
            <a:off x="4727182" y="1733973"/>
            <a:ext cx="1949573" cy="576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ko-KR" sz="2800" spc="-7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01. GitHub</a:t>
            </a:r>
            <a:endParaRPr lang="ko-KR" altLang="en-US" sz="2800" spc="-7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BD38F74B-F75F-F9E3-6E14-BF45572EE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C710C4-F4B4-F703-DD4E-26E05E8733D3}"/>
              </a:ext>
            </a:extLst>
          </p:cNvPr>
          <p:cNvSpPr txBox="1"/>
          <p:nvPr/>
        </p:nvSpPr>
        <p:spPr>
          <a:xfrm>
            <a:off x="9381016" y="6379335"/>
            <a:ext cx="2181923" cy="2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©</a:t>
            </a:r>
            <a:r>
              <a:rPr kumimoji="1" lang="ko-KR" altLang="en-US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NAVER Connect Foundation</a:t>
            </a: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6E95EE8-79E6-1828-5348-FEA2785CB608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03D2843F-C9C4-6214-9EA7-C27067A7F972}"/>
              </a:ext>
            </a:extLst>
          </p:cNvPr>
          <p:cNvSpPr txBox="1">
            <a:spLocks/>
          </p:cNvSpPr>
          <p:nvPr/>
        </p:nvSpPr>
        <p:spPr>
          <a:xfrm>
            <a:off x="11158683" y="6328218"/>
            <a:ext cx="8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65E211-41F4-384A-8C6B-EC18B88233E7}" type="slidenum">
              <a:rPr kumimoji="1" lang="ko-KR" altLang="en-US" sz="9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6</a:t>
            </a:fld>
            <a:endParaRPr kumimoji="1" lang="ko-KR" altLang="en-US" sz="9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A5BAA-EDA1-D7B1-B09A-E7E9C95DAA1C}"/>
              </a:ext>
            </a:extLst>
          </p:cNvPr>
          <p:cNvSpPr txBox="1"/>
          <p:nvPr/>
        </p:nvSpPr>
        <p:spPr>
          <a:xfrm>
            <a:off x="294918" y="519745"/>
            <a:ext cx="186076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1.2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협업 방식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4F236-1ED6-53D5-7D61-9708FB98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49" y="1572400"/>
            <a:ext cx="3621280" cy="32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3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295DE2-6BED-4B30-E831-32DA7775F97C}"/>
              </a:ext>
            </a:extLst>
          </p:cNvPr>
          <p:cNvSpPr txBox="1"/>
          <p:nvPr/>
        </p:nvSpPr>
        <p:spPr>
          <a:xfrm>
            <a:off x="6282815" y="2213603"/>
            <a:ext cx="4766048" cy="1215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Notion</a:t>
            </a:r>
            <a:r>
              <a:rPr lang="ko-KR" altLang="en-US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사용해서 각자 프로젝트 진행상황을 공유</a:t>
            </a:r>
            <a:endParaRPr lang="en-US" altLang="ko-KR" spc="-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- </a:t>
            </a:r>
            <a:r>
              <a:rPr lang="ko-KR" altLang="en-US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가설</a:t>
            </a:r>
            <a:r>
              <a:rPr lang="en-US" altLang="ko-KR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pc="-50" dirty="0">
                <a:latin typeface="NanumSquare" panose="020B0600000101010101" pitchFamily="34" charset="-127"/>
                <a:ea typeface="NanumSquare" panose="020B0600000101010101" pitchFamily="34" charset="-127"/>
              </a:rPr>
              <a:t>실험의 상황 공유</a:t>
            </a:r>
            <a:endParaRPr lang="en-US" altLang="ko-KR" spc="-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7C109-9FDB-3670-503A-DDE57D5C6178}"/>
              </a:ext>
            </a:extLst>
          </p:cNvPr>
          <p:cNvSpPr txBox="1"/>
          <p:nvPr/>
        </p:nvSpPr>
        <p:spPr>
          <a:xfrm>
            <a:off x="6214687" y="1637099"/>
            <a:ext cx="1922322" cy="576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ko-KR" sz="2800" spc="-70" dirty="0">
                <a:solidFill>
                  <a:srgbClr val="0055FA"/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rPr>
              <a:t>02. Notion</a:t>
            </a:r>
            <a:endParaRPr lang="ko-KR" altLang="en-US" sz="2800" spc="-70" dirty="0">
              <a:solidFill>
                <a:srgbClr val="0055FA"/>
              </a:solidFill>
              <a:latin typeface="NanumSquare ExtraBold" panose="020B0600000101010101" pitchFamily="50" charset="-127"/>
              <a:ea typeface="NanumSquare ExtraBold" panose="020B0600000101010101" pitchFamily="50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BD38F74B-F75F-F9E3-6E14-BF45572EE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C710C4-F4B4-F703-DD4E-26E05E8733D3}"/>
              </a:ext>
            </a:extLst>
          </p:cNvPr>
          <p:cNvSpPr txBox="1"/>
          <p:nvPr/>
        </p:nvSpPr>
        <p:spPr>
          <a:xfrm>
            <a:off x="9381016" y="6379335"/>
            <a:ext cx="2181923" cy="2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©</a:t>
            </a:r>
            <a:r>
              <a:rPr kumimoji="1" lang="ko-KR" altLang="en-US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NAVER Connect Foundation</a:t>
            </a: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6E95EE8-79E6-1828-5348-FEA2785CB608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03D2843F-C9C4-6214-9EA7-C27067A7F972}"/>
              </a:ext>
            </a:extLst>
          </p:cNvPr>
          <p:cNvSpPr txBox="1">
            <a:spLocks/>
          </p:cNvSpPr>
          <p:nvPr/>
        </p:nvSpPr>
        <p:spPr>
          <a:xfrm>
            <a:off x="11158683" y="6328218"/>
            <a:ext cx="8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65E211-41F4-384A-8C6B-EC18B88233E7}" type="slidenum">
              <a:rPr kumimoji="1" lang="ko-KR" altLang="en-US" sz="9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7</a:t>
            </a:fld>
            <a:endParaRPr kumimoji="1" lang="ko-KR" altLang="en-US" sz="9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AF724-57D3-2C24-2C6E-CB4A39FEC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14" y="1353973"/>
            <a:ext cx="4817021" cy="5031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B3A6EE-CC4A-906B-2B64-720EB8FF81FA}"/>
              </a:ext>
            </a:extLst>
          </p:cNvPr>
          <p:cNvSpPr txBox="1"/>
          <p:nvPr/>
        </p:nvSpPr>
        <p:spPr>
          <a:xfrm>
            <a:off x="294918" y="519745"/>
            <a:ext cx="186076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1.2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협업 방식</a:t>
            </a:r>
            <a:endParaRPr kumimoji="1" lang="en-US" altLang="ko-KR" sz="2400" spc="-2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55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DA4595-50A5-D180-3462-110E45BB5FF7}"/>
              </a:ext>
            </a:extLst>
          </p:cNvPr>
          <p:cNvSpPr txBox="1"/>
          <p:nvPr/>
        </p:nvSpPr>
        <p:spPr>
          <a:xfrm>
            <a:off x="371475" y="2467882"/>
            <a:ext cx="9721636" cy="172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kumimoji="1" lang="en-US" altLang="ko-KR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2.</a:t>
            </a:r>
            <a:r>
              <a:rPr kumimoji="1" lang="ko-KR" altLang="en-US" sz="5000" b="1" spc="-12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54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EDA </a:t>
            </a:r>
            <a:r>
              <a:rPr kumimoji="1" lang="ko-KR" altLang="en-US" sz="54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및 </a:t>
            </a:r>
            <a:r>
              <a:rPr kumimoji="1" lang="en-US" altLang="ko-KR" sz="5400" b="1" spc="-3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Data Preprocessing</a:t>
            </a:r>
          </a:p>
          <a:p>
            <a:pPr>
              <a:lnSpc>
                <a:spcPts val="6500"/>
              </a:lnSpc>
            </a:pPr>
            <a:endParaRPr kumimoji="1" lang="en-US" altLang="ko-KR" sz="5000" b="1" spc="-12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764F4BF-CC62-2A08-8386-B04C683CCC2A}"/>
              </a:ext>
            </a:extLst>
          </p:cNvPr>
          <p:cNvCxnSpPr/>
          <p:nvPr/>
        </p:nvCxnSpPr>
        <p:spPr>
          <a:xfrm>
            <a:off x="371475" y="3436686"/>
            <a:ext cx="114490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5A0727-8F0C-50C6-499B-02571D3D70B9}"/>
              </a:ext>
            </a:extLst>
          </p:cNvPr>
          <p:cNvSpPr txBox="1"/>
          <p:nvPr/>
        </p:nvSpPr>
        <p:spPr>
          <a:xfrm>
            <a:off x="289368" y="3525810"/>
            <a:ext cx="3219343" cy="199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2.1 users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600" b="1" spc="-4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결측치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 채우기 </a:t>
            </a: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– age</a:t>
            </a:r>
          </a:p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2.2 users </a:t>
            </a:r>
            <a:r>
              <a:rPr kumimoji="1" lang="ko-KR" altLang="en-US" sz="1600" b="1" spc="-4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결측치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 채우기 </a:t>
            </a: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– location</a:t>
            </a:r>
          </a:p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2.3 books </a:t>
            </a:r>
            <a:r>
              <a:rPr kumimoji="1" lang="ko-KR" altLang="en-US" sz="1600" b="1" spc="-4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결측치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 채우기 </a:t>
            </a: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– language</a:t>
            </a:r>
          </a:p>
          <a:p>
            <a:pPr>
              <a:lnSpc>
                <a:spcPct val="200000"/>
              </a:lnSpc>
            </a:pP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2.4 books </a:t>
            </a:r>
            <a:r>
              <a:rPr kumimoji="1" lang="ko-KR" altLang="en-US" sz="1600" b="1" spc="-4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결측치</a:t>
            </a:r>
            <a:r>
              <a:rPr kumimoji="1" lang="ko-KR" altLang="en-US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 채우기 </a:t>
            </a:r>
            <a:r>
              <a:rPr kumimoji="1" lang="en-US" altLang="ko-KR" sz="1600" b="1" spc="-40" dirty="0">
                <a:latin typeface="NanumSquare" panose="020B0600000101010101" pitchFamily="34" charset="-127"/>
                <a:ea typeface="NanumSquare" panose="020B0600000101010101" pitchFamily="34" charset="-127"/>
              </a:rPr>
              <a:t>– category</a:t>
            </a:r>
            <a:endParaRPr kumimoji="1" lang="ko-KR" altLang="en-US" sz="1600" b="1" spc="-4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44FD558F-2230-CADC-972A-B0CDDFCA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D604B9F1-1CA4-0767-4072-3ECAE7922998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8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1C7366F-5BBD-5181-4741-96A6B593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6435090"/>
            <a:ext cx="1166079" cy="17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692BB-2DF5-F89B-935E-A7CD60351385}"/>
              </a:ext>
            </a:extLst>
          </p:cNvPr>
          <p:cNvSpPr txBox="1"/>
          <p:nvPr/>
        </p:nvSpPr>
        <p:spPr>
          <a:xfrm>
            <a:off x="9381016" y="6379335"/>
            <a:ext cx="2181923" cy="2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©</a:t>
            </a:r>
            <a:r>
              <a:rPr kumimoji="1" lang="ko-KR" altLang="en-US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050" spc="-30" dirty="0">
                <a:solidFill>
                  <a:schemeClr val="bg1">
                    <a:lumMod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NAVER Connect Foundation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EEB7B80-5669-F36D-88CD-0371CB4CBAEF}"/>
              </a:ext>
            </a:extLst>
          </p:cNvPr>
          <p:cNvCxnSpPr/>
          <p:nvPr/>
        </p:nvCxnSpPr>
        <p:spPr>
          <a:xfrm>
            <a:off x="371475" y="260350"/>
            <a:ext cx="11449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0B116F8-D932-A3FB-FC55-B26E36125020}"/>
              </a:ext>
            </a:extLst>
          </p:cNvPr>
          <p:cNvSpPr txBox="1">
            <a:spLocks/>
          </p:cNvSpPr>
          <p:nvPr/>
        </p:nvSpPr>
        <p:spPr>
          <a:xfrm>
            <a:off x="11158683" y="6328218"/>
            <a:ext cx="8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65E211-41F4-384A-8C6B-EC18B88233E7}" type="slidenum">
              <a:rPr kumimoji="1" lang="ko-KR" altLang="en-US" sz="900" smtClean="0">
                <a:latin typeface="NanumSquare" panose="020B0600000101010101" pitchFamily="34" charset="-127"/>
                <a:ea typeface="NanumSquare" panose="020B0600000101010101" pitchFamily="34" charset="-127"/>
              </a:rPr>
              <a:pPr/>
              <a:t>9</a:t>
            </a:fld>
            <a:endParaRPr kumimoji="1" lang="ko-KR" altLang="en-US" sz="9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3DF45-89D3-48C4-CE43-FBD85476F3F5}"/>
              </a:ext>
            </a:extLst>
          </p:cNvPr>
          <p:cNvSpPr txBox="1"/>
          <p:nvPr/>
        </p:nvSpPr>
        <p:spPr>
          <a:xfrm>
            <a:off x="294918" y="511925"/>
            <a:ext cx="3884140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2.1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users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kumimoji="1" lang="ko-KR" altLang="en-US" sz="2400" spc="-2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결측치</a:t>
            </a:r>
            <a:r>
              <a:rPr kumimoji="1" lang="ko-KR" altLang="en-US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채우기</a:t>
            </a:r>
            <a:r>
              <a:rPr kumimoji="1" lang="en-US" altLang="ko-KR" sz="2400" spc="-2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: age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5FF6EF-3716-C4D6-A519-3C47492B5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9" y="1877485"/>
            <a:ext cx="4180525" cy="3126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96AB8F-C684-9865-5C20-9DE3820FCB6C}"/>
              </a:ext>
            </a:extLst>
          </p:cNvPr>
          <p:cNvSpPr txBox="1"/>
          <p:nvPr/>
        </p:nvSpPr>
        <p:spPr>
          <a:xfrm>
            <a:off x="5687627" y="909466"/>
            <a:ext cx="309411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ko-KR" altLang="en-US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실험</a:t>
            </a:r>
            <a:r>
              <a:rPr lang="en-US" altLang="ko-KR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1: </a:t>
            </a:r>
            <a:r>
              <a:rPr lang="en-US" altLang="ko-KR" sz="2000" b="1" spc="-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mean </a:t>
            </a:r>
            <a:r>
              <a:rPr lang="ko-KR" altLang="en-US" sz="2000" b="1" spc="-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값으로 채우기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0CD1E-09CA-DFD6-6369-111C356332E2}"/>
              </a:ext>
            </a:extLst>
          </p:cNvPr>
          <p:cNvSpPr txBox="1"/>
          <p:nvPr/>
        </p:nvSpPr>
        <p:spPr>
          <a:xfrm>
            <a:off x="5687626" y="1433507"/>
            <a:ext cx="3703220" cy="38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결과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: 2.4605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25B5E-3125-18EC-6C5C-E6B77422CF61}"/>
              </a:ext>
            </a:extLst>
          </p:cNvPr>
          <p:cNvSpPr txBox="1"/>
          <p:nvPr/>
        </p:nvSpPr>
        <p:spPr>
          <a:xfrm>
            <a:off x="5687629" y="2160808"/>
            <a:ext cx="331077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ko-KR" altLang="en-US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실험</a:t>
            </a:r>
            <a:r>
              <a:rPr lang="en-US" altLang="ko-KR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2: </a:t>
            </a:r>
            <a:r>
              <a:rPr lang="en-US" altLang="ko-KR" sz="2000" b="1" spc="-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median </a:t>
            </a:r>
            <a:r>
              <a:rPr lang="ko-KR" altLang="en-US" sz="2000" b="1" spc="-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값으로 채우기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5D010-B385-7B3A-79D8-C5D2DD339EFE}"/>
              </a:ext>
            </a:extLst>
          </p:cNvPr>
          <p:cNvSpPr txBox="1"/>
          <p:nvPr/>
        </p:nvSpPr>
        <p:spPr>
          <a:xfrm>
            <a:off x="5687628" y="2684849"/>
            <a:ext cx="3703220" cy="38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결과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: 2.4605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8D621-FF7F-7F2C-3CD9-C4B48E73ADFA}"/>
              </a:ext>
            </a:extLst>
          </p:cNvPr>
          <p:cNvSpPr txBox="1"/>
          <p:nvPr/>
        </p:nvSpPr>
        <p:spPr>
          <a:xfrm>
            <a:off x="5687628" y="3440558"/>
            <a:ext cx="5691302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ko-KR" altLang="en-US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실험</a:t>
            </a:r>
            <a:r>
              <a:rPr lang="en-US" altLang="ko-KR" sz="2000" b="1" spc="-50" dirty="0">
                <a:solidFill>
                  <a:srgbClr val="0055FA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3:</a:t>
            </a:r>
            <a:r>
              <a:rPr lang="en-US" altLang="ko-KR" sz="2000" b="1" spc="-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2000" b="1" spc="-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분포를 고려한 </a:t>
            </a:r>
            <a:r>
              <a:rPr lang="en-US" altLang="ko-KR" sz="2000" b="1" spc="-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random sampling</a:t>
            </a:r>
            <a:r>
              <a:rPr lang="ko-KR" altLang="en-US" sz="2000" b="1" spc="-5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으로 채우기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1A941-56A5-070D-B60F-CF0BD959DD6F}"/>
              </a:ext>
            </a:extLst>
          </p:cNvPr>
          <p:cNvSpPr txBox="1"/>
          <p:nvPr/>
        </p:nvSpPr>
        <p:spPr>
          <a:xfrm>
            <a:off x="5687627" y="3964599"/>
            <a:ext cx="3703220" cy="38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결과</a:t>
            </a:r>
            <a:r>
              <a:rPr lang="en-US" altLang="ko-KR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: 2.4611</a:t>
            </a:r>
            <a:r>
              <a:rPr lang="ko-KR" altLang="en-US" spc="-3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lang="en-US" altLang="ko-KR" spc="-3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39E77-B37B-113F-62C2-ED5419B5A4C1}"/>
              </a:ext>
            </a:extLst>
          </p:cNvPr>
          <p:cNvSpPr txBox="1"/>
          <p:nvPr/>
        </p:nvSpPr>
        <p:spPr>
          <a:xfrm>
            <a:off x="5726421" y="4794751"/>
            <a:ext cx="4593565" cy="1256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방법별로 큰 차이가 존재하지 않음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ts val="31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map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indexing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했기 때문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3100"/>
              </a:lnSpc>
            </a:pPr>
            <a:r>
              <a:rPr lang="ko-KR" altLang="en-US" sz="2000" b="1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구현하기 쉬운 </a:t>
            </a:r>
            <a:r>
              <a:rPr lang="en-US" altLang="ko-KR" sz="2000" b="1" u="sng" spc="-50" dirty="0">
                <a:solidFill>
                  <a:srgbClr val="0055F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</a:t>
            </a:r>
            <a:r>
              <a:rPr lang="ko-KR" altLang="en-US" sz="2000" b="1" u="sng" spc="-50" dirty="0">
                <a:solidFill>
                  <a:srgbClr val="0055F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값을 이용</a:t>
            </a:r>
          </a:p>
        </p:txBody>
      </p:sp>
    </p:spTree>
    <p:extLst>
      <p:ext uri="{BB962C8B-B14F-4D97-AF65-F5344CB8AC3E}">
        <p14:creationId xmlns:p14="http://schemas.microsoft.com/office/powerpoint/2010/main" val="353098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부스트캠프 AI Tech">
      <a:dk1>
        <a:srgbClr val="000000"/>
      </a:dk1>
      <a:lt1>
        <a:srgbClr val="FFFFFF"/>
      </a:lt1>
      <a:dk2>
        <a:srgbClr val="005CFD"/>
      </a:dk2>
      <a:lt2>
        <a:srgbClr val="00A5FF"/>
      </a:lt2>
      <a:accent1>
        <a:srgbClr val="492ECF"/>
      </a:accent1>
      <a:accent2>
        <a:srgbClr val="E36E71"/>
      </a:accent2>
      <a:accent3>
        <a:srgbClr val="7F73EB"/>
      </a:accent3>
      <a:accent4>
        <a:srgbClr val="AFB3F7"/>
      </a:accent4>
      <a:accent5>
        <a:srgbClr val="71CAD3"/>
      </a:accent5>
      <a:accent6>
        <a:srgbClr val="5900B7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1131</Words>
  <Application>Microsoft Office PowerPoint</Application>
  <PresentationFormat>와이드스크린</PresentationFormat>
  <Paragraphs>200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나눔스퀘어 Bold</vt:lpstr>
      <vt:lpstr>맑은 고딕</vt:lpstr>
      <vt:lpstr>나눔스퀘어</vt:lpstr>
      <vt:lpstr>Arial</vt:lpstr>
      <vt:lpstr>NanumSquare ExtraBold</vt:lpstr>
      <vt:lpstr>NanumSquare</vt:lpstr>
      <vt:lpstr>NanumSquare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상욱</dc:creator>
  <cp:lastModifiedBy>민현지[ 학부휴학 / 수학과 ]</cp:lastModifiedBy>
  <cp:revision>24</cp:revision>
  <dcterms:created xsi:type="dcterms:W3CDTF">2022-05-18T03:22:51Z</dcterms:created>
  <dcterms:modified xsi:type="dcterms:W3CDTF">2023-04-21T04:17:36Z</dcterms:modified>
</cp:coreProperties>
</file>