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2"/>
  </p:notesMasterIdLst>
  <p:sldIdLst>
    <p:sldId id="257" r:id="rId2"/>
    <p:sldId id="260" r:id="rId3"/>
    <p:sldId id="261" r:id="rId4"/>
    <p:sldId id="283" r:id="rId5"/>
    <p:sldId id="258" r:id="rId6"/>
    <p:sldId id="263" r:id="rId7"/>
    <p:sldId id="264" r:id="rId8"/>
    <p:sldId id="265" r:id="rId9"/>
    <p:sldId id="266" r:id="rId10"/>
    <p:sldId id="279" r:id="rId11"/>
    <p:sldId id="280" r:id="rId12"/>
    <p:sldId id="281" r:id="rId13"/>
    <p:sldId id="267" r:id="rId14"/>
    <p:sldId id="268" r:id="rId15"/>
    <p:sldId id="285" r:id="rId16"/>
    <p:sldId id="286" r:id="rId17"/>
    <p:sldId id="271" r:id="rId18"/>
    <p:sldId id="276" r:id="rId19"/>
    <p:sldId id="269" r:id="rId20"/>
    <p:sldId id="284" r:id="rId21"/>
  </p:sldIdLst>
  <p:sldSz cx="12192000" cy="6858000"/>
  <p:notesSz cx="6858000" cy="9144000"/>
  <p:embeddedFontLst>
    <p:embeddedFont>
      <p:font typeface="나눔고딕 ExtraBold" panose="020D0904000000000000" pitchFamily="50" charset="-127"/>
      <p:bold r:id="rId23"/>
    </p:embeddedFont>
    <p:embeddedFont>
      <p:font typeface="나눔스퀘어 Bold" panose="020B0600000101010101" pitchFamily="50" charset="-127"/>
      <p:bold r:id="rId24"/>
    </p:embeddedFont>
    <p:embeddedFont>
      <p:font typeface="나눔스퀘어 ExtraBold" panose="020B0600000101010101" pitchFamily="50" charset="-127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BABD"/>
    <a:srgbClr val="00002F"/>
    <a:srgbClr val="523BE8"/>
    <a:srgbClr val="634EEA"/>
    <a:srgbClr val="D0CECE"/>
    <a:srgbClr val="BDB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>
        <p:scale>
          <a:sx n="85" d="100"/>
          <a:sy n="85" d="100"/>
        </p:scale>
        <p:origin x="542" y="72"/>
      </p:cViewPr>
      <p:guideLst>
        <p:guide pos="3840"/>
        <p:guide orient="horz" pos="21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84552" y="2447473"/>
            <a:ext cx="52229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OSP 4</a:t>
            </a:r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발표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usic - </a:t>
            </a:r>
            <a:r>
              <a:rPr lang="en-US" altLang="ko-KR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hart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78" r="49305" b="22227"/>
          <a:stretch/>
        </p:blipFill>
        <p:spPr>
          <a:xfrm>
            <a:off x="9372639" y="4954087"/>
            <a:ext cx="2201934" cy="3918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9" t="20279" b="21052"/>
          <a:stretch/>
        </p:blipFill>
        <p:spPr>
          <a:xfrm>
            <a:off x="9582727" y="5345974"/>
            <a:ext cx="1991846" cy="3918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3528" y="4242089"/>
            <a:ext cx="24329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발표자</a:t>
            </a:r>
            <a:r>
              <a:rPr lang="en-US" altLang="ko-KR" sz="28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김민규</a:t>
            </a:r>
            <a:endParaRPr lang="en-US" altLang="ko-KR" sz="28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ko-KR" altLang="en-US" sz="28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손경현</a:t>
            </a:r>
            <a:endParaRPr lang="en-US" altLang="ko-KR" sz="28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ko-KR" altLang="en-US" sz="28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이윤석</a:t>
            </a:r>
            <a:endParaRPr lang="en-US" altLang="ko-KR" sz="28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ko-KR" altLang="en-US" sz="28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장성욱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28630" y="1358480"/>
            <a:ext cx="5134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손경현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</a:t>
            </a:r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크롤링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자료의 구조화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3749" y="989148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팀원별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수행 내용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68483" y="2390977"/>
            <a:ext cx="90550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280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crawling.py</a:t>
            </a:r>
            <a:r>
              <a:rPr lang="ko-KR" altLang="en-US" sz="280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280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z="28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  </a:t>
            </a:r>
            <a:r>
              <a:rPr lang="ko-KR" altLang="en-US" sz="28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차트 </a:t>
            </a:r>
            <a:r>
              <a:rPr lang="en-US" altLang="ko-KR" sz="28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 100 </a:t>
            </a:r>
            <a:r>
              <a:rPr lang="ko-KR" altLang="en-US" sz="28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크롤링</a:t>
            </a:r>
            <a:r>
              <a:rPr lang="en-US" altLang="ko-KR" sz="28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  <a:p>
            <a:endParaRPr lang="en-US" altLang="ko-KR" sz="280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el_create.py</a:t>
            </a:r>
          </a:p>
          <a:p>
            <a:pPr lvl="1"/>
            <a:r>
              <a:rPr lang="en-US" altLang="ko-KR" sz="28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 </a:t>
            </a:r>
            <a:r>
              <a:rPr lang="ko-KR" altLang="en-US" sz="28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elasticsearch</a:t>
            </a:r>
            <a:r>
              <a:rPr lang="ko-KR" altLang="en-US" sz="28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위해 수집한 자료를 </a:t>
            </a:r>
            <a:r>
              <a:rPr lang="en-US" altLang="ko-KR" sz="28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dictionary</a:t>
            </a:r>
            <a:r>
              <a:rPr lang="ko-KR" altLang="en-US" sz="28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</a:t>
            </a:r>
            <a:endParaRPr lang="en-US" altLang="ko-KR" sz="28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83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309820" y="1358480"/>
            <a:ext cx="5572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이윤석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리스트 생성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유사도 분석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3749" y="989148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팀원별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수행 내용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8918A0-C028-4D9B-8ECD-FE583D10C490}"/>
              </a:ext>
            </a:extLst>
          </p:cNvPr>
          <p:cNvSpPr txBox="1"/>
          <p:nvPr/>
        </p:nvSpPr>
        <p:spPr>
          <a:xfrm>
            <a:off x="1568483" y="2390977"/>
            <a:ext cx="96911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280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list_sort.py</a:t>
            </a:r>
            <a:r>
              <a:rPr lang="ko-KR" altLang="en-US" sz="280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280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z="28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  3</a:t>
            </a:r>
            <a:r>
              <a:rPr lang="ko-KR" altLang="en-US" sz="28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 사이트 음악들의 평균 순위를 구하여 순위 차트 정렬</a:t>
            </a:r>
            <a:endParaRPr lang="en-US" altLang="ko-KR" sz="28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80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similar.py</a:t>
            </a:r>
          </a:p>
          <a:p>
            <a:pPr lvl="1"/>
            <a:r>
              <a:rPr lang="en-US" altLang="ko-KR" sz="28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  3</a:t>
            </a:r>
            <a:r>
              <a:rPr lang="ko-KR" altLang="en-US" sz="28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 사이트 전체 평균과 각 사이트별 순위 간 유사도 분석</a:t>
            </a:r>
            <a:endParaRPr lang="en-US" altLang="ko-KR" sz="28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80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tf_idf.py</a:t>
            </a:r>
          </a:p>
          <a:p>
            <a:pPr lvl="1"/>
            <a:r>
              <a:rPr lang="en-US" altLang="ko-KR" sz="28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  </a:t>
            </a:r>
            <a:r>
              <a:rPr lang="ko-KR" altLang="en-US" sz="28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리스트의 장르 빈도를 분석하여 </a:t>
            </a:r>
            <a:r>
              <a:rPr lang="en-US" altLang="ko-KR" sz="28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tf</a:t>
            </a:r>
            <a:r>
              <a:rPr lang="ko-KR" altLang="en-US" sz="28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</a:t>
            </a:r>
            <a:r>
              <a:rPr lang="en-US" altLang="ko-KR" sz="28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내림차순 정렬</a:t>
            </a:r>
            <a:endParaRPr lang="en-US" altLang="ko-KR" sz="28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741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30233" y="1358480"/>
            <a:ext cx="5131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김민규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장성욱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디자인 및 발표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3749" y="989148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팀원별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수행 내용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F0700B-5794-4048-81CD-65A2E13C0EE2}"/>
              </a:ext>
            </a:extLst>
          </p:cNvPr>
          <p:cNvSpPr txBox="1"/>
          <p:nvPr/>
        </p:nvSpPr>
        <p:spPr>
          <a:xfrm>
            <a:off x="1568483" y="2390977"/>
            <a:ext cx="96911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280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 자료 준비</a:t>
            </a:r>
            <a:endParaRPr lang="en-US" altLang="ko-KR" sz="280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z="28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  PPT</a:t>
            </a:r>
            <a:r>
              <a:rPr lang="ko-KR" altLang="en-US" sz="28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작성 및 발표문 준비</a:t>
            </a:r>
            <a:endParaRPr lang="en-US" altLang="ko-KR" sz="28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80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페이지 디자인</a:t>
            </a:r>
            <a:endParaRPr lang="en-US" altLang="ko-KR" sz="28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endParaRPr lang="en-US" altLang="ko-KR" sz="280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 준비</a:t>
            </a:r>
            <a:endParaRPr lang="en-US" altLang="ko-KR" sz="280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6782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진행 상황</a:t>
            </a: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5191" y="98914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진행 상황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5238A9-8EFB-4D40-B03E-B63FB3D318F2}"/>
              </a:ext>
            </a:extLst>
          </p:cNvPr>
          <p:cNvSpPr txBox="1"/>
          <p:nvPr/>
        </p:nvSpPr>
        <p:spPr>
          <a:xfrm>
            <a:off x="1568484" y="2090172"/>
            <a:ext cx="90550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280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백엔드</a:t>
            </a:r>
            <a:r>
              <a:rPr lang="ko-KR" altLang="en-US" sz="280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부분</a:t>
            </a:r>
            <a:endParaRPr lang="en-US" altLang="ko-KR" sz="280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z="28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  </a:t>
            </a:r>
            <a:r>
              <a:rPr lang="en-US" altLang="ko-KR" sz="28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elasticsearch</a:t>
            </a:r>
            <a:r>
              <a:rPr lang="ko-KR" altLang="en-US" sz="28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제외한 부분 완성</a:t>
            </a:r>
            <a:endParaRPr lang="en-US" altLang="ko-KR" sz="28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80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프론트엔드</a:t>
            </a:r>
            <a:r>
              <a:rPr lang="ko-KR" altLang="en-US" sz="280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부분</a:t>
            </a:r>
            <a:endParaRPr lang="en-US" altLang="ko-KR" sz="280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z="28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 </a:t>
            </a:r>
            <a:r>
              <a:rPr lang="ko-KR" altLang="en-US" sz="28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elasticsearch</a:t>
            </a:r>
            <a:r>
              <a:rPr lang="ko-KR" altLang="en-US" sz="28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연동 가능한 페이지 생성 필요</a:t>
            </a:r>
            <a:endParaRPr lang="en-US" altLang="ko-KR" sz="28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5191" y="98914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진행 상황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4EB41DB-EF85-4E4E-B75B-644597B0D497}"/>
              </a:ext>
            </a:extLst>
          </p:cNvPr>
          <p:cNvGrpSpPr/>
          <p:nvPr/>
        </p:nvGrpSpPr>
        <p:grpSpPr>
          <a:xfrm>
            <a:off x="732896" y="1738600"/>
            <a:ext cx="10726208" cy="3380799"/>
            <a:chOff x="892051" y="1739103"/>
            <a:chExt cx="10726208" cy="3380799"/>
          </a:xfrm>
        </p:grpSpPr>
        <p:pic>
          <p:nvPicPr>
            <p:cNvPr id="3" name="그림 2" descr="텍스트이(가) 표시된 사진&#10;&#10;자동 생성된 설명">
              <a:extLst>
                <a:ext uri="{FF2B5EF4-FFF2-40B4-BE49-F238E27FC236}">
                  <a16:creationId xmlns:a16="http://schemas.microsoft.com/office/drawing/2014/main" id="{F9CC31A7-6CE3-4604-81EB-9D037A793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051" y="1739103"/>
              <a:ext cx="5295989" cy="3379793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45F6086-A819-43AE-BF40-630F435B9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1515" y="1739103"/>
              <a:ext cx="4996744" cy="3380799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3EEDD95-1765-4F82-A3FA-07630AC76D5C}"/>
              </a:ext>
            </a:extLst>
          </p:cNvPr>
          <p:cNvSpPr txBox="1"/>
          <p:nvPr/>
        </p:nvSpPr>
        <p:spPr>
          <a:xfrm>
            <a:off x="1383514" y="5313847"/>
            <a:ext cx="39947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8DBAB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crawling.py </a:t>
            </a:r>
            <a:r>
              <a:rPr lang="ko-KR" altLang="en-US" dirty="0">
                <a:solidFill>
                  <a:srgbClr val="8DBAB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 결과</a:t>
            </a:r>
            <a:r>
              <a:rPr lang="en-US" altLang="ko-KR" dirty="0">
                <a:solidFill>
                  <a:srgbClr val="8DBAB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dirty="0" err="1">
                <a:solidFill>
                  <a:srgbClr val="8DBAB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all_musics</a:t>
            </a:r>
            <a:r>
              <a:rPr lang="en-US" altLang="ko-KR" dirty="0">
                <a:solidFill>
                  <a:srgbClr val="8DBAB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endParaRPr lang="ko-KR" altLang="en-US" dirty="0">
              <a:solidFill>
                <a:srgbClr val="8DBAB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70BE96-D0DE-4B0C-8189-9B331F30BF1E}"/>
              </a:ext>
            </a:extLst>
          </p:cNvPr>
          <p:cNvSpPr txBox="1"/>
          <p:nvPr/>
        </p:nvSpPr>
        <p:spPr>
          <a:xfrm>
            <a:off x="6664657" y="5313847"/>
            <a:ext cx="4592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8DBAB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crawling.py </a:t>
            </a:r>
            <a:r>
              <a:rPr lang="ko-KR" altLang="en-US" dirty="0">
                <a:solidFill>
                  <a:srgbClr val="8DBAB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 결과</a:t>
            </a:r>
            <a:r>
              <a:rPr lang="en-US" altLang="ko-KR" dirty="0">
                <a:solidFill>
                  <a:srgbClr val="8DBAB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(melon, bugs, genie) </a:t>
            </a:r>
            <a:endParaRPr lang="ko-KR" altLang="en-US" dirty="0">
              <a:solidFill>
                <a:srgbClr val="8DBAB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662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5191" y="98914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진행 상황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7FDA337-6A43-4D90-A69B-D137F7EED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336" y="2666893"/>
            <a:ext cx="8621328" cy="15242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0E28D2-4569-4970-8775-C9656EB43E8E}"/>
              </a:ext>
            </a:extLst>
          </p:cNvPr>
          <p:cNvSpPr txBox="1"/>
          <p:nvPr/>
        </p:nvSpPr>
        <p:spPr>
          <a:xfrm>
            <a:off x="3532970" y="4417377"/>
            <a:ext cx="512605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8DBAB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위에서부터</a:t>
            </a:r>
            <a:endParaRPr lang="en-US" altLang="ko-KR" dirty="0">
              <a:solidFill>
                <a:srgbClr val="8DBAB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>
                <a:solidFill>
                  <a:srgbClr val="8DBAB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similar.py </a:t>
            </a:r>
            <a:r>
              <a:rPr lang="ko-KR" altLang="en-US" dirty="0">
                <a:solidFill>
                  <a:srgbClr val="8DBAB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 결과</a:t>
            </a:r>
            <a:r>
              <a:rPr lang="en-US" altLang="ko-KR" dirty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dirty="0" err="1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all</a:t>
            </a:r>
            <a:r>
              <a:rPr lang="en-US" altLang="ko-KR" err="1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</a:t>
            </a:r>
            <a:r>
              <a:rPr lang="en-US" altLang="ko-KR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musics</a:t>
            </a:r>
            <a:r>
              <a:rPr lang="ko-KR" altLang="en-US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와의 </a:t>
            </a:r>
            <a:r>
              <a:rPr lang="ko-KR" altLang="en-US" dirty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유사성</a:t>
            </a:r>
            <a:r>
              <a:rPr lang="en-US" altLang="ko-KR" dirty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srgbClr val="8DBAB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tf_idf.py </a:t>
            </a:r>
            <a:r>
              <a:rPr lang="ko-KR" altLang="en-US" dirty="0">
                <a:solidFill>
                  <a:srgbClr val="8DBAB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 결과</a:t>
            </a:r>
            <a:r>
              <a:rPr lang="en-US" altLang="ko-KR" dirty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dirty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장르별 빈도</a:t>
            </a:r>
            <a:r>
              <a:rPr lang="en-US" altLang="ko-KR" dirty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dirty="0">
              <a:solidFill>
                <a:srgbClr val="8DBABD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8413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-300" normalizeH="0" baseline="0" noProof="0" dirty="0">
                <a:ln>
                  <a:noFill/>
                </a:ln>
                <a:solidFill>
                  <a:srgbClr val="00002F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05</a:t>
            </a:r>
            <a:endParaRPr kumimoji="0" lang="ko-KR" altLang="en-US" sz="4400" b="0" i="0" u="none" strike="noStrike" kern="1200" cap="none" spc="-300" normalizeH="0" baseline="0" noProof="0" dirty="0">
              <a:ln>
                <a:noFill/>
              </a:ln>
              <a:solidFill>
                <a:srgbClr val="00002F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향후 일정</a:t>
            </a:r>
          </a:p>
        </p:txBody>
      </p:sp>
    </p:spTree>
    <p:extLst>
      <p:ext uri="{BB962C8B-B14F-4D97-AF65-F5344CB8AC3E}">
        <p14:creationId xmlns:p14="http://schemas.microsoft.com/office/powerpoint/2010/main" val="2229348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5" y="437393"/>
            <a:ext cx="2162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48356" y="989148"/>
            <a:ext cx="98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E7FF4F-C170-4C08-BC41-1FA809E038F2}"/>
              </a:ext>
            </a:extLst>
          </p:cNvPr>
          <p:cNvSpPr txBox="1"/>
          <p:nvPr/>
        </p:nvSpPr>
        <p:spPr>
          <a:xfrm>
            <a:off x="1568484" y="2090172"/>
            <a:ext cx="90550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백엔드</a:t>
            </a:r>
            <a:r>
              <a:rPr lang="ko-KR" altLang="en-US" sz="280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부분</a:t>
            </a:r>
            <a:endParaRPr lang="en-US" altLang="ko-KR" sz="280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z="28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  </a:t>
            </a:r>
            <a:r>
              <a:rPr lang="en-US" altLang="ko-KR" sz="28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elasticsearch</a:t>
            </a:r>
            <a:r>
              <a:rPr lang="ko-KR" altLang="en-US" sz="28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이용한 검색기능 완성</a:t>
            </a:r>
            <a:endParaRPr lang="en-US" altLang="ko-KR" sz="28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80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프론트엔드</a:t>
            </a:r>
            <a:r>
              <a:rPr lang="ko-KR" altLang="en-US" sz="280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부분</a:t>
            </a:r>
            <a:endParaRPr lang="en-US" altLang="ko-KR" sz="280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z="28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 </a:t>
            </a:r>
            <a:r>
              <a:rPr lang="ko-KR" altLang="en-US" sz="28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elasticsearch</a:t>
            </a:r>
            <a:r>
              <a:rPr lang="ko-KR" altLang="en-US" sz="28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연동 가능한 페이지 제작</a:t>
            </a:r>
            <a:endParaRPr lang="en-US" altLang="ko-KR" sz="28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8333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usic - </a:t>
            </a:r>
            <a:r>
              <a:rPr lang="en-US" altLang="ko-KR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hart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7336" y="1243148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30544" y="2755946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선정 과정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6936" y="1243148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82194" y="2755946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구조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68649" y="1243148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321278" y="2755946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팀원별</a:t>
            </a: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수행 내용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58910" y="3632154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62122" y="5144952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진행 상황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84826" y="3632154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08685" y="5144952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일정</a:t>
            </a:r>
          </a:p>
        </p:txBody>
      </p: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3747" y="460881"/>
            <a:ext cx="1903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Appendix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4130" y="989148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기여 내역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4A46D6-7E61-4FF2-9B8C-3BBD2FCEF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318" y="1573923"/>
            <a:ext cx="7637929" cy="42963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A8996C-0201-4782-86B3-A54AA3058577}"/>
              </a:ext>
            </a:extLst>
          </p:cNvPr>
          <p:cNvSpPr txBox="1"/>
          <p:nvPr/>
        </p:nvSpPr>
        <p:spPr>
          <a:xfrm>
            <a:off x="4120138" y="5870258"/>
            <a:ext cx="395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Nongdanggong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손경현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en-US" altLang="ko-KR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yunguks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이윤석</a:t>
            </a:r>
          </a:p>
        </p:txBody>
      </p:sp>
    </p:spTree>
    <p:extLst>
      <p:ext uri="{BB962C8B-B14F-4D97-AF65-F5344CB8AC3E}">
        <p14:creationId xmlns:p14="http://schemas.microsoft.com/office/powerpoint/2010/main" val="353409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선정 과정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5" y="437393"/>
            <a:ext cx="2162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0569" y="98914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선정 과정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42204" y="1358480"/>
            <a:ext cx="7707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최초 계획</a:t>
            </a:r>
            <a:endParaRPr lang="en-US" altLang="ko-KR" sz="360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E229442-12C8-41CF-B704-7E69C86E3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028372"/>
            <a:ext cx="5943600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4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5" y="437393"/>
            <a:ext cx="2162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0568" y="98914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선정 과정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4AE594-B814-4012-BBEF-697053F6FAFB}"/>
              </a:ext>
            </a:extLst>
          </p:cNvPr>
          <p:cNvSpPr txBox="1"/>
          <p:nvPr/>
        </p:nvSpPr>
        <p:spPr>
          <a:xfrm>
            <a:off x="5154075" y="1358480"/>
            <a:ext cx="1883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변경 계획</a:t>
            </a:r>
            <a:endParaRPr lang="en-US" altLang="ko-KR" sz="36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CD1034A-F979-4B23-B063-22ABC44D958E}"/>
              </a:ext>
            </a:extLst>
          </p:cNvPr>
          <p:cNvGrpSpPr/>
          <p:nvPr/>
        </p:nvGrpSpPr>
        <p:grpSpPr>
          <a:xfrm>
            <a:off x="1026522" y="2114008"/>
            <a:ext cx="10745606" cy="2629976"/>
            <a:chOff x="1026522" y="2114008"/>
            <a:chExt cx="10745606" cy="262997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C1E08C1-157B-4BE7-A7AA-860862C666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522" y="2803186"/>
              <a:ext cx="3092824" cy="1251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뭘 좋아할지 몰라 다 준비해 온 크리스마스 캐럴 | 1boon">
              <a:extLst>
                <a:ext uri="{FF2B5EF4-FFF2-40B4-BE49-F238E27FC236}">
                  <a16:creationId xmlns:a16="http://schemas.microsoft.com/office/drawing/2014/main" id="{EE2001DB-0E3E-46A1-815E-7C0B96F93B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8554" y="2497667"/>
              <a:ext cx="2743831" cy="1862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지니뮤직 “위키피디아처럼 고객 참여 서비스 확대” - 이투데이">
              <a:extLst>
                <a:ext uri="{FF2B5EF4-FFF2-40B4-BE49-F238E27FC236}">
                  <a16:creationId xmlns:a16="http://schemas.microsoft.com/office/drawing/2014/main" id="{6DF023E0-2105-40C9-ADD9-C439A12924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688" y="2114008"/>
              <a:ext cx="4420440" cy="2629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 구조</a:t>
            </a: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6517" y="1002734"/>
            <a:ext cx="98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구조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64CB704-1C32-4B14-B565-43E69803486F}"/>
              </a:ext>
            </a:extLst>
          </p:cNvPr>
          <p:cNvGrpSpPr/>
          <p:nvPr/>
        </p:nvGrpSpPr>
        <p:grpSpPr>
          <a:xfrm>
            <a:off x="393428" y="2021393"/>
            <a:ext cx="3426186" cy="3755029"/>
            <a:chOff x="393429" y="1436618"/>
            <a:chExt cx="3426186" cy="3755029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C3B6A2C-A3B2-4944-B7A8-365C4C3332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534" y="1601804"/>
              <a:ext cx="2066988" cy="836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뭘 좋아할지 몰라 다 준비해 온 크리스마스 캐럴 | 1boon">
              <a:extLst>
                <a:ext uri="{FF2B5EF4-FFF2-40B4-BE49-F238E27FC236}">
                  <a16:creationId xmlns:a16="http://schemas.microsoft.com/office/drawing/2014/main" id="{B51EC33F-5BCE-4338-9527-F3087B3D4D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817" y="2336750"/>
              <a:ext cx="2405410" cy="1632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지니뮤직 “위키피디아처럼 고객 참여 서비스 확대” - 이투데이">
              <a:extLst>
                <a:ext uri="{FF2B5EF4-FFF2-40B4-BE49-F238E27FC236}">
                  <a16:creationId xmlns:a16="http://schemas.microsoft.com/office/drawing/2014/main" id="{A5B3235C-90F8-49FE-B9D7-73FCA592E5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429" y="3153210"/>
              <a:ext cx="3426186" cy="2038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82A6D38-7270-41DC-BE9F-FC3EA2D5A9C1}"/>
                </a:ext>
              </a:extLst>
            </p:cNvPr>
            <p:cNvSpPr/>
            <p:nvPr/>
          </p:nvSpPr>
          <p:spPr>
            <a:xfrm>
              <a:off x="725957" y="1436618"/>
              <a:ext cx="2761129" cy="3538793"/>
            </a:xfrm>
            <a:prstGeom prst="rect">
              <a:avLst/>
            </a:prstGeom>
            <a:noFill/>
            <a:ln w="38100">
              <a:solidFill>
                <a:srgbClr val="8DBABD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5867934-7A86-413B-BBCB-F6DAC98F490D}"/>
              </a:ext>
            </a:extLst>
          </p:cNvPr>
          <p:cNvCxnSpPr>
            <a:cxnSpLocks/>
          </p:cNvCxnSpPr>
          <p:nvPr/>
        </p:nvCxnSpPr>
        <p:spPr>
          <a:xfrm>
            <a:off x="3496238" y="2696681"/>
            <a:ext cx="3039406" cy="0"/>
          </a:xfrm>
          <a:prstGeom prst="straightConnector1">
            <a:avLst/>
          </a:prstGeom>
          <a:ln w="57150">
            <a:solidFill>
              <a:srgbClr val="0000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914BBE4-D216-445A-8529-0DCE9EAA215B}"/>
              </a:ext>
            </a:extLst>
          </p:cNvPr>
          <p:cNvSpPr txBox="1"/>
          <p:nvPr/>
        </p:nvSpPr>
        <p:spPr>
          <a:xfrm>
            <a:off x="3981237" y="2235489"/>
            <a:ext cx="186321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crawling.py</a:t>
            </a:r>
            <a:endParaRPr lang="ko-KR" altLang="en-US" dirty="0">
              <a:solidFill>
                <a:srgbClr val="00002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4DD4FE-DC8E-40B5-ACF9-368BD9F414A0}"/>
              </a:ext>
            </a:extLst>
          </p:cNvPr>
          <p:cNvSpPr txBox="1"/>
          <p:nvPr/>
        </p:nvSpPr>
        <p:spPr>
          <a:xfrm>
            <a:off x="1418550" y="5693724"/>
            <a:ext cx="13759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음원 사이트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E350EE-A412-48F0-A575-15523142DA10}"/>
              </a:ext>
            </a:extLst>
          </p:cNvPr>
          <p:cNvSpPr/>
          <p:nvPr/>
        </p:nvSpPr>
        <p:spPr>
          <a:xfrm>
            <a:off x="6329454" y="2021393"/>
            <a:ext cx="5136590" cy="3538793"/>
          </a:xfrm>
          <a:prstGeom prst="rect">
            <a:avLst/>
          </a:prstGeom>
          <a:noFill/>
          <a:ln w="38100">
            <a:solidFill>
              <a:srgbClr val="8DBAB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E39D64-672D-43F5-9736-3FC4A931BC09}"/>
              </a:ext>
            </a:extLst>
          </p:cNvPr>
          <p:cNvSpPr txBox="1"/>
          <p:nvPr/>
        </p:nvSpPr>
        <p:spPr>
          <a:xfrm>
            <a:off x="8850101" y="4452366"/>
            <a:ext cx="15508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el_create.py</a:t>
            </a:r>
            <a:endParaRPr lang="ko-KR" altLang="en-US" dirty="0">
              <a:solidFill>
                <a:srgbClr val="00002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3E4BA9-2C9E-4E68-9D9C-D51FF9A3DBCD}"/>
              </a:ext>
            </a:extLst>
          </p:cNvPr>
          <p:cNvSpPr/>
          <p:nvPr/>
        </p:nvSpPr>
        <p:spPr>
          <a:xfrm>
            <a:off x="6532407" y="2186579"/>
            <a:ext cx="1267951" cy="1167255"/>
          </a:xfrm>
          <a:prstGeom prst="rect">
            <a:avLst/>
          </a:prstGeom>
          <a:noFill/>
          <a:ln w="38100">
            <a:solidFill>
              <a:srgbClr val="00002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6E2D82-BC06-454D-BBCA-1B8E838A5AC9}"/>
              </a:ext>
            </a:extLst>
          </p:cNvPr>
          <p:cNvSpPr txBox="1"/>
          <p:nvPr/>
        </p:nvSpPr>
        <p:spPr>
          <a:xfrm>
            <a:off x="6458188" y="2585540"/>
            <a:ext cx="14163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Raw data</a:t>
            </a:r>
            <a:endParaRPr lang="ko-KR" altLang="en-US" dirty="0">
              <a:solidFill>
                <a:srgbClr val="00002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384FF66-027D-489E-BC18-2CB42FEBE67C}"/>
              </a:ext>
            </a:extLst>
          </p:cNvPr>
          <p:cNvCxnSpPr>
            <a:cxnSpLocks/>
          </p:cNvCxnSpPr>
          <p:nvPr/>
        </p:nvCxnSpPr>
        <p:spPr>
          <a:xfrm>
            <a:off x="7800358" y="2518994"/>
            <a:ext cx="2163294" cy="0"/>
          </a:xfrm>
          <a:prstGeom prst="straightConnector1">
            <a:avLst/>
          </a:prstGeom>
          <a:ln w="57150">
            <a:solidFill>
              <a:srgbClr val="0000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2D0C818-FD4C-4DF2-8AAD-0D959991C1E7}"/>
              </a:ext>
            </a:extLst>
          </p:cNvPr>
          <p:cNvSpPr txBox="1"/>
          <p:nvPr/>
        </p:nvSpPr>
        <p:spPr>
          <a:xfrm>
            <a:off x="8074654" y="3083617"/>
            <a:ext cx="15508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similar.py</a:t>
            </a:r>
            <a:endParaRPr lang="ko-KR" altLang="en-US" dirty="0">
              <a:solidFill>
                <a:srgbClr val="00002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6153274-D9CE-4B98-829D-A66A6D8AE940}"/>
              </a:ext>
            </a:extLst>
          </p:cNvPr>
          <p:cNvSpPr txBox="1"/>
          <p:nvPr/>
        </p:nvSpPr>
        <p:spPr>
          <a:xfrm>
            <a:off x="8119065" y="2105652"/>
            <a:ext cx="15508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list_sort.py</a:t>
            </a:r>
            <a:endParaRPr lang="ko-KR" altLang="en-US" dirty="0">
              <a:solidFill>
                <a:srgbClr val="00002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119255-8764-427D-9EC7-FED539AD489B}"/>
              </a:ext>
            </a:extLst>
          </p:cNvPr>
          <p:cNvSpPr txBox="1"/>
          <p:nvPr/>
        </p:nvSpPr>
        <p:spPr>
          <a:xfrm>
            <a:off x="8074654" y="2572630"/>
            <a:ext cx="15508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tf_idf.py</a:t>
            </a:r>
            <a:endParaRPr lang="ko-KR" altLang="en-US" dirty="0">
              <a:solidFill>
                <a:srgbClr val="00002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9F41212-AC07-4F1E-A12D-98BAA33443E3}"/>
              </a:ext>
            </a:extLst>
          </p:cNvPr>
          <p:cNvSpPr txBox="1"/>
          <p:nvPr/>
        </p:nvSpPr>
        <p:spPr>
          <a:xfrm>
            <a:off x="9825628" y="2344988"/>
            <a:ext cx="1550894" cy="7917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평균 순위</a:t>
            </a:r>
            <a:endParaRPr lang="en-US" altLang="ko-KR" dirty="0">
              <a:solidFill>
                <a:srgbClr val="00002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dirty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장르 빈도</a:t>
            </a:r>
            <a:endParaRPr lang="en-US" altLang="ko-KR" dirty="0">
              <a:solidFill>
                <a:srgbClr val="00002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dirty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유사도</a:t>
            </a:r>
            <a:endParaRPr lang="en-US" altLang="ko-KR" dirty="0">
              <a:solidFill>
                <a:srgbClr val="00002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A540BDA-A910-41B8-9212-04E71171A6E8}"/>
              </a:ext>
            </a:extLst>
          </p:cNvPr>
          <p:cNvSpPr/>
          <p:nvPr/>
        </p:nvSpPr>
        <p:spPr>
          <a:xfrm>
            <a:off x="4147110" y="4531238"/>
            <a:ext cx="1585685" cy="1017041"/>
          </a:xfrm>
          <a:prstGeom prst="rect">
            <a:avLst/>
          </a:prstGeom>
          <a:noFill/>
          <a:ln w="38100">
            <a:solidFill>
              <a:srgbClr val="8DBAB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57D7049-878D-4EAB-A59A-C66DDC84EA23}"/>
              </a:ext>
            </a:extLst>
          </p:cNvPr>
          <p:cNvSpPr txBox="1"/>
          <p:nvPr/>
        </p:nvSpPr>
        <p:spPr>
          <a:xfrm>
            <a:off x="4247104" y="5687173"/>
            <a:ext cx="13759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 페이지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A599E3E-DED6-4D75-8554-CAF491364F05}"/>
              </a:ext>
            </a:extLst>
          </p:cNvPr>
          <p:cNvSpPr txBox="1"/>
          <p:nvPr/>
        </p:nvSpPr>
        <p:spPr>
          <a:xfrm>
            <a:off x="8206539" y="5688455"/>
            <a:ext cx="13759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1ECB3EB-BC96-45F6-BCB0-FB73BFD6FA4D}"/>
              </a:ext>
            </a:extLst>
          </p:cNvPr>
          <p:cNvSpPr txBox="1"/>
          <p:nvPr/>
        </p:nvSpPr>
        <p:spPr>
          <a:xfrm>
            <a:off x="4253572" y="4855093"/>
            <a:ext cx="13759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출력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FE8869E-A244-4B59-BEA7-F921F9E443A0}"/>
              </a:ext>
            </a:extLst>
          </p:cNvPr>
          <p:cNvCxnSpPr>
            <a:cxnSpLocks/>
          </p:cNvCxnSpPr>
          <p:nvPr/>
        </p:nvCxnSpPr>
        <p:spPr>
          <a:xfrm>
            <a:off x="7800358" y="3029982"/>
            <a:ext cx="2163294" cy="0"/>
          </a:xfrm>
          <a:prstGeom prst="straightConnector1">
            <a:avLst/>
          </a:prstGeom>
          <a:ln w="57150">
            <a:solidFill>
              <a:srgbClr val="0000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D6AB238-9EF3-469C-AC06-EA2861CAA03E}"/>
              </a:ext>
            </a:extLst>
          </p:cNvPr>
          <p:cNvSpPr/>
          <p:nvPr/>
        </p:nvSpPr>
        <p:spPr>
          <a:xfrm>
            <a:off x="9963652" y="2186579"/>
            <a:ext cx="1267951" cy="1167255"/>
          </a:xfrm>
          <a:prstGeom prst="rect">
            <a:avLst/>
          </a:prstGeom>
          <a:noFill/>
          <a:ln w="38100">
            <a:solidFill>
              <a:srgbClr val="00002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8499320-AE62-4937-9ABE-9A389647F9D2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7166381" y="3353834"/>
            <a:ext cx="2" cy="483094"/>
          </a:xfrm>
          <a:prstGeom prst="straightConnector1">
            <a:avLst/>
          </a:prstGeom>
          <a:ln w="57150">
            <a:solidFill>
              <a:srgbClr val="0000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E568325-DC48-4EE0-A4D9-929E9E1DA440}"/>
              </a:ext>
            </a:extLst>
          </p:cNvPr>
          <p:cNvCxnSpPr>
            <a:cxnSpLocks/>
          </p:cNvCxnSpPr>
          <p:nvPr/>
        </p:nvCxnSpPr>
        <p:spPr>
          <a:xfrm>
            <a:off x="10597627" y="3353834"/>
            <a:ext cx="0" cy="503732"/>
          </a:xfrm>
          <a:prstGeom prst="straightConnector1">
            <a:avLst/>
          </a:prstGeom>
          <a:ln w="57150">
            <a:solidFill>
              <a:srgbClr val="0000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AA0D1AF-99D9-4CC6-B1F1-2CE4D3746333}"/>
              </a:ext>
            </a:extLst>
          </p:cNvPr>
          <p:cNvGrpSpPr/>
          <p:nvPr/>
        </p:nvGrpSpPr>
        <p:grpSpPr>
          <a:xfrm>
            <a:off x="6532407" y="3857566"/>
            <a:ext cx="4699196" cy="558730"/>
            <a:chOff x="6535645" y="4093952"/>
            <a:chExt cx="4699196" cy="55873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723A1D0-C0E3-4620-9E38-011D88322996}"/>
                </a:ext>
              </a:extLst>
            </p:cNvPr>
            <p:cNvSpPr/>
            <p:nvPr/>
          </p:nvSpPr>
          <p:spPr>
            <a:xfrm>
              <a:off x="6535645" y="4093952"/>
              <a:ext cx="4699196" cy="558730"/>
            </a:xfrm>
            <a:prstGeom prst="rect">
              <a:avLst/>
            </a:prstGeom>
            <a:noFill/>
            <a:ln w="38100">
              <a:solidFill>
                <a:srgbClr val="00002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33D1C81-3868-422A-BFE0-4D4FA57CC474}"/>
                </a:ext>
              </a:extLst>
            </p:cNvPr>
            <p:cNvSpPr txBox="1"/>
            <p:nvPr/>
          </p:nvSpPr>
          <p:spPr>
            <a:xfrm>
              <a:off x="6719928" y="4193067"/>
              <a:ext cx="4355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8DBAB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Raw data + </a:t>
              </a:r>
              <a:r>
                <a:rPr lang="ko-KR" altLang="en-US" dirty="0">
                  <a:solidFill>
                    <a:srgbClr val="8DBAB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분석된 </a:t>
              </a:r>
              <a:r>
                <a:rPr lang="en-US" altLang="ko-KR" dirty="0">
                  <a:solidFill>
                    <a:srgbClr val="8DBAB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data </a:t>
              </a:r>
              <a:endParaRPr lang="ko-KR" altLang="en-US" dirty="0">
                <a:solidFill>
                  <a:srgbClr val="8DBAB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5816BE1-EAE9-4585-BB8E-26AAC85E7CEF}"/>
              </a:ext>
            </a:extLst>
          </p:cNvPr>
          <p:cNvCxnSpPr>
            <a:cxnSpLocks/>
            <a:stCxn id="57" idx="2"/>
            <a:endCxn id="74" idx="0"/>
          </p:cNvCxnSpPr>
          <p:nvPr/>
        </p:nvCxnSpPr>
        <p:spPr>
          <a:xfrm>
            <a:off x="8882005" y="4416296"/>
            <a:ext cx="0" cy="441472"/>
          </a:xfrm>
          <a:prstGeom prst="straightConnector1">
            <a:avLst/>
          </a:prstGeom>
          <a:ln w="57150">
            <a:solidFill>
              <a:srgbClr val="0000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C662AA6-834B-4197-B8B2-CD57879611F7}"/>
              </a:ext>
            </a:extLst>
          </p:cNvPr>
          <p:cNvGrpSpPr/>
          <p:nvPr/>
        </p:nvGrpSpPr>
        <p:grpSpPr>
          <a:xfrm>
            <a:off x="6532407" y="4857768"/>
            <a:ext cx="4699196" cy="558730"/>
            <a:chOff x="6535645" y="4093952"/>
            <a:chExt cx="4699196" cy="558730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90054374-359D-4C1C-BF0A-F6C662796D59}"/>
                </a:ext>
              </a:extLst>
            </p:cNvPr>
            <p:cNvSpPr/>
            <p:nvPr/>
          </p:nvSpPr>
          <p:spPr>
            <a:xfrm>
              <a:off x="6535645" y="4093952"/>
              <a:ext cx="4699196" cy="558730"/>
            </a:xfrm>
            <a:prstGeom prst="rect">
              <a:avLst/>
            </a:prstGeom>
            <a:noFill/>
            <a:ln w="38100">
              <a:solidFill>
                <a:srgbClr val="00002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6D21C34-2318-4102-B189-01C9DF4781EE}"/>
                </a:ext>
              </a:extLst>
            </p:cNvPr>
            <p:cNvSpPr txBox="1"/>
            <p:nvPr/>
          </p:nvSpPr>
          <p:spPr>
            <a:xfrm>
              <a:off x="6719928" y="4193067"/>
              <a:ext cx="4355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rgbClr val="8DBAB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Dictionarized</a:t>
              </a:r>
              <a:r>
                <a:rPr lang="en-US" altLang="ko-KR" dirty="0">
                  <a:solidFill>
                    <a:srgbClr val="8DBAB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data </a:t>
              </a:r>
              <a:endParaRPr lang="ko-KR" altLang="en-US" dirty="0">
                <a:solidFill>
                  <a:srgbClr val="8DBAB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9C9D092-1929-4AED-B741-AB311523374F}"/>
              </a:ext>
            </a:extLst>
          </p:cNvPr>
          <p:cNvCxnSpPr>
            <a:cxnSpLocks/>
            <a:stCxn id="74" idx="1"/>
          </p:cNvCxnSpPr>
          <p:nvPr/>
        </p:nvCxnSpPr>
        <p:spPr>
          <a:xfrm flipH="1">
            <a:off x="5735976" y="5137133"/>
            <a:ext cx="796431" cy="0"/>
          </a:xfrm>
          <a:prstGeom prst="straightConnector1">
            <a:avLst/>
          </a:prstGeom>
          <a:ln w="57150">
            <a:solidFill>
              <a:srgbClr val="0000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팀원별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수행 내용</a:t>
            </a: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50509" y="1659285"/>
            <a:ext cx="569098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전반부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 기능 구현</a:t>
            </a:r>
            <a:endParaRPr lang="en-US" altLang="ko-KR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손경현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</a:t>
            </a:r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크롤링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자료의 구조화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이윤석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리스트 생성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유사도 분석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후반부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디자인 및 발표</a:t>
            </a:r>
            <a:endParaRPr lang="en-US" altLang="ko-KR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김민규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 준비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장성욱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 자료 준비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3749" y="989148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팀원별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수행 내용</a:t>
            </a:r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4414</TotalTime>
  <Words>397</Words>
  <Application>Microsoft Office PowerPoint</Application>
  <PresentationFormat>와이드스크린</PresentationFormat>
  <Paragraphs>131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Arial</vt:lpstr>
      <vt:lpstr>맑은 고딕</vt:lpstr>
      <vt:lpstr>나눔고딕 ExtraBold</vt:lpstr>
      <vt:lpstr>나눔스퀘어 ExtraBold</vt:lpstr>
      <vt:lpstr>Wingdings</vt:lpstr>
      <vt:lpstr>나눔스퀘어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장성욱</cp:lastModifiedBy>
  <cp:revision>66</cp:revision>
  <dcterms:created xsi:type="dcterms:W3CDTF">2017-05-29T09:12:16Z</dcterms:created>
  <dcterms:modified xsi:type="dcterms:W3CDTF">2021-06-03T13:08:43Z</dcterms:modified>
</cp:coreProperties>
</file>