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7" r:id="rId6"/>
    <p:sldId id="266" r:id="rId7"/>
    <p:sldId id="261" r:id="rId8"/>
    <p:sldId id="262" r:id="rId9"/>
    <p:sldId id="263" r:id="rId10"/>
    <p:sldId id="296" r:id="rId11"/>
    <p:sldId id="297" r:id="rId12"/>
    <p:sldId id="264" r:id="rId13"/>
    <p:sldId id="265" r:id="rId14"/>
    <p:sldId id="277" r:id="rId15"/>
    <p:sldId id="268" r:id="rId16"/>
    <p:sldId id="298" r:id="rId17"/>
    <p:sldId id="299" r:id="rId18"/>
    <p:sldId id="300" r:id="rId19"/>
    <p:sldId id="278" r:id="rId20"/>
    <p:sldId id="280" r:id="rId21"/>
    <p:sldId id="270" r:id="rId22"/>
    <p:sldId id="276" r:id="rId23"/>
    <p:sldId id="275" r:id="rId24"/>
    <p:sldId id="274" r:id="rId25"/>
    <p:sldId id="273" r:id="rId26"/>
    <p:sldId id="271" r:id="rId27"/>
    <p:sldId id="272" r:id="rId28"/>
    <p:sldId id="281" r:id="rId29"/>
    <p:sldId id="279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3" r:id="rId39"/>
    <p:sldId id="301" r:id="rId40"/>
    <p:sldId id="291" r:id="rId41"/>
    <p:sldId id="292" r:id="rId42"/>
    <p:sldId id="303" r:id="rId43"/>
    <p:sldId id="304" r:id="rId44"/>
    <p:sldId id="310" r:id="rId45"/>
    <p:sldId id="309" r:id="rId46"/>
    <p:sldId id="305" r:id="rId47"/>
    <p:sldId id="295" r:id="rId48"/>
    <p:sldId id="294" r:id="rId49"/>
    <p:sldId id="302" r:id="rId50"/>
    <p:sldId id="306" r:id="rId51"/>
    <p:sldId id="308" r:id="rId52"/>
    <p:sldId id="314" r:id="rId53"/>
    <p:sldId id="313" r:id="rId54"/>
    <p:sldId id="312" r:id="rId55"/>
    <p:sldId id="31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C97695-4F23-4E7D-A4BE-2796077F8C7F}" type="doc">
      <dgm:prSet loTypeId="urn:microsoft.com/office/officeart/2005/8/layout/hierarchy5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E45BD5D-8409-4A6A-A1CD-E2D987E22F07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  <a:ea typeface="Cambria" panose="02040503050406030204" pitchFamily="18" charset="0"/>
            </a:rPr>
            <a:t>Polymorphism</a:t>
          </a:r>
          <a:endParaRPr lang="en-US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4F3FBA9-08DB-40D2-BC9C-A14B673974CD}" type="parTrans" cxnId="{CDA2C337-92B5-49D0-8723-7D1AF63CA1E3}">
      <dgm:prSet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D29704F-D8A1-4DCC-A649-749BC988E50C}" type="sibTrans" cxnId="{CDA2C337-92B5-49D0-8723-7D1AF63CA1E3}">
      <dgm:prSet custT="1"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9F69E42-037D-4DAE-A5C9-11C77D253144}" type="asst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  <a:ea typeface="Cambria" panose="02040503050406030204" pitchFamily="18" charset="0"/>
            </a:rPr>
            <a:t>Static Polymorphism (Overloading)</a:t>
          </a:r>
          <a:endParaRPr lang="en-US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63F1DE3-4030-4890-8DB1-2C4027089D06}" type="parTrans" cxnId="{62862B12-86A7-4BA5-900A-01727B704FEF}">
      <dgm:prSet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CFC0F73-6ABD-4C7F-B332-9BD4F6A67CF1}" type="sibTrans" cxnId="{62862B12-86A7-4BA5-900A-01727B704FEF}">
      <dgm:prSet custT="1"/>
      <dgm:spPr/>
      <dgm:t>
        <a:bodyPr/>
        <a:lstStyle/>
        <a:p>
          <a:endParaRPr lang="en-US" sz="2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F6EB107-46FB-4ED4-8ADA-423F6134C492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  <a:ea typeface="Cambria" panose="02040503050406030204" pitchFamily="18" charset="0"/>
            </a:rPr>
            <a:t>Virtual Methods</a:t>
          </a:r>
          <a:endParaRPr lang="en-US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95791E7-997A-4D48-B7C3-DEFD861D0A23}" type="parTrans" cxnId="{B4D34AA3-3537-4AA0-AA8D-C3C3A51C6969}">
      <dgm:prSet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8FAAEBB-F1BF-411B-9E90-1A55FAB27013}" type="sibTrans" cxnId="{B4D34AA3-3537-4AA0-AA8D-C3C3A51C6969}">
      <dgm:prSet custT="1"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D129DD7-D294-498C-8578-521C3C6853FE}" type="asst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  <a:ea typeface="Cambria" panose="02040503050406030204" pitchFamily="18" charset="0"/>
            </a:rPr>
            <a:t>Dynamic Polymorphism (Overriding)</a:t>
          </a:r>
          <a:endParaRPr lang="en-US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6BE6B41-614A-4C6F-B67F-4A2759D0EB8B}" type="parTrans" cxnId="{BDF3380A-325A-4D0F-ABCC-233E7A42E860}">
      <dgm:prSet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D02A48C-3EB1-4D64-92D3-7329457C13AA}" type="sibTrans" cxnId="{BDF3380A-325A-4D0F-ABCC-233E7A42E860}">
      <dgm:prSet custT="1"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8396621-4631-416A-A02F-55B36BDC1B54}" type="asst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  <a:ea typeface="Cambria" panose="02040503050406030204" pitchFamily="18" charset="0"/>
            </a:rPr>
            <a:t>Method Overloading</a:t>
          </a:r>
          <a:endParaRPr lang="en-US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D3D7935-BAAB-4A89-898F-60AA75497D9E}" type="parTrans" cxnId="{0278F963-2736-4E0F-A36E-9DD98384A0F8}">
      <dgm:prSet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1477734-82E6-4E3E-82C4-A77D86FFBC3F}" type="sibTrans" cxnId="{0278F963-2736-4E0F-A36E-9DD98384A0F8}">
      <dgm:prSet custT="1"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2054713-64F1-4C2A-BB75-191B44364270}" type="asst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  <a:ea typeface="Cambria" panose="02040503050406030204" pitchFamily="18" charset="0"/>
            </a:rPr>
            <a:t>Operator Overloading</a:t>
          </a:r>
          <a:endParaRPr lang="en-US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34BE70C-3F55-46DA-B534-D3C7747F18E4}" type="parTrans" cxnId="{145A04F4-5B36-4AE2-AF27-434090E3BDCF}">
      <dgm:prSet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4C04219-D917-47E9-B480-EFA15EFABEA5}" type="sibTrans" cxnId="{145A04F4-5B36-4AE2-AF27-434090E3BDCF}">
      <dgm:prSet custT="1"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84F6488-2758-4189-856A-71ACBA818AF4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  <a:ea typeface="Cambria" panose="02040503050406030204" pitchFamily="18" charset="0"/>
            </a:rPr>
            <a:t>Abstract Methods</a:t>
          </a:r>
          <a:endParaRPr lang="en-US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913970C-B8AE-4237-A960-455A76DAC508}" type="parTrans" cxnId="{4AD36BC2-921F-44AE-9C64-F10476173EE9}">
      <dgm:prSet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BFE068C-BE99-4F80-AC41-51BCFEF1B5A0}" type="sibTrans" cxnId="{4AD36BC2-921F-44AE-9C64-F10476173EE9}">
      <dgm:prSet custT="1"/>
      <dgm:spPr/>
      <dgm:t>
        <a:bodyPr/>
        <a:lstStyle/>
        <a:p>
          <a:endParaRPr lang="en-US" sz="24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2CC7BBB-2B98-4F62-A467-D1ACE6BDC91B}" type="pres">
      <dgm:prSet presAssocID="{F3C97695-4F23-4E7D-A4BE-2796077F8C7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6AD3FD-8E1C-4216-BBD6-799B46954495}" type="pres">
      <dgm:prSet presAssocID="{F3C97695-4F23-4E7D-A4BE-2796077F8C7F}" presName="hierFlow" presStyleCnt="0"/>
      <dgm:spPr/>
    </dgm:pt>
    <dgm:pt modelId="{E53A0ED7-18E8-4EE9-8A91-3754D42C310C}" type="pres">
      <dgm:prSet presAssocID="{F3C97695-4F23-4E7D-A4BE-2796077F8C7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7039731-F533-47F4-88F3-B3950CE40905}" type="pres">
      <dgm:prSet presAssocID="{2E45BD5D-8409-4A6A-A1CD-E2D987E22F07}" presName="Name17" presStyleCnt="0"/>
      <dgm:spPr/>
    </dgm:pt>
    <dgm:pt modelId="{30F1D38B-46B1-47C0-A64B-8B35D1E0D19F}" type="pres">
      <dgm:prSet presAssocID="{2E45BD5D-8409-4A6A-A1CD-E2D987E22F07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18E324-1C78-44DA-94F3-C8C020B9FFB7}" type="pres">
      <dgm:prSet presAssocID="{2E45BD5D-8409-4A6A-A1CD-E2D987E22F07}" presName="hierChild2" presStyleCnt="0"/>
      <dgm:spPr/>
    </dgm:pt>
    <dgm:pt modelId="{4B414783-2AF0-4611-A7BE-AB5DF45D7E9C}" type="pres">
      <dgm:prSet presAssocID="{D63F1DE3-4030-4890-8DB1-2C4027089D06}" presName="Name25" presStyleLbl="parChTrans1D2" presStyleIdx="0" presStyleCnt="2"/>
      <dgm:spPr/>
      <dgm:t>
        <a:bodyPr/>
        <a:lstStyle/>
        <a:p>
          <a:endParaRPr lang="en-US"/>
        </a:p>
      </dgm:t>
    </dgm:pt>
    <dgm:pt modelId="{FF001C00-BCD9-42D0-82DD-749EA956C29C}" type="pres">
      <dgm:prSet presAssocID="{D63F1DE3-4030-4890-8DB1-2C4027089D06}" presName="connTx" presStyleLbl="parChTrans1D2" presStyleIdx="0" presStyleCnt="2"/>
      <dgm:spPr/>
      <dgm:t>
        <a:bodyPr/>
        <a:lstStyle/>
        <a:p>
          <a:endParaRPr lang="en-US"/>
        </a:p>
      </dgm:t>
    </dgm:pt>
    <dgm:pt modelId="{4F07DEC1-CF9F-4B84-9EA1-FFB5393BD617}" type="pres">
      <dgm:prSet presAssocID="{59F69E42-037D-4DAE-A5C9-11C77D253144}" presName="Name30" presStyleCnt="0"/>
      <dgm:spPr/>
    </dgm:pt>
    <dgm:pt modelId="{D6FE6159-0663-46AE-876A-F3B5E473902C}" type="pres">
      <dgm:prSet presAssocID="{59F69E42-037D-4DAE-A5C9-11C77D253144}" presName="level2Shape" presStyleLbl="asst1" presStyleIdx="0" presStyleCnt="4"/>
      <dgm:spPr/>
      <dgm:t>
        <a:bodyPr/>
        <a:lstStyle/>
        <a:p>
          <a:endParaRPr lang="en-US"/>
        </a:p>
      </dgm:t>
    </dgm:pt>
    <dgm:pt modelId="{1006B280-2343-4C9E-A001-94F0F2EA9A06}" type="pres">
      <dgm:prSet presAssocID="{59F69E42-037D-4DAE-A5C9-11C77D253144}" presName="hierChild3" presStyleCnt="0"/>
      <dgm:spPr/>
    </dgm:pt>
    <dgm:pt modelId="{A0717B81-9C63-45F0-9092-B719C58C2886}" type="pres">
      <dgm:prSet presAssocID="{3D3D7935-BAAB-4A89-898F-60AA75497D9E}" presName="Name25" presStyleLbl="parChTrans1D3" presStyleIdx="0" presStyleCnt="4"/>
      <dgm:spPr/>
      <dgm:t>
        <a:bodyPr/>
        <a:lstStyle/>
        <a:p>
          <a:endParaRPr lang="en-US"/>
        </a:p>
      </dgm:t>
    </dgm:pt>
    <dgm:pt modelId="{19B6DB49-1DAC-41CA-A0FA-C93B69F34500}" type="pres">
      <dgm:prSet presAssocID="{3D3D7935-BAAB-4A89-898F-60AA75497D9E}" presName="connTx" presStyleLbl="parChTrans1D3" presStyleIdx="0" presStyleCnt="4"/>
      <dgm:spPr/>
      <dgm:t>
        <a:bodyPr/>
        <a:lstStyle/>
        <a:p>
          <a:endParaRPr lang="en-US"/>
        </a:p>
      </dgm:t>
    </dgm:pt>
    <dgm:pt modelId="{49E5D227-AEB4-459D-91DD-D2E9DFF1C98A}" type="pres">
      <dgm:prSet presAssocID="{98396621-4631-416A-A02F-55B36BDC1B54}" presName="Name30" presStyleCnt="0"/>
      <dgm:spPr/>
    </dgm:pt>
    <dgm:pt modelId="{295F6480-E352-4508-A068-E209B226C8C0}" type="pres">
      <dgm:prSet presAssocID="{98396621-4631-416A-A02F-55B36BDC1B54}" presName="level2Shape" presStyleLbl="asst1" presStyleIdx="1" presStyleCnt="4"/>
      <dgm:spPr/>
      <dgm:t>
        <a:bodyPr/>
        <a:lstStyle/>
        <a:p>
          <a:endParaRPr lang="en-US"/>
        </a:p>
      </dgm:t>
    </dgm:pt>
    <dgm:pt modelId="{D7BD1D4E-453F-4938-8E0F-7245CB4CB6B4}" type="pres">
      <dgm:prSet presAssocID="{98396621-4631-416A-A02F-55B36BDC1B54}" presName="hierChild3" presStyleCnt="0"/>
      <dgm:spPr/>
    </dgm:pt>
    <dgm:pt modelId="{A834E9CC-2AC2-4996-B88C-59E97D0A9DC3}" type="pres">
      <dgm:prSet presAssocID="{434BE70C-3F55-46DA-B534-D3C7747F18E4}" presName="Name25" presStyleLbl="parChTrans1D3" presStyleIdx="1" presStyleCnt="4"/>
      <dgm:spPr/>
      <dgm:t>
        <a:bodyPr/>
        <a:lstStyle/>
        <a:p>
          <a:endParaRPr lang="en-US"/>
        </a:p>
      </dgm:t>
    </dgm:pt>
    <dgm:pt modelId="{B59B8AF1-10B7-4F37-A3FE-91F87F6A7F0A}" type="pres">
      <dgm:prSet presAssocID="{434BE70C-3F55-46DA-B534-D3C7747F18E4}" presName="connTx" presStyleLbl="parChTrans1D3" presStyleIdx="1" presStyleCnt="4"/>
      <dgm:spPr/>
      <dgm:t>
        <a:bodyPr/>
        <a:lstStyle/>
        <a:p>
          <a:endParaRPr lang="en-US"/>
        </a:p>
      </dgm:t>
    </dgm:pt>
    <dgm:pt modelId="{6FBDBA09-5372-4AB9-B3F5-898E20FCABBD}" type="pres">
      <dgm:prSet presAssocID="{12054713-64F1-4C2A-BB75-191B44364270}" presName="Name30" presStyleCnt="0"/>
      <dgm:spPr/>
    </dgm:pt>
    <dgm:pt modelId="{15825F50-68E2-42FB-BA83-D902F29C93D2}" type="pres">
      <dgm:prSet presAssocID="{12054713-64F1-4C2A-BB75-191B44364270}" presName="level2Shape" presStyleLbl="asst1" presStyleIdx="2" presStyleCnt="4"/>
      <dgm:spPr/>
      <dgm:t>
        <a:bodyPr/>
        <a:lstStyle/>
        <a:p>
          <a:endParaRPr lang="en-US"/>
        </a:p>
      </dgm:t>
    </dgm:pt>
    <dgm:pt modelId="{E896CA84-4FA9-4596-9818-892F261D6298}" type="pres">
      <dgm:prSet presAssocID="{12054713-64F1-4C2A-BB75-191B44364270}" presName="hierChild3" presStyleCnt="0"/>
      <dgm:spPr/>
    </dgm:pt>
    <dgm:pt modelId="{ECD70009-03C5-47E8-A626-4B68438C9B21}" type="pres">
      <dgm:prSet presAssocID="{36BE6B41-614A-4C6F-B67F-4A2759D0EB8B}" presName="Name25" presStyleLbl="parChTrans1D2" presStyleIdx="1" presStyleCnt="2"/>
      <dgm:spPr/>
      <dgm:t>
        <a:bodyPr/>
        <a:lstStyle/>
        <a:p>
          <a:endParaRPr lang="en-US"/>
        </a:p>
      </dgm:t>
    </dgm:pt>
    <dgm:pt modelId="{FA0364D9-C3FD-4651-A14F-FAAD7791223E}" type="pres">
      <dgm:prSet presAssocID="{36BE6B41-614A-4C6F-B67F-4A2759D0EB8B}" presName="connTx" presStyleLbl="parChTrans1D2" presStyleIdx="1" presStyleCnt="2"/>
      <dgm:spPr/>
      <dgm:t>
        <a:bodyPr/>
        <a:lstStyle/>
        <a:p>
          <a:endParaRPr lang="en-US"/>
        </a:p>
      </dgm:t>
    </dgm:pt>
    <dgm:pt modelId="{849F6698-DAAE-4C80-B38D-B38E6FBD8A5A}" type="pres">
      <dgm:prSet presAssocID="{BD129DD7-D294-498C-8578-521C3C6853FE}" presName="Name30" presStyleCnt="0"/>
      <dgm:spPr/>
    </dgm:pt>
    <dgm:pt modelId="{87218301-820C-4E3A-86C7-F85605282D32}" type="pres">
      <dgm:prSet presAssocID="{BD129DD7-D294-498C-8578-521C3C6853FE}" presName="level2Shape" presStyleLbl="asst1" presStyleIdx="3" presStyleCnt="4"/>
      <dgm:spPr/>
      <dgm:t>
        <a:bodyPr/>
        <a:lstStyle/>
        <a:p>
          <a:endParaRPr lang="en-US"/>
        </a:p>
      </dgm:t>
    </dgm:pt>
    <dgm:pt modelId="{7BEEDA1C-F9F8-4850-ACDD-BB08DE0947FE}" type="pres">
      <dgm:prSet presAssocID="{BD129DD7-D294-498C-8578-521C3C6853FE}" presName="hierChild3" presStyleCnt="0"/>
      <dgm:spPr/>
    </dgm:pt>
    <dgm:pt modelId="{C5E03201-F384-464D-9291-7BB778D65620}" type="pres">
      <dgm:prSet presAssocID="{F95791E7-997A-4D48-B7C3-DEFD861D0A23}" presName="Name25" presStyleLbl="parChTrans1D3" presStyleIdx="2" presStyleCnt="4"/>
      <dgm:spPr/>
      <dgm:t>
        <a:bodyPr/>
        <a:lstStyle/>
        <a:p>
          <a:endParaRPr lang="en-US"/>
        </a:p>
      </dgm:t>
    </dgm:pt>
    <dgm:pt modelId="{AA6B1ECD-EF35-4FCC-BAD3-41E0CB3385CE}" type="pres">
      <dgm:prSet presAssocID="{F95791E7-997A-4D48-B7C3-DEFD861D0A23}" presName="connTx" presStyleLbl="parChTrans1D3" presStyleIdx="2" presStyleCnt="4"/>
      <dgm:spPr/>
      <dgm:t>
        <a:bodyPr/>
        <a:lstStyle/>
        <a:p>
          <a:endParaRPr lang="en-US"/>
        </a:p>
      </dgm:t>
    </dgm:pt>
    <dgm:pt modelId="{8DC6D607-8AEB-4B2B-BA7C-BDA8DF137053}" type="pres">
      <dgm:prSet presAssocID="{8F6EB107-46FB-4ED4-8ADA-423F6134C492}" presName="Name30" presStyleCnt="0"/>
      <dgm:spPr/>
    </dgm:pt>
    <dgm:pt modelId="{1B9FB858-1BE8-4DE8-9EA2-F43BFDC69B6A}" type="pres">
      <dgm:prSet presAssocID="{8F6EB107-46FB-4ED4-8ADA-423F6134C492}" presName="level2Shape" presStyleLbl="node3" presStyleIdx="0" presStyleCnt="2"/>
      <dgm:spPr/>
      <dgm:t>
        <a:bodyPr/>
        <a:lstStyle/>
        <a:p>
          <a:endParaRPr lang="en-US"/>
        </a:p>
      </dgm:t>
    </dgm:pt>
    <dgm:pt modelId="{35F717BE-E0BD-49C0-9F74-5C6934988B4A}" type="pres">
      <dgm:prSet presAssocID="{8F6EB107-46FB-4ED4-8ADA-423F6134C492}" presName="hierChild3" presStyleCnt="0"/>
      <dgm:spPr/>
    </dgm:pt>
    <dgm:pt modelId="{43E72591-8118-473D-BD99-5A1C3EB91748}" type="pres">
      <dgm:prSet presAssocID="{9913970C-B8AE-4237-A960-455A76DAC508}" presName="Name25" presStyleLbl="parChTrans1D3" presStyleIdx="3" presStyleCnt="4"/>
      <dgm:spPr/>
      <dgm:t>
        <a:bodyPr/>
        <a:lstStyle/>
        <a:p>
          <a:endParaRPr lang="en-US"/>
        </a:p>
      </dgm:t>
    </dgm:pt>
    <dgm:pt modelId="{498B3B1B-5116-4F17-B96F-0EBC284BD6FD}" type="pres">
      <dgm:prSet presAssocID="{9913970C-B8AE-4237-A960-455A76DAC508}" presName="connTx" presStyleLbl="parChTrans1D3" presStyleIdx="3" presStyleCnt="4"/>
      <dgm:spPr/>
      <dgm:t>
        <a:bodyPr/>
        <a:lstStyle/>
        <a:p>
          <a:endParaRPr lang="en-US"/>
        </a:p>
      </dgm:t>
    </dgm:pt>
    <dgm:pt modelId="{74BA47F1-09FC-41CE-ABBE-D3F242BC1A03}" type="pres">
      <dgm:prSet presAssocID="{F84F6488-2758-4189-856A-71ACBA818AF4}" presName="Name30" presStyleCnt="0"/>
      <dgm:spPr/>
    </dgm:pt>
    <dgm:pt modelId="{0F44D8B0-9A27-4CAF-9D7D-E1F5A35657A8}" type="pres">
      <dgm:prSet presAssocID="{F84F6488-2758-4189-856A-71ACBA818AF4}" presName="level2Shape" presStyleLbl="node3" presStyleIdx="1" presStyleCnt="2"/>
      <dgm:spPr/>
      <dgm:t>
        <a:bodyPr/>
        <a:lstStyle/>
        <a:p>
          <a:endParaRPr lang="en-US"/>
        </a:p>
      </dgm:t>
    </dgm:pt>
    <dgm:pt modelId="{B938D155-D8F0-492A-A3F9-14624F3B883C}" type="pres">
      <dgm:prSet presAssocID="{F84F6488-2758-4189-856A-71ACBA818AF4}" presName="hierChild3" presStyleCnt="0"/>
      <dgm:spPr/>
    </dgm:pt>
    <dgm:pt modelId="{465CB58D-2974-4785-8B42-4533D835BA1A}" type="pres">
      <dgm:prSet presAssocID="{F3C97695-4F23-4E7D-A4BE-2796077F8C7F}" presName="bgShapesFlow" presStyleCnt="0"/>
      <dgm:spPr/>
    </dgm:pt>
  </dgm:ptLst>
  <dgm:cxnLst>
    <dgm:cxn modelId="{DFD7B92E-4C13-4F5B-AE2B-6E13AA681586}" type="presOf" srcId="{36BE6B41-614A-4C6F-B67F-4A2759D0EB8B}" destId="{ECD70009-03C5-47E8-A626-4B68438C9B21}" srcOrd="0" destOrd="0" presId="urn:microsoft.com/office/officeart/2005/8/layout/hierarchy5"/>
    <dgm:cxn modelId="{A857DF87-4718-4378-89A6-5BEC2794775E}" type="presOf" srcId="{9913970C-B8AE-4237-A960-455A76DAC508}" destId="{43E72591-8118-473D-BD99-5A1C3EB91748}" srcOrd="0" destOrd="0" presId="urn:microsoft.com/office/officeart/2005/8/layout/hierarchy5"/>
    <dgm:cxn modelId="{0278F963-2736-4E0F-A36E-9DD98384A0F8}" srcId="{59F69E42-037D-4DAE-A5C9-11C77D253144}" destId="{98396621-4631-416A-A02F-55B36BDC1B54}" srcOrd="0" destOrd="0" parTransId="{3D3D7935-BAAB-4A89-898F-60AA75497D9E}" sibTransId="{21477734-82E6-4E3E-82C4-A77D86FFBC3F}"/>
    <dgm:cxn modelId="{B4D34AA3-3537-4AA0-AA8D-C3C3A51C6969}" srcId="{BD129DD7-D294-498C-8578-521C3C6853FE}" destId="{8F6EB107-46FB-4ED4-8ADA-423F6134C492}" srcOrd="0" destOrd="0" parTransId="{F95791E7-997A-4D48-B7C3-DEFD861D0A23}" sibTransId="{18FAAEBB-F1BF-411B-9E90-1A55FAB27013}"/>
    <dgm:cxn modelId="{C5A7894E-399C-4B18-9BE1-4B713A128152}" type="presOf" srcId="{9913970C-B8AE-4237-A960-455A76DAC508}" destId="{498B3B1B-5116-4F17-B96F-0EBC284BD6FD}" srcOrd="1" destOrd="0" presId="urn:microsoft.com/office/officeart/2005/8/layout/hierarchy5"/>
    <dgm:cxn modelId="{1A44D67C-23AF-4BE9-9E12-2453FB0959D0}" type="presOf" srcId="{434BE70C-3F55-46DA-B534-D3C7747F18E4}" destId="{B59B8AF1-10B7-4F37-A3FE-91F87F6A7F0A}" srcOrd="1" destOrd="0" presId="urn:microsoft.com/office/officeart/2005/8/layout/hierarchy5"/>
    <dgm:cxn modelId="{01D06FFB-D6CA-4849-B307-63CCEC86E829}" type="presOf" srcId="{59F69E42-037D-4DAE-A5C9-11C77D253144}" destId="{D6FE6159-0663-46AE-876A-F3B5E473902C}" srcOrd="0" destOrd="0" presId="urn:microsoft.com/office/officeart/2005/8/layout/hierarchy5"/>
    <dgm:cxn modelId="{C8730C66-2A92-4D3D-BAA5-A5E84D8F2D79}" type="presOf" srcId="{2E45BD5D-8409-4A6A-A1CD-E2D987E22F07}" destId="{30F1D38B-46B1-47C0-A64B-8B35D1E0D19F}" srcOrd="0" destOrd="0" presId="urn:microsoft.com/office/officeart/2005/8/layout/hierarchy5"/>
    <dgm:cxn modelId="{4AD36BC2-921F-44AE-9C64-F10476173EE9}" srcId="{BD129DD7-D294-498C-8578-521C3C6853FE}" destId="{F84F6488-2758-4189-856A-71ACBA818AF4}" srcOrd="1" destOrd="0" parTransId="{9913970C-B8AE-4237-A960-455A76DAC508}" sibTransId="{6BFE068C-BE99-4F80-AC41-51BCFEF1B5A0}"/>
    <dgm:cxn modelId="{34F11E00-1076-480F-90BA-CD273355BEBB}" type="presOf" srcId="{3D3D7935-BAAB-4A89-898F-60AA75497D9E}" destId="{A0717B81-9C63-45F0-9092-B719C58C2886}" srcOrd="0" destOrd="0" presId="urn:microsoft.com/office/officeart/2005/8/layout/hierarchy5"/>
    <dgm:cxn modelId="{28D506CF-6010-489C-B689-35F145490BD5}" type="presOf" srcId="{F84F6488-2758-4189-856A-71ACBA818AF4}" destId="{0F44D8B0-9A27-4CAF-9D7D-E1F5A35657A8}" srcOrd="0" destOrd="0" presId="urn:microsoft.com/office/officeart/2005/8/layout/hierarchy5"/>
    <dgm:cxn modelId="{FFB69779-DD70-42B5-8489-FCC89577614D}" type="presOf" srcId="{434BE70C-3F55-46DA-B534-D3C7747F18E4}" destId="{A834E9CC-2AC2-4996-B88C-59E97D0A9DC3}" srcOrd="0" destOrd="0" presId="urn:microsoft.com/office/officeart/2005/8/layout/hierarchy5"/>
    <dgm:cxn modelId="{46BA74E5-F3D2-4F82-8A4D-176367A209BB}" type="presOf" srcId="{36BE6B41-614A-4C6F-B67F-4A2759D0EB8B}" destId="{FA0364D9-C3FD-4651-A14F-FAAD7791223E}" srcOrd="1" destOrd="0" presId="urn:microsoft.com/office/officeart/2005/8/layout/hierarchy5"/>
    <dgm:cxn modelId="{26E5B1AA-C6BE-44FB-8C26-A1F6C2DD9B64}" type="presOf" srcId="{12054713-64F1-4C2A-BB75-191B44364270}" destId="{15825F50-68E2-42FB-BA83-D902F29C93D2}" srcOrd="0" destOrd="0" presId="urn:microsoft.com/office/officeart/2005/8/layout/hierarchy5"/>
    <dgm:cxn modelId="{BB69B829-C847-4EA8-8421-2A44F0D936DA}" type="presOf" srcId="{F95791E7-997A-4D48-B7C3-DEFD861D0A23}" destId="{AA6B1ECD-EF35-4FCC-BAD3-41E0CB3385CE}" srcOrd="1" destOrd="0" presId="urn:microsoft.com/office/officeart/2005/8/layout/hierarchy5"/>
    <dgm:cxn modelId="{DABBCEA5-E645-4C3E-A404-3C8C844BC317}" type="presOf" srcId="{BD129DD7-D294-498C-8578-521C3C6853FE}" destId="{87218301-820C-4E3A-86C7-F85605282D32}" srcOrd="0" destOrd="0" presId="urn:microsoft.com/office/officeart/2005/8/layout/hierarchy5"/>
    <dgm:cxn modelId="{BDF3380A-325A-4D0F-ABCC-233E7A42E860}" srcId="{2E45BD5D-8409-4A6A-A1CD-E2D987E22F07}" destId="{BD129DD7-D294-498C-8578-521C3C6853FE}" srcOrd="1" destOrd="0" parTransId="{36BE6B41-614A-4C6F-B67F-4A2759D0EB8B}" sibTransId="{3D02A48C-3EB1-4D64-92D3-7329457C13AA}"/>
    <dgm:cxn modelId="{62862B12-86A7-4BA5-900A-01727B704FEF}" srcId="{2E45BD5D-8409-4A6A-A1CD-E2D987E22F07}" destId="{59F69E42-037D-4DAE-A5C9-11C77D253144}" srcOrd="0" destOrd="0" parTransId="{D63F1DE3-4030-4890-8DB1-2C4027089D06}" sibTransId="{0CFC0F73-6ABD-4C7F-B332-9BD4F6A67CF1}"/>
    <dgm:cxn modelId="{CDA2C337-92B5-49D0-8723-7D1AF63CA1E3}" srcId="{F3C97695-4F23-4E7D-A4BE-2796077F8C7F}" destId="{2E45BD5D-8409-4A6A-A1CD-E2D987E22F07}" srcOrd="0" destOrd="0" parTransId="{C4F3FBA9-08DB-40D2-BC9C-A14B673974CD}" sibTransId="{6D29704F-D8A1-4DCC-A649-749BC988E50C}"/>
    <dgm:cxn modelId="{AEAAE5C8-E59C-437C-B869-D8E830AD8F95}" type="presOf" srcId="{D63F1DE3-4030-4890-8DB1-2C4027089D06}" destId="{FF001C00-BCD9-42D0-82DD-749EA956C29C}" srcOrd="1" destOrd="0" presId="urn:microsoft.com/office/officeart/2005/8/layout/hierarchy5"/>
    <dgm:cxn modelId="{C1BCB7E0-AEFD-4A2C-A960-CE32973F2188}" type="presOf" srcId="{F3C97695-4F23-4E7D-A4BE-2796077F8C7F}" destId="{82CC7BBB-2B98-4F62-A467-D1ACE6BDC91B}" srcOrd="0" destOrd="0" presId="urn:microsoft.com/office/officeart/2005/8/layout/hierarchy5"/>
    <dgm:cxn modelId="{145A04F4-5B36-4AE2-AF27-434090E3BDCF}" srcId="{59F69E42-037D-4DAE-A5C9-11C77D253144}" destId="{12054713-64F1-4C2A-BB75-191B44364270}" srcOrd="1" destOrd="0" parTransId="{434BE70C-3F55-46DA-B534-D3C7747F18E4}" sibTransId="{24C04219-D917-47E9-B480-EFA15EFABEA5}"/>
    <dgm:cxn modelId="{E6E69586-E3DB-4111-9BF7-78FB6053C17B}" type="presOf" srcId="{8F6EB107-46FB-4ED4-8ADA-423F6134C492}" destId="{1B9FB858-1BE8-4DE8-9EA2-F43BFDC69B6A}" srcOrd="0" destOrd="0" presId="urn:microsoft.com/office/officeart/2005/8/layout/hierarchy5"/>
    <dgm:cxn modelId="{2F155E7B-831C-4AF9-9B67-AFD2545B74E1}" type="presOf" srcId="{3D3D7935-BAAB-4A89-898F-60AA75497D9E}" destId="{19B6DB49-1DAC-41CA-A0FA-C93B69F34500}" srcOrd="1" destOrd="0" presId="urn:microsoft.com/office/officeart/2005/8/layout/hierarchy5"/>
    <dgm:cxn modelId="{7FF033BB-39F5-453B-9A9C-1CF86F1FE1EA}" type="presOf" srcId="{D63F1DE3-4030-4890-8DB1-2C4027089D06}" destId="{4B414783-2AF0-4611-A7BE-AB5DF45D7E9C}" srcOrd="0" destOrd="0" presId="urn:microsoft.com/office/officeart/2005/8/layout/hierarchy5"/>
    <dgm:cxn modelId="{80F3535B-CEB7-4FC0-AC37-D7C721AF7A65}" type="presOf" srcId="{98396621-4631-416A-A02F-55B36BDC1B54}" destId="{295F6480-E352-4508-A068-E209B226C8C0}" srcOrd="0" destOrd="0" presId="urn:microsoft.com/office/officeart/2005/8/layout/hierarchy5"/>
    <dgm:cxn modelId="{14A0046F-AB7E-4953-96B8-DD4FD4F974FA}" type="presOf" srcId="{F95791E7-997A-4D48-B7C3-DEFD861D0A23}" destId="{C5E03201-F384-464D-9291-7BB778D65620}" srcOrd="0" destOrd="0" presId="urn:microsoft.com/office/officeart/2005/8/layout/hierarchy5"/>
    <dgm:cxn modelId="{C5A11895-068F-4B51-9A2A-3A17E1FE3088}" type="presParOf" srcId="{82CC7BBB-2B98-4F62-A467-D1ACE6BDC91B}" destId="{DB6AD3FD-8E1C-4216-BBD6-799B46954495}" srcOrd="0" destOrd="0" presId="urn:microsoft.com/office/officeart/2005/8/layout/hierarchy5"/>
    <dgm:cxn modelId="{14AA0461-ABA6-45E8-B063-A5DE925E469D}" type="presParOf" srcId="{DB6AD3FD-8E1C-4216-BBD6-799B46954495}" destId="{E53A0ED7-18E8-4EE9-8A91-3754D42C310C}" srcOrd="0" destOrd="0" presId="urn:microsoft.com/office/officeart/2005/8/layout/hierarchy5"/>
    <dgm:cxn modelId="{94ED5E0E-37CC-46C9-A0AB-1011B0AFBFA7}" type="presParOf" srcId="{E53A0ED7-18E8-4EE9-8A91-3754D42C310C}" destId="{97039731-F533-47F4-88F3-B3950CE40905}" srcOrd="0" destOrd="0" presId="urn:microsoft.com/office/officeart/2005/8/layout/hierarchy5"/>
    <dgm:cxn modelId="{A138F362-9740-4FD6-AF68-69BA0B7BA9E8}" type="presParOf" srcId="{97039731-F533-47F4-88F3-B3950CE40905}" destId="{30F1D38B-46B1-47C0-A64B-8B35D1E0D19F}" srcOrd="0" destOrd="0" presId="urn:microsoft.com/office/officeart/2005/8/layout/hierarchy5"/>
    <dgm:cxn modelId="{C699356F-3BAF-4C55-BF88-11A5A8B492CF}" type="presParOf" srcId="{97039731-F533-47F4-88F3-B3950CE40905}" destId="{DC18E324-1C78-44DA-94F3-C8C020B9FFB7}" srcOrd="1" destOrd="0" presId="urn:microsoft.com/office/officeart/2005/8/layout/hierarchy5"/>
    <dgm:cxn modelId="{E1F4260A-877C-4FD1-A408-FDED78E64B57}" type="presParOf" srcId="{DC18E324-1C78-44DA-94F3-C8C020B9FFB7}" destId="{4B414783-2AF0-4611-A7BE-AB5DF45D7E9C}" srcOrd="0" destOrd="0" presId="urn:microsoft.com/office/officeart/2005/8/layout/hierarchy5"/>
    <dgm:cxn modelId="{5DE07CBF-1E2B-4C10-928F-252C0B9BE934}" type="presParOf" srcId="{4B414783-2AF0-4611-A7BE-AB5DF45D7E9C}" destId="{FF001C00-BCD9-42D0-82DD-749EA956C29C}" srcOrd="0" destOrd="0" presId="urn:microsoft.com/office/officeart/2005/8/layout/hierarchy5"/>
    <dgm:cxn modelId="{868642A3-D7B5-49F2-80A2-B484F51A8C2B}" type="presParOf" srcId="{DC18E324-1C78-44DA-94F3-C8C020B9FFB7}" destId="{4F07DEC1-CF9F-4B84-9EA1-FFB5393BD617}" srcOrd="1" destOrd="0" presId="urn:microsoft.com/office/officeart/2005/8/layout/hierarchy5"/>
    <dgm:cxn modelId="{3BAE2CF1-D457-4CE9-925E-4C06609F3B7C}" type="presParOf" srcId="{4F07DEC1-CF9F-4B84-9EA1-FFB5393BD617}" destId="{D6FE6159-0663-46AE-876A-F3B5E473902C}" srcOrd="0" destOrd="0" presId="urn:microsoft.com/office/officeart/2005/8/layout/hierarchy5"/>
    <dgm:cxn modelId="{E8BCE54F-7E2E-4210-974D-797EDA3DDBD2}" type="presParOf" srcId="{4F07DEC1-CF9F-4B84-9EA1-FFB5393BD617}" destId="{1006B280-2343-4C9E-A001-94F0F2EA9A06}" srcOrd="1" destOrd="0" presId="urn:microsoft.com/office/officeart/2005/8/layout/hierarchy5"/>
    <dgm:cxn modelId="{63D26F34-BE23-4DE3-AD3E-4E3BD8A67BE3}" type="presParOf" srcId="{1006B280-2343-4C9E-A001-94F0F2EA9A06}" destId="{A0717B81-9C63-45F0-9092-B719C58C2886}" srcOrd="0" destOrd="0" presId="urn:microsoft.com/office/officeart/2005/8/layout/hierarchy5"/>
    <dgm:cxn modelId="{BDC04CD1-5382-4C2A-A0ED-C66A9FF50914}" type="presParOf" srcId="{A0717B81-9C63-45F0-9092-B719C58C2886}" destId="{19B6DB49-1DAC-41CA-A0FA-C93B69F34500}" srcOrd="0" destOrd="0" presId="urn:microsoft.com/office/officeart/2005/8/layout/hierarchy5"/>
    <dgm:cxn modelId="{F9523024-EE42-4072-94AB-993FB6C6100B}" type="presParOf" srcId="{1006B280-2343-4C9E-A001-94F0F2EA9A06}" destId="{49E5D227-AEB4-459D-91DD-D2E9DFF1C98A}" srcOrd="1" destOrd="0" presId="urn:microsoft.com/office/officeart/2005/8/layout/hierarchy5"/>
    <dgm:cxn modelId="{58EF1E08-82E6-4CB0-8DA4-D39362D58B96}" type="presParOf" srcId="{49E5D227-AEB4-459D-91DD-D2E9DFF1C98A}" destId="{295F6480-E352-4508-A068-E209B226C8C0}" srcOrd="0" destOrd="0" presId="urn:microsoft.com/office/officeart/2005/8/layout/hierarchy5"/>
    <dgm:cxn modelId="{B79D82A1-D840-49D4-97C1-7CBA18C1D445}" type="presParOf" srcId="{49E5D227-AEB4-459D-91DD-D2E9DFF1C98A}" destId="{D7BD1D4E-453F-4938-8E0F-7245CB4CB6B4}" srcOrd="1" destOrd="0" presId="urn:microsoft.com/office/officeart/2005/8/layout/hierarchy5"/>
    <dgm:cxn modelId="{5995E67F-086C-46F1-8AD8-CDE1CD20AE17}" type="presParOf" srcId="{1006B280-2343-4C9E-A001-94F0F2EA9A06}" destId="{A834E9CC-2AC2-4996-B88C-59E97D0A9DC3}" srcOrd="2" destOrd="0" presId="urn:microsoft.com/office/officeart/2005/8/layout/hierarchy5"/>
    <dgm:cxn modelId="{336584D1-4A65-48E3-A30A-1D0E796F17CF}" type="presParOf" srcId="{A834E9CC-2AC2-4996-B88C-59E97D0A9DC3}" destId="{B59B8AF1-10B7-4F37-A3FE-91F87F6A7F0A}" srcOrd="0" destOrd="0" presId="urn:microsoft.com/office/officeart/2005/8/layout/hierarchy5"/>
    <dgm:cxn modelId="{736FD6EE-F5DD-404D-A2A0-E37C330738D0}" type="presParOf" srcId="{1006B280-2343-4C9E-A001-94F0F2EA9A06}" destId="{6FBDBA09-5372-4AB9-B3F5-898E20FCABBD}" srcOrd="3" destOrd="0" presId="urn:microsoft.com/office/officeart/2005/8/layout/hierarchy5"/>
    <dgm:cxn modelId="{D2D83DE4-BD0E-44B2-AFB3-EA6C971CB04C}" type="presParOf" srcId="{6FBDBA09-5372-4AB9-B3F5-898E20FCABBD}" destId="{15825F50-68E2-42FB-BA83-D902F29C93D2}" srcOrd="0" destOrd="0" presId="urn:microsoft.com/office/officeart/2005/8/layout/hierarchy5"/>
    <dgm:cxn modelId="{E7F3C388-C4B4-4277-9201-A0A6DA76000E}" type="presParOf" srcId="{6FBDBA09-5372-4AB9-B3F5-898E20FCABBD}" destId="{E896CA84-4FA9-4596-9818-892F261D6298}" srcOrd="1" destOrd="0" presId="urn:microsoft.com/office/officeart/2005/8/layout/hierarchy5"/>
    <dgm:cxn modelId="{980A22D8-3ACE-4B88-8416-941F7A5DF7AB}" type="presParOf" srcId="{DC18E324-1C78-44DA-94F3-C8C020B9FFB7}" destId="{ECD70009-03C5-47E8-A626-4B68438C9B21}" srcOrd="2" destOrd="0" presId="urn:microsoft.com/office/officeart/2005/8/layout/hierarchy5"/>
    <dgm:cxn modelId="{47DA4CAB-0750-4A9C-A43D-15B0973B7BA7}" type="presParOf" srcId="{ECD70009-03C5-47E8-A626-4B68438C9B21}" destId="{FA0364D9-C3FD-4651-A14F-FAAD7791223E}" srcOrd="0" destOrd="0" presId="urn:microsoft.com/office/officeart/2005/8/layout/hierarchy5"/>
    <dgm:cxn modelId="{AAAFF43A-0DEC-4D9A-9146-308727385E29}" type="presParOf" srcId="{DC18E324-1C78-44DA-94F3-C8C020B9FFB7}" destId="{849F6698-DAAE-4C80-B38D-B38E6FBD8A5A}" srcOrd="3" destOrd="0" presId="urn:microsoft.com/office/officeart/2005/8/layout/hierarchy5"/>
    <dgm:cxn modelId="{B2E6A423-99A4-447F-91D8-3F29CBAC0FD1}" type="presParOf" srcId="{849F6698-DAAE-4C80-B38D-B38E6FBD8A5A}" destId="{87218301-820C-4E3A-86C7-F85605282D32}" srcOrd="0" destOrd="0" presId="urn:microsoft.com/office/officeart/2005/8/layout/hierarchy5"/>
    <dgm:cxn modelId="{C83B03CD-E714-4285-AEAD-0C633E8437A4}" type="presParOf" srcId="{849F6698-DAAE-4C80-B38D-B38E6FBD8A5A}" destId="{7BEEDA1C-F9F8-4850-ACDD-BB08DE0947FE}" srcOrd="1" destOrd="0" presId="urn:microsoft.com/office/officeart/2005/8/layout/hierarchy5"/>
    <dgm:cxn modelId="{32667D3F-AB69-41E4-8D77-302A20CFD657}" type="presParOf" srcId="{7BEEDA1C-F9F8-4850-ACDD-BB08DE0947FE}" destId="{C5E03201-F384-464D-9291-7BB778D65620}" srcOrd="0" destOrd="0" presId="urn:microsoft.com/office/officeart/2005/8/layout/hierarchy5"/>
    <dgm:cxn modelId="{E665E1FD-B0E6-4909-B20C-3B44C1A592B8}" type="presParOf" srcId="{C5E03201-F384-464D-9291-7BB778D65620}" destId="{AA6B1ECD-EF35-4FCC-BAD3-41E0CB3385CE}" srcOrd="0" destOrd="0" presId="urn:microsoft.com/office/officeart/2005/8/layout/hierarchy5"/>
    <dgm:cxn modelId="{DDC2547E-D88D-484D-9A81-E891D63D4DA1}" type="presParOf" srcId="{7BEEDA1C-F9F8-4850-ACDD-BB08DE0947FE}" destId="{8DC6D607-8AEB-4B2B-BA7C-BDA8DF137053}" srcOrd="1" destOrd="0" presId="urn:microsoft.com/office/officeart/2005/8/layout/hierarchy5"/>
    <dgm:cxn modelId="{83BB1D92-7335-4A2A-AF89-B137FD1B174B}" type="presParOf" srcId="{8DC6D607-8AEB-4B2B-BA7C-BDA8DF137053}" destId="{1B9FB858-1BE8-4DE8-9EA2-F43BFDC69B6A}" srcOrd="0" destOrd="0" presId="urn:microsoft.com/office/officeart/2005/8/layout/hierarchy5"/>
    <dgm:cxn modelId="{479302C9-74BE-45D7-87EE-69E700A311AD}" type="presParOf" srcId="{8DC6D607-8AEB-4B2B-BA7C-BDA8DF137053}" destId="{35F717BE-E0BD-49C0-9F74-5C6934988B4A}" srcOrd="1" destOrd="0" presId="urn:microsoft.com/office/officeart/2005/8/layout/hierarchy5"/>
    <dgm:cxn modelId="{B4A908D7-E26C-4A8B-84AC-85869038B9B7}" type="presParOf" srcId="{7BEEDA1C-F9F8-4850-ACDD-BB08DE0947FE}" destId="{43E72591-8118-473D-BD99-5A1C3EB91748}" srcOrd="2" destOrd="0" presId="urn:microsoft.com/office/officeart/2005/8/layout/hierarchy5"/>
    <dgm:cxn modelId="{B25C49CC-C534-44CF-A3B5-914AF663779C}" type="presParOf" srcId="{43E72591-8118-473D-BD99-5A1C3EB91748}" destId="{498B3B1B-5116-4F17-B96F-0EBC284BD6FD}" srcOrd="0" destOrd="0" presId="urn:microsoft.com/office/officeart/2005/8/layout/hierarchy5"/>
    <dgm:cxn modelId="{E748F199-457C-4CE0-B3BC-D301CECC691F}" type="presParOf" srcId="{7BEEDA1C-F9F8-4850-ACDD-BB08DE0947FE}" destId="{74BA47F1-09FC-41CE-ABBE-D3F242BC1A03}" srcOrd="3" destOrd="0" presId="urn:microsoft.com/office/officeart/2005/8/layout/hierarchy5"/>
    <dgm:cxn modelId="{D25C4D33-7D1A-4809-BEA7-361BB09C79DE}" type="presParOf" srcId="{74BA47F1-09FC-41CE-ABBE-D3F242BC1A03}" destId="{0F44D8B0-9A27-4CAF-9D7D-E1F5A35657A8}" srcOrd="0" destOrd="0" presId="urn:microsoft.com/office/officeart/2005/8/layout/hierarchy5"/>
    <dgm:cxn modelId="{D83C012B-B392-4FBE-A928-7421FBD353FA}" type="presParOf" srcId="{74BA47F1-09FC-41CE-ABBE-D3F242BC1A03}" destId="{B938D155-D8F0-492A-A3F9-14624F3B883C}" srcOrd="1" destOrd="0" presId="urn:microsoft.com/office/officeart/2005/8/layout/hierarchy5"/>
    <dgm:cxn modelId="{D1B3EA9C-A1C2-4EC9-AD42-CA180C1CAA62}" type="presParOf" srcId="{82CC7BBB-2B98-4F62-A467-D1ACE6BDC91B}" destId="{465CB58D-2974-4785-8B42-4533D835BA1A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1D38B-46B1-47C0-A64B-8B35D1E0D19F}">
      <dsp:nvSpPr>
        <dsp:cNvPr id="0" name=""/>
        <dsp:cNvSpPr/>
      </dsp:nvSpPr>
      <dsp:spPr>
        <a:xfrm>
          <a:off x="526380" y="1964568"/>
          <a:ext cx="2276326" cy="11381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Polymorphism</a:t>
          </a:r>
          <a:endParaRPr lang="en-US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559716" y="1997904"/>
        <a:ext cx="2209654" cy="1071491"/>
      </dsp:txXfrm>
    </dsp:sp>
    <dsp:sp modelId="{4B414783-2AF0-4611-A7BE-AB5DF45D7E9C}">
      <dsp:nvSpPr>
        <dsp:cNvPr id="0" name=""/>
        <dsp:cNvSpPr/>
      </dsp:nvSpPr>
      <dsp:spPr>
        <a:xfrm rot="18289469">
          <a:off x="2460749" y="1858991"/>
          <a:ext cx="159444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594444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218110" y="1839345"/>
        <a:ext cx="79722" cy="79722"/>
      </dsp:txXfrm>
    </dsp:sp>
    <dsp:sp modelId="{D6FE6159-0663-46AE-876A-F3B5E473902C}">
      <dsp:nvSpPr>
        <dsp:cNvPr id="0" name=""/>
        <dsp:cNvSpPr/>
      </dsp:nvSpPr>
      <dsp:spPr>
        <a:xfrm>
          <a:off x="3713236" y="655680"/>
          <a:ext cx="2276326" cy="11381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Static Polymorphism (Overloading)</a:t>
          </a:r>
          <a:endParaRPr lang="en-US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746572" y="689016"/>
        <a:ext cx="2209654" cy="1071491"/>
      </dsp:txXfrm>
    </dsp:sp>
    <dsp:sp modelId="{A0717B81-9C63-45F0-9092-B719C58C2886}">
      <dsp:nvSpPr>
        <dsp:cNvPr id="0" name=""/>
        <dsp:cNvSpPr/>
      </dsp:nvSpPr>
      <dsp:spPr>
        <a:xfrm rot="19457599">
          <a:off x="5884167" y="877325"/>
          <a:ext cx="112132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21321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416795" y="869507"/>
        <a:ext cx="56066" cy="56066"/>
      </dsp:txXfrm>
    </dsp:sp>
    <dsp:sp modelId="{295F6480-E352-4508-A068-E209B226C8C0}">
      <dsp:nvSpPr>
        <dsp:cNvPr id="0" name=""/>
        <dsp:cNvSpPr/>
      </dsp:nvSpPr>
      <dsp:spPr>
        <a:xfrm>
          <a:off x="6900093" y="1237"/>
          <a:ext cx="2276326" cy="11381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Method Overloading</a:t>
          </a:r>
          <a:endParaRPr lang="en-US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933429" y="34573"/>
        <a:ext cx="2209654" cy="1071491"/>
      </dsp:txXfrm>
    </dsp:sp>
    <dsp:sp modelId="{A834E9CC-2AC2-4996-B88C-59E97D0A9DC3}">
      <dsp:nvSpPr>
        <dsp:cNvPr id="0" name=""/>
        <dsp:cNvSpPr/>
      </dsp:nvSpPr>
      <dsp:spPr>
        <a:xfrm rot="2142401">
          <a:off x="5884167" y="1531769"/>
          <a:ext cx="112132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21321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416795" y="1523951"/>
        <a:ext cx="56066" cy="56066"/>
      </dsp:txXfrm>
    </dsp:sp>
    <dsp:sp modelId="{15825F50-68E2-42FB-BA83-D902F29C93D2}">
      <dsp:nvSpPr>
        <dsp:cNvPr id="0" name=""/>
        <dsp:cNvSpPr/>
      </dsp:nvSpPr>
      <dsp:spPr>
        <a:xfrm>
          <a:off x="6900093" y="1310124"/>
          <a:ext cx="2276326" cy="11381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Operator Overloading</a:t>
          </a:r>
          <a:endParaRPr lang="en-US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933429" y="1343460"/>
        <a:ext cx="2209654" cy="1071491"/>
      </dsp:txXfrm>
    </dsp:sp>
    <dsp:sp modelId="{ECD70009-03C5-47E8-A626-4B68438C9B21}">
      <dsp:nvSpPr>
        <dsp:cNvPr id="0" name=""/>
        <dsp:cNvSpPr/>
      </dsp:nvSpPr>
      <dsp:spPr>
        <a:xfrm rot="3310531">
          <a:off x="2460749" y="3167878"/>
          <a:ext cx="159444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594444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218110" y="3148232"/>
        <a:ext cx="79722" cy="79722"/>
      </dsp:txXfrm>
    </dsp:sp>
    <dsp:sp modelId="{87218301-820C-4E3A-86C7-F85605282D32}">
      <dsp:nvSpPr>
        <dsp:cNvPr id="0" name=""/>
        <dsp:cNvSpPr/>
      </dsp:nvSpPr>
      <dsp:spPr>
        <a:xfrm>
          <a:off x="3713236" y="3273456"/>
          <a:ext cx="2276326" cy="11381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Dynamic Polymorphism (Overriding)</a:t>
          </a:r>
          <a:endParaRPr lang="en-US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746572" y="3306792"/>
        <a:ext cx="2209654" cy="1071491"/>
      </dsp:txXfrm>
    </dsp:sp>
    <dsp:sp modelId="{C5E03201-F384-464D-9291-7BB778D65620}">
      <dsp:nvSpPr>
        <dsp:cNvPr id="0" name=""/>
        <dsp:cNvSpPr/>
      </dsp:nvSpPr>
      <dsp:spPr>
        <a:xfrm rot="19457599">
          <a:off x="5884167" y="3495100"/>
          <a:ext cx="112132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21321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416795" y="3487282"/>
        <a:ext cx="56066" cy="56066"/>
      </dsp:txXfrm>
    </dsp:sp>
    <dsp:sp modelId="{1B9FB858-1BE8-4DE8-9EA2-F43BFDC69B6A}">
      <dsp:nvSpPr>
        <dsp:cNvPr id="0" name=""/>
        <dsp:cNvSpPr/>
      </dsp:nvSpPr>
      <dsp:spPr>
        <a:xfrm>
          <a:off x="6900093" y="2619012"/>
          <a:ext cx="2276326" cy="11381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Virtual Methods</a:t>
          </a:r>
          <a:endParaRPr lang="en-US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933429" y="2652348"/>
        <a:ext cx="2209654" cy="1071491"/>
      </dsp:txXfrm>
    </dsp:sp>
    <dsp:sp modelId="{43E72591-8118-473D-BD99-5A1C3EB91748}">
      <dsp:nvSpPr>
        <dsp:cNvPr id="0" name=""/>
        <dsp:cNvSpPr/>
      </dsp:nvSpPr>
      <dsp:spPr>
        <a:xfrm rot="2142401">
          <a:off x="5884167" y="4149544"/>
          <a:ext cx="112132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21321" y="202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416795" y="4141726"/>
        <a:ext cx="56066" cy="56066"/>
      </dsp:txXfrm>
    </dsp:sp>
    <dsp:sp modelId="{0F44D8B0-9A27-4CAF-9D7D-E1F5A35657A8}">
      <dsp:nvSpPr>
        <dsp:cNvPr id="0" name=""/>
        <dsp:cNvSpPr/>
      </dsp:nvSpPr>
      <dsp:spPr>
        <a:xfrm>
          <a:off x="6900093" y="3927899"/>
          <a:ext cx="2276326" cy="11381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Abstract Methods</a:t>
          </a:r>
          <a:endParaRPr lang="en-US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933429" y="3961235"/>
        <a:ext cx="2209654" cy="1071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399" y="2936557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600"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799" y="3647297"/>
            <a:ext cx="853439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24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EDDF-832C-4831-954D-F1EB250BA205}" type="datetimeFigureOut">
              <a:rPr lang="en-IN" smtClean="0"/>
              <a:t>13-02-2019</a:t>
            </a:fld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CF10-2D84-40E2-B90F-252A0A893B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89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mbria" panose="02040503050406030204" pitchFamily="18" charset="0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507831"/>
          </a:xfrm>
        </p:spPr>
        <p:txBody>
          <a:bodyPr lIns="0" tIns="0" rIns="0" bIns="0"/>
          <a:lstStyle>
            <a:lvl1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  <a:defRPr sz="2200" b="0" i="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EDDF-832C-4831-954D-F1EB250BA205}" type="datetimeFigureOut">
              <a:rPr lang="en-IN" smtClean="0"/>
              <a:t>13-02-2019</a:t>
            </a:fld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CF10-2D84-40E2-B90F-252A0A893B4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bk object 22"/>
          <p:cNvSpPr/>
          <p:nvPr/>
        </p:nvSpPr>
        <p:spPr>
          <a:xfrm>
            <a:off x="4571" y="658368"/>
            <a:ext cx="10529315" cy="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42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97280" cy="143510"/>
          </a:xfrm>
          <a:custGeom>
            <a:avLst/>
            <a:gdLst/>
            <a:ahLst/>
            <a:cxnLst/>
            <a:rect l="l" t="t" r="r" b="b"/>
            <a:pathLst>
              <a:path w="1097280" h="143510">
                <a:moveTo>
                  <a:pt x="0" y="143256"/>
                </a:moveTo>
                <a:lnTo>
                  <a:pt x="1097279" y="143256"/>
                </a:lnTo>
                <a:lnTo>
                  <a:pt x="1097279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AC3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097280" y="0"/>
            <a:ext cx="5326380" cy="143510"/>
          </a:xfrm>
          <a:custGeom>
            <a:avLst/>
            <a:gdLst/>
            <a:ahLst/>
            <a:cxnLst/>
            <a:rect l="l" t="t" r="r" b="b"/>
            <a:pathLst>
              <a:path w="5326380" h="143510">
                <a:moveTo>
                  <a:pt x="0" y="143256"/>
                </a:moveTo>
                <a:lnTo>
                  <a:pt x="5326379" y="143256"/>
                </a:lnTo>
                <a:lnTo>
                  <a:pt x="5326379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69D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6423659" y="0"/>
            <a:ext cx="1053465" cy="143510"/>
          </a:xfrm>
          <a:custGeom>
            <a:avLst/>
            <a:gdLst/>
            <a:ahLst/>
            <a:cxnLst/>
            <a:rect l="l" t="t" r="r" b="b"/>
            <a:pathLst>
              <a:path w="1053465" h="143510">
                <a:moveTo>
                  <a:pt x="0" y="143256"/>
                </a:moveTo>
                <a:lnTo>
                  <a:pt x="1053083" y="143256"/>
                </a:lnTo>
                <a:lnTo>
                  <a:pt x="1053083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3847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7476743" y="0"/>
            <a:ext cx="353695" cy="143510"/>
          </a:xfrm>
          <a:custGeom>
            <a:avLst/>
            <a:gdLst/>
            <a:ahLst/>
            <a:cxnLst/>
            <a:rect l="l" t="t" r="r" b="b"/>
            <a:pathLst>
              <a:path w="353695" h="143510">
                <a:moveTo>
                  <a:pt x="0" y="143256"/>
                </a:moveTo>
                <a:lnTo>
                  <a:pt x="353567" y="143256"/>
                </a:lnTo>
                <a:lnTo>
                  <a:pt x="353567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AC3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7955279" y="0"/>
            <a:ext cx="1251585" cy="143510"/>
          </a:xfrm>
          <a:custGeom>
            <a:avLst/>
            <a:gdLst/>
            <a:ahLst/>
            <a:cxnLst/>
            <a:rect l="l" t="t" r="r" b="b"/>
            <a:pathLst>
              <a:path w="1251584" h="143510">
                <a:moveTo>
                  <a:pt x="0" y="143256"/>
                </a:moveTo>
                <a:lnTo>
                  <a:pt x="1251203" y="143256"/>
                </a:lnTo>
                <a:lnTo>
                  <a:pt x="1251203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9BDA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9206483" y="0"/>
            <a:ext cx="2985770" cy="143510"/>
          </a:xfrm>
          <a:custGeom>
            <a:avLst/>
            <a:gdLst/>
            <a:ahLst/>
            <a:cxnLst/>
            <a:rect l="l" t="t" r="r" b="b"/>
            <a:pathLst>
              <a:path w="2985770" h="143510">
                <a:moveTo>
                  <a:pt x="0" y="143256"/>
                </a:moveTo>
                <a:lnTo>
                  <a:pt x="2985515" y="143256"/>
                </a:lnTo>
                <a:lnTo>
                  <a:pt x="2985515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60B3D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4571" y="658368"/>
            <a:ext cx="10529315" cy="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168748"/>
            <a:ext cx="10972799" cy="461665"/>
          </a:xfrm>
        </p:spPr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mbria" panose="02040503050406030204" pitchFamily="18" charset="0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>
                <a:latin typeface="Cambria" panose="020405030504060302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>
                <a:latin typeface="Cambria" panose="020405030504060302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EDDF-832C-4831-954D-F1EB250BA205}" type="datetimeFigureOut">
              <a:rPr lang="en-IN" smtClean="0"/>
              <a:t>13-02-2019</a:t>
            </a:fld>
            <a:endParaRPr lang="en-I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CF10-2D84-40E2-B90F-252A0A893B4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5" name="Holder 3"/>
          <p:cNvSpPr>
            <a:spLocks noGrp="1"/>
          </p:cNvSpPr>
          <p:nvPr>
            <p:ph sz="half" idx="10"/>
          </p:nvPr>
        </p:nvSpPr>
        <p:spPr>
          <a:xfrm>
            <a:off x="633210" y="1085619"/>
            <a:ext cx="53035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>
                <a:latin typeface="Cambria" panose="020405030504060302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Holder 4"/>
          <p:cNvSpPr>
            <a:spLocks noGrp="1"/>
          </p:cNvSpPr>
          <p:nvPr>
            <p:ph sz="half" idx="11"/>
          </p:nvPr>
        </p:nvSpPr>
        <p:spPr>
          <a:xfrm>
            <a:off x="6302489" y="1060219"/>
            <a:ext cx="53035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>
                <a:latin typeface="Cambria" panose="020405030504060302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bk object 22"/>
          <p:cNvSpPr/>
          <p:nvPr/>
        </p:nvSpPr>
        <p:spPr>
          <a:xfrm flipV="1">
            <a:off x="633486" y="1460507"/>
            <a:ext cx="5279634" cy="54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2"/>
          <p:cNvSpPr/>
          <p:nvPr/>
        </p:nvSpPr>
        <p:spPr>
          <a:xfrm flipV="1">
            <a:off x="6298049" y="1458359"/>
            <a:ext cx="5279634" cy="54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606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mbria" panose="02040503050406030204" pitchFamily="18" charset="0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EDDF-832C-4831-954D-F1EB250BA205}" type="datetimeFigureOut">
              <a:rPr lang="en-IN" smtClean="0"/>
              <a:t>13-02-2019</a:t>
            </a:fld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CF10-2D84-40E2-B90F-252A0A893B4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" name="bk object 22"/>
          <p:cNvSpPr/>
          <p:nvPr/>
        </p:nvSpPr>
        <p:spPr>
          <a:xfrm>
            <a:off x="4571" y="658368"/>
            <a:ext cx="10529315" cy="2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358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EDDF-832C-4831-954D-F1EB250BA205}" type="datetimeFigureOut">
              <a:rPr lang="en-IN" smtClean="0"/>
              <a:t>13-02-2019</a:t>
            </a:fld>
            <a:endParaRPr lang="en-IN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CF10-2D84-40E2-B90F-252A0A893B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182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0"/>
            <a:ext cx="12192000" cy="841375"/>
          </a:xfrm>
          <a:custGeom>
            <a:avLst/>
            <a:gdLst/>
            <a:ahLst/>
            <a:cxnLst/>
            <a:rect l="l" t="t" r="r" b="b"/>
            <a:pathLst>
              <a:path w="12192000" h="841375">
                <a:moveTo>
                  <a:pt x="0" y="841247"/>
                </a:moveTo>
                <a:lnTo>
                  <a:pt x="12191999" y="841247"/>
                </a:lnTo>
                <a:lnTo>
                  <a:pt x="12191999" y="0"/>
                </a:lnTo>
                <a:lnTo>
                  <a:pt x="0" y="0"/>
                </a:lnTo>
                <a:lnTo>
                  <a:pt x="0" y="841247"/>
                </a:lnTo>
                <a:close/>
              </a:path>
            </a:pathLst>
          </a:custGeom>
          <a:solidFill>
            <a:srgbClr val="7DC6E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3"/>
          <p:cNvSpPr/>
          <p:nvPr/>
        </p:nvSpPr>
        <p:spPr>
          <a:xfrm>
            <a:off x="0" y="5757672"/>
            <a:ext cx="12192000" cy="1100455"/>
          </a:xfrm>
          <a:custGeom>
            <a:avLst/>
            <a:gdLst/>
            <a:ahLst/>
            <a:cxnLst/>
            <a:rect l="l" t="t" r="r" b="b"/>
            <a:pathLst>
              <a:path w="12192000" h="1100454">
                <a:moveTo>
                  <a:pt x="0" y="1100327"/>
                </a:moveTo>
                <a:lnTo>
                  <a:pt x="12191999" y="1100327"/>
                </a:lnTo>
                <a:lnTo>
                  <a:pt x="12191999" y="0"/>
                </a:lnTo>
                <a:lnTo>
                  <a:pt x="0" y="0"/>
                </a:lnTo>
                <a:lnTo>
                  <a:pt x="0" y="1100327"/>
                </a:lnTo>
                <a:close/>
              </a:path>
            </a:pathLst>
          </a:custGeom>
          <a:solidFill>
            <a:srgbClr val="8D8D8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12"/>
          <p:cNvSpPr/>
          <p:nvPr/>
        </p:nvSpPr>
        <p:spPr>
          <a:xfrm>
            <a:off x="0" y="5658611"/>
            <a:ext cx="1097280" cy="99060"/>
          </a:xfrm>
          <a:custGeom>
            <a:avLst/>
            <a:gdLst/>
            <a:ahLst/>
            <a:cxnLst/>
            <a:rect l="l" t="t" r="r" b="b"/>
            <a:pathLst>
              <a:path w="1097280" h="99060">
                <a:moveTo>
                  <a:pt x="0" y="99059"/>
                </a:moveTo>
                <a:lnTo>
                  <a:pt x="1097279" y="99059"/>
                </a:lnTo>
                <a:lnTo>
                  <a:pt x="1097279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FAC3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3"/>
          <p:cNvSpPr/>
          <p:nvPr/>
        </p:nvSpPr>
        <p:spPr>
          <a:xfrm>
            <a:off x="1097280" y="5658611"/>
            <a:ext cx="5326380" cy="99060"/>
          </a:xfrm>
          <a:custGeom>
            <a:avLst/>
            <a:gdLst/>
            <a:ahLst/>
            <a:cxnLst/>
            <a:rect l="l" t="t" r="r" b="b"/>
            <a:pathLst>
              <a:path w="5326380" h="99060">
                <a:moveTo>
                  <a:pt x="0" y="99059"/>
                </a:moveTo>
                <a:lnTo>
                  <a:pt x="5326379" y="99059"/>
                </a:lnTo>
                <a:lnTo>
                  <a:pt x="5326379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F69D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4"/>
          <p:cNvSpPr/>
          <p:nvPr/>
        </p:nvSpPr>
        <p:spPr>
          <a:xfrm>
            <a:off x="6423659" y="5658611"/>
            <a:ext cx="1053465" cy="99060"/>
          </a:xfrm>
          <a:custGeom>
            <a:avLst/>
            <a:gdLst/>
            <a:ahLst/>
            <a:cxnLst/>
            <a:rect l="l" t="t" r="r" b="b"/>
            <a:pathLst>
              <a:path w="1053465" h="99060">
                <a:moveTo>
                  <a:pt x="0" y="99059"/>
                </a:moveTo>
                <a:lnTo>
                  <a:pt x="1053083" y="99059"/>
                </a:lnTo>
                <a:lnTo>
                  <a:pt x="1053083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F3847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5"/>
          <p:cNvSpPr/>
          <p:nvPr/>
        </p:nvSpPr>
        <p:spPr>
          <a:xfrm>
            <a:off x="7476743" y="5658611"/>
            <a:ext cx="353695" cy="99060"/>
          </a:xfrm>
          <a:custGeom>
            <a:avLst/>
            <a:gdLst/>
            <a:ahLst/>
            <a:cxnLst/>
            <a:rect l="l" t="t" r="r" b="b"/>
            <a:pathLst>
              <a:path w="353695" h="99060">
                <a:moveTo>
                  <a:pt x="0" y="99059"/>
                </a:moveTo>
                <a:lnTo>
                  <a:pt x="353567" y="99059"/>
                </a:lnTo>
                <a:lnTo>
                  <a:pt x="353567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FAC3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6"/>
          <p:cNvSpPr/>
          <p:nvPr/>
        </p:nvSpPr>
        <p:spPr>
          <a:xfrm>
            <a:off x="7955279" y="5658611"/>
            <a:ext cx="1251585" cy="99060"/>
          </a:xfrm>
          <a:custGeom>
            <a:avLst/>
            <a:gdLst/>
            <a:ahLst/>
            <a:cxnLst/>
            <a:rect l="l" t="t" r="r" b="b"/>
            <a:pathLst>
              <a:path w="1251584" h="99060">
                <a:moveTo>
                  <a:pt x="0" y="99059"/>
                </a:moveTo>
                <a:lnTo>
                  <a:pt x="1251203" y="99059"/>
                </a:lnTo>
                <a:lnTo>
                  <a:pt x="1251203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9BDA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7"/>
          <p:cNvSpPr/>
          <p:nvPr/>
        </p:nvSpPr>
        <p:spPr>
          <a:xfrm>
            <a:off x="9206483" y="5658611"/>
            <a:ext cx="2985770" cy="99060"/>
          </a:xfrm>
          <a:custGeom>
            <a:avLst/>
            <a:gdLst/>
            <a:ahLst/>
            <a:cxnLst/>
            <a:rect l="l" t="t" r="r" b="b"/>
            <a:pathLst>
              <a:path w="2985770" h="99060">
                <a:moveTo>
                  <a:pt x="0" y="99059"/>
                </a:moveTo>
                <a:lnTo>
                  <a:pt x="2985515" y="99059"/>
                </a:lnTo>
                <a:lnTo>
                  <a:pt x="2985515" y="0"/>
                </a:lnTo>
                <a:lnTo>
                  <a:pt x="0" y="0"/>
                </a:lnTo>
                <a:lnTo>
                  <a:pt x="0" y="99059"/>
                </a:lnTo>
                <a:close/>
              </a:path>
            </a:pathLst>
          </a:custGeom>
          <a:solidFill>
            <a:srgbClr val="3F96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8"/>
          <p:cNvSpPr/>
          <p:nvPr/>
        </p:nvSpPr>
        <p:spPr>
          <a:xfrm>
            <a:off x="367285" y="2385211"/>
            <a:ext cx="1397122" cy="1292860"/>
          </a:xfrm>
          <a:custGeom>
            <a:avLst/>
            <a:gdLst/>
            <a:ahLst/>
            <a:cxnLst/>
            <a:rect l="l" t="t" r="r" b="b"/>
            <a:pathLst>
              <a:path w="1274445" h="1292860">
                <a:moveTo>
                  <a:pt x="0" y="1292351"/>
                </a:moveTo>
                <a:lnTo>
                  <a:pt x="1274063" y="1292351"/>
                </a:lnTo>
                <a:lnTo>
                  <a:pt x="1274063" y="0"/>
                </a:lnTo>
                <a:lnTo>
                  <a:pt x="0" y="0"/>
                </a:lnTo>
                <a:lnTo>
                  <a:pt x="0" y="1292351"/>
                </a:lnTo>
                <a:close/>
              </a:path>
            </a:pathLst>
          </a:custGeom>
          <a:solidFill>
            <a:srgbClr val="9BDAEB"/>
          </a:solidFill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endParaRPr sz="4400" b="1" dirty="0">
              <a:latin typeface="Cambria" panose="02040503050406030204" pitchFamily="18" charset="0"/>
            </a:endParaRPr>
          </a:p>
        </p:txBody>
      </p:sp>
      <p:sp>
        <p:nvSpPr>
          <p:cNvPr id="16" name="object 9"/>
          <p:cNvSpPr/>
          <p:nvPr/>
        </p:nvSpPr>
        <p:spPr>
          <a:xfrm>
            <a:off x="367285" y="2385211"/>
            <a:ext cx="11313854" cy="1292860"/>
          </a:xfrm>
          <a:custGeom>
            <a:avLst/>
            <a:gdLst/>
            <a:ahLst/>
            <a:cxnLst/>
            <a:rect l="l" t="t" r="r" b="b"/>
            <a:pathLst>
              <a:path w="11532235" h="1292860">
                <a:moveTo>
                  <a:pt x="0" y="1292351"/>
                </a:moveTo>
                <a:lnTo>
                  <a:pt x="11532107" y="1292351"/>
                </a:lnTo>
                <a:lnTo>
                  <a:pt x="11532107" y="0"/>
                </a:lnTo>
                <a:lnTo>
                  <a:pt x="0" y="0"/>
                </a:lnTo>
                <a:lnTo>
                  <a:pt x="0" y="1292351"/>
                </a:lnTo>
                <a:close/>
              </a:path>
            </a:pathLst>
          </a:custGeom>
          <a:ln w="12191">
            <a:solidFill>
              <a:srgbClr val="C55A1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Holder 2"/>
          <p:cNvSpPr>
            <a:spLocks noGrp="1"/>
          </p:cNvSpPr>
          <p:nvPr>
            <p:ph type="title"/>
          </p:nvPr>
        </p:nvSpPr>
        <p:spPr>
          <a:xfrm>
            <a:off x="2127156" y="2648770"/>
            <a:ext cx="8433517" cy="677108"/>
          </a:xfrm>
        </p:spPr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mbria" panose="02040503050406030204" pitchFamily="18" charset="0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168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97280" cy="143510"/>
          </a:xfrm>
          <a:custGeom>
            <a:avLst/>
            <a:gdLst/>
            <a:ahLst/>
            <a:cxnLst/>
            <a:rect l="l" t="t" r="r" b="b"/>
            <a:pathLst>
              <a:path w="1097280" h="143510">
                <a:moveTo>
                  <a:pt x="0" y="143256"/>
                </a:moveTo>
                <a:lnTo>
                  <a:pt x="1097279" y="143256"/>
                </a:lnTo>
                <a:lnTo>
                  <a:pt x="1097279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AC3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097280" y="0"/>
            <a:ext cx="5326380" cy="143510"/>
          </a:xfrm>
          <a:custGeom>
            <a:avLst/>
            <a:gdLst/>
            <a:ahLst/>
            <a:cxnLst/>
            <a:rect l="l" t="t" r="r" b="b"/>
            <a:pathLst>
              <a:path w="5326380" h="143510">
                <a:moveTo>
                  <a:pt x="0" y="143256"/>
                </a:moveTo>
                <a:lnTo>
                  <a:pt x="5326379" y="143256"/>
                </a:lnTo>
                <a:lnTo>
                  <a:pt x="5326379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69D6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6423659" y="0"/>
            <a:ext cx="1053465" cy="143510"/>
          </a:xfrm>
          <a:custGeom>
            <a:avLst/>
            <a:gdLst/>
            <a:ahLst/>
            <a:cxnLst/>
            <a:rect l="l" t="t" r="r" b="b"/>
            <a:pathLst>
              <a:path w="1053465" h="143510">
                <a:moveTo>
                  <a:pt x="0" y="143256"/>
                </a:moveTo>
                <a:lnTo>
                  <a:pt x="1053083" y="143256"/>
                </a:lnTo>
                <a:lnTo>
                  <a:pt x="1053083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3847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7476743" y="0"/>
            <a:ext cx="353695" cy="143510"/>
          </a:xfrm>
          <a:custGeom>
            <a:avLst/>
            <a:gdLst/>
            <a:ahLst/>
            <a:cxnLst/>
            <a:rect l="l" t="t" r="r" b="b"/>
            <a:pathLst>
              <a:path w="353695" h="143510">
                <a:moveTo>
                  <a:pt x="0" y="143256"/>
                </a:moveTo>
                <a:lnTo>
                  <a:pt x="353567" y="143256"/>
                </a:lnTo>
                <a:lnTo>
                  <a:pt x="353567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FAC3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7955279" y="0"/>
            <a:ext cx="1251585" cy="143510"/>
          </a:xfrm>
          <a:custGeom>
            <a:avLst/>
            <a:gdLst/>
            <a:ahLst/>
            <a:cxnLst/>
            <a:rect l="l" t="t" r="r" b="b"/>
            <a:pathLst>
              <a:path w="1251584" h="143510">
                <a:moveTo>
                  <a:pt x="0" y="143256"/>
                </a:moveTo>
                <a:lnTo>
                  <a:pt x="1251203" y="143256"/>
                </a:lnTo>
                <a:lnTo>
                  <a:pt x="1251203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9BDA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9206483" y="0"/>
            <a:ext cx="2985770" cy="143510"/>
          </a:xfrm>
          <a:custGeom>
            <a:avLst/>
            <a:gdLst/>
            <a:ahLst/>
            <a:cxnLst/>
            <a:rect l="l" t="t" r="r" b="b"/>
            <a:pathLst>
              <a:path w="2985770" h="143510">
                <a:moveTo>
                  <a:pt x="0" y="143256"/>
                </a:moveTo>
                <a:lnTo>
                  <a:pt x="2985515" y="143256"/>
                </a:lnTo>
                <a:lnTo>
                  <a:pt x="2985515" y="0"/>
                </a:lnTo>
                <a:lnTo>
                  <a:pt x="0" y="0"/>
                </a:lnTo>
                <a:lnTo>
                  <a:pt x="0" y="143256"/>
                </a:lnTo>
              </a:path>
            </a:pathLst>
          </a:custGeom>
          <a:solidFill>
            <a:srgbClr val="60B3D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40" y="207385"/>
            <a:ext cx="12034519" cy="377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77003" y="1609090"/>
            <a:ext cx="7237992" cy="285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EDDF-832C-4831-954D-F1EB250BA205}" type="datetimeFigureOut">
              <a:rPr lang="en-IN" smtClean="0"/>
              <a:t>13-02-2019</a:t>
            </a:fld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CF10-2D84-40E2-B90F-252A0A893B4B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3" name="Shape 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15879" y="291374"/>
            <a:ext cx="1625874" cy="500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723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 sz="3000"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cpp/cpp/data-type-ranges?view=vs-201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7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5539978"/>
          </a:xfrm>
        </p:spPr>
        <p:txBody>
          <a:bodyPr/>
          <a:lstStyle/>
          <a:p>
            <a:r>
              <a:rPr lang="en-US" sz="2400" dirty="0"/>
              <a:t>Object Oriented Programming (OOP) is a programming </a:t>
            </a:r>
            <a:r>
              <a:rPr lang="en-US" sz="2400" dirty="0" smtClean="0"/>
              <a:t>model.</a:t>
            </a:r>
          </a:p>
          <a:p>
            <a:r>
              <a:rPr lang="en-US" sz="2400" dirty="0"/>
              <a:t>Everything in </a:t>
            </a:r>
            <a:r>
              <a:rPr lang="en-US" sz="2400" dirty="0" smtClean="0"/>
              <a:t>OOPS </a:t>
            </a:r>
            <a:r>
              <a:rPr lang="en-US" sz="2400" dirty="0"/>
              <a:t>placed together works as a self-contained object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key feature of OOPS is data security.</a:t>
            </a:r>
          </a:p>
          <a:p>
            <a:r>
              <a:rPr lang="en-US" sz="2400" dirty="0" smtClean="0"/>
              <a:t>OOPS components are: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Classes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Objects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Encapsulation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Abstraction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Inheritance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Polymorphism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7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255443"/>
          </a:xfrm>
        </p:spPr>
        <p:txBody>
          <a:bodyPr/>
          <a:lstStyle/>
          <a:p>
            <a:r>
              <a:rPr lang="en-US" sz="2400" dirty="0" smtClean="0"/>
              <a:t>Class is a blueprint of an Object.</a:t>
            </a:r>
          </a:p>
          <a:p>
            <a:r>
              <a:rPr lang="en-US" sz="2400" dirty="0" smtClean="0"/>
              <a:t>It is an collection of data members and member functions.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class defines certain properties, fields, events, method etc. </a:t>
            </a:r>
            <a:endParaRPr lang="en-US" sz="2400" dirty="0" smtClean="0"/>
          </a:p>
          <a:p>
            <a:r>
              <a:rPr lang="en-US" sz="2400" dirty="0"/>
              <a:t>A class defines the kinds of data and the functionality their objects will have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 class enables you to create your own custom </a:t>
            </a:r>
            <a:r>
              <a:rPr lang="en-US" sz="2400" dirty="0" smtClean="0"/>
              <a:t>types.</a:t>
            </a:r>
          </a:p>
          <a:p>
            <a:r>
              <a:rPr lang="en-US" sz="2400" dirty="0" smtClean="0"/>
              <a:t>It allows us to group together </a:t>
            </a:r>
            <a:r>
              <a:rPr lang="en-US" sz="2400" dirty="0"/>
              <a:t>variables of other types, methods and events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25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328612"/>
            <a:ext cx="9363867" cy="637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2769989"/>
          </a:xfrm>
        </p:spPr>
        <p:txBody>
          <a:bodyPr/>
          <a:lstStyle/>
          <a:p>
            <a:r>
              <a:rPr lang="en-US" sz="2400" dirty="0" smtClean="0"/>
              <a:t>Any real time entity is known as an Object.</a:t>
            </a:r>
          </a:p>
          <a:p>
            <a:r>
              <a:rPr lang="en-US" sz="2400" dirty="0" smtClean="0"/>
              <a:t>Every object consist of state and behavior.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States are called properties.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Behaviors are called methods.</a:t>
            </a:r>
          </a:p>
          <a:p>
            <a:r>
              <a:rPr lang="en-US" sz="2400" dirty="0" smtClean="0"/>
              <a:t>It is an representor or instance of an object.</a:t>
            </a:r>
          </a:p>
        </p:txBody>
      </p:sp>
    </p:spTree>
    <p:extLst>
      <p:ext uri="{BB962C8B-B14F-4D97-AF65-F5344CB8AC3E}">
        <p14:creationId xmlns:p14="http://schemas.microsoft.com/office/powerpoint/2010/main" val="345494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and 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2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809441"/>
          </a:xfrm>
        </p:spPr>
        <p:txBody>
          <a:bodyPr/>
          <a:lstStyle/>
          <a:p>
            <a:r>
              <a:rPr lang="en-US" sz="2400" dirty="0"/>
              <a:t>This binds the member function and data member into a single class. </a:t>
            </a:r>
            <a:endParaRPr lang="en-US" sz="2400" dirty="0" smtClean="0"/>
          </a:p>
          <a:p>
            <a:r>
              <a:rPr lang="en-US" sz="2400" dirty="0"/>
              <a:t>This also allows for abstraction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Within OOP, encapsulation can be achieved through creating classes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Those classes then display public methods and properties.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,</a:t>
            </a:r>
          </a:p>
          <a:p>
            <a:r>
              <a:rPr lang="en-US" sz="2400" dirty="0"/>
              <a:t>Encapsulation is like an enclosing in a capsule, that is enclosing the related operation and data related to an object into that object.</a:t>
            </a:r>
          </a:p>
        </p:txBody>
      </p:sp>
    </p:spTree>
    <p:extLst>
      <p:ext uri="{BB962C8B-B14F-4D97-AF65-F5344CB8AC3E}">
        <p14:creationId xmlns:p14="http://schemas.microsoft.com/office/powerpoint/2010/main" val="34854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2031325"/>
          </a:xfrm>
        </p:spPr>
        <p:txBody>
          <a:bodyPr/>
          <a:lstStyle/>
          <a:p>
            <a:r>
              <a:rPr lang="en-US" dirty="0"/>
              <a:t>Abstraction is important because it can hide unnecessary details from reference </a:t>
            </a:r>
            <a:r>
              <a:rPr lang="en-US" dirty="0" smtClean="0"/>
              <a:t>objects.</a:t>
            </a:r>
          </a:p>
          <a:p>
            <a:r>
              <a:rPr lang="en-US" dirty="0" smtClean="0"/>
              <a:t>It </a:t>
            </a:r>
            <a:r>
              <a:rPr lang="en-US" dirty="0"/>
              <a:t>is also necessary for the construction of programs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Therefore</a:t>
            </a:r>
            <a:r>
              <a:rPr lang="en-US" dirty="0"/>
              <a:t>, data abstraction is often used for managing large and complex programs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Abstraction can be achieved by using Access Modifiers.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039452"/>
          </a:xfrm>
        </p:spPr>
        <p:txBody>
          <a:bodyPr/>
          <a:lstStyle/>
          <a:p>
            <a:r>
              <a:rPr lang="en-US" sz="2400" dirty="0"/>
              <a:t>Access modifiers are applied on the declaration of the </a:t>
            </a:r>
            <a:r>
              <a:rPr lang="en-US" sz="2400" dirty="0" smtClean="0"/>
              <a:t>class and its members.</a:t>
            </a:r>
          </a:p>
          <a:p>
            <a:r>
              <a:rPr lang="en-US" sz="2400" dirty="0" smtClean="0"/>
              <a:t>They </a:t>
            </a:r>
            <a:r>
              <a:rPr lang="en-US" sz="2400" dirty="0"/>
              <a:t>define the accessibility of the class and its members.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75675"/>
              </p:ext>
            </p:extLst>
          </p:nvPr>
        </p:nvGraphicFramePr>
        <p:xfrm>
          <a:off x="609600" y="2055997"/>
          <a:ext cx="10972800" cy="392943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020115"/>
                <a:gridCol w="8952685"/>
              </a:tblGrid>
              <a:tr h="1812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effectLst/>
                        </a:rPr>
                        <a:t>Modifier</a:t>
                      </a:r>
                      <a:endParaRPr lang="en-US" sz="20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307" marR="45307" marT="22653" marB="2265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effectLst/>
                        </a:rPr>
                        <a:t>Description</a:t>
                      </a:r>
                      <a:endParaRPr lang="en-US" sz="20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307" marR="45307" marT="22653" marB="22653" anchor="ctr"/>
                </a:tc>
              </a:tr>
              <a:tr h="31714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</a:rPr>
                        <a:t>public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307" marR="45307" marT="22653" marB="2265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</a:rPr>
                        <a:t>There are no restrictions on accessing public members.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307" marR="45307" marT="22653" marB="22653" anchor="ctr"/>
                </a:tc>
              </a:tr>
              <a:tr h="58898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</a:rPr>
                        <a:t>private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307" marR="45307" marT="22653" marB="2265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</a:rPr>
                        <a:t>Access is limited to within the class definition. </a:t>
                      </a:r>
                      <a:endParaRPr lang="en-US" sz="2000" dirty="0" smtClean="0">
                        <a:effectLst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This is the default access modifier type if none is formally specified</a:t>
                      </a:r>
                      <a:endParaRPr lang="en-US" sz="2000" dirty="0" smtClean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307" marR="45307" marT="22653" marB="22653" anchor="ctr"/>
                </a:tc>
              </a:tr>
              <a:tr h="4530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</a:rPr>
                        <a:t>protected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307" marR="45307" marT="22653" marB="2265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</a:rPr>
                        <a:t>Access is limited to within the class definition </a:t>
                      </a:r>
                      <a:r>
                        <a:rPr lang="en-US" sz="2000" dirty="0" smtClean="0">
                          <a:effectLst/>
                        </a:rPr>
                        <a:t>and</a:t>
                      </a:r>
                      <a:r>
                        <a:rPr lang="en-US" sz="2000" baseline="0" dirty="0" smtClean="0">
                          <a:effectLst/>
                        </a:rPr>
                        <a:t> in inherited classes.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307" marR="45307" marT="22653" marB="22653" anchor="ctr"/>
                </a:tc>
              </a:tr>
              <a:tr h="4530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</a:rPr>
                        <a:t>internal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307" marR="45307" marT="22653" marB="2265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</a:rPr>
                        <a:t>Access is limited exclusively to classes defined within the current project assembly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307" marR="45307" marT="22653" marB="22653" anchor="ctr"/>
                </a:tc>
              </a:tr>
              <a:tr h="8440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</a:rPr>
                        <a:t>protected internal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307" marR="45307" marT="22653" marB="2265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</a:rPr>
                        <a:t>Access is limited to the current assembly and types derived from the containing class. </a:t>
                      </a:r>
                      <a:endParaRPr lang="en-US" sz="2000" dirty="0" smtClean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effectLst/>
                        </a:rPr>
                        <a:t>All </a:t>
                      </a:r>
                      <a:r>
                        <a:rPr lang="en-US" sz="2000" dirty="0">
                          <a:effectLst/>
                        </a:rPr>
                        <a:t>members in current project and all members in </a:t>
                      </a:r>
                      <a:r>
                        <a:rPr lang="en-US" sz="2000" dirty="0" smtClean="0">
                          <a:effectLst/>
                        </a:rPr>
                        <a:t>inherited classes.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307" marR="45307" marT="22653" marB="2265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3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 with Our First C# 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593450"/>
          </a:xfrm>
        </p:spPr>
        <p:txBody>
          <a:bodyPr/>
          <a:lstStyle/>
          <a:p>
            <a:r>
              <a:rPr lang="en-US" sz="2400" dirty="0" smtClean="0"/>
              <a:t>Write a program in any editor say Notepad.</a:t>
            </a:r>
          </a:p>
          <a:p>
            <a:r>
              <a:rPr lang="en-US" sz="2400" dirty="0" smtClean="0"/>
              <a:t>Compile the program from developer command prompt.</a:t>
            </a:r>
          </a:p>
          <a:p>
            <a:r>
              <a:rPr lang="en-US" sz="2400" dirty="0" smtClean="0"/>
              <a:t>Run the program: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09600" y="3136900"/>
            <a:ext cx="10972800" cy="2032000"/>
            <a:chOff x="609600" y="3225800"/>
            <a:chExt cx="10972800" cy="2032000"/>
          </a:xfrm>
        </p:grpSpPr>
        <p:sp>
          <p:nvSpPr>
            <p:cNvPr id="4" name="Rounded Rectangle 3"/>
            <p:cNvSpPr/>
            <p:nvPr/>
          </p:nvSpPr>
          <p:spPr>
            <a:xfrm>
              <a:off x="609600" y="3225800"/>
              <a:ext cx="2216150" cy="2032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First.cs</a:t>
              </a:r>
              <a:endParaRPr lang="en-US" sz="2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987925" y="3225800"/>
              <a:ext cx="2216150" cy="20320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Assemblies</a:t>
              </a:r>
            </a:p>
            <a:p>
              <a:pPr algn="ctr"/>
              <a:r>
                <a:rPr lang="en-US" sz="24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(MSIL)</a:t>
              </a:r>
            </a:p>
            <a:p>
              <a:pPr algn="ctr"/>
              <a:r>
                <a:rPr lang="en-US" sz="24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.dll or .exe</a:t>
              </a:r>
              <a:endParaRPr lang="en-US" sz="2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66250" y="3225800"/>
              <a:ext cx="2216150" cy="2032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Output</a:t>
              </a:r>
              <a:endParaRPr lang="en-US" sz="2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3035300" y="3810000"/>
              <a:ext cx="1816100" cy="106680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Compile</a:t>
              </a:r>
              <a:endParaRPr lang="en-US" sz="2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7377112" y="3708400"/>
              <a:ext cx="1816100" cy="106680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Execute</a:t>
              </a:r>
              <a:endParaRPr lang="en-US" sz="2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08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8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5471434"/>
          </a:xfrm>
        </p:spPr>
        <p:txBody>
          <a:bodyPr/>
          <a:lstStyle/>
          <a:p>
            <a:r>
              <a:rPr lang="en-US" sz="2400" dirty="0"/>
              <a:t>Constructor is a special method, having the same name as the class/struct.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an object of class or struct is created, its constructor is </a:t>
            </a:r>
            <a:r>
              <a:rPr lang="en-US" sz="2400" dirty="0" smtClean="0"/>
              <a:t>called.</a:t>
            </a:r>
          </a:p>
          <a:p>
            <a:r>
              <a:rPr lang="en-US" sz="2400" dirty="0" smtClean="0"/>
              <a:t>They </a:t>
            </a:r>
            <a:r>
              <a:rPr lang="en-US" sz="2400" dirty="0"/>
              <a:t>usually used to initialize the data members of the new object.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won’t have any return </a:t>
            </a:r>
            <a:r>
              <a:rPr lang="en-US" sz="2400" dirty="0" smtClean="0"/>
              <a:t>type.</a:t>
            </a:r>
          </a:p>
          <a:p>
            <a:r>
              <a:rPr lang="en-US" sz="2400" dirty="0" smtClean="0"/>
              <a:t>There </a:t>
            </a:r>
            <a:r>
              <a:rPr lang="en-US" sz="2400" dirty="0"/>
              <a:t>are different types of </a:t>
            </a:r>
            <a:r>
              <a:rPr lang="en-US" sz="2400" dirty="0" smtClean="0"/>
              <a:t>constructors: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Default Constructor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arameterized Constructor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opy Constructor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tatic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onstructor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rivate Constructor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87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fferent types of constructors in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139700"/>
            <a:ext cx="8826234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7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255443"/>
          </a:xfrm>
        </p:spPr>
        <p:txBody>
          <a:bodyPr/>
          <a:lstStyle/>
          <a:p>
            <a:pPr algn="just"/>
            <a:r>
              <a:rPr lang="en-US" sz="2400" dirty="0"/>
              <a:t>Default constructor </a:t>
            </a:r>
            <a:r>
              <a:rPr lang="en-US" sz="2400" dirty="0" smtClean="0"/>
              <a:t>is </a:t>
            </a:r>
            <a:r>
              <a:rPr lang="en-US" sz="2400" dirty="0"/>
              <a:t>automatically generated by the compiler in the absence of any programmer-defined constructors, and it don't have any parameter. </a:t>
            </a:r>
            <a:endParaRPr lang="en-US" sz="2400" dirty="0" smtClean="0"/>
          </a:p>
          <a:p>
            <a:pPr algn="just"/>
            <a:r>
              <a:rPr lang="en-US" sz="2400" dirty="0" smtClean="0"/>
              <a:t>Many </a:t>
            </a:r>
            <a:r>
              <a:rPr lang="en-US" sz="2400" dirty="0"/>
              <a:t>languages like C++, compiler don't generate any default constructor but user has to add one without any parameter. </a:t>
            </a:r>
            <a:endParaRPr lang="en-US" sz="2400" dirty="0" smtClean="0"/>
          </a:p>
          <a:p>
            <a:pPr algn="just"/>
            <a:r>
              <a:rPr lang="en-US" sz="2400" dirty="0" smtClean="0"/>
              <a:t>Even </a:t>
            </a:r>
            <a:r>
              <a:rPr lang="en-US" sz="2400" dirty="0"/>
              <a:t>in C# we can add a default constructor, in that case compiler will not generate any.</a:t>
            </a:r>
          </a:p>
        </p:txBody>
      </p:sp>
    </p:spTree>
    <p:extLst>
      <p:ext uri="{BB962C8B-B14F-4D97-AF65-F5344CB8AC3E}">
        <p14:creationId xmlns:p14="http://schemas.microsoft.com/office/powerpoint/2010/main" val="66437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Constructor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323987"/>
          </a:xfrm>
        </p:spPr>
        <p:txBody>
          <a:bodyPr/>
          <a:lstStyle/>
          <a:p>
            <a:r>
              <a:rPr lang="en-US" sz="2400" dirty="0"/>
              <a:t>A parameterized </a:t>
            </a:r>
            <a:r>
              <a:rPr lang="en-US" sz="2400" dirty="0" smtClean="0"/>
              <a:t>constructor can have </a:t>
            </a:r>
            <a:r>
              <a:rPr lang="en-US" sz="2400" dirty="0"/>
              <a:t>one or more </a:t>
            </a:r>
            <a:r>
              <a:rPr lang="en-US" sz="2400" dirty="0" smtClean="0"/>
              <a:t>parameters.</a:t>
            </a:r>
          </a:p>
          <a:p>
            <a:r>
              <a:rPr lang="en-US" sz="2400" dirty="0" smtClean="0"/>
              <a:t>A class can have more than one paramerized constructors.</a:t>
            </a:r>
          </a:p>
          <a:p>
            <a:r>
              <a:rPr lang="en-US" sz="2400" dirty="0" smtClean="0"/>
              <a:t>More than parameterized constructor should defer by function signatures as: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Number of parameters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Type of Parameters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Sequence of Parameters</a:t>
            </a:r>
          </a:p>
        </p:txBody>
      </p:sp>
    </p:spTree>
    <p:extLst>
      <p:ext uri="{BB962C8B-B14F-4D97-AF65-F5344CB8AC3E}">
        <p14:creationId xmlns:p14="http://schemas.microsoft.com/office/powerpoint/2010/main" val="55923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593450"/>
          </a:xfrm>
        </p:spPr>
        <p:txBody>
          <a:bodyPr/>
          <a:lstStyle/>
          <a:p>
            <a:r>
              <a:rPr lang="en-US" sz="2400" dirty="0"/>
              <a:t>A constructor accepting same type of object as </a:t>
            </a:r>
            <a:r>
              <a:rPr lang="en-US" sz="2400" dirty="0" smtClean="0"/>
              <a:t>parameter is Copy Constructor.</a:t>
            </a:r>
          </a:p>
          <a:p>
            <a:r>
              <a:rPr lang="en-US" sz="2400" dirty="0"/>
              <a:t>A class cannot have only copy </a:t>
            </a:r>
            <a:r>
              <a:rPr lang="en-US" sz="2400" dirty="0" smtClean="0"/>
              <a:t>constructor.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need </a:t>
            </a:r>
            <a:r>
              <a:rPr lang="en-US" sz="2400" dirty="0" smtClean="0"/>
              <a:t>at least </a:t>
            </a:r>
            <a:r>
              <a:rPr lang="en-US" sz="2400" dirty="0"/>
              <a:t>one more constructor to create the object. </a:t>
            </a:r>
          </a:p>
        </p:txBody>
      </p:sp>
    </p:spTree>
    <p:extLst>
      <p:ext uri="{BB962C8B-B14F-4D97-AF65-F5344CB8AC3E}">
        <p14:creationId xmlns:p14="http://schemas.microsoft.com/office/powerpoint/2010/main" val="180678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Constructor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431983"/>
          </a:xfrm>
        </p:spPr>
        <p:txBody>
          <a:bodyPr/>
          <a:lstStyle/>
          <a:p>
            <a:r>
              <a:rPr lang="en-US" sz="2400" dirty="0"/>
              <a:t>A static constructor is used to initialize the static member </a:t>
            </a:r>
            <a:r>
              <a:rPr lang="en-US" sz="2400" dirty="0" smtClean="0"/>
              <a:t>data.</a:t>
            </a:r>
          </a:p>
          <a:p>
            <a:r>
              <a:rPr lang="en-US" sz="2400" dirty="0" smtClean="0"/>
              <a:t>It is used to </a:t>
            </a:r>
            <a:r>
              <a:rPr lang="en-US" sz="2400" dirty="0"/>
              <a:t>perform some action only once in the beginning.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called </a:t>
            </a:r>
            <a:r>
              <a:rPr lang="en-US" sz="2400" dirty="0" smtClean="0"/>
              <a:t>implicitly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before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first instance is created or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any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static members are referenced.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static constructor does not take access modifiers or have parameters.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class can only one static constructor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class can have both instance and static construction in a single class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static constructor cannot be called directly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4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Constructor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593450"/>
          </a:xfrm>
        </p:spPr>
        <p:txBody>
          <a:bodyPr/>
          <a:lstStyle/>
          <a:p>
            <a:r>
              <a:rPr lang="en-US" sz="2400" dirty="0"/>
              <a:t>In some cases we create a class which only have static members.</a:t>
            </a:r>
          </a:p>
          <a:p>
            <a:r>
              <a:rPr lang="en-US" sz="2400" dirty="0"/>
              <a:t>So, creating instance of this class is useless.</a:t>
            </a:r>
          </a:p>
          <a:p>
            <a:r>
              <a:rPr lang="en-US" sz="2400" dirty="0"/>
              <a:t>To prevent to create instance of class we use the private constructors.</a:t>
            </a:r>
          </a:p>
        </p:txBody>
      </p:sp>
    </p:spTree>
    <p:extLst>
      <p:ext uri="{BB962C8B-B14F-4D97-AF65-F5344CB8AC3E}">
        <p14:creationId xmlns:p14="http://schemas.microsoft.com/office/powerpoint/2010/main" val="6473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8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985980"/>
          </a:xfrm>
        </p:spPr>
        <p:txBody>
          <a:bodyPr/>
          <a:lstStyle/>
          <a:p>
            <a:r>
              <a:rPr lang="en-US" sz="2400" dirty="0"/>
              <a:t>In </a:t>
            </a:r>
            <a:r>
              <a:rPr lang="en-US" sz="2400" dirty="0" smtClean="0"/>
              <a:t>C#,</a:t>
            </a:r>
            <a:r>
              <a:rPr lang="en-US" sz="2400" dirty="0"/>
              <a:t> </a:t>
            </a:r>
            <a:r>
              <a:rPr lang="en-US" sz="2400" b="1" dirty="0"/>
              <a:t>Inheritance</a:t>
            </a:r>
            <a:r>
              <a:rPr lang="en-US" sz="2400" dirty="0"/>
              <a:t> is </a:t>
            </a:r>
            <a:r>
              <a:rPr lang="en-US" sz="2400" dirty="0" smtClean="0"/>
              <a:t>used </a:t>
            </a:r>
            <a:r>
              <a:rPr lang="en-US" sz="2400" dirty="0"/>
              <a:t>to inherit the properties from one </a:t>
            </a:r>
            <a:r>
              <a:rPr lang="en-US" sz="2400" dirty="0" smtClean="0"/>
              <a:t>class into class</a:t>
            </a:r>
            <a:r>
              <a:rPr lang="en-US" sz="2400" dirty="0"/>
              <a:t>.</a:t>
            </a:r>
          </a:p>
          <a:p>
            <a:r>
              <a:rPr lang="en-US" sz="2400" dirty="0"/>
              <a:t> </a:t>
            </a:r>
            <a:r>
              <a:rPr lang="en-US" sz="2400" dirty="0" smtClean="0"/>
              <a:t>In C# </a:t>
            </a:r>
            <a:r>
              <a:rPr lang="en-US" sz="2400" dirty="0"/>
              <a:t>inheritance, the class whose members are inherited is </a:t>
            </a:r>
            <a:r>
              <a:rPr lang="en-US" sz="2400" dirty="0" smtClean="0"/>
              <a:t>called </a:t>
            </a:r>
            <a:r>
              <a:rPr lang="en-US" sz="2400" b="1" dirty="0" smtClean="0"/>
              <a:t>base</a:t>
            </a:r>
            <a:r>
              <a:rPr lang="en-US" sz="2400" dirty="0" smtClean="0"/>
              <a:t> class.</a:t>
            </a:r>
          </a:p>
          <a:p>
            <a:r>
              <a:rPr lang="en-US" sz="2400" dirty="0" smtClean="0"/>
              <a:t>In C#, a class can inherit one class at a time.</a:t>
            </a:r>
          </a:p>
          <a:p>
            <a:r>
              <a:rPr lang="en-US" sz="2400" dirty="0" smtClean="0"/>
              <a:t>The</a:t>
            </a:r>
            <a:r>
              <a:rPr lang="en-US" sz="2400" dirty="0"/>
              <a:t> class that inherits the </a:t>
            </a:r>
            <a:r>
              <a:rPr lang="en-US" sz="2400" dirty="0" smtClean="0"/>
              <a:t>members is </a:t>
            </a:r>
            <a:r>
              <a:rPr lang="en-US" sz="2400" dirty="0"/>
              <a:t>called a </a:t>
            </a:r>
            <a:r>
              <a:rPr lang="en-US" sz="2400" b="1" dirty="0" smtClean="0"/>
              <a:t>derived</a:t>
            </a:r>
            <a:r>
              <a:rPr lang="en-US" sz="2400" dirty="0"/>
              <a:t> class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inheritance helps in: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Reusability of Code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Reduce Time and Effort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358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431983"/>
          </a:xfrm>
        </p:spPr>
        <p:txBody>
          <a:bodyPr/>
          <a:lstStyle/>
          <a:p>
            <a:r>
              <a:rPr lang="en-US" sz="2400" dirty="0" smtClean="0"/>
              <a:t>Building block of any .NET application.</a:t>
            </a:r>
          </a:p>
          <a:p>
            <a:r>
              <a:rPr lang="en-US" sz="2400" dirty="0" smtClean="0"/>
              <a:t>A logical unit of code.</a:t>
            </a:r>
          </a:p>
          <a:p>
            <a:r>
              <a:rPr lang="en-US" sz="2400" dirty="0" smtClean="0"/>
              <a:t>They form the fundamental unit of deployment.</a:t>
            </a:r>
          </a:p>
          <a:p>
            <a:r>
              <a:rPr lang="en-US" sz="2400" dirty="0" smtClean="0"/>
              <a:t>Assembly physically exist as DLLs or EXEs.</a:t>
            </a:r>
          </a:p>
          <a:p>
            <a:r>
              <a:rPr lang="en-US" sz="2400" dirty="0" smtClean="0"/>
              <a:t>Every Assembly file contains: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Information about itself called as 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Assembly Manifest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Information about classes called as 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MetaData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 descr="Image result for dll file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099" y="1277938"/>
            <a:ext cx="1946275" cy="194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exe file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099" y="3678672"/>
            <a:ext cx="1876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13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4505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Image result for inheritance in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4" y="1524376"/>
            <a:ext cx="8438985" cy="384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7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/>
          <a:lstStyle/>
          <a:p>
            <a:r>
              <a:rPr lang="en-US" dirty="0" smtClean="0"/>
              <a:t>Types of 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831818"/>
          </a:xfrm>
        </p:spPr>
        <p:txBody>
          <a:bodyPr/>
          <a:lstStyle/>
          <a:p>
            <a:pPr fontAlgn="t"/>
            <a:r>
              <a:rPr lang="en-US" dirty="0"/>
              <a:t>OOPs support the six different types of inheritance as given below :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Single inheritance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Multi-level inheritance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Multiple inheritance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Multipath inheritance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Hierarchical Inheritance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Hybrid Inheritance</a:t>
            </a:r>
          </a:p>
        </p:txBody>
      </p:sp>
    </p:spTree>
    <p:extLst>
      <p:ext uri="{BB962C8B-B14F-4D97-AF65-F5344CB8AC3E}">
        <p14:creationId xmlns:p14="http://schemas.microsoft.com/office/powerpoint/2010/main" val="4065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85454"/>
          </a:xfrm>
        </p:spPr>
        <p:txBody>
          <a:bodyPr/>
          <a:lstStyle/>
          <a:p>
            <a:r>
              <a:rPr lang="en-US" sz="2400" dirty="0"/>
              <a:t>In this inheritance, a derived class is created from a single base class.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362" y="1771650"/>
            <a:ext cx="2914076" cy="3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5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/>
          <a:lstStyle/>
          <a:p>
            <a:r>
              <a:rPr lang="en-US" dirty="0"/>
              <a:t>Multi-level I</a:t>
            </a:r>
            <a:r>
              <a:rPr lang="en-US" dirty="0" smtClean="0"/>
              <a:t>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85454"/>
          </a:xfrm>
        </p:spPr>
        <p:txBody>
          <a:bodyPr/>
          <a:lstStyle/>
          <a:p>
            <a:r>
              <a:rPr lang="en-US" sz="2400" dirty="0"/>
              <a:t>In this inheritance, a derived class is created from another derived class.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782761"/>
            <a:ext cx="2794000" cy="440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6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85454"/>
          </a:xfrm>
        </p:spPr>
        <p:txBody>
          <a:bodyPr/>
          <a:lstStyle/>
          <a:p>
            <a:r>
              <a:rPr lang="en-US" sz="2400" dirty="0"/>
              <a:t>In this inheritance, a derived class is created from more than one base class.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035" y="1868487"/>
            <a:ext cx="5591611" cy="28686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95450" y="6141888"/>
            <a:ext cx="88011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This inheritance is not supported by .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NET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and Java Language.</a:t>
            </a:r>
          </a:p>
        </p:txBody>
      </p:sp>
    </p:spTree>
    <p:extLst>
      <p:ext uri="{BB962C8B-B14F-4D97-AF65-F5344CB8AC3E}">
        <p14:creationId xmlns:p14="http://schemas.microsoft.com/office/powerpoint/2010/main" val="6940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/>
          <a:lstStyle/>
          <a:p>
            <a:r>
              <a:rPr lang="en-US" dirty="0"/>
              <a:t>Multipath 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039452"/>
          </a:xfrm>
        </p:spPr>
        <p:txBody>
          <a:bodyPr/>
          <a:lstStyle/>
          <a:p>
            <a:r>
              <a:rPr lang="en-US" sz="2400" dirty="0" smtClean="0"/>
              <a:t>In </a:t>
            </a:r>
            <a:r>
              <a:rPr lang="en-US" sz="2400" dirty="0"/>
              <a:t>this inheritance, a derived class is created from another derived classes and the same base class of another derived classes.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669" y="2100262"/>
            <a:ext cx="6846377" cy="3843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95450" y="6141888"/>
            <a:ext cx="88011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This inheritance is not supported by .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NET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and Java Language.</a:t>
            </a:r>
          </a:p>
        </p:txBody>
      </p:sp>
    </p:spTree>
    <p:extLst>
      <p:ext uri="{BB962C8B-B14F-4D97-AF65-F5344CB8AC3E}">
        <p14:creationId xmlns:p14="http://schemas.microsoft.com/office/powerpoint/2010/main" val="18702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/>
          <a:lstStyle/>
          <a:p>
            <a:r>
              <a:rPr lang="en-US" dirty="0"/>
              <a:t>Hierarchical </a:t>
            </a:r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70" y="2485472"/>
            <a:ext cx="8900092" cy="41021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661993"/>
          </a:xfrm>
        </p:spPr>
        <p:txBody>
          <a:bodyPr/>
          <a:lstStyle/>
          <a:p>
            <a:pPr fontAlgn="t"/>
            <a:r>
              <a:rPr lang="en-US" sz="2400" dirty="0"/>
              <a:t>In this inheritance, more than one derived classes are created </a:t>
            </a:r>
            <a:r>
              <a:rPr lang="en-US" sz="2400" dirty="0" smtClean="0"/>
              <a:t>from </a:t>
            </a:r>
            <a:r>
              <a:rPr lang="en-US" sz="2400" dirty="0"/>
              <a:t>single base class and </a:t>
            </a:r>
            <a:r>
              <a:rPr lang="en-US" sz="2400" dirty="0" smtClean="0"/>
              <a:t>further </a:t>
            </a:r>
            <a:r>
              <a:rPr lang="en-US" sz="2400" dirty="0"/>
              <a:t>child classes act as parent classes for more than one child classes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54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Inheritance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0731"/>
          <a:stretch/>
        </p:blipFill>
        <p:spPr>
          <a:xfrm>
            <a:off x="5848797" y="2717801"/>
            <a:ext cx="6343203" cy="34417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323987"/>
          </a:xfrm>
        </p:spPr>
        <p:txBody>
          <a:bodyPr/>
          <a:lstStyle/>
          <a:p>
            <a:pPr fontAlgn="t"/>
            <a:r>
              <a:rPr lang="en-US" sz="2400" dirty="0"/>
              <a:t>This is combination of more than one inheritance. </a:t>
            </a:r>
          </a:p>
          <a:p>
            <a:pPr fontAlgn="t"/>
            <a:r>
              <a:rPr lang="en-US" sz="2400" dirty="0"/>
              <a:t>Hence, it may be a combination of 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Multilevel and Multiple inheritance or 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Hierarchical and Multilevel inheritance or 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Hierarchical and Multipath inheritance or 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Hierarchical, Multilevel and Multiple inheritance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5450" y="6141888"/>
            <a:ext cx="88011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This inheritance is not supported by .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NET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and Java Language.</a:t>
            </a:r>
          </a:p>
        </p:txBody>
      </p:sp>
    </p:spTree>
    <p:extLst>
      <p:ext uri="{BB962C8B-B14F-4D97-AF65-F5344CB8AC3E}">
        <p14:creationId xmlns:p14="http://schemas.microsoft.com/office/powerpoint/2010/main" val="25218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323987"/>
          </a:xfrm>
        </p:spPr>
        <p:txBody>
          <a:bodyPr/>
          <a:lstStyle/>
          <a:p>
            <a:r>
              <a:rPr lang="en-US" sz="2400" dirty="0"/>
              <a:t>Polymorphism is a feature of object-oriented programming. </a:t>
            </a:r>
            <a:endParaRPr lang="en-US" sz="2400" dirty="0" smtClean="0"/>
          </a:p>
          <a:p>
            <a:r>
              <a:rPr lang="en-US" sz="2400" dirty="0"/>
              <a:t>Polymorphism means </a:t>
            </a:r>
            <a:r>
              <a:rPr lang="en-US" sz="2400" b="1" dirty="0"/>
              <a:t>one name, many forms.</a:t>
            </a:r>
          </a:p>
          <a:p>
            <a:r>
              <a:rPr lang="en-US" sz="2400" dirty="0"/>
              <a:t>One function behaves in different forms.</a:t>
            </a:r>
          </a:p>
          <a:p>
            <a:r>
              <a:rPr lang="en-US" sz="2400" dirty="0"/>
              <a:t>In other </a:t>
            </a:r>
            <a:r>
              <a:rPr lang="en-US" sz="2400" dirty="0" smtClean="0"/>
              <a:t>words</a:t>
            </a:r>
            <a:r>
              <a:rPr lang="en-US" sz="2400" dirty="0"/>
              <a:t>, "Many forms of a single object is called Polymorphism</a:t>
            </a:r>
            <a:r>
              <a:rPr lang="en-US" sz="2400" dirty="0" smtClean="0"/>
              <a:t>."</a:t>
            </a:r>
            <a:endParaRPr lang="en-US" sz="2400" dirty="0"/>
          </a:p>
          <a:p>
            <a:r>
              <a:rPr lang="en-US" sz="2400" dirty="0" smtClean="0"/>
              <a:t>It </a:t>
            </a:r>
            <a:r>
              <a:rPr lang="en-US" sz="2400" dirty="0"/>
              <a:t>allows you to invoke methods of a derived class </a:t>
            </a:r>
            <a:r>
              <a:rPr lang="en-US" sz="2400" dirty="0" smtClean="0"/>
              <a:t>during </a:t>
            </a:r>
            <a:r>
              <a:rPr lang="en-US" sz="2400" dirty="0"/>
              <a:t>runtime. </a:t>
            </a:r>
            <a:endParaRPr lang="en-US" sz="2400" dirty="0" smtClean="0"/>
          </a:p>
          <a:p>
            <a:r>
              <a:rPr lang="en-US" sz="2400" dirty="0" smtClean="0"/>
              <a:t>It provides </a:t>
            </a:r>
            <a:r>
              <a:rPr lang="en-US" sz="2400" dirty="0"/>
              <a:t>the different implementation of methods </a:t>
            </a:r>
            <a:r>
              <a:rPr lang="en-US" sz="2400" dirty="0" smtClean="0"/>
              <a:t>with </a:t>
            </a:r>
            <a:r>
              <a:rPr lang="en-US" sz="2400" dirty="0"/>
              <a:t>the same name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81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Visual Studio 2017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5447645"/>
          </a:xfrm>
        </p:spPr>
        <p:txBody>
          <a:bodyPr/>
          <a:lstStyle/>
          <a:p>
            <a:r>
              <a:rPr lang="en-US" sz="2400" dirty="0" smtClean="0"/>
              <a:t>Getting familiar with project targeting and Visual Studio 2017</a:t>
            </a:r>
          </a:p>
          <a:p>
            <a:r>
              <a:rPr lang="en-US" sz="2400" dirty="0" smtClean="0"/>
              <a:t>Write a ‘Hello World’ program.</a:t>
            </a:r>
          </a:p>
          <a:p>
            <a:r>
              <a:rPr lang="en-US" sz="2400" dirty="0" smtClean="0"/>
              <a:t>Understand Console.WriteLine() string formatting </a:t>
            </a:r>
          </a:p>
          <a:p>
            <a:r>
              <a:rPr lang="en-US" sz="2400" dirty="0"/>
              <a:t>Understand </a:t>
            </a:r>
            <a:r>
              <a:rPr lang="en-US" sz="2400" dirty="0" smtClean="0"/>
              <a:t>Console.ReadLine() </a:t>
            </a:r>
            <a:r>
              <a:rPr lang="en-US" sz="2400" dirty="0"/>
              <a:t>string </a:t>
            </a:r>
            <a:r>
              <a:rPr lang="en-US" sz="2400" dirty="0" smtClean="0"/>
              <a:t>parsing</a:t>
            </a:r>
          </a:p>
          <a:p>
            <a:r>
              <a:rPr lang="en-US" sz="2400" dirty="0" smtClean="0"/>
              <a:t>Writing a simple program for arithmetic operations.</a:t>
            </a:r>
          </a:p>
          <a:p>
            <a:r>
              <a:rPr lang="en-US" sz="2400" dirty="0" smtClean="0"/>
              <a:t>Understand Type Casting</a:t>
            </a:r>
          </a:p>
          <a:p>
            <a:r>
              <a:rPr lang="en-US" sz="2400" dirty="0" smtClean="0"/>
              <a:t>Understand Boxing and UnBoxing</a:t>
            </a:r>
          </a:p>
          <a:p>
            <a:r>
              <a:rPr lang="en-US" sz="2400" dirty="0" smtClean="0"/>
              <a:t>Understanding how to debug the program.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8748"/>
            <a:ext cx="10972800" cy="461665"/>
          </a:xfrm>
        </p:spPr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985980"/>
          </a:xfrm>
        </p:spPr>
        <p:txBody>
          <a:bodyPr/>
          <a:lstStyle/>
          <a:p>
            <a:r>
              <a:rPr lang="en-US" sz="2400" dirty="0"/>
              <a:t>There are basically the following two types of polymorphism in C#: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Static / Compile Time Polymorphism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1257300" lvl="2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Method Overloading</a:t>
            </a:r>
          </a:p>
          <a:p>
            <a:pPr marL="1257300" lvl="2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Constructor Overloading</a:t>
            </a:r>
          </a:p>
          <a:p>
            <a:pPr marL="1257300" lvl="2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Operator Overloading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Dynamic / Runtime Polymorphism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1257300" lvl="2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Overriding using Virtual Methods</a:t>
            </a:r>
          </a:p>
          <a:p>
            <a:pPr marL="1257300" lvl="2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Overriding using Abstract Methods</a:t>
            </a:r>
          </a:p>
          <a:p>
            <a:pPr marL="1257300" lvl="2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8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Polymorphism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05882127"/>
              </p:ext>
            </p:extLst>
          </p:nvPr>
        </p:nvGraphicFramePr>
        <p:xfrm>
          <a:off x="1181100" y="1257300"/>
          <a:ext cx="9702800" cy="506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13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5539978"/>
          </a:xfrm>
        </p:spPr>
        <p:txBody>
          <a:bodyPr/>
          <a:lstStyle/>
          <a:p>
            <a:r>
              <a:rPr lang="en-US" sz="2400" dirty="0" smtClean="0"/>
              <a:t>Overloading is </a:t>
            </a:r>
            <a:r>
              <a:rPr lang="en-US" sz="2400" dirty="0"/>
              <a:t>the mechanism to have more than one method with same name but with different signature (parameters). </a:t>
            </a:r>
            <a:endParaRPr lang="en-US" sz="2400" dirty="0" smtClean="0"/>
          </a:p>
          <a:p>
            <a:r>
              <a:rPr lang="en-US" sz="2400" b="1" dirty="0" smtClean="0"/>
              <a:t>A </a:t>
            </a:r>
            <a:r>
              <a:rPr lang="en-US" sz="2400" b="1" dirty="0"/>
              <a:t>method can be overloaded on the basis of following properties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Have different number of parameter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Having same number of parameters but of different type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Having same number and type of parameters but in different orders</a:t>
            </a:r>
          </a:p>
          <a:p>
            <a:r>
              <a:rPr lang="en-US" sz="2400" b="1" dirty="0"/>
              <a:t>A method cannot be overloaded on the basis of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Different return type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Different access modifier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Normal and optional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parameters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30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985980"/>
          </a:xfrm>
        </p:spPr>
        <p:txBody>
          <a:bodyPr/>
          <a:lstStyle/>
          <a:p>
            <a:r>
              <a:rPr lang="en-US" sz="2400" dirty="0"/>
              <a:t>Overriding can be done in derived class, an override method provides a new implementation of a method inherited from parent class.</a:t>
            </a:r>
          </a:p>
          <a:p>
            <a:r>
              <a:rPr lang="en-US" sz="2400" b="1" dirty="0"/>
              <a:t>To override a method in base (parent) class it must be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Virtual, abstract, override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b="1" dirty="0"/>
              <a:t>We cannot override a base method which is in base class as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non-virtual and static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b="1" dirty="0"/>
              <a:t>We cannot use the following modifiers to modify an override method in derived class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New, static, virtual, abstract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4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661993"/>
          </a:xfrm>
        </p:spPr>
        <p:txBody>
          <a:bodyPr/>
          <a:lstStyle/>
          <a:p>
            <a:r>
              <a:rPr lang="en-US" sz="2400" dirty="0"/>
              <a:t>The purpose of an abstract class is to provide a common definition of base </a:t>
            </a:r>
            <a:r>
              <a:rPr lang="en-US" sz="2400" dirty="0" smtClean="0"/>
              <a:t>class.</a:t>
            </a:r>
          </a:p>
          <a:p>
            <a:r>
              <a:rPr lang="en-US" sz="2400" dirty="0" smtClean="0"/>
              <a:t>Any </a:t>
            </a:r>
            <a:r>
              <a:rPr lang="en-US" sz="2400" dirty="0"/>
              <a:t>class can be converted into abstract class by adding abstract modifier to it. </a:t>
            </a:r>
            <a:endParaRPr lang="en-US" sz="2400" dirty="0" smtClean="0"/>
          </a:p>
          <a:p>
            <a:r>
              <a:rPr lang="en-US" sz="2400" dirty="0"/>
              <a:t>An abstract class cab be created by using abstract modifier</a:t>
            </a:r>
            <a:endParaRPr lang="en-US" sz="2400" dirty="0"/>
          </a:p>
        </p:txBody>
      </p:sp>
      <p:pic>
        <p:nvPicPr>
          <p:cNvPr id="1026" name="Picture 2" descr="Image result for abstract method syntax in c#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80"/>
          <a:stretch/>
        </p:blipFill>
        <p:spPr bwMode="auto">
          <a:xfrm>
            <a:off x="609600" y="2805538"/>
            <a:ext cx="6617457" cy="1900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79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9859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Common features of an abstract class:</a:t>
            </a:r>
          </a:p>
          <a:p>
            <a:r>
              <a:rPr lang="en-US" sz="2400" dirty="0"/>
              <a:t>An abstract class cannot be instantiated.</a:t>
            </a:r>
          </a:p>
          <a:p>
            <a:r>
              <a:rPr lang="en-US" sz="2400" dirty="0"/>
              <a:t>An abstract class can contain abstract as well as non-abstract methods.</a:t>
            </a:r>
          </a:p>
          <a:p>
            <a:r>
              <a:rPr lang="en-US" sz="2400" dirty="0"/>
              <a:t>An abstract method cannot have it implementation in abstract class itself.</a:t>
            </a:r>
          </a:p>
          <a:p>
            <a:r>
              <a:rPr lang="en-US" sz="2400" dirty="0"/>
              <a:t>An abstract class can never have a sealed </a:t>
            </a:r>
            <a:r>
              <a:rPr lang="en-US" sz="2400" dirty="0" smtClean="0"/>
              <a:t>modifier.</a:t>
            </a:r>
          </a:p>
          <a:p>
            <a:r>
              <a:rPr lang="en-US" sz="2400" dirty="0" smtClean="0"/>
              <a:t>An </a:t>
            </a:r>
            <a:r>
              <a:rPr lang="en-US" sz="2400" dirty="0"/>
              <a:t>abstract cannot be inherited from a class and multiple interfaces.</a:t>
            </a:r>
          </a:p>
          <a:p>
            <a:r>
              <a:rPr lang="en-US" sz="2400" dirty="0"/>
              <a:t>A property can also be abstract in an abstract class.</a:t>
            </a:r>
          </a:p>
          <a:p>
            <a:r>
              <a:rPr lang="en-US" sz="2400" dirty="0" smtClean="0"/>
              <a:t>An </a:t>
            </a:r>
            <a:r>
              <a:rPr lang="en-US" sz="2400" dirty="0"/>
              <a:t>abstract method can only be declared in an abstract class.</a:t>
            </a:r>
          </a:p>
          <a:p>
            <a:r>
              <a:rPr lang="en-US" sz="2400" dirty="0"/>
              <a:t>All derived classes must implement all the abstract methods in it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93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Polymorphism: Points to be Noted: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939814"/>
          </a:xfrm>
        </p:spPr>
        <p:txBody>
          <a:bodyPr/>
          <a:lstStyle/>
          <a:p>
            <a:r>
              <a:rPr lang="en-US" sz="2400" dirty="0"/>
              <a:t>Overloading can be done in same </a:t>
            </a:r>
            <a:r>
              <a:rPr lang="en-US" sz="2400" dirty="0" smtClean="0"/>
              <a:t>class.</a:t>
            </a:r>
            <a:endParaRPr lang="en-US" sz="2400" dirty="0"/>
          </a:p>
          <a:p>
            <a:r>
              <a:rPr lang="en-US" sz="2400" dirty="0"/>
              <a:t>Overriding can be done in parent and derived </a:t>
            </a:r>
            <a:r>
              <a:rPr lang="en-US" sz="2400" dirty="0" smtClean="0"/>
              <a:t>class.</a:t>
            </a:r>
            <a:endParaRPr lang="en-US" sz="2400" dirty="0"/>
          </a:p>
          <a:p>
            <a:r>
              <a:rPr lang="en-US" sz="2400" dirty="0"/>
              <a:t>Overloading in used when we need same method in same class with different </a:t>
            </a:r>
            <a:r>
              <a:rPr lang="en-US" sz="2400" dirty="0" smtClean="0"/>
              <a:t>parameters(using the different signature).</a:t>
            </a:r>
            <a:endParaRPr lang="en-US" sz="2400" dirty="0"/>
          </a:p>
          <a:p>
            <a:r>
              <a:rPr lang="en-US" sz="2400" dirty="0"/>
              <a:t>Overriding is used when we need to redefine a method that has already been defined in parent class (using the exact same </a:t>
            </a:r>
            <a:r>
              <a:rPr lang="en-US" sz="2400" dirty="0" smtClean="0"/>
              <a:t>signature).</a:t>
            </a:r>
            <a:endParaRPr lang="en-US" sz="2400" dirty="0"/>
          </a:p>
          <a:p>
            <a:r>
              <a:rPr lang="en-US" sz="2400" dirty="0"/>
              <a:t>Overloading is resolved at compile </a:t>
            </a:r>
            <a:r>
              <a:rPr lang="en-US" sz="2400" dirty="0" smtClean="0"/>
              <a:t>time.</a:t>
            </a:r>
            <a:endParaRPr lang="en-US" sz="2400" dirty="0"/>
          </a:p>
          <a:p>
            <a:r>
              <a:rPr lang="en-US" sz="2400" dirty="0"/>
              <a:t>Overriding is resolved at run </a:t>
            </a:r>
            <a:r>
              <a:rPr lang="en-US" sz="2400" dirty="0" smtClean="0"/>
              <a:t>time.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917436"/>
          </a:xfrm>
        </p:spPr>
        <p:txBody>
          <a:bodyPr/>
          <a:lstStyle/>
          <a:p>
            <a:r>
              <a:rPr lang="en-US" sz="2400" dirty="0" smtClean="0"/>
              <a:t>An Interface is a pure abstract class.</a:t>
            </a:r>
          </a:p>
          <a:p>
            <a:r>
              <a:rPr lang="en-US" sz="2400" dirty="0" smtClean="0"/>
              <a:t>It is a reference type that contains only abstract methods.</a:t>
            </a:r>
            <a:br>
              <a:rPr lang="en-US" sz="2400" dirty="0" smtClean="0"/>
            </a:br>
            <a:r>
              <a:rPr lang="en-US" sz="2400" dirty="0"/>
              <a:t>It only contains signature of its methods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An interface has neither constructor nor fields.</a:t>
            </a:r>
          </a:p>
          <a:p>
            <a:r>
              <a:rPr lang="en-US" sz="2400" dirty="0"/>
              <a:t>It is also not permitted to have access modifier on its methods.</a:t>
            </a:r>
          </a:p>
          <a:p>
            <a:r>
              <a:rPr lang="en-US" sz="2400" dirty="0"/>
              <a:t>An interface can never be instantiated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Its </a:t>
            </a:r>
            <a:r>
              <a:rPr lang="en-US" sz="2400" dirty="0"/>
              <a:t>members are always implicitly </a:t>
            </a:r>
            <a:r>
              <a:rPr lang="en-US" sz="2400" dirty="0" smtClean="0"/>
              <a:t>public and abstract.</a:t>
            </a:r>
          </a:p>
          <a:p>
            <a:r>
              <a:rPr lang="en-US" sz="2400" dirty="0" smtClean="0"/>
              <a:t>Its members cannot </a:t>
            </a:r>
            <a:r>
              <a:rPr lang="en-US" sz="2400" dirty="0"/>
              <a:t>be declared as virtual or </a:t>
            </a:r>
            <a:r>
              <a:rPr lang="en-US" sz="2400" dirty="0" smtClean="0"/>
              <a:t>static.</a:t>
            </a:r>
          </a:p>
          <a:p>
            <a:r>
              <a:rPr lang="en-US" sz="2400" dirty="0" smtClean="0"/>
              <a:t>We can implement multiple inheritance using Interface.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54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85454"/>
          </a:xfrm>
        </p:spPr>
        <p:txBody>
          <a:bodyPr/>
          <a:lstStyle/>
          <a:p>
            <a:r>
              <a:rPr lang="en-US" sz="2400" dirty="0" smtClean="0"/>
              <a:t>Interface Example: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52587"/>
            <a:ext cx="5405272" cy="1903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70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or Write Methods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27782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 </a:t>
            </a:r>
            <a:r>
              <a:rPr lang="en-US" sz="2400" b="1" dirty="0"/>
              <a:t>Write () M</a:t>
            </a:r>
            <a:r>
              <a:rPr lang="en-US" sz="2400" b="1" dirty="0" smtClean="0"/>
              <a:t>ethod </a:t>
            </a:r>
          </a:p>
          <a:p>
            <a:r>
              <a:rPr lang="en-US" sz="2400" dirty="0" smtClean="0"/>
              <a:t>outputs </a:t>
            </a:r>
            <a:r>
              <a:rPr lang="en-US" sz="2400" dirty="0"/>
              <a:t>one or more values to the screen without a new line character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 </a:t>
            </a:r>
            <a:r>
              <a:rPr lang="en-US" sz="2400" b="1" dirty="0"/>
              <a:t>WriteLine() </a:t>
            </a:r>
            <a:r>
              <a:rPr lang="en-US" sz="2400" b="1" dirty="0" smtClean="0"/>
              <a:t>Method</a:t>
            </a:r>
          </a:p>
          <a:p>
            <a:r>
              <a:rPr lang="en-US" sz="2400" dirty="0" smtClean="0"/>
              <a:t>Always </a:t>
            </a:r>
            <a:r>
              <a:rPr lang="en-US" sz="2400" dirty="0"/>
              <a:t>appends a new line character to the end of the string.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means any subsequent output will start on a new 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5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6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431983"/>
          </a:xfrm>
        </p:spPr>
        <p:txBody>
          <a:bodyPr/>
          <a:lstStyle/>
          <a:p>
            <a:r>
              <a:rPr lang="en-US" sz="2400" dirty="0" smtClean="0"/>
              <a:t>It is a user defined collection of homogenous data type elements.</a:t>
            </a:r>
          </a:p>
          <a:p>
            <a:r>
              <a:rPr lang="en-US" sz="2400" dirty="0" smtClean="0"/>
              <a:t>We use index to access an element of an array.</a:t>
            </a:r>
          </a:p>
          <a:p>
            <a:r>
              <a:rPr lang="en-US" sz="2400" dirty="0" smtClean="0"/>
              <a:t>When declaring an array, specify the type, name, dimensions and size.</a:t>
            </a:r>
          </a:p>
          <a:p>
            <a:r>
              <a:rPr lang="en-US" sz="2400" dirty="0"/>
              <a:t>In C# arrays are object and must be initialized, start with index zero (0</a:t>
            </a:r>
            <a:r>
              <a:rPr lang="en-US" sz="2400" dirty="0" smtClean="0"/>
              <a:t>),</a:t>
            </a:r>
          </a:p>
          <a:p>
            <a:r>
              <a:rPr lang="en-US" sz="2400" b="1" dirty="0"/>
              <a:t>C# </a:t>
            </a:r>
            <a:r>
              <a:rPr lang="en-US" sz="2400" b="1" dirty="0" smtClean="0"/>
              <a:t>supports: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Single-Dimensional Arrays, 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Multidimensional Arrays (also call rectangular array) and </a:t>
            </a:r>
          </a:p>
          <a:p>
            <a:pPr marL="800100" lvl="1" indent="-342900" fontAlgn="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Array-of-Arrays (referred jagged arrays) </a:t>
            </a:r>
          </a:p>
        </p:txBody>
      </p:sp>
    </p:spTree>
    <p:extLst>
      <p:ext uri="{BB962C8B-B14F-4D97-AF65-F5344CB8AC3E}">
        <p14:creationId xmlns:p14="http://schemas.microsoft.com/office/powerpoint/2010/main" val="41961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Initialization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593450"/>
          </a:xfrm>
        </p:spPr>
        <p:txBody>
          <a:bodyPr/>
          <a:lstStyle/>
          <a:p>
            <a:r>
              <a:rPr lang="en-US" sz="2400" dirty="0"/>
              <a:t>An array can be declare using a type name followed by square brackets </a:t>
            </a:r>
            <a:r>
              <a:rPr lang="en-US" sz="2400" dirty="0" smtClean="0"/>
              <a:t>[].</a:t>
            </a:r>
          </a:p>
          <a:p>
            <a:r>
              <a:rPr lang="en-US" sz="2400" dirty="0"/>
              <a:t>An array can be declared and initialized at the same time using the new keyword.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following example shows the way of initializing an array.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11" y="2752724"/>
            <a:ext cx="10161777" cy="3228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435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Dimensional 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3215047"/>
          </a:xfrm>
        </p:spPr>
        <p:txBody>
          <a:bodyPr/>
          <a:lstStyle/>
          <a:p>
            <a:r>
              <a:rPr lang="en-US" sz="2400" dirty="0"/>
              <a:t>Arrays in C# are zero indexed.</a:t>
            </a:r>
          </a:p>
          <a:p>
            <a:r>
              <a:rPr lang="en-US" sz="2400" dirty="0"/>
              <a:t>An array with n elements is indexed from 0 to n-1.</a:t>
            </a:r>
          </a:p>
          <a:p>
            <a:r>
              <a:rPr lang="en-US" sz="2400" dirty="0"/>
              <a:t>Array elements can be of any type, including an array type as well.</a:t>
            </a:r>
          </a:p>
          <a:p>
            <a:r>
              <a:rPr lang="en-US" sz="2400" dirty="0"/>
              <a:t>Array types are reference types derived from the abstract base type Array.</a:t>
            </a:r>
          </a:p>
          <a:p>
            <a:r>
              <a:rPr lang="en-US" sz="2400" dirty="0" smtClean="0"/>
              <a:t>We </a:t>
            </a:r>
            <a:r>
              <a:rPr lang="en-US" sz="2400" dirty="0"/>
              <a:t>can use foreach iteration on all arrays in C#.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39306"/>
            <a:ext cx="8458810" cy="216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1661993"/>
          </a:xfrm>
        </p:spPr>
        <p:txBody>
          <a:bodyPr/>
          <a:lstStyle/>
          <a:p>
            <a:r>
              <a:rPr lang="en-US" sz="2400" dirty="0"/>
              <a:t>Two dimensional array is the simplest form of multi-dimensional </a:t>
            </a:r>
            <a:r>
              <a:rPr lang="en-US" sz="2400" dirty="0" smtClean="0"/>
              <a:t>array.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can be thought as a table, which can contain </a:t>
            </a:r>
            <a:r>
              <a:rPr lang="en-US" sz="2400" dirty="0" smtClean="0"/>
              <a:t>number </a:t>
            </a:r>
            <a:r>
              <a:rPr lang="en-US" sz="2400" dirty="0"/>
              <a:t>of rows </a:t>
            </a:r>
            <a:r>
              <a:rPr lang="en-US" sz="2400" dirty="0" smtClean="0"/>
              <a:t>and columns.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Arrays</a:t>
            </a:r>
            <a:endParaRPr lang="en-US" dirty="0"/>
          </a:p>
        </p:txBody>
      </p:sp>
      <p:pic>
        <p:nvPicPr>
          <p:cNvPr id="2052" name="Picture 4" descr="alt tex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0" t="1349" r="5611" b="12095"/>
          <a:stretch/>
        </p:blipFill>
        <p:spPr bwMode="auto">
          <a:xfrm>
            <a:off x="1104899" y="2311400"/>
            <a:ext cx="8202138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8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Jagged 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2769989"/>
          </a:xfrm>
        </p:spPr>
        <p:txBody>
          <a:bodyPr/>
          <a:lstStyle/>
          <a:p>
            <a:r>
              <a:rPr lang="en-US" sz="2400" dirty="0"/>
              <a:t>It is also called array of array.</a:t>
            </a:r>
          </a:p>
          <a:p>
            <a:r>
              <a:rPr lang="en-US" sz="2400" dirty="0"/>
              <a:t>A jagged array is an array whose elements are also arrays.</a:t>
            </a:r>
          </a:p>
          <a:p>
            <a:r>
              <a:rPr lang="en-US" sz="2400" dirty="0"/>
              <a:t>The elements of a jagged array can be of different dimensions and sizes.</a:t>
            </a:r>
          </a:p>
          <a:p>
            <a:r>
              <a:rPr lang="en-US" sz="2400" dirty="0"/>
              <a:t>Before you can use jagged array, its elements must be initialized.</a:t>
            </a:r>
          </a:p>
          <a:p>
            <a:r>
              <a:rPr lang="en-US" sz="2400" dirty="0"/>
              <a:t>The element array can be of any length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467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or Read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5539978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2400" b="1" u="sng" dirty="0"/>
              <a:t>ReadKey</a:t>
            </a:r>
            <a:r>
              <a:rPr lang="en-US" sz="2400" b="1" dirty="0"/>
              <a:t> (returns a character): </a:t>
            </a:r>
            <a:endParaRPr lang="en-US" sz="2400" b="1" dirty="0" smtClean="0"/>
          </a:p>
          <a:p>
            <a:pPr fontAlgn="base"/>
            <a:r>
              <a:rPr lang="en-US" sz="2400" dirty="0"/>
              <a:t>R</a:t>
            </a:r>
            <a:r>
              <a:rPr lang="en-US" sz="2400" dirty="0" smtClean="0"/>
              <a:t>eads </a:t>
            </a:r>
            <a:r>
              <a:rPr lang="en-US" sz="2400" dirty="0"/>
              <a:t>only one single character from the standard input stream. </a:t>
            </a:r>
            <a:endParaRPr lang="en-US" sz="2400" dirty="0" smtClean="0"/>
          </a:p>
          <a:p>
            <a:pPr fontAlgn="base"/>
            <a:r>
              <a:rPr lang="en-US" sz="2400" dirty="0" smtClean="0"/>
              <a:t>Usually </a:t>
            </a:r>
            <a:r>
              <a:rPr lang="en-US" sz="2400" dirty="0"/>
              <a:t>used when you're giving options to the user in the console to select from, such as </a:t>
            </a:r>
            <a:r>
              <a:rPr lang="en-US" sz="2400" i="1" dirty="0"/>
              <a:t>select A, B or C</a:t>
            </a:r>
            <a:r>
              <a:rPr lang="en-US" sz="2400" dirty="0"/>
              <a:t>. Another prominent example, </a:t>
            </a:r>
            <a:r>
              <a:rPr lang="en-US" sz="2400" i="1" dirty="0"/>
              <a:t>Press Y or n to continue</a:t>
            </a:r>
            <a:r>
              <a:rPr lang="en-US" sz="2400" dirty="0"/>
              <a:t>.</a:t>
            </a:r>
          </a:p>
          <a:p>
            <a:pPr marL="0" indent="0" fontAlgn="base">
              <a:buNone/>
            </a:pPr>
            <a:r>
              <a:rPr lang="en-US" sz="2400" b="1" u="sng" dirty="0" smtClean="0"/>
              <a:t>ReadLine</a:t>
            </a:r>
            <a:r>
              <a:rPr lang="en-US" sz="2400" b="1" dirty="0"/>
              <a:t> (returns a string): </a:t>
            </a:r>
            <a:endParaRPr lang="en-US" sz="2400" b="1" dirty="0" smtClean="0"/>
          </a:p>
          <a:p>
            <a:pPr fontAlgn="base"/>
            <a:r>
              <a:rPr lang="en-US" sz="2400" dirty="0" smtClean="0"/>
              <a:t>Reads </a:t>
            </a:r>
            <a:r>
              <a:rPr lang="en-US" sz="2400" dirty="0"/>
              <a:t>only single line from the standard input stream. </a:t>
            </a:r>
            <a:endParaRPr lang="en-US" sz="2400" dirty="0" smtClean="0"/>
          </a:p>
          <a:p>
            <a:pPr fontAlgn="base"/>
            <a:r>
              <a:rPr lang="en-US" sz="2400" dirty="0" smtClean="0"/>
              <a:t>As </a:t>
            </a:r>
            <a:r>
              <a:rPr lang="en-US" sz="2400" dirty="0"/>
              <a:t>an example, it can be used to </a:t>
            </a:r>
            <a:r>
              <a:rPr lang="en-US" sz="2400" i="1" dirty="0"/>
              <a:t>ask the user enter their name or age</a:t>
            </a:r>
            <a:r>
              <a:rPr lang="en-US" sz="2400" dirty="0"/>
              <a:t>.</a:t>
            </a:r>
          </a:p>
          <a:p>
            <a:pPr marL="0" indent="0" fontAlgn="base">
              <a:buNone/>
            </a:pPr>
            <a:r>
              <a:rPr lang="en-US" sz="2400" b="1" u="sng" dirty="0"/>
              <a:t>Read</a:t>
            </a:r>
            <a:r>
              <a:rPr lang="en-US" sz="2400" b="1" dirty="0"/>
              <a:t> (returns an int): </a:t>
            </a:r>
            <a:endParaRPr lang="en-US" sz="2400" b="1" dirty="0" smtClean="0"/>
          </a:p>
          <a:p>
            <a:pPr fontAlgn="base"/>
            <a:r>
              <a:rPr lang="en-US" sz="2400" dirty="0"/>
              <a:t>R</a:t>
            </a:r>
            <a:r>
              <a:rPr lang="en-US" sz="2400" dirty="0" smtClean="0"/>
              <a:t>eads </a:t>
            </a:r>
            <a:r>
              <a:rPr lang="en-US" sz="2400" dirty="0"/>
              <a:t>only one single character from the standard input stream. </a:t>
            </a:r>
            <a:endParaRPr lang="en-US" sz="2400" dirty="0" smtClean="0"/>
          </a:p>
          <a:p>
            <a:pPr fontAlgn="base"/>
            <a:r>
              <a:rPr lang="en-US" sz="2400" dirty="0" smtClean="0"/>
              <a:t>Similar </a:t>
            </a:r>
            <a:r>
              <a:rPr lang="en-US" sz="2400" dirty="0"/>
              <a:t>to ReadKey except that it returns an integer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74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4431983"/>
          </a:xfrm>
        </p:spPr>
        <p:txBody>
          <a:bodyPr/>
          <a:lstStyle/>
          <a:p>
            <a:r>
              <a:rPr lang="en-US" sz="2400" b="1" dirty="0" smtClean="0"/>
              <a:t>Signed Integrals</a:t>
            </a:r>
            <a:r>
              <a:rPr lang="en-US" sz="2400" dirty="0" smtClean="0"/>
              <a:t>: sbyte, short, int, long</a:t>
            </a:r>
          </a:p>
          <a:p>
            <a:r>
              <a:rPr lang="en-US" sz="2400" b="1" dirty="0" smtClean="0"/>
              <a:t>Unsigned Integrals</a:t>
            </a:r>
            <a:r>
              <a:rPr lang="en-US" sz="2400" dirty="0" smtClean="0"/>
              <a:t>: byte</a:t>
            </a:r>
            <a:r>
              <a:rPr lang="en-US" sz="2400" dirty="0"/>
              <a:t>, </a:t>
            </a:r>
            <a:r>
              <a:rPr lang="en-US" sz="2400" dirty="0" smtClean="0"/>
              <a:t>ushort</a:t>
            </a:r>
            <a:r>
              <a:rPr lang="en-US" sz="2400" dirty="0"/>
              <a:t>, </a:t>
            </a:r>
            <a:r>
              <a:rPr lang="en-US" sz="2400" dirty="0" smtClean="0"/>
              <a:t>uint</a:t>
            </a:r>
            <a:r>
              <a:rPr lang="en-US" sz="2400" dirty="0"/>
              <a:t>, </a:t>
            </a:r>
            <a:r>
              <a:rPr lang="en-US" sz="2400" dirty="0" smtClean="0"/>
              <a:t>ulong</a:t>
            </a:r>
          </a:p>
          <a:p>
            <a:r>
              <a:rPr lang="en-US" sz="2400" b="1" dirty="0" smtClean="0"/>
              <a:t>Characters</a:t>
            </a:r>
            <a:r>
              <a:rPr lang="en-US" sz="2400" dirty="0" smtClean="0"/>
              <a:t>: char, string</a:t>
            </a:r>
          </a:p>
          <a:p>
            <a:r>
              <a:rPr lang="en-US" sz="2400" b="1" dirty="0" smtClean="0"/>
              <a:t>Floating Points</a:t>
            </a:r>
            <a:r>
              <a:rPr lang="en-US" sz="2400" dirty="0" smtClean="0"/>
              <a:t>: float, double</a:t>
            </a:r>
          </a:p>
          <a:p>
            <a:r>
              <a:rPr lang="en-US" sz="2400" b="1" dirty="0" smtClean="0"/>
              <a:t>Boolean</a:t>
            </a:r>
            <a:r>
              <a:rPr lang="en-US" sz="2400" dirty="0" smtClean="0"/>
              <a:t>: bool</a:t>
            </a:r>
          </a:p>
          <a:p>
            <a:r>
              <a:rPr lang="en-US" sz="2400" dirty="0" smtClean="0"/>
              <a:t>Enum Types</a:t>
            </a:r>
          </a:p>
          <a:p>
            <a:r>
              <a:rPr lang="en-US" sz="2400" dirty="0" smtClean="0"/>
              <a:t>Struct Types</a:t>
            </a:r>
          </a:p>
          <a:p>
            <a:r>
              <a:rPr lang="en-US" sz="2400" dirty="0" smtClean="0"/>
              <a:t>Nullable Value Types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016000" y="5671235"/>
            <a:ext cx="1097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Note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: Ranges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://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docs.microsoft.com/en-us/cpp/cpp/data-type-ranges?view=vs-2017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1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270144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ea typeface="Cambria" panose="02040503050406030204" pitchFamily="18" charset="0"/>
              </a:rPr>
              <a:t>Conditional Statements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If Else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Else If ladder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Switch Case Default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8243351" y="823479"/>
            <a:ext cx="3402549" cy="2793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Iterative Statements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For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While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Do While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Foreach</a:t>
            </a:r>
          </a:p>
        </p:txBody>
      </p:sp>
      <p:sp>
        <p:nvSpPr>
          <p:cNvPr id="5" name="Rectangle 4"/>
          <p:cNvSpPr/>
          <p:nvPr/>
        </p:nvSpPr>
        <p:spPr>
          <a:xfrm>
            <a:off x="4292600" y="823478"/>
            <a:ext cx="6096000" cy="27937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Unconditional Statements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Goto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Continue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Break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Return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40200" y="957839"/>
            <a:ext cx="0" cy="252505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54451" y="999867"/>
            <a:ext cx="0" cy="252505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24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23479"/>
            <a:ext cx="10972800" cy="952890"/>
          </a:xfrm>
        </p:spPr>
        <p:txBody>
          <a:bodyPr/>
          <a:lstStyle/>
          <a:p>
            <a:r>
              <a:rPr lang="en-US" dirty="0" smtClean="0"/>
              <a:t>Write a C# program which takes current meter reading (CMR), previous meter reading (PMR) and type of connections as input and displays the bill amount.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09377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</a:rPr>
              <a:t>Domestic Consumers: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Cambria" panose="02040503050406030204" pitchFamily="18" charset="0"/>
              </a:rPr>
              <a:t>0-200 units: Rs. 5 per unit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Cambria" panose="02040503050406030204" pitchFamily="18" charset="0"/>
              </a:rPr>
              <a:t>201-300: Rs. 7.20 per unit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Cambria" panose="02040503050406030204" pitchFamily="18" charset="0"/>
              </a:rPr>
              <a:t>301-400: Rs. 8.50 per unit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Cambria" panose="02040503050406030204" pitchFamily="18" charset="0"/>
              </a:rPr>
              <a:t>401-800: Rs. 9 per unit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Cambria" panose="02040503050406030204" pitchFamily="18" charset="0"/>
              </a:rPr>
              <a:t>Above 800 units: Rs. 9.50 per unit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2094637"/>
            <a:ext cx="6096000" cy="26314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Cambria" panose="02040503050406030204" pitchFamily="18" charset="0"/>
              </a:rPr>
              <a:t>Non-Domestic/Commercial: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Cambria" panose="02040503050406030204" pitchFamily="18" charset="0"/>
              </a:rPr>
              <a:t>0-100 units: Rs. 7.50 per unit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Cambria" panose="02040503050406030204" pitchFamily="18" charset="0"/>
              </a:rPr>
              <a:t>101-300: Rs. 8.90 per unit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Cambria" panose="02040503050406030204" pitchFamily="18" charset="0"/>
              </a:rPr>
              <a:t>301-500: Rs. 9.40 per unit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Cambria" panose="02040503050406030204" pitchFamily="18" charset="0"/>
              </a:rPr>
              <a:t>Above 500 units: Rs. 10 per unit</a:t>
            </a:r>
          </a:p>
        </p:txBody>
      </p:sp>
    </p:spTree>
    <p:extLst>
      <p:ext uri="{BB962C8B-B14F-4D97-AF65-F5344CB8AC3E}">
        <p14:creationId xmlns:p14="http://schemas.microsoft.com/office/powerpoint/2010/main" val="3136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BB1AF21-C7B7-4ACB-BA2A-C6C587A40D23}" vid="{A80D1144-5CB9-4E18-B3CF-F7A564EB7F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1155</TotalTime>
  <Words>2005</Words>
  <Application>Microsoft Office PowerPoint</Application>
  <PresentationFormat>Widescreen</PresentationFormat>
  <Paragraphs>322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Cambria</vt:lpstr>
      <vt:lpstr>Courier New</vt:lpstr>
      <vt:lpstr>Wingdings</vt:lpstr>
      <vt:lpstr>Theme1</vt:lpstr>
      <vt:lpstr>Programming in C#</vt:lpstr>
      <vt:lpstr>Get Started with Our First C# Program</vt:lpstr>
      <vt:lpstr>Assemblies</vt:lpstr>
      <vt:lpstr>Getting Started with Visual Studio 2017</vt:lpstr>
      <vt:lpstr>Output or Write Methods  </vt:lpstr>
      <vt:lpstr>Input or Read Methods</vt:lpstr>
      <vt:lpstr>Data Types</vt:lpstr>
      <vt:lpstr>Control Structures</vt:lpstr>
      <vt:lpstr>Assignment:</vt:lpstr>
      <vt:lpstr>Object Oriented Programming</vt:lpstr>
      <vt:lpstr>Object Oriented Programming</vt:lpstr>
      <vt:lpstr>Classes and Objects</vt:lpstr>
      <vt:lpstr>Classes</vt:lpstr>
      <vt:lpstr>PowerPoint Presentation</vt:lpstr>
      <vt:lpstr>Objects</vt:lpstr>
      <vt:lpstr>Encapsulation and Abstraction</vt:lpstr>
      <vt:lpstr>Encapsulation</vt:lpstr>
      <vt:lpstr>Abstraction</vt:lpstr>
      <vt:lpstr>Access Modifiers</vt:lpstr>
      <vt:lpstr>Constructors</vt:lpstr>
      <vt:lpstr>Constructors</vt:lpstr>
      <vt:lpstr>PowerPoint Presentation</vt:lpstr>
      <vt:lpstr>Default Constructor</vt:lpstr>
      <vt:lpstr>Parameterized Constructor</vt:lpstr>
      <vt:lpstr>Copy Constructor</vt:lpstr>
      <vt:lpstr>Static Constructor</vt:lpstr>
      <vt:lpstr>Private Constructor</vt:lpstr>
      <vt:lpstr>Inheritance</vt:lpstr>
      <vt:lpstr>Inheritance</vt:lpstr>
      <vt:lpstr>Inheritance Example</vt:lpstr>
      <vt:lpstr>Types of Inheritance</vt:lpstr>
      <vt:lpstr>Single Inheritance</vt:lpstr>
      <vt:lpstr>Multi-level Inheritance</vt:lpstr>
      <vt:lpstr>Multiple inheritance</vt:lpstr>
      <vt:lpstr>Multipath inheritance</vt:lpstr>
      <vt:lpstr>Hierarchical Inheritance</vt:lpstr>
      <vt:lpstr>Hybrid Inheritance</vt:lpstr>
      <vt:lpstr>Polymorphism</vt:lpstr>
      <vt:lpstr>Polymorphism</vt:lpstr>
      <vt:lpstr>Types of Polymorphism</vt:lpstr>
      <vt:lpstr>Types of Polymorphism</vt:lpstr>
      <vt:lpstr>Overloading</vt:lpstr>
      <vt:lpstr>Overriding</vt:lpstr>
      <vt:lpstr>Abstract Methods</vt:lpstr>
      <vt:lpstr>Abstract Methods</vt:lpstr>
      <vt:lpstr>Polymorphism: Points to be Noted:</vt:lpstr>
      <vt:lpstr>Interface</vt:lpstr>
      <vt:lpstr>Interface</vt:lpstr>
      <vt:lpstr>Interface</vt:lpstr>
      <vt:lpstr>Array in C#</vt:lpstr>
      <vt:lpstr>Arrays</vt:lpstr>
      <vt:lpstr>Arrays Initialization</vt:lpstr>
      <vt:lpstr>Single Dimensional Arrays</vt:lpstr>
      <vt:lpstr>Multi-Dimensional Arrays</vt:lpstr>
      <vt:lpstr>Jagged Arrays</vt:lpstr>
    </vt:vector>
  </TitlesOfParts>
  <Company>NTL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Training</cp:lastModifiedBy>
  <cp:revision>42</cp:revision>
  <dcterms:created xsi:type="dcterms:W3CDTF">2019-02-08T07:13:24Z</dcterms:created>
  <dcterms:modified xsi:type="dcterms:W3CDTF">2019-02-13T09:02:26Z</dcterms:modified>
</cp:coreProperties>
</file>