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82" r:id="rId5"/>
    <p:sldId id="283" r:id="rId6"/>
    <p:sldId id="272" r:id="rId7"/>
    <p:sldId id="273" r:id="rId8"/>
    <p:sldId id="274" r:id="rId9"/>
    <p:sldId id="275" r:id="rId10"/>
    <p:sldId id="276" r:id="rId11"/>
    <p:sldId id="285" r:id="rId12"/>
    <p:sldId id="286" r:id="rId13"/>
    <p:sldId id="288" r:id="rId14"/>
    <p:sldId id="289" r:id="rId15"/>
    <p:sldId id="287" r:id="rId16"/>
    <p:sldId id="290" r:id="rId17"/>
    <p:sldId id="291" r:id="rId18"/>
    <p:sldId id="278" r:id="rId19"/>
    <p:sldId id="279"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6"/>
  </p:normalViewPr>
  <p:slideViewPr>
    <p:cSldViewPr snapToGrid="0">
      <p:cViewPr varScale="1">
        <p:scale>
          <a:sx n="79" d="100"/>
          <a:sy n="79" d="100"/>
        </p:scale>
        <p:origin x="8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file:///C:\Users\egbuz\OneDrive\Documents\Data%20Glacier%20Internship"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file:///C:\Users\egbuz\OneDrive\Documents\Data%20Glacier%20Internsh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vkrahul/twitter-hate-speech?select=train_E6oV3lV.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685939" cy="2677656"/>
          </a:xfrm>
          <a:prstGeom prst="rect">
            <a:avLst/>
          </a:prstGeom>
          <a:solidFill>
            <a:srgbClr val="3B3B3B"/>
          </a:solidFill>
        </p:spPr>
        <p:txBody>
          <a:bodyPr wrap="none" rtlCol="0">
            <a:spAutoFit/>
          </a:bodyPr>
          <a:lstStyle/>
          <a:p>
            <a:r>
              <a:rPr lang="en-GB" sz="3200" dirty="0">
                <a:solidFill>
                  <a:srgbClr val="FF6600"/>
                </a:solidFill>
                <a:latin typeface="Georgia" panose="02040502050405020303" pitchFamily="18" charset="0"/>
              </a:rPr>
              <a:t>Advance NLP : Hate Speech detection using Transformers</a:t>
            </a:r>
          </a:p>
          <a:p>
            <a:endParaRPr lang="en-US" sz="4000" dirty="0">
              <a:latin typeface="Georgia" panose="02040502050405020303" pitchFamily="18" charset="0"/>
            </a:endParaRPr>
          </a:p>
          <a:p>
            <a:endParaRPr lang="en-US" sz="4000" dirty="0">
              <a:latin typeface="Georgia" panose="02040502050405020303" pitchFamily="18" charset="0"/>
            </a:endParaRPr>
          </a:p>
          <a:p>
            <a:r>
              <a:rPr lang="en-US" sz="2800" dirty="0">
                <a:solidFill>
                  <a:srgbClr val="FF6600"/>
                </a:solidFill>
                <a:latin typeface="Georgia" panose="02040502050405020303" pitchFamily="18" charset="0"/>
              </a:rPr>
              <a:t>Michael Udonna Egbuzobi and Nweke Nonye</a:t>
            </a:r>
          </a:p>
          <a:p>
            <a:r>
              <a:rPr lang="en-US" sz="2800" b="1" dirty="0">
                <a:solidFill>
                  <a:srgbClr val="FF6600"/>
                </a:solidFill>
                <a:latin typeface="Georgia" panose="02040502050405020303" pitchFamily="18" charset="0"/>
              </a:rPr>
              <a:t>31-October-2024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40E-7865-4BD8-A6E0-C6B007F471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C2EB56B-9635-4C1F-A7BB-7B7D5417EF10}"/>
              </a:ext>
            </a:extLst>
          </p:cNvPr>
          <p:cNvSpPr>
            <a:spLocks noGrp="1"/>
          </p:cNvSpPr>
          <p:nvPr>
            <p:ph idx="1"/>
          </p:nvPr>
        </p:nvSpPr>
        <p:spPr>
          <a:xfrm>
            <a:off x="838200" y="1819835"/>
            <a:ext cx="10515600" cy="4357128"/>
          </a:xfrm>
        </p:spPr>
        <p:txBody>
          <a:bodyPr>
            <a:normAutofit/>
          </a:bodyPr>
          <a:lstStyle/>
          <a:p>
            <a:pPr marL="0" indent="0">
              <a:buNone/>
            </a:pPr>
            <a:endParaRPr lang="en-US" sz="1800" b="1" dirty="0">
              <a:latin typeface="Georgia" panose="02040502050405020303" pitchFamily="18" charset="0"/>
            </a:endParaRPr>
          </a:p>
          <a:p>
            <a:pPr marL="0" indent="0">
              <a:buNone/>
            </a:pPr>
            <a:endParaRPr lang="en-US" sz="1800" b="1" dirty="0">
              <a:latin typeface="Georgia" panose="02040502050405020303" pitchFamily="18" charset="0"/>
            </a:endParaRPr>
          </a:p>
          <a:p>
            <a:pPr marL="0" indent="0">
              <a:buNone/>
            </a:pPr>
            <a:r>
              <a:rPr lang="en-US" sz="1800" b="1" dirty="0">
                <a:latin typeface="Georgia" panose="02040502050405020303" pitchFamily="18" charset="0"/>
              </a:rPr>
              <a:t>Chosen Models</a:t>
            </a:r>
            <a:r>
              <a:rPr lang="en-US" sz="1800" dirty="0">
                <a:latin typeface="Georgia" panose="02040502050405020303" pitchFamily="18" charset="0"/>
              </a:rPr>
              <a:t>: </a:t>
            </a:r>
          </a:p>
          <a:p>
            <a:pPr marL="0" indent="0">
              <a:buNone/>
            </a:pPr>
            <a:r>
              <a:rPr lang="en-US" sz="1800" dirty="0">
                <a:latin typeface="Georgia" panose="02040502050405020303" pitchFamily="18" charset="0"/>
              </a:rPr>
              <a:t>We used </a:t>
            </a:r>
            <a:r>
              <a:rPr lang="en-US" sz="1800" b="1" dirty="0">
                <a:latin typeface="Georgia" panose="02040502050405020303" pitchFamily="18" charset="0"/>
              </a:rPr>
              <a:t>Transformers (BERT)</a:t>
            </a:r>
            <a:r>
              <a:rPr lang="en-US" sz="1800" dirty="0">
                <a:latin typeface="Georgia" panose="02040502050405020303" pitchFamily="18" charset="0"/>
              </a:rPr>
              <a:t> as the primary model for classification due to its strong language understanding. </a:t>
            </a:r>
            <a:r>
              <a:rPr lang="en-US" sz="1800" b="1" dirty="0">
                <a:latin typeface="Georgia" panose="02040502050405020303" pitchFamily="18" charset="0"/>
              </a:rPr>
              <a:t>Logistic Regression</a:t>
            </a:r>
            <a:r>
              <a:rPr lang="en-US" sz="1800" dirty="0">
                <a:latin typeface="Georgia" panose="02040502050405020303" pitchFamily="18" charset="0"/>
              </a:rPr>
              <a:t> and </a:t>
            </a:r>
            <a:r>
              <a:rPr lang="en-US" sz="1800" b="1" dirty="0" err="1">
                <a:latin typeface="Georgia" panose="02040502050405020303" pitchFamily="18" charset="0"/>
              </a:rPr>
              <a:t>XGBoost</a:t>
            </a:r>
            <a:r>
              <a:rPr lang="en-US" sz="1800" dirty="0">
                <a:latin typeface="Georgia" panose="02040502050405020303" pitchFamily="18" charset="0"/>
              </a:rPr>
              <a:t> were included for comparison to assess model effectiveness.</a:t>
            </a:r>
          </a:p>
          <a:p>
            <a:pPr marL="0" indent="0">
              <a:buNone/>
            </a:pPr>
            <a:endParaRPr lang="en-US" sz="1800" dirty="0">
              <a:latin typeface="Georgia" panose="02040502050405020303" pitchFamily="18" charset="0"/>
            </a:endParaRPr>
          </a:p>
          <a:p>
            <a:pPr marL="0" indent="0">
              <a:buNone/>
            </a:pPr>
            <a:r>
              <a:rPr lang="en-US" sz="1800" b="1" dirty="0">
                <a:latin typeface="Georgia" panose="02040502050405020303" pitchFamily="18" charset="0"/>
              </a:rPr>
              <a:t>Feature Representation</a:t>
            </a:r>
          </a:p>
          <a:p>
            <a:pPr marL="0" indent="0">
              <a:buNone/>
            </a:pPr>
            <a:r>
              <a:rPr lang="en-US" sz="1800" b="1" dirty="0">
                <a:latin typeface="Georgia" panose="02040502050405020303" pitchFamily="18" charset="0"/>
              </a:rPr>
              <a:t>TF-IDF</a:t>
            </a:r>
            <a:r>
              <a:rPr lang="en-US" sz="1800" dirty="0">
                <a:latin typeface="Georgia" panose="02040502050405020303" pitchFamily="18" charset="0"/>
              </a:rPr>
              <a:t> vectorization was applied for Logistic Regression and </a:t>
            </a:r>
            <a:r>
              <a:rPr lang="en-US" sz="1800" dirty="0" err="1">
                <a:latin typeface="Georgia" panose="02040502050405020303" pitchFamily="18" charset="0"/>
              </a:rPr>
              <a:t>XGBoost</a:t>
            </a:r>
            <a:r>
              <a:rPr lang="en-US" sz="1800" dirty="0">
                <a:latin typeface="Georgia" panose="02040502050405020303" pitchFamily="18" charset="0"/>
              </a:rPr>
              <a:t>, while the </a:t>
            </a:r>
            <a:r>
              <a:rPr lang="en-US" sz="1800" b="1" dirty="0">
                <a:latin typeface="Georgia" panose="02040502050405020303" pitchFamily="18" charset="0"/>
              </a:rPr>
              <a:t>BERT tokenizer</a:t>
            </a:r>
            <a:r>
              <a:rPr lang="en-US" sz="1800" dirty="0">
                <a:latin typeface="Georgia" panose="02040502050405020303" pitchFamily="18" charset="0"/>
              </a:rPr>
              <a:t> transformed text data into context-aware embeddings for the Transformer model.</a:t>
            </a:r>
            <a:endParaRPr lang="en-GB" sz="1800" b="1" dirty="0">
              <a:latin typeface="Georgia" panose="02040502050405020303" pitchFamily="18" charset="0"/>
            </a:endParaRPr>
          </a:p>
        </p:txBody>
      </p:sp>
      <p:sp>
        <p:nvSpPr>
          <p:cNvPr id="4" name="Rectangle 3">
            <a:extLst>
              <a:ext uri="{FF2B5EF4-FFF2-40B4-BE49-F238E27FC236}">
                <a16:creationId xmlns:a16="http://schemas.microsoft.com/office/drawing/2014/main" id="{B420C602-15C8-44EE-B5A3-F1C95106CA18}"/>
              </a:ext>
            </a:extLst>
          </p:cNvPr>
          <p:cNvSpPr/>
          <p:nvPr/>
        </p:nvSpPr>
        <p:spPr>
          <a:xfrm>
            <a:off x="824753" y="349623"/>
            <a:ext cx="10533529" cy="133574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600" dirty="0">
              <a:solidFill>
                <a:srgbClr val="FF6600"/>
              </a:solidFill>
              <a:latin typeface="Georgia" panose="02040502050405020303" pitchFamily="18" charset="0"/>
            </a:endParaRPr>
          </a:p>
          <a:p>
            <a:pPr lvl="0" algn="ctr"/>
            <a:r>
              <a:rPr lang="en-GB" sz="3600" dirty="0">
                <a:solidFill>
                  <a:srgbClr val="FF6600"/>
                </a:solidFill>
                <a:latin typeface="Georgia" panose="02040502050405020303" pitchFamily="18" charset="0"/>
              </a:rPr>
              <a:t>Model Selection</a:t>
            </a:r>
          </a:p>
          <a:p>
            <a:pPr lvl="0" algn="ctr"/>
            <a:endParaRPr lang="en-GB" dirty="0">
              <a:solidFill>
                <a:prstClr val="white"/>
              </a:solidFill>
            </a:endParaRPr>
          </a:p>
          <a:p>
            <a:pPr lvl="0" algn="ctr"/>
            <a:endParaRPr lang="en-GB" dirty="0">
              <a:solidFill>
                <a:prstClr val="white"/>
              </a:solidFill>
            </a:endParaRPr>
          </a:p>
          <a:p>
            <a:pPr algn="ctr"/>
            <a:endParaRPr lang="en-GB" dirty="0"/>
          </a:p>
        </p:txBody>
      </p:sp>
    </p:spTree>
    <p:extLst>
      <p:ext uri="{BB962C8B-B14F-4D97-AF65-F5344CB8AC3E}">
        <p14:creationId xmlns:p14="http://schemas.microsoft.com/office/powerpoint/2010/main" val="420416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40E-7865-4BD8-A6E0-C6B007F471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C2EB56B-9635-4C1F-A7BB-7B7D5417EF10}"/>
              </a:ext>
            </a:extLst>
          </p:cNvPr>
          <p:cNvSpPr>
            <a:spLocks noGrp="1"/>
          </p:cNvSpPr>
          <p:nvPr>
            <p:ph idx="1"/>
          </p:nvPr>
        </p:nvSpPr>
        <p:spPr>
          <a:xfrm>
            <a:off x="838200" y="1819835"/>
            <a:ext cx="10515600" cy="4357128"/>
          </a:xfrm>
        </p:spPr>
        <p:txBody>
          <a:bodyPr>
            <a:normAutofit/>
          </a:bodyPr>
          <a:lstStyle/>
          <a:p>
            <a:pPr marL="0" indent="0">
              <a:buNone/>
            </a:pPr>
            <a:endParaRPr lang="en-US" sz="1800" b="1" dirty="0">
              <a:latin typeface="Georgia" panose="02040502050405020303" pitchFamily="18" charset="0"/>
            </a:endParaRPr>
          </a:p>
          <a:p>
            <a:pPr marL="0" indent="0">
              <a:buNone/>
            </a:pPr>
            <a:endParaRPr lang="en-US" sz="1800" b="1" dirty="0">
              <a:latin typeface="Georgia" panose="02040502050405020303" pitchFamily="18" charset="0"/>
            </a:endParaRPr>
          </a:p>
          <a:p>
            <a:pPr marL="0" indent="0">
              <a:buNone/>
            </a:pPr>
            <a:r>
              <a:rPr lang="en-US" sz="1800" b="1" dirty="0">
                <a:latin typeface="Georgia" panose="02040502050405020303" pitchFamily="18" charset="0"/>
              </a:rPr>
              <a:t>Training and Testing Setup</a:t>
            </a:r>
            <a:r>
              <a:rPr lang="en-US" sz="1800" dirty="0">
                <a:latin typeface="Georgia" panose="02040502050405020303" pitchFamily="18" charset="0"/>
              </a:rPr>
              <a:t>: </a:t>
            </a:r>
          </a:p>
          <a:p>
            <a:pPr marL="0" indent="0">
              <a:buNone/>
            </a:pPr>
            <a:r>
              <a:rPr lang="en-US" sz="1800" dirty="0">
                <a:latin typeface="Georgia" panose="02040502050405020303" pitchFamily="18" charset="0"/>
              </a:rPr>
              <a:t>Data was split into </a:t>
            </a:r>
            <a:r>
              <a:rPr lang="en-US" sz="1800" b="1" dirty="0">
                <a:latin typeface="Georgia" panose="02040502050405020303" pitchFamily="18" charset="0"/>
              </a:rPr>
              <a:t>80%</a:t>
            </a:r>
            <a:r>
              <a:rPr lang="en-US" sz="1800" dirty="0">
                <a:latin typeface="Georgia" panose="02040502050405020303" pitchFamily="18" charset="0"/>
              </a:rPr>
              <a:t> training and </a:t>
            </a:r>
            <a:r>
              <a:rPr lang="en-US" sz="1800" b="1" dirty="0">
                <a:latin typeface="Georgia" panose="02040502050405020303" pitchFamily="18" charset="0"/>
              </a:rPr>
              <a:t>20%</a:t>
            </a:r>
            <a:r>
              <a:rPr lang="en-US" sz="1800" dirty="0">
                <a:latin typeface="Georgia" panose="02040502050405020303" pitchFamily="18" charset="0"/>
              </a:rPr>
              <a:t> testing sets to ensure fair evaluation.</a:t>
            </a:r>
          </a:p>
          <a:p>
            <a:pPr marL="0" indent="0">
              <a:buNone/>
            </a:pPr>
            <a:endParaRPr lang="en-US" sz="1800" dirty="0">
              <a:latin typeface="Georgia" panose="02040502050405020303" pitchFamily="18" charset="0"/>
            </a:endParaRPr>
          </a:p>
          <a:p>
            <a:pPr marL="0" indent="0">
              <a:buNone/>
            </a:pPr>
            <a:r>
              <a:rPr lang="en-US" sz="1800" b="1" dirty="0">
                <a:latin typeface="Georgia" panose="02040502050405020303" pitchFamily="18" charset="0"/>
              </a:rPr>
              <a:t>Evaluation Metrics</a:t>
            </a:r>
            <a:r>
              <a:rPr lang="en-US" sz="1800" dirty="0">
                <a:latin typeface="Georgia" panose="02040502050405020303" pitchFamily="18" charset="0"/>
              </a:rPr>
              <a:t>:</a:t>
            </a:r>
          </a:p>
          <a:p>
            <a:pPr marL="0" indent="0">
              <a:buNone/>
            </a:pPr>
            <a:r>
              <a:rPr lang="en-US" sz="1800" dirty="0">
                <a:latin typeface="Georgia" panose="02040502050405020303" pitchFamily="18" charset="0"/>
              </a:rPr>
              <a:t>We measured </a:t>
            </a:r>
            <a:r>
              <a:rPr lang="en-US" sz="1800" b="1" dirty="0">
                <a:latin typeface="Georgia" panose="02040502050405020303" pitchFamily="18" charset="0"/>
              </a:rPr>
              <a:t>accuracy, precision, recall,</a:t>
            </a:r>
            <a:r>
              <a:rPr lang="en-US" sz="1800" dirty="0">
                <a:latin typeface="Georgia" panose="02040502050405020303" pitchFamily="18" charset="0"/>
              </a:rPr>
              <a:t> and </a:t>
            </a:r>
            <a:r>
              <a:rPr lang="en-US" sz="1800" b="1" dirty="0">
                <a:latin typeface="Georgia" panose="02040502050405020303" pitchFamily="18" charset="0"/>
              </a:rPr>
              <a:t>F1-score</a:t>
            </a:r>
            <a:r>
              <a:rPr lang="en-US" sz="1800" dirty="0">
                <a:latin typeface="Georgia" panose="02040502050405020303" pitchFamily="18" charset="0"/>
              </a:rPr>
              <a:t> to assess each model. F1-score and recall were prioritized for capturing hate speech accurately.</a:t>
            </a:r>
            <a:endParaRPr lang="en-GB" sz="1800" b="1" dirty="0">
              <a:latin typeface="Georgia" panose="02040502050405020303" pitchFamily="18" charset="0"/>
            </a:endParaRPr>
          </a:p>
        </p:txBody>
      </p:sp>
      <p:sp>
        <p:nvSpPr>
          <p:cNvPr id="4" name="Rectangle 3">
            <a:extLst>
              <a:ext uri="{FF2B5EF4-FFF2-40B4-BE49-F238E27FC236}">
                <a16:creationId xmlns:a16="http://schemas.microsoft.com/office/drawing/2014/main" id="{B420C602-15C8-44EE-B5A3-F1C95106CA18}"/>
              </a:ext>
            </a:extLst>
          </p:cNvPr>
          <p:cNvSpPr/>
          <p:nvPr/>
        </p:nvSpPr>
        <p:spPr>
          <a:xfrm>
            <a:off x="824753" y="349623"/>
            <a:ext cx="10533529" cy="133574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600" dirty="0">
              <a:solidFill>
                <a:srgbClr val="FF6600"/>
              </a:solidFill>
              <a:latin typeface="Georgia" panose="02040502050405020303" pitchFamily="18" charset="0"/>
            </a:endParaRPr>
          </a:p>
          <a:p>
            <a:pPr lvl="0" algn="ctr"/>
            <a:r>
              <a:rPr lang="en-GB" sz="3600" dirty="0">
                <a:solidFill>
                  <a:srgbClr val="FF6600"/>
                </a:solidFill>
                <a:latin typeface="Georgia" panose="02040502050405020303" pitchFamily="18" charset="0"/>
              </a:rPr>
              <a:t>Model Training and Evaluation </a:t>
            </a:r>
            <a:r>
              <a:rPr lang="en-GB" sz="3600" dirty="0" err="1">
                <a:solidFill>
                  <a:srgbClr val="FF6600"/>
                </a:solidFill>
                <a:latin typeface="Georgia" panose="02040502050405020303" pitchFamily="18" charset="0"/>
              </a:rPr>
              <a:t>Matrics</a:t>
            </a:r>
            <a:endParaRPr lang="en-GB" sz="3600" dirty="0">
              <a:solidFill>
                <a:srgbClr val="FF6600"/>
              </a:solidFill>
              <a:latin typeface="Georgia" panose="02040502050405020303" pitchFamily="18" charset="0"/>
            </a:endParaRPr>
          </a:p>
          <a:p>
            <a:pPr lvl="0" algn="ctr"/>
            <a:endParaRPr lang="en-GB" dirty="0">
              <a:solidFill>
                <a:prstClr val="white"/>
              </a:solidFill>
            </a:endParaRPr>
          </a:p>
          <a:p>
            <a:pPr lvl="0" algn="ctr"/>
            <a:endParaRPr lang="en-GB" dirty="0">
              <a:solidFill>
                <a:prstClr val="white"/>
              </a:solidFill>
            </a:endParaRPr>
          </a:p>
          <a:p>
            <a:pPr algn="ctr"/>
            <a:endParaRPr lang="en-GB" dirty="0"/>
          </a:p>
        </p:txBody>
      </p:sp>
    </p:spTree>
    <p:extLst>
      <p:ext uri="{BB962C8B-B14F-4D97-AF65-F5344CB8AC3E}">
        <p14:creationId xmlns:p14="http://schemas.microsoft.com/office/powerpoint/2010/main" val="122751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40E-7865-4BD8-A6E0-C6B007F471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C2EB56B-9635-4C1F-A7BB-7B7D5417EF10}"/>
              </a:ext>
            </a:extLst>
          </p:cNvPr>
          <p:cNvSpPr>
            <a:spLocks noGrp="1"/>
          </p:cNvSpPr>
          <p:nvPr>
            <p:ph idx="1"/>
          </p:nvPr>
        </p:nvSpPr>
        <p:spPr>
          <a:xfrm>
            <a:off x="838200" y="1819835"/>
            <a:ext cx="10515600" cy="4357128"/>
          </a:xfrm>
        </p:spPr>
        <p:txBody>
          <a:bodyPr>
            <a:normAutofit/>
          </a:bodyPr>
          <a:lstStyle/>
          <a:p>
            <a:pPr marL="0" indent="0">
              <a:buNone/>
            </a:pPr>
            <a:r>
              <a:rPr lang="en-US" sz="1800" b="1" dirty="0">
                <a:latin typeface="Georgia" panose="02040502050405020303" pitchFamily="18" charset="0"/>
              </a:rPr>
              <a:t>Performance Summary</a:t>
            </a:r>
            <a:r>
              <a:rPr lang="en-US" sz="1800" dirty="0">
                <a:latin typeface="Georgia" panose="02040502050405020303" pitchFamily="18" charset="0"/>
              </a:rPr>
              <a:t>: The Transformer model achieved high accuracy </a:t>
            </a:r>
            <a:r>
              <a:rPr lang="en-US" sz="1800" b="1" dirty="0">
                <a:latin typeface="Georgia" panose="02040502050405020303" pitchFamily="18" charset="0"/>
              </a:rPr>
              <a:t>(97%) </a:t>
            </a:r>
            <a:r>
              <a:rPr lang="en-US" sz="1800" dirty="0">
                <a:latin typeface="Georgia" panose="02040502050405020303" pitchFamily="18" charset="0"/>
              </a:rPr>
              <a:t>with strong F1-scores across both classes, particularly excelling in non-hate detection.</a:t>
            </a:r>
          </a:p>
          <a:p>
            <a:pPr marL="0" indent="0">
              <a:buNone/>
            </a:pPr>
            <a:endParaRPr lang="en-US" sz="1800" dirty="0">
              <a:latin typeface="Georgia" panose="02040502050405020303" pitchFamily="18" charset="0"/>
            </a:endParaRPr>
          </a:p>
          <a:p>
            <a:pPr marL="0" indent="0">
              <a:buNone/>
            </a:pPr>
            <a:r>
              <a:rPr lang="en-US" sz="1800" b="1" dirty="0">
                <a:latin typeface="Georgia" panose="02040502050405020303" pitchFamily="18" charset="0"/>
              </a:rPr>
              <a:t>Confusion Matrix</a:t>
            </a:r>
            <a:r>
              <a:rPr lang="en-US" sz="1800" dirty="0">
                <a:latin typeface="Georgia" panose="02040502050405020303" pitchFamily="18" charset="0"/>
              </a:rPr>
              <a:t>: Showed balanced performance and low misclassification across classes.</a:t>
            </a:r>
          </a:p>
          <a:p>
            <a:pPr marL="0" indent="0">
              <a:buNone/>
            </a:pPr>
            <a:endParaRPr lang="en-US" sz="1800" dirty="0">
              <a:latin typeface="Georgia" panose="02040502050405020303" pitchFamily="18" charset="0"/>
            </a:endParaRPr>
          </a:p>
          <a:p>
            <a:pPr marL="0" indent="0">
              <a:buNone/>
            </a:pPr>
            <a:r>
              <a:rPr lang="en-US" sz="1800" b="1" dirty="0">
                <a:latin typeface="Georgia" panose="02040502050405020303" pitchFamily="18" charset="0"/>
              </a:rPr>
              <a:t>Insights</a:t>
            </a:r>
            <a:r>
              <a:rPr lang="en-US" sz="1800" dirty="0">
                <a:latin typeface="Georgia" panose="02040502050405020303" pitchFamily="18" charset="0"/>
              </a:rPr>
              <a:t>: This model provided high reliability and generalizability, performing well on both hate and non-hate speech.</a:t>
            </a:r>
          </a:p>
          <a:p>
            <a:pPr marL="0" indent="0">
              <a:buNone/>
            </a:pPr>
            <a:endParaRPr lang="en-US" sz="1800" dirty="0">
              <a:latin typeface="Georgia" panose="02040502050405020303" pitchFamily="18" charset="0"/>
            </a:endParaRPr>
          </a:p>
        </p:txBody>
      </p:sp>
      <p:sp>
        <p:nvSpPr>
          <p:cNvPr id="4" name="Rectangle 3">
            <a:extLst>
              <a:ext uri="{FF2B5EF4-FFF2-40B4-BE49-F238E27FC236}">
                <a16:creationId xmlns:a16="http://schemas.microsoft.com/office/drawing/2014/main" id="{B420C602-15C8-44EE-B5A3-F1C95106CA18}"/>
              </a:ext>
            </a:extLst>
          </p:cNvPr>
          <p:cNvSpPr/>
          <p:nvPr/>
        </p:nvSpPr>
        <p:spPr>
          <a:xfrm>
            <a:off x="824753" y="349623"/>
            <a:ext cx="10533529" cy="133574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600" dirty="0">
              <a:solidFill>
                <a:srgbClr val="FF6600"/>
              </a:solidFill>
              <a:latin typeface="Georgia" panose="02040502050405020303" pitchFamily="18" charset="0"/>
            </a:endParaRPr>
          </a:p>
          <a:p>
            <a:pPr lvl="0" algn="ctr"/>
            <a:r>
              <a:rPr lang="en-GB" sz="3600" dirty="0">
                <a:solidFill>
                  <a:srgbClr val="FF6600"/>
                </a:solidFill>
                <a:latin typeface="Georgia" panose="02040502050405020303" pitchFamily="18" charset="0"/>
              </a:rPr>
              <a:t>Transformer Model</a:t>
            </a:r>
          </a:p>
          <a:p>
            <a:pPr lvl="0" algn="ctr"/>
            <a:endParaRPr lang="en-GB" dirty="0">
              <a:solidFill>
                <a:prstClr val="white"/>
              </a:solidFill>
            </a:endParaRPr>
          </a:p>
          <a:p>
            <a:pPr lvl="0" algn="ctr"/>
            <a:endParaRPr lang="en-GB" dirty="0">
              <a:solidFill>
                <a:prstClr val="white"/>
              </a:solidFill>
            </a:endParaRPr>
          </a:p>
          <a:p>
            <a:pPr algn="ctr"/>
            <a:endParaRPr lang="en-GB" dirty="0"/>
          </a:p>
        </p:txBody>
      </p:sp>
      <p:pic>
        <p:nvPicPr>
          <p:cNvPr id="5" name="Picture 4">
            <a:extLst>
              <a:ext uri="{FF2B5EF4-FFF2-40B4-BE49-F238E27FC236}">
                <a16:creationId xmlns:a16="http://schemas.microsoft.com/office/drawing/2014/main" id="{0456957D-1C18-AF3E-DE13-1A1F921298E5}"/>
              </a:ext>
            </a:extLst>
          </p:cNvPr>
          <p:cNvPicPr>
            <a:picLocks noChangeAspect="1"/>
          </p:cNvPicPr>
          <p:nvPr/>
        </p:nvPicPr>
        <p:blipFill>
          <a:blip r:embed="rId2"/>
          <a:stretch>
            <a:fillRect/>
          </a:stretch>
        </p:blipFill>
        <p:spPr>
          <a:xfrm>
            <a:off x="6725271" y="4085616"/>
            <a:ext cx="4472816" cy="2642107"/>
          </a:xfrm>
          <a:prstGeom prst="rect">
            <a:avLst/>
          </a:prstGeom>
          <a:ln w="28575">
            <a:solidFill>
              <a:schemeClr val="tx1"/>
            </a:solidFill>
          </a:ln>
        </p:spPr>
      </p:pic>
      <p:pic>
        <p:nvPicPr>
          <p:cNvPr id="9" name="Picture 8" descr="A number of numbers on a white background&#10;&#10;Description automatically generated">
            <a:extLst>
              <a:ext uri="{FF2B5EF4-FFF2-40B4-BE49-F238E27FC236}">
                <a16:creationId xmlns:a16="http://schemas.microsoft.com/office/drawing/2014/main" id="{6808009F-6497-BEFE-CE17-AA0CCC163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13" y="4296951"/>
            <a:ext cx="5400959" cy="2035659"/>
          </a:xfrm>
          <a:prstGeom prst="rect">
            <a:avLst/>
          </a:prstGeom>
          <a:ln w="28575">
            <a:solidFill>
              <a:schemeClr val="tx1"/>
            </a:solidFill>
          </a:ln>
        </p:spPr>
      </p:pic>
    </p:spTree>
    <p:extLst>
      <p:ext uri="{BB962C8B-B14F-4D97-AF65-F5344CB8AC3E}">
        <p14:creationId xmlns:p14="http://schemas.microsoft.com/office/powerpoint/2010/main" val="2462735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40E-7865-4BD8-A6E0-C6B007F471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C2EB56B-9635-4C1F-A7BB-7B7D5417EF10}"/>
              </a:ext>
            </a:extLst>
          </p:cNvPr>
          <p:cNvSpPr>
            <a:spLocks noGrp="1"/>
          </p:cNvSpPr>
          <p:nvPr>
            <p:ph idx="1"/>
          </p:nvPr>
        </p:nvSpPr>
        <p:spPr>
          <a:xfrm>
            <a:off x="838200" y="1819835"/>
            <a:ext cx="10515600" cy="4357128"/>
          </a:xfrm>
        </p:spPr>
        <p:txBody>
          <a:bodyPr>
            <a:normAutofit/>
          </a:bodyPr>
          <a:lstStyle/>
          <a:p>
            <a:pPr marL="0" indent="0">
              <a:buNone/>
            </a:pPr>
            <a:endParaRPr lang="en-US" sz="1800" b="1" dirty="0">
              <a:latin typeface="Georgia" panose="02040502050405020303" pitchFamily="18" charset="0"/>
            </a:endParaRPr>
          </a:p>
          <a:p>
            <a:pPr marL="0" indent="0">
              <a:buNone/>
            </a:pPr>
            <a:r>
              <a:rPr lang="en-US" sz="1800" b="1" dirty="0">
                <a:latin typeface="Georgia" panose="02040502050405020303" pitchFamily="18" charset="0"/>
              </a:rPr>
              <a:t>Performance Summary</a:t>
            </a:r>
            <a:r>
              <a:rPr lang="en-US" sz="1800" dirty="0">
                <a:latin typeface="Georgia" panose="02040502050405020303" pitchFamily="18" charset="0"/>
              </a:rPr>
              <a:t>: Logistic Regression achieved high recall (</a:t>
            </a:r>
            <a:r>
              <a:rPr lang="en-US" sz="1800" b="1" dirty="0">
                <a:latin typeface="Georgia" panose="02040502050405020303" pitchFamily="18" charset="0"/>
              </a:rPr>
              <a:t>84%</a:t>
            </a:r>
            <a:r>
              <a:rPr lang="en-US" sz="1800" dirty="0">
                <a:latin typeface="Georgia" panose="02040502050405020303" pitchFamily="18" charset="0"/>
              </a:rPr>
              <a:t>) for hate speech, catching most hate tweets but with lower precision.</a:t>
            </a:r>
          </a:p>
          <a:p>
            <a:pPr marL="0" indent="0">
              <a:buNone/>
            </a:pPr>
            <a:r>
              <a:rPr lang="en-US" sz="1800" b="1" dirty="0">
                <a:latin typeface="Georgia" panose="02040502050405020303" pitchFamily="18" charset="0"/>
              </a:rPr>
              <a:t>Confusion Matrix</a:t>
            </a:r>
            <a:r>
              <a:rPr lang="en-US" sz="1800" dirty="0">
                <a:latin typeface="Georgia" panose="02040502050405020303" pitchFamily="18" charset="0"/>
              </a:rPr>
              <a:t>: Revealed high true positives for hate but also more false positives.</a:t>
            </a:r>
          </a:p>
          <a:p>
            <a:pPr marL="0" indent="0">
              <a:buNone/>
            </a:pPr>
            <a:r>
              <a:rPr lang="en-US" sz="1800" b="1" dirty="0">
                <a:latin typeface="Georgia" panose="02040502050405020303" pitchFamily="18" charset="0"/>
              </a:rPr>
              <a:t>Insights</a:t>
            </a:r>
            <a:r>
              <a:rPr lang="en-US" sz="1800" dirty="0">
                <a:latin typeface="Georgia" panose="02040502050405020303" pitchFamily="18" charset="0"/>
              </a:rPr>
              <a:t>: The model is sensitive to hate speech but tends to mislabel some non-hate tweets as hate.</a:t>
            </a:r>
          </a:p>
          <a:p>
            <a:pPr marL="0" indent="0">
              <a:buNone/>
            </a:pPr>
            <a:endParaRPr lang="en-US" sz="1800" dirty="0">
              <a:latin typeface="Georgia" panose="02040502050405020303" pitchFamily="18" charset="0"/>
            </a:endParaRPr>
          </a:p>
        </p:txBody>
      </p:sp>
      <p:sp>
        <p:nvSpPr>
          <p:cNvPr id="4" name="Rectangle 3">
            <a:extLst>
              <a:ext uri="{FF2B5EF4-FFF2-40B4-BE49-F238E27FC236}">
                <a16:creationId xmlns:a16="http://schemas.microsoft.com/office/drawing/2014/main" id="{B420C602-15C8-44EE-B5A3-F1C95106CA18}"/>
              </a:ext>
            </a:extLst>
          </p:cNvPr>
          <p:cNvSpPr/>
          <p:nvPr/>
        </p:nvSpPr>
        <p:spPr>
          <a:xfrm>
            <a:off x="824753" y="349623"/>
            <a:ext cx="10533529" cy="133574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600" dirty="0">
              <a:solidFill>
                <a:srgbClr val="FF6600"/>
              </a:solidFill>
              <a:latin typeface="Georgia" panose="02040502050405020303" pitchFamily="18" charset="0"/>
            </a:endParaRPr>
          </a:p>
          <a:p>
            <a:pPr lvl="0" algn="ctr"/>
            <a:r>
              <a:rPr lang="en-GB" sz="3600" dirty="0">
                <a:solidFill>
                  <a:srgbClr val="FF6600"/>
                </a:solidFill>
                <a:latin typeface="Georgia" panose="02040502050405020303" pitchFamily="18" charset="0"/>
              </a:rPr>
              <a:t>Logistic Regression Model</a:t>
            </a:r>
          </a:p>
          <a:p>
            <a:pPr lvl="0" algn="ctr"/>
            <a:endParaRPr lang="en-GB" dirty="0">
              <a:solidFill>
                <a:prstClr val="white"/>
              </a:solidFill>
            </a:endParaRPr>
          </a:p>
          <a:p>
            <a:pPr lvl="0" algn="ctr"/>
            <a:endParaRPr lang="en-GB" dirty="0">
              <a:solidFill>
                <a:prstClr val="white"/>
              </a:solidFill>
            </a:endParaRPr>
          </a:p>
          <a:p>
            <a:pPr algn="ctr"/>
            <a:endParaRPr lang="en-GB" dirty="0"/>
          </a:p>
        </p:txBody>
      </p:sp>
      <p:pic>
        <p:nvPicPr>
          <p:cNvPr id="7" name="Picture 6" descr="A screenshot of a computer&#10;&#10;Description automatically generated">
            <a:extLst>
              <a:ext uri="{FF2B5EF4-FFF2-40B4-BE49-F238E27FC236}">
                <a16:creationId xmlns:a16="http://schemas.microsoft.com/office/drawing/2014/main" id="{5D1E953A-D270-B9F9-8038-1A5EBC3F2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342" y="3998398"/>
            <a:ext cx="5041181" cy="2307711"/>
          </a:xfrm>
          <a:prstGeom prst="rect">
            <a:avLst/>
          </a:prstGeom>
          <a:ln w="28575">
            <a:solidFill>
              <a:schemeClr val="tx1"/>
            </a:solidFill>
          </a:ln>
        </p:spPr>
      </p:pic>
      <p:pic>
        <p:nvPicPr>
          <p:cNvPr id="10" name="Picture 9" descr="A blue squares with white text&#10;&#10;Description automatically generated">
            <a:extLst>
              <a:ext uri="{FF2B5EF4-FFF2-40B4-BE49-F238E27FC236}">
                <a16:creationId xmlns:a16="http://schemas.microsoft.com/office/drawing/2014/main" id="{6DA17108-D203-390A-A0F2-AB5527225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451" y="3667539"/>
            <a:ext cx="4679004" cy="3052021"/>
          </a:xfrm>
          <a:prstGeom prst="rect">
            <a:avLst/>
          </a:prstGeom>
          <a:ln w="28575">
            <a:solidFill>
              <a:schemeClr val="tx1"/>
            </a:solidFill>
          </a:ln>
        </p:spPr>
      </p:pic>
    </p:spTree>
    <p:extLst>
      <p:ext uri="{BB962C8B-B14F-4D97-AF65-F5344CB8AC3E}">
        <p14:creationId xmlns:p14="http://schemas.microsoft.com/office/powerpoint/2010/main" val="3499691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40E-7865-4BD8-A6E0-C6B007F471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C2EB56B-9635-4C1F-A7BB-7B7D5417EF10}"/>
              </a:ext>
            </a:extLst>
          </p:cNvPr>
          <p:cNvSpPr>
            <a:spLocks noGrp="1"/>
          </p:cNvSpPr>
          <p:nvPr>
            <p:ph idx="1"/>
          </p:nvPr>
        </p:nvSpPr>
        <p:spPr>
          <a:xfrm>
            <a:off x="838200" y="1819835"/>
            <a:ext cx="10515600" cy="4357128"/>
          </a:xfrm>
        </p:spPr>
        <p:txBody>
          <a:bodyPr>
            <a:normAutofit/>
          </a:bodyPr>
          <a:lstStyle/>
          <a:p>
            <a:pPr marL="0" indent="0">
              <a:buNone/>
            </a:pPr>
            <a:r>
              <a:rPr lang="en-US" sz="1800" b="1" dirty="0">
                <a:latin typeface="Georgia" panose="02040502050405020303" pitchFamily="18" charset="0"/>
              </a:rPr>
              <a:t>Performance Summary</a:t>
            </a:r>
            <a:r>
              <a:rPr lang="en-US" sz="1800" dirty="0">
                <a:latin typeface="Georgia" panose="02040502050405020303" pitchFamily="18" charset="0"/>
              </a:rPr>
              <a:t>: </a:t>
            </a:r>
            <a:r>
              <a:rPr lang="en-US" sz="1800" dirty="0" err="1">
                <a:latin typeface="Georgia" panose="02040502050405020303" pitchFamily="18" charset="0"/>
              </a:rPr>
              <a:t>XGBoost</a:t>
            </a:r>
            <a:r>
              <a:rPr lang="en-US" sz="1800" dirty="0">
                <a:latin typeface="Georgia" panose="02040502050405020303" pitchFamily="18" charset="0"/>
              </a:rPr>
              <a:t> performed well on non-hate speech with high accuracy but struggled with lower recall and precision for hate speech..</a:t>
            </a:r>
          </a:p>
          <a:p>
            <a:pPr marL="0" indent="0">
              <a:buNone/>
            </a:pPr>
            <a:r>
              <a:rPr lang="en-US" sz="1800" b="1" dirty="0">
                <a:latin typeface="Georgia" panose="02040502050405020303" pitchFamily="18" charset="0"/>
              </a:rPr>
              <a:t>Confusion Matrix</a:t>
            </a:r>
            <a:r>
              <a:rPr lang="en-US" sz="1800" dirty="0">
                <a:latin typeface="Georgia" panose="02040502050405020303" pitchFamily="18" charset="0"/>
              </a:rPr>
              <a:t>: Showed lower accuracy in distinguishing hate tweets, with more false negatives..</a:t>
            </a:r>
          </a:p>
          <a:p>
            <a:pPr marL="0" indent="0">
              <a:buNone/>
            </a:pPr>
            <a:r>
              <a:rPr lang="en-US" sz="1800" b="1" dirty="0">
                <a:latin typeface="Georgia" panose="02040502050405020303" pitchFamily="18" charset="0"/>
              </a:rPr>
              <a:t>Insights</a:t>
            </a:r>
            <a:r>
              <a:rPr lang="en-US" sz="1800" dirty="0">
                <a:latin typeface="Georgia" panose="02040502050405020303" pitchFamily="18" charset="0"/>
              </a:rPr>
              <a:t>: </a:t>
            </a:r>
            <a:r>
              <a:rPr lang="en-US" sz="1800" dirty="0" err="1">
                <a:latin typeface="Georgia" panose="02040502050405020303" pitchFamily="18" charset="0"/>
              </a:rPr>
              <a:t>XGBoost</a:t>
            </a:r>
            <a:r>
              <a:rPr lang="en-US" sz="1800" dirty="0">
                <a:latin typeface="Georgia" panose="02040502050405020303" pitchFamily="18" charset="0"/>
              </a:rPr>
              <a:t> performed reliably for non-hate tweets but had limited effectiveness in hate speech detection due to lower sensitivity</a:t>
            </a:r>
            <a:r>
              <a:rPr lang="en-US" sz="1200" dirty="0"/>
              <a:t>.</a:t>
            </a:r>
            <a:r>
              <a:rPr lang="en-US" sz="1800" dirty="0">
                <a:latin typeface="Georgia" panose="02040502050405020303" pitchFamily="18" charset="0"/>
              </a:rPr>
              <a:t>.</a:t>
            </a:r>
          </a:p>
          <a:p>
            <a:pPr marL="0" indent="0">
              <a:buNone/>
            </a:pPr>
            <a:endParaRPr lang="en-US" sz="1800" dirty="0">
              <a:latin typeface="Georgia" panose="02040502050405020303" pitchFamily="18" charset="0"/>
            </a:endParaRPr>
          </a:p>
        </p:txBody>
      </p:sp>
      <p:sp>
        <p:nvSpPr>
          <p:cNvPr id="4" name="Rectangle 3">
            <a:extLst>
              <a:ext uri="{FF2B5EF4-FFF2-40B4-BE49-F238E27FC236}">
                <a16:creationId xmlns:a16="http://schemas.microsoft.com/office/drawing/2014/main" id="{B420C602-15C8-44EE-B5A3-F1C95106CA18}"/>
              </a:ext>
            </a:extLst>
          </p:cNvPr>
          <p:cNvSpPr/>
          <p:nvPr/>
        </p:nvSpPr>
        <p:spPr>
          <a:xfrm>
            <a:off x="824753" y="349623"/>
            <a:ext cx="10533529" cy="133574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600" dirty="0">
              <a:solidFill>
                <a:srgbClr val="FF6600"/>
              </a:solidFill>
              <a:latin typeface="Georgia" panose="02040502050405020303" pitchFamily="18" charset="0"/>
            </a:endParaRPr>
          </a:p>
          <a:p>
            <a:pPr lvl="0" algn="ctr"/>
            <a:r>
              <a:rPr lang="en-GB" sz="3600" dirty="0" err="1">
                <a:solidFill>
                  <a:srgbClr val="FF6600"/>
                </a:solidFill>
                <a:latin typeface="Georgia" panose="02040502050405020303" pitchFamily="18" charset="0"/>
              </a:rPr>
              <a:t>XGBoost</a:t>
            </a:r>
            <a:r>
              <a:rPr lang="en-GB" sz="3600" dirty="0">
                <a:solidFill>
                  <a:srgbClr val="FF6600"/>
                </a:solidFill>
                <a:latin typeface="Georgia" panose="02040502050405020303" pitchFamily="18" charset="0"/>
              </a:rPr>
              <a:t> Model</a:t>
            </a:r>
          </a:p>
          <a:p>
            <a:pPr lvl="0" algn="ctr"/>
            <a:endParaRPr lang="en-GB" dirty="0">
              <a:solidFill>
                <a:prstClr val="white"/>
              </a:solidFill>
            </a:endParaRPr>
          </a:p>
          <a:p>
            <a:pPr lvl="0" algn="ctr"/>
            <a:endParaRPr lang="en-GB" dirty="0">
              <a:solidFill>
                <a:prstClr val="white"/>
              </a:solidFill>
            </a:endParaRPr>
          </a:p>
          <a:p>
            <a:pPr algn="ctr"/>
            <a:endParaRPr lang="en-GB" dirty="0"/>
          </a:p>
        </p:txBody>
      </p:sp>
      <p:pic>
        <p:nvPicPr>
          <p:cNvPr id="6" name="Picture 5" descr="A screenshot of a computer screen&#10;&#10;Description automatically generated">
            <a:extLst>
              <a:ext uri="{FF2B5EF4-FFF2-40B4-BE49-F238E27FC236}">
                <a16:creationId xmlns:a16="http://schemas.microsoft.com/office/drawing/2014/main" id="{3FAFC974-E3F3-391F-A570-D0AB93BB4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387" y="4033838"/>
            <a:ext cx="4900613" cy="2459037"/>
          </a:xfrm>
          <a:prstGeom prst="rect">
            <a:avLst/>
          </a:prstGeom>
          <a:ln w="28575">
            <a:solidFill>
              <a:schemeClr val="tx1"/>
            </a:solidFill>
          </a:ln>
        </p:spPr>
      </p:pic>
      <p:pic>
        <p:nvPicPr>
          <p:cNvPr id="12" name="Picture 11" descr="A blue squares with white text&#10;&#10;Description automatically generated">
            <a:extLst>
              <a:ext uri="{FF2B5EF4-FFF2-40B4-BE49-F238E27FC236}">
                <a16:creationId xmlns:a16="http://schemas.microsoft.com/office/drawing/2014/main" id="{BD4B2426-B90A-0B60-1727-5089FBCAF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273" y="3542656"/>
            <a:ext cx="4610263" cy="3125487"/>
          </a:xfrm>
          <a:prstGeom prst="rect">
            <a:avLst/>
          </a:prstGeom>
          <a:ln w="28575">
            <a:solidFill>
              <a:schemeClr val="tx1"/>
            </a:solidFill>
          </a:ln>
        </p:spPr>
      </p:pic>
    </p:spTree>
    <p:extLst>
      <p:ext uri="{BB962C8B-B14F-4D97-AF65-F5344CB8AC3E}">
        <p14:creationId xmlns:p14="http://schemas.microsoft.com/office/powerpoint/2010/main" val="4085073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40E-7865-4BD8-A6E0-C6B007F471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C2EB56B-9635-4C1F-A7BB-7B7D5417EF10}"/>
              </a:ext>
            </a:extLst>
          </p:cNvPr>
          <p:cNvSpPr>
            <a:spLocks noGrp="1"/>
          </p:cNvSpPr>
          <p:nvPr>
            <p:ph idx="1"/>
          </p:nvPr>
        </p:nvSpPr>
        <p:spPr>
          <a:xfrm>
            <a:off x="838200" y="1819835"/>
            <a:ext cx="10515600" cy="4357128"/>
          </a:xfrm>
        </p:spPr>
        <p:txBody>
          <a:bodyPr>
            <a:normAutofit/>
          </a:bodyPr>
          <a:lstStyle/>
          <a:p>
            <a:pPr marL="0" indent="0">
              <a:buNone/>
            </a:pPr>
            <a:endParaRPr lang="en-US" sz="1800" b="1" dirty="0">
              <a:latin typeface="Georgia" panose="02040502050405020303" pitchFamily="18" charset="0"/>
            </a:endParaRPr>
          </a:p>
          <a:p>
            <a:pPr marL="0" indent="0">
              <a:buNone/>
            </a:pPr>
            <a:r>
              <a:rPr lang="en-US" sz="1800" dirty="0">
                <a:latin typeface="Georgia" panose="02040502050405020303" pitchFamily="18" charset="0"/>
              </a:rPr>
              <a:t>Models were compared based on accuracy, F1-score, precision, and recall. The Transformer model emerged as the best performer across all metrics.</a:t>
            </a:r>
          </a:p>
          <a:p>
            <a:pPr marL="0" indent="0">
              <a:buNone/>
            </a:pPr>
            <a:r>
              <a:rPr lang="en-US" sz="1800" dirty="0">
                <a:latin typeface="Georgia" panose="02040502050405020303" pitchFamily="18" charset="0"/>
              </a:rPr>
              <a:t>Transformers provided the most balanced and accurate results for both classes, making it the optimal choice for this project</a:t>
            </a:r>
            <a:r>
              <a:rPr lang="en-US" sz="1200" dirty="0"/>
              <a:t>.</a:t>
            </a:r>
            <a:endParaRPr lang="en-US" sz="1800" dirty="0">
              <a:latin typeface="Georgia" panose="02040502050405020303" pitchFamily="18" charset="0"/>
            </a:endParaRPr>
          </a:p>
        </p:txBody>
      </p:sp>
      <p:sp>
        <p:nvSpPr>
          <p:cNvPr id="4" name="Rectangle 3">
            <a:extLst>
              <a:ext uri="{FF2B5EF4-FFF2-40B4-BE49-F238E27FC236}">
                <a16:creationId xmlns:a16="http://schemas.microsoft.com/office/drawing/2014/main" id="{B420C602-15C8-44EE-B5A3-F1C95106CA18}"/>
              </a:ext>
            </a:extLst>
          </p:cNvPr>
          <p:cNvSpPr/>
          <p:nvPr/>
        </p:nvSpPr>
        <p:spPr>
          <a:xfrm>
            <a:off x="824753" y="349623"/>
            <a:ext cx="10533529" cy="133574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600" dirty="0">
              <a:solidFill>
                <a:srgbClr val="FF6600"/>
              </a:solidFill>
              <a:latin typeface="Georgia" panose="02040502050405020303" pitchFamily="18" charset="0"/>
            </a:endParaRPr>
          </a:p>
          <a:p>
            <a:pPr lvl="0" algn="ctr"/>
            <a:r>
              <a:rPr lang="en-GB" sz="3600" dirty="0">
                <a:solidFill>
                  <a:srgbClr val="FF6600"/>
                </a:solidFill>
                <a:latin typeface="Georgia" panose="02040502050405020303" pitchFamily="18" charset="0"/>
              </a:rPr>
              <a:t>Comparison of Model Performance</a:t>
            </a:r>
          </a:p>
          <a:p>
            <a:pPr lvl="0" algn="ctr"/>
            <a:endParaRPr lang="en-GB" dirty="0">
              <a:solidFill>
                <a:prstClr val="white"/>
              </a:solidFill>
            </a:endParaRPr>
          </a:p>
          <a:p>
            <a:pPr lvl="0" algn="ctr"/>
            <a:endParaRPr lang="en-GB" dirty="0">
              <a:solidFill>
                <a:prstClr val="white"/>
              </a:solidFill>
            </a:endParaRPr>
          </a:p>
          <a:p>
            <a:pPr algn="ctr"/>
            <a:endParaRPr lang="en-GB" dirty="0"/>
          </a:p>
        </p:txBody>
      </p:sp>
      <p:graphicFrame>
        <p:nvGraphicFramePr>
          <p:cNvPr id="7" name="Table 7">
            <a:extLst>
              <a:ext uri="{FF2B5EF4-FFF2-40B4-BE49-F238E27FC236}">
                <a16:creationId xmlns:a16="http://schemas.microsoft.com/office/drawing/2014/main" id="{414B82A1-AAEA-B462-2204-B1E138E4FB6C}"/>
              </a:ext>
            </a:extLst>
          </p:cNvPr>
          <p:cNvGraphicFramePr>
            <a:graphicFrameLocks noGrp="1"/>
          </p:cNvGraphicFramePr>
          <p:nvPr>
            <p:extLst>
              <p:ext uri="{D42A27DB-BD31-4B8C-83A1-F6EECF244321}">
                <p14:modId xmlns:p14="http://schemas.microsoft.com/office/powerpoint/2010/main" val="2363024005"/>
              </p:ext>
            </p:extLst>
          </p:nvPr>
        </p:nvGraphicFramePr>
        <p:xfrm>
          <a:off x="1128408" y="3822170"/>
          <a:ext cx="3443593" cy="2461149"/>
        </p:xfrm>
        <a:graphic>
          <a:graphicData uri="http://schemas.openxmlformats.org/drawingml/2006/table">
            <a:tbl>
              <a:tblPr firstRow="1" bandRow="1">
                <a:tableStyleId>{5C22544A-7EE6-4342-B048-85BDC9FD1C3A}</a:tableStyleId>
              </a:tblPr>
              <a:tblGrid>
                <a:gridCol w="2110088">
                  <a:extLst>
                    <a:ext uri="{9D8B030D-6E8A-4147-A177-3AD203B41FA5}">
                      <a16:colId xmlns:a16="http://schemas.microsoft.com/office/drawing/2014/main" val="2958840871"/>
                    </a:ext>
                  </a:extLst>
                </a:gridCol>
                <a:gridCol w="1333505">
                  <a:extLst>
                    <a:ext uri="{9D8B030D-6E8A-4147-A177-3AD203B41FA5}">
                      <a16:colId xmlns:a16="http://schemas.microsoft.com/office/drawing/2014/main" val="537344997"/>
                    </a:ext>
                  </a:extLst>
                </a:gridCol>
              </a:tblGrid>
              <a:tr h="607023">
                <a:tc>
                  <a:txBody>
                    <a:bodyPr/>
                    <a:lstStyle/>
                    <a:p>
                      <a:r>
                        <a:rPr lang="en-US" b="1" dirty="0">
                          <a:latin typeface="Georgia" panose="02040502050405020303" pitchFamily="18" charset="0"/>
                        </a:rPr>
                        <a:t>Model</a:t>
                      </a:r>
                    </a:p>
                  </a:txBody>
                  <a:tcPr/>
                </a:tc>
                <a:tc>
                  <a:txBody>
                    <a:bodyPr/>
                    <a:lstStyle/>
                    <a:p>
                      <a:r>
                        <a:rPr lang="en-US" dirty="0">
                          <a:latin typeface="Georgia" panose="02040502050405020303" pitchFamily="18" charset="0"/>
                        </a:rPr>
                        <a:t>Accuracy</a:t>
                      </a:r>
                    </a:p>
                  </a:txBody>
                  <a:tcPr/>
                </a:tc>
                <a:extLst>
                  <a:ext uri="{0D108BD9-81ED-4DB2-BD59-A6C34878D82A}">
                    <a16:rowId xmlns:a16="http://schemas.microsoft.com/office/drawing/2014/main" val="1219983863"/>
                  </a:ext>
                </a:extLst>
              </a:tr>
              <a:tr h="607023">
                <a:tc>
                  <a:txBody>
                    <a:bodyPr/>
                    <a:lstStyle/>
                    <a:p>
                      <a:r>
                        <a:rPr lang="en-US" dirty="0">
                          <a:latin typeface="Georgia" panose="02040502050405020303" pitchFamily="18" charset="0"/>
                        </a:rPr>
                        <a:t>Transformer</a:t>
                      </a:r>
                    </a:p>
                  </a:txBody>
                  <a:tcPr/>
                </a:tc>
                <a:tc>
                  <a:txBody>
                    <a:bodyPr/>
                    <a:lstStyle/>
                    <a:p>
                      <a:r>
                        <a:rPr lang="en-US" b="1" dirty="0"/>
                        <a:t>97%</a:t>
                      </a:r>
                    </a:p>
                  </a:txBody>
                  <a:tcPr/>
                </a:tc>
                <a:extLst>
                  <a:ext uri="{0D108BD9-81ED-4DB2-BD59-A6C34878D82A}">
                    <a16:rowId xmlns:a16="http://schemas.microsoft.com/office/drawing/2014/main" val="2441547274"/>
                  </a:ext>
                </a:extLst>
              </a:tr>
              <a:tr h="607023">
                <a:tc>
                  <a:txBody>
                    <a:bodyPr/>
                    <a:lstStyle/>
                    <a:p>
                      <a:r>
                        <a:rPr lang="en-US" dirty="0">
                          <a:latin typeface="Georgia" panose="02040502050405020303" pitchFamily="18" charset="0"/>
                        </a:rPr>
                        <a:t>Logistic Regression</a:t>
                      </a:r>
                    </a:p>
                  </a:txBody>
                  <a:tcPr/>
                </a:tc>
                <a:tc>
                  <a:txBody>
                    <a:bodyPr/>
                    <a:lstStyle/>
                    <a:p>
                      <a:r>
                        <a:rPr lang="en-US" b="1" dirty="0"/>
                        <a:t>92%</a:t>
                      </a:r>
                    </a:p>
                  </a:txBody>
                  <a:tcPr/>
                </a:tc>
                <a:extLst>
                  <a:ext uri="{0D108BD9-81ED-4DB2-BD59-A6C34878D82A}">
                    <a16:rowId xmlns:a16="http://schemas.microsoft.com/office/drawing/2014/main" val="2624020119"/>
                  </a:ext>
                </a:extLst>
              </a:tr>
              <a:tr h="607023">
                <a:tc>
                  <a:txBody>
                    <a:bodyPr/>
                    <a:lstStyle/>
                    <a:p>
                      <a:r>
                        <a:rPr lang="en-US" dirty="0" err="1">
                          <a:latin typeface="Georgia" panose="02040502050405020303" pitchFamily="18" charset="0"/>
                        </a:rPr>
                        <a:t>XGBoost</a:t>
                      </a:r>
                      <a:endParaRPr lang="en-US" dirty="0">
                        <a:latin typeface="Georgia" panose="02040502050405020303" pitchFamily="18" charset="0"/>
                      </a:endParaRPr>
                    </a:p>
                  </a:txBody>
                  <a:tcPr/>
                </a:tc>
                <a:tc>
                  <a:txBody>
                    <a:bodyPr/>
                    <a:lstStyle/>
                    <a:p>
                      <a:r>
                        <a:rPr lang="en-US" b="1" dirty="0">
                          <a:latin typeface="Georgia" panose="02040502050405020303" pitchFamily="18" charset="0"/>
                        </a:rPr>
                        <a:t>91%</a:t>
                      </a:r>
                    </a:p>
                  </a:txBody>
                  <a:tcPr/>
                </a:tc>
                <a:extLst>
                  <a:ext uri="{0D108BD9-81ED-4DB2-BD59-A6C34878D82A}">
                    <a16:rowId xmlns:a16="http://schemas.microsoft.com/office/drawing/2014/main" val="2748596422"/>
                  </a:ext>
                </a:extLst>
              </a:tr>
            </a:tbl>
          </a:graphicData>
        </a:graphic>
      </p:graphicFrame>
      <p:pic>
        <p:nvPicPr>
          <p:cNvPr id="8" name="Picture 7">
            <a:extLst>
              <a:ext uri="{FF2B5EF4-FFF2-40B4-BE49-F238E27FC236}">
                <a16:creationId xmlns:a16="http://schemas.microsoft.com/office/drawing/2014/main" id="{2E008EE8-4118-C097-849E-C9979219FE48}"/>
              </a:ext>
            </a:extLst>
          </p:cNvPr>
          <p:cNvPicPr>
            <a:picLocks noChangeAspect="1"/>
          </p:cNvPicPr>
          <p:nvPr/>
        </p:nvPicPr>
        <p:blipFill>
          <a:blip r:embed="rId2"/>
          <a:stretch>
            <a:fillRect/>
          </a:stretch>
        </p:blipFill>
        <p:spPr>
          <a:xfrm>
            <a:off x="5025266" y="3178036"/>
            <a:ext cx="6038326" cy="3580572"/>
          </a:xfrm>
          <a:prstGeom prst="rect">
            <a:avLst/>
          </a:prstGeom>
        </p:spPr>
      </p:pic>
    </p:spTree>
    <p:extLst>
      <p:ext uri="{BB962C8B-B14F-4D97-AF65-F5344CB8AC3E}">
        <p14:creationId xmlns:p14="http://schemas.microsoft.com/office/powerpoint/2010/main" val="3218601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40E-7865-4BD8-A6E0-C6B007F471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C2EB56B-9635-4C1F-A7BB-7B7D5417EF10}"/>
              </a:ext>
            </a:extLst>
          </p:cNvPr>
          <p:cNvSpPr>
            <a:spLocks noGrp="1"/>
          </p:cNvSpPr>
          <p:nvPr>
            <p:ph idx="1"/>
          </p:nvPr>
        </p:nvSpPr>
        <p:spPr>
          <a:xfrm>
            <a:off x="838200" y="1819835"/>
            <a:ext cx="10515600" cy="4357128"/>
          </a:xfrm>
        </p:spPr>
        <p:txBody>
          <a:bodyPr>
            <a:normAutofit/>
          </a:bodyPr>
          <a:lstStyle/>
          <a:p>
            <a:pPr marL="0" indent="0">
              <a:buNone/>
            </a:pPr>
            <a:endParaRPr lang="en-US" sz="1800" b="1" dirty="0">
              <a:latin typeface="Georgia" panose="02040502050405020303" pitchFamily="18" charset="0"/>
            </a:endParaRPr>
          </a:p>
          <a:p>
            <a:pPr marL="0" indent="0">
              <a:buNone/>
            </a:pPr>
            <a:r>
              <a:rPr lang="en-US" sz="1800" dirty="0">
                <a:latin typeface="Georgia" panose="02040502050405020303" pitchFamily="18" charset="0"/>
              </a:rPr>
              <a:t>Based on overall performance, </a:t>
            </a:r>
            <a:r>
              <a:rPr lang="en-US" sz="1800" b="1" dirty="0">
                <a:latin typeface="Georgia" panose="02040502050405020303" pitchFamily="18" charset="0"/>
              </a:rPr>
              <a:t>Transformers (BERT)</a:t>
            </a:r>
            <a:r>
              <a:rPr lang="en-US" sz="1800" dirty="0">
                <a:latin typeface="Georgia" panose="02040502050405020303" pitchFamily="18" charset="0"/>
              </a:rPr>
              <a:t> is recommended for deployment due to its high accuracy and balanced detection across both classes.</a:t>
            </a:r>
          </a:p>
          <a:p>
            <a:pPr marL="0" indent="0">
              <a:buNone/>
            </a:pPr>
            <a:endParaRPr lang="en-US" sz="1800" dirty="0">
              <a:latin typeface="Georgia" panose="02040502050405020303" pitchFamily="18" charset="0"/>
            </a:endParaRPr>
          </a:p>
          <a:p>
            <a:pPr marL="0" indent="0">
              <a:buNone/>
            </a:pPr>
            <a:r>
              <a:rPr lang="en-US" sz="1800" dirty="0">
                <a:latin typeface="Georgia" panose="02040502050405020303" pitchFamily="18" charset="0"/>
              </a:rPr>
              <a:t>Further improvements could include </a:t>
            </a:r>
            <a:r>
              <a:rPr lang="en-US" sz="1800" b="1" dirty="0">
                <a:latin typeface="Georgia" panose="02040502050405020303" pitchFamily="18" charset="0"/>
              </a:rPr>
              <a:t>data augmentation</a:t>
            </a:r>
            <a:r>
              <a:rPr lang="en-US" sz="1800" dirty="0">
                <a:latin typeface="Georgia" panose="02040502050405020303" pitchFamily="18" charset="0"/>
              </a:rPr>
              <a:t>, </a:t>
            </a:r>
            <a:r>
              <a:rPr lang="en-US" sz="1800" b="1" dirty="0">
                <a:latin typeface="Georgia" panose="02040502050405020303" pitchFamily="18" charset="0"/>
              </a:rPr>
              <a:t>fine-tuning</a:t>
            </a:r>
            <a:r>
              <a:rPr lang="en-US" sz="1800" dirty="0">
                <a:latin typeface="Georgia" panose="02040502050405020303" pitchFamily="18" charset="0"/>
              </a:rPr>
              <a:t>, and </a:t>
            </a:r>
            <a:r>
              <a:rPr lang="en-US" sz="1800" b="1" dirty="0">
                <a:latin typeface="Georgia" panose="02040502050405020303" pitchFamily="18" charset="0"/>
              </a:rPr>
              <a:t>ensemble approaches</a:t>
            </a:r>
            <a:r>
              <a:rPr lang="en-US" sz="1800" dirty="0">
                <a:latin typeface="Georgia" panose="02040502050405020303" pitchFamily="18" charset="0"/>
              </a:rPr>
              <a:t> to enhance model robustness. Testing on larger datasets and implementing real-time monitoring could also improve practical applications</a:t>
            </a:r>
            <a:r>
              <a:rPr lang="en-US" sz="1200" dirty="0"/>
              <a:t>.</a:t>
            </a:r>
            <a:endParaRPr lang="en-US" sz="1800" dirty="0">
              <a:latin typeface="Georgia" panose="02040502050405020303" pitchFamily="18" charset="0"/>
            </a:endParaRPr>
          </a:p>
        </p:txBody>
      </p:sp>
      <p:sp>
        <p:nvSpPr>
          <p:cNvPr id="4" name="Rectangle 3">
            <a:extLst>
              <a:ext uri="{FF2B5EF4-FFF2-40B4-BE49-F238E27FC236}">
                <a16:creationId xmlns:a16="http://schemas.microsoft.com/office/drawing/2014/main" id="{B420C602-15C8-44EE-B5A3-F1C95106CA18}"/>
              </a:ext>
            </a:extLst>
          </p:cNvPr>
          <p:cNvSpPr/>
          <p:nvPr/>
        </p:nvSpPr>
        <p:spPr>
          <a:xfrm>
            <a:off x="824753" y="349623"/>
            <a:ext cx="10533529" cy="133574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600" dirty="0">
              <a:solidFill>
                <a:srgbClr val="FF6600"/>
              </a:solidFill>
              <a:latin typeface="Georgia" panose="02040502050405020303" pitchFamily="18" charset="0"/>
            </a:endParaRPr>
          </a:p>
          <a:p>
            <a:pPr lvl="0" algn="ctr"/>
            <a:r>
              <a:rPr lang="en-GB" sz="3600" dirty="0">
                <a:solidFill>
                  <a:srgbClr val="FF6600"/>
                </a:solidFill>
                <a:latin typeface="Georgia" panose="02040502050405020303" pitchFamily="18" charset="0"/>
              </a:rPr>
              <a:t>Recommendation</a:t>
            </a:r>
          </a:p>
          <a:p>
            <a:pPr lvl="0" algn="ctr"/>
            <a:endParaRPr lang="en-GB" dirty="0">
              <a:solidFill>
                <a:prstClr val="white"/>
              </a:solidFill>
            </a:endParaRPr>
          </a:p>
          <a:p>
            <a:pPr lvl="0" algn="ctr"/>
            <a:endParaRPr lang="en-GB" dirty="0">
              <a:solidFill>
                <a:prstClr val="white"/>
              </a:solidFill>
            </a:endParaRPr>
          </a:p>
          <a:p>
            <a:pPr algn="ctr"/>
            <a:endParaRPr lang="en-GB" dirty="0"/>
          </a:p>
        </p:txBody>
      </p:sp>
    </p:spTree>
    <p:extLst>
      <p:ext uri="{BB962C8B-B14F-4D97-AF65-F5344CB8AC3E}">
        <p14:creationId xmlns:p14="http://schemas.microsoft.com/office/powerpoint/2010/main" val="411649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40E-7865-4BD8-A6E0-C6B007F471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C2EB56B-9635-4C1F-A7BB-7B7D5417EF10}"/>
              </a:ext>
            </a:extLst>
          </p:cNvPr>
          <p:cNvSpPr>
            <a:spLocks noGrp="1"/>
          </p:cNvSpPr>
          <p:nvPr>
            <p:ph idx="1"/>
          </p:nvPr>
        </p:nvSpPr>
        <p:spPr>
          <a:xfrm>
            <a:off x="838200" y="1819835"/>
            <a:ext cx="10515600" cy="4357128"/>
          </a:xfrm>
        </p:spPr>
        <p:txBody>
          <a:bodyPr>
            <a:normAutofit/>
          </a:bodyPr>
          <a:lstStyle/>
          <a:p>
            <a:pPr marL="0" indent="0">
              <a:buNone/>
            </a:pPr>
            <a:endParaRPr lang="en-US" sz="1800" b="1" dirty="0">
              <a:latin typeface="Georgia" panose="02040502050405020303" pitchFamily="18" charset="0"/>
            </a:endParaRPr>
          </a:p>
          <a:p>
            <a:pPr marL="0" indent="0">
              <a:buNone/>
            </a:pPr>
            <a:r>
              <a:rPr lang="en-US" sz="1800" dirty="0">
                <a:latin typeface="Georgia" panose="02040502050405020303" pitchFamily="18" charset="0"/>
              </a:rPr>
              <a:t>This project demonstrated the effectiveness of Transformers for hate speech detection, achieving high accuracy and balanced performance.</a:t>
            </a:r>
          </a:p>
        </p:txBody>
      </p:sp>
      <p:sp>
        <p:nvSpPr>
          <p:cNvPr id="4" name="Rectangle 3">
            <a:extLst>
              <a:ext uri="{FF2B5EF4-FFF2-40B4-BE49-F238E27FC236}">
                <a16:creationId xmlns:a16="http://schemas.microsoft.com/office/drawing/2014/main" id="{B420C602-15C8-44EE-B5A3-F1C95106CA18}"/>
              </a:ext>
            </a:extLst>
          </p:cNvPr>
          <p:cNvSpPr/>
          <p:nvPr/>
        </p:nvSpPr>
        <p:spPr>
          <a:xfrm>
            <a:off x="824753" y="349623"/>
            <a:ext cx="10533529" cy="133574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600" dirty="0">
              <a:solidFill>
                <a:srgbClr val="FF6600"/>
              </a:solidFill>
              <a:latin typeface="Georgia" panose="02040502050405020303" pitchFamily="18" charset="0"/>
            </a:endParaRPr>
          </a:p>
          <a:p>
            <a:pPr lvl="0" algn="ctr"/>
            <a:r>
              <a:rPr lang="en-GB" sz="3600" dirty="0">
                <a:solidFill>
                  <a:srgbClr val="FF6600"/>
                </a:solidFill>
                <a:latin typeface="Georgia" panose="02040502050405020303" pitchFamily="18" charset="0"/>
              </a:rPr>
              <a:t>CONCLUSION</a:t>
            </a:r>
          </a:p>
          <a:p>
            <a:pPr lvl="0" algn="ctr"/>
            <a:endParaRPr lang="en-GB" dirty="0">
              <a:solidFill>
                <a:prstClr val="white"/>
              </a:solidFill>
            </a:endParaRPr>
          </a:p>
          <a:p>
            <a:pPr lvl="0" algn="ctr"/>
            <a:endParaRPr lang="en-GB" dirty="0">
              <a:solidFill>
                <a:prstClr val="white"/>
              </a:solidFill>
            </a:endParaRPr>
          </a:p>
          <a:p>
            <a:pPr algn="ctr"/>
            <a:endParaRPr lang="en-GB" dirty="0"/>
          </a:p>
        </p:txBody>
      </p:sp>
    </p:spTree>
    <p:extLst>
      <p:ext uri="{BB962C8B-B14F-4D97-AF65-F5344CB8AC3E}">
        <p14:creationId xmlns:p14="http://schemas.microsoft.com/office/powerpoint/2010/main" val="1707562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7D1EA57-FEED-4F8F-BCBC-C3B3B1E9C21E}"/>
              </a:ext>
            </a:extLst>
          </p:cNvPr>
          <p:cNvSpPr>
            <a:spLocks noGrp="1"/>
          </p:cNvSpPr>
          <p:nvPr>
            <p:ph type="title"/>
          </p:nvPr>
        </p:nvSpPr>
        <p:spPr/>
        <p:txBody>
          <a:bodyPr/>
          <a:lstStyle/>
          <a:p>
            <a:endParaRPr lang="en-GB"/>
          </a:p>
        </p:txBody>
      </p:sp>
      <p:sp>
        <p:nvSpPr>
          <p:cNvPr id="10" name="Text Placeholder 9">
            <a:extLst>
              <a:ext uri="{FF2B5EF4-FFF2-40B4-BE49-F238E27FC236}">
                <a16:creationId xmlns:a16="http://schemas.microsoft.com/office/drawing/2014/main" id="{D4E198BD-A802-45E5-8733-5C9F9CD66E9E}"/>
              </a:ext>
            </a:extLst>
          </p:cNvPr>
          <p:cNvSpPr>
            <a:spLocks noGrp="1"/>
          </p:cNvSpPr>
          <p:nvPr>
            <p:ph type="body" idx="1"/>
          </p:nvPr>
        </p:nvSpPr>
        <p:spPr>
          <a:xfrm>
            <a:off x="839788" y="1972235"/>
            <a:ext cx="5157787" cy="532839"/>
          </a:xfrm>
        </p:spPr>
        <p:txBody>
          <a:bodyPr/>
          <a:lstStyle/>
          <a:p>
            <a:r>
              <a:rPr lang="en-GB" dirty="0"/>
              <a:t>Team member one:</a:t>
            </a:r>
          </a:p>
        </p:txBody>
      </p:sp>
      <p:sp>
        <p:nvSpPr>
          <p:cNvPr id="11" name="Content Placeholder 10">
            <a:extLst>
              <a:ext uri="{FF2B5EF4-FFF2-40B4-BE49-F238E27FC236}">
                <a16:creationId xmlns:a16="http://schemas.microsoft.com/office/drawing/2014/main" id="{88800BFF-CD13-4B59-AE39-7894C4E98BDE}"/>
              </a:ext>
            </a:extLst>
          </p:cNvPr>
          <p:cNvSpPr>
            <a:spLocks noGrp="1"/>
          </p:cNvSpPr>
          <p:nvPr>
            <p:ph sz="half" idx="2"/>
          </p:nvPr>
        </p:nvSpPr>
        <p:spPr/>
        <p:txBody>
          <a:bodyPr/>
          <a:lstStyle/>
          <a:p>
            <a:pPr marL="0" indent="0">
              <a:buNone/>
            </a:pPr>
            <a:endParaRPr lang="en-GB" sz="2400" dirty="0">
              <a:latin typeface="Georgia" panose="02040502050405020303" pitchFamily="18" charset="0"/>
            </a:endParaRPr>
          </a:p>
          <a:p>
            <a:pPr marL="0" indent="0">
              <a:buNone/>
            </a:pPr>
            <a:r>
              <a:rPr lang="en-GB" sz="2400" dirty="0">
                <a:latin typeface="Georgia" panose="02040502050405020303" pitchFamily="18" charset="0"/>
              </a:rPr>
              <a:t>Michael Udonna Egbuzobi</a:t>
            </a:r>
          </a:p>
          <a:p>
            <a:pPr marL="0" indent="0">
              <a:buNone/>
            </a:pPr>
            <a:r>
              <a:rPr lang="en-GB" sz="2400" dirty="0">
                <a:latin typeface="Georgia" panose="02040502050405020303" pitchFamily="18" charset="0"/>
                <a:hlinkClick r:id="rId2" action="ppaction://hlinkfile"/>
              </a:rPr>
              <a:t>egbuzobi.michael@gmail.com</a:t>
            </a:r>
            <a:endParaRPr lang="en-GB" sz="2400" dirty="0">
              <a:latin typeface="Georgia" panose="02040502050405020303" pitchFamily="18" charset="0"/>
            </a:endParaRPr>
          </a:p>
          <a:p>
            <a:pPr marL="0" indent="0">
              <a:buNone/>
            </a:pPr>
            <a:r>
              <a:rPr lang="en-GB" sz="2400" dirty="0">
                <a:latin typeface="Georgia" panose="02040502050405020303" pitchFamily="18" charset="0"/>
              </a:rPr>
              <a:t>United Kingdom</a:t>
            </a:r>
          </a:p>
          <a:p>
            <a:pPr marL="0" indent="0">
              <a:buNone/>
            </a:pPr>
            <a:r>
              <a:rPr lang="en-GB" sz="2400" dirty="0">
                <a:latin typeface="Georgia" panose="02040502050405020303" pitchFamily="18" charset="0"/>
              </a:rPr>
              <a:t>University of Wolverhampton</a:t>
            </a:r>
          </a:p>
          <a:p>
            <a:pPr marL="0" indent="0">
              <a:buNone/>
            </a:pPr>
            <a:r>
              <a:rPr lang="en-GB" sz="2400" dirty="0">
                <a:latin typeface="Georgia" panose="02040502050405020303" pitchFamily="18" charset="0"/>
              </a:rPr>
              <a:t>Data Science</a:t>
            </a:r>
          </a:p>
          <a:p>
            <a:endParaRPr lang="en-GB" dirty="0"/>
          </a:p>
        </p:txBody>
      </p:sp>
      <p:sp>
        <p:nvSpPr>
          <p:cNvPr id="12" name="Text Placeholder 11">
            <a:extLst>
              <a:ext uri="{FF2B5EF4-FFF2-40B4-BE49-F238E27FC236}">
                <a16:creationId xmlns:a16="http://schemas.microsoft.com/office/drawing/2014/main" id="{B66204D6-384D-4236-BA45-6E13B8109B72}"/>
              </a:ext>
            </a:extLst>
          </p:cNvPr>
          <p:cNvSpPr>
            <a:spLocks noGrp="1"/>
          </p:cNvSpPr>
          <p:nvPr>
            <p:ph type="body" sz="quarter" idx="3"/>
          </p:nvPr>
        </p:nvSpPr>
        <p:spPr>
          <a:xfrm>
            <a:off x="6172200" y="1792941"/>
            <a:ext cx="5183188" cy="712134"/>
          </a:xfrm>
        </p:spPr>
        <p:txBody>
          <a:bodyPr/>
          <a:lstStyle/>
          <a:p>
            <a:r>
              <a:rPr lang="en-GB" dirty="0"/>
              <a:t>Team member two:</a:t>
            </a:r>
          </a:p>
        </p:txBody>
      </p:sp>
      <p:sp>
        <p:nvSpPr>
          <p:cNvPr id="13" name="Content Placeholder 12">
            <a:extLst>
              <a:ext uri="{FF2B5EF4-FFF2-40B4-BE49-F238E27FC236}">
                <a16:creationId xmlns:a16="http://schemas.microsoft.com/office/drawing/2014/main" id="{ED3C4B1B-FE1C-40A1-9036-4ED925C0BEF4}"/>
              </a:ext>
            </a:extLst>
          </p:cNvPr>
          <p:cNvSpPr>
            <a:spLocks noGrp="1"/>
          </p:cNvSpPr>
          <p:nvPr>
            <p:ph sz="quarter" idx="4"/>
          </p:nvPr>
        </p:nvSpPr>
        <p:spPr/>
        <p:txBody>
          <a:bodyPr>
            <a:normAutofit/>
          </a:bodyPr>
          <a:lstStyle/>
          <a:p>
            <a:pPr marL="0" indent="0">
              <a:buNone/>
            </a:pPr>
            <a:endParaRPr lang="en-GB" sz="2400" dirty="0">
              <a:latin typeface="Georgia" panose="02040502050405020303" pitchFamily="18" charset="0"/>
            </a:endParaRPr>
          </a:p>
          <a:p>
            <a:pPr marL="0" indent="0">
              <a:buNone/>
            </a:pPr>
            <a:r>
              <a:rPr lang="en-GB" sz="2400" dirty="0">
                <a:latin typeface="Georgia" panose="02040502050405020303" pitchFamily="18" charset="0"/>
              </a:rPr>
              <a:t>Nweke Nonye</a:t>
            </a:r>
          </a:p>
          <a:p>
            <a:pPr marL="0" indent="0">
              <a:buNone/>
            </a:pPr>
            <a:r>
              <a:rPr lang="en-GB" sz="2400" dirty="0">
                <a:latin typeface="Georgia" panose="02040502050405020303" pitchFamily="18" charset="0"/>
                <a:hlinkClick r:id="rId2" action="ppaction://hlinkfile"/>
              </a:rPr>
              <a:t>nonyenweke22@gmail.com</a:t>
            </a:r>
            <a:endParaRPr lang="en-GB" sz="2400" dirty="0">
              <a:latin typeface="Georgia" panose="02040502050405020303" pitchFamily="18" charset="0"/>
            </a:endParaRPr>
          </a:p>
          <a:p>
            <a:pPr marL="0" indent="0">
              <a:buNone/>
            </a:pPr>
            <a:r>
              <a:rPr lang="en-GB" sz="2400" dirty="0">
                <a:latin typeface="Georgia" panose="02040502050405020303" pitchFamily="18" charset="0"/>
              </a:rPr>
              <a:t>United Kingdom</a:t>
            </a:r>
          </a:p>
          <a:p>
            <a:pPr marL="0" indent="0">
              <a:buNone/>
            </a:pPr>
            <a:r>
              <a:rPr lang="en-GB" sz="2400" dirty="0">
                <a:latin typeface="Georgia" panose="02040502050405020303" pitchFamily="18" charset="0"/>
              </a:rPr>
              <a:t>University of Wolverhampton</a:t>
            </a:r>
          </a:p>
          <a:p>
            <a:pPr marL="0" indent="0">
              <a:buNone/>
            </a:pPr>
            <a:r>
              <a:rPr lang="en-GB" sz="2400" dirty="0">
                <a:latin typeface="Georgia" panose="02040502050405020303" pitchFamily="18" charset="0"/>
              </a:rPr>
              <a:t>Data Science</a:t>
            </a:r>
          </a:p>
        </p:txBody>
      </p:sp>
      <p:sp>
        <p:nvSpPr>
          <p:cNvPr id="4" name="Rectangle 3">
            <a:extLst>
              <a:ext uri="{FF2B5EF4-FFF2-40B4-BE49-F238E27FC236}">
                <a16:creationId xmlns:a16="http://schemas.microsoft.com/office/drawing/2014/main" id="{B420C602-15C8-44EE-B5A3-F1C95106CA18}"/>
              </a:ext>
            </a:extLst>
          </p:cNvPr>
          <p:cNvSpPr/>
          <p:nvPr/>
        </p:nvSpPr>
        <p:spPr>
          <a:xfrm>
            <a:off x="833718" y="376518"/>
            <a:ext cx="10533529" cy="132677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3600" dirty="0">
                <a:solidFill>
                  <a:srgbClr val="FF6600"/>
                </a:solidFill>
                <a:latin typeface="Georgia" panose="02040502050405020303" pitchFamily="18" charset="0"/>
              </a:rPr>
              <a:t>Team Members</a:t>
            </a:r>
            <a:endParaRPr lang="en-GB" dirty="0"/>
          </a:p>
        </p:txBody>
      </p:sp>
    </p:spTree>
    <p:extLst>
      <p:ext uri="{BB962C8B-B14F-4D97-AF65-F5344CB8AC3E}">
        <p14:creationId xmlns:p14="http://schemas.microsoft.com/office/powerpoint/2010/main" val="2129671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40E-7865-4BD8-A6E0-C6B007F471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C2EB56B-9635-4C1F-A7BB-7B7D5417EF10}"/>
              </a:ext>
            </a:extLst>
          </p:cNvPr>
          <p:cNvSpPr>
            <a:spLocks noGrp="1"/>
          </p:cNvSpPr>
          <p:nvPr>
            <p:ph idx="1"/>
          </p:nvPr>
        </p:nvSpPr>
        <p:spPr>
          <a:xfrm>
            <a:off x="838200" y="1730188"/>
            <a:ext cx="10515600" cy="4446775"/>
          </a:xfrm>
        </p:spPr>
        <p:txBody>
          <a:bodyPr>
            <a:normAutofit/>
          </a:bodyPr>
          <a:lstStyle/>
          <a:p>
            <a:endParaRPr lang="en-GB" sz="1400" dirty="0">
              <a:latin typeface="Georgia" panose="02040502050405020303" pitchFamily="18" charset="0"/>
            </a:endParaRPr>
          </a:p>
          <a:p>
            <a:endParaRPr lang="en-GB" sz="1400" dirty="0">
              <a:latin typeface="Georgia" panose="02040502050405020303" pitchFamily="18" charset="0"/>
            </a:endParaRPr>
          </a:p>
          <a:p>
            <a:r>
              <a:rPr lang="en-GB" sz="2000" dirty="0">
                <a:solidFill>
                  <a:srgbClr val="FF6600"/>
                </a:solidFill>
                <a:latin typeface="Georgia" panose="02040502050405020303" pitchFamily="18" charset="0"/>
                <a:hlinkClick r:id="rId2" action="ppaction://hlinkfile">
                  <a:extLst>
                    <a:ext uri="{A12FA001-AC4F-418D-AE19-62706E023703}">
                      <ahyp:hlinkClr xmlns:ahyp="http://schemas.microsoft.com/office/drawing/2018/hyperlinkcolor" val="tx"/>
                    </a:ext>
                  </a:extLst>
                </a:hlinkClick>
              </a:rPr>
              <a:t>https://github.com/UdonnaM/Advance-NLP-Hate-Speech-detection-using-Transformers-Deep-Learning-</a:t>
            </a:r>
            <a:endParaRPr lang="en-GB" sz="2000" dirty="0">
              <a:solidFill>
                <a:srgbClr val="FF6600"/>
              </a:solidFill>
              <a:latin typeface="Georgia" panose="02040502050405020303" pitchFamily="18" charset="0"/>
            </a:endParaRPr>
          </a:p>
        </p:txBody>
      </p:sp>
      <p:sp>
        <p:nvSpPr>
          <p:cNvPr id="4" name="Rectangle 3">
            <a:extLst>
              <a:ext uri="{FF2B5EF4-FFF2-40B4-BE49-F238E27FC236}">
                <a16:creationId xmlns:a16="http://schemas.microsoft.com/office/drawing/2014/main" id="{B420C602-15C8-44EE-B5A3-F1C95106CA18}"/>
              </a:ext>
            </a:extLst>
          </p:cNvPr>
          <p:cNvSpPr/>
          <p:nvPr/>
        </p:nvSpPr>
        <p:spPr>
          <a:xfrm>
            <a:off x="833718" y="376518"/>
            <a:ext cx="10533529" cy="132677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3600" dirty="0">
                <a:solidFill>
                  <a:srgbClr val="FF6600"/>
                </a:solidFill>
                <a:latin typeface="Georgia" panose="02040502050405020303" pitchFamily="18" charset="0"/>
              </a:rPr>
              <a:t>Link to Repository</a:t>
            </a:r>
            <a:endParaRPr lang="en-GB" dirty="0"/>
          </a:p>
        </p:txBody>
      </p:sp>
    </p:spTree>
    <p:extLst>
      <p:ext uri="{BB962C8B-B14F-4D97-AF65-F5344CB8AC3E}">
        <p14:creationId xmlns:p14="http://schemas.microsoft.com/office/powerpoint/2010/main" val="410654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lnSpcReduction="10000"/>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000" dirty="0">
                <a:solidFill>
                  <a:srgbClr val="FF6600"/>
                </a:solidFill>
              </a:rPr>
              <a:t>         </a:t>
            </a:r>
            <a:r>
              <a:rPr lang="en-US" sz="2000" dirty="0">
                <a:solidFill>
                  <a:srgbClr val="FF6600"/>
                </a:solidFill>
                <a:latin typeface="Georgia" panose="02040502050405020303" pitchFamily="18" charset="0"/>
              </a:rPr>
              <a:t>Problem Statement</a:t>
            </a:r>
          </a:p>
          <a:p>
            <a:pPr algn="just"/>
            <a:r>
              <a:rPr lang="en-US" sz="2000" dirty="0">
                <a:solidFill>
                  <a:srgbClr val="FF6600"/>
                </a:solidFill>
                <a:latin typeface="Georgia" panose="02040502050405020303" pitchFamily="18" charset="0"/>
              </a:rPr>
              <a:t>        Dataset Summary</a:t>
            </a:r>
          </a:p>
          <a:p>
            <a:pPr algn="just"/>
            <a:r>
              <a:rPr lang="en-US" sz="2000" dirty="0">
                <a:solidFill>
                  <a:srgbClr val="FF6600"/>
                </a:solidFill>
                <a:latin typeface="Georgia" panose="02040502050405020303" pitchFamily="18" charset="0"/>
              </a:rPr>
              <a:t>        Data Preprocessing</a:t>
            </a:r>
          </a:p>
          <a:p>
            <a:pPr algn="just"/>
            <a:r>
              <a:rPr lang="en-US" sz="2000" dirty="0">
                <a:solidFill>
                  <a:srgbClr val="FF6600"/>
                </a:solidFill>
                <a:latin typeface="Georgia" panose="02040502050405020303" pitchFamily="18" charset="0"/>
              </a:rPr>
              <a:t>        Exploratory Data Analysis</a:t>
            </a:r>
          </a:p>
          <a:p>
            <a:pPr algn="just"/>
            <a:r>
              <a:rPr lang="en-US" sz="2000" dirty="0">
                <a:solidFill>
                  <a:srgbClr val="FF6600"/>
                </a:solidFill>
                <a:latin typeface="Georgia" panose="02040502050405020303" pitchFamily="18" charset="0"/>
              </a:rPr>
              <a:t>        Model Selection</a:t>
            </a:r>
          </a:p>
          <a:p>
            <a:pPr algn="just"/>
            <a:r>
              <a:rPr lang="en-US" sz="2000" dirty="0">
                <a:solidFill>
                  <a:srgbClr val="FF6600"/>
                </a:solidFill>
                <a:latin typeface="Georgia" panose="02040502050405020303" pitchFamily="18" charset="0"/>
              </a:rPr>
              <a:t>        Model Training &amp; Evaluation </a:t>
            </a:r>
            <a:r>
              <a:rPr lang="en-US" sz="2000" dirty="0" err="1">
                <a:solidFill>
                  <a:srgbClr val="FF6600"/>
                </a:solidFill>
                <a:latin typeface="Georgia" panose="02040502050405020303" pitchFamily="18" charset="0"/>
              </a:rPr>
              <a:t>Matrics</a:t>
            </a:r>
            <a:endParaRPr lang="en-GB" sz="2000" dirty="0">
              <a:solidFill>
                <a:srgbClr val="FF6600"/>
              </a:solidFill>
              <a:latin typeface="Georgia" panose="02040502050405020303" pitchFamily="18" charset="0"/>
            </a:endParaRPr>
          </a:p>
          <a:p>
            <a:pPr algn="just"/>
            <a:r>
              <a:rPr lang="en-GB" sz="2000" dirty="0">
                <a:solidFill>
                  <a:srgbClr val="FF6600"/>
                </a:solidFill>
                <a:latin typeface="Georgia" panose="02040502050405020303" pitchFamily="18" charset="0"/>
              </a:rPr>
              <a:t>        Comparison of Model Performance</a:t>
            </a:r>
          </a:p>
          <a:p>
            <a:pPr algn="just"/>
            <a:r>
              <a:rPr lang="en-GB" sz="2000" dirty="0">
                <a:solidFill>
                  <a:srgbClr val="FF6600"/>
                </a:solidFill>
                <a:latin typeface="Georgia" panose="02040502050405020303" pitchFamily="18" charset="0"/>
              </a:rPr>
              <a:t>        Recommendation</a:t>
            </a:r>
          </a:p>
          <a:p>
            <a:pPr algn="just"/>
            <a:r>
              <a:rPr lang="en-GB" sz="2000" dirty="0">
                <a:solidFill>
                  <a:srgbClr val="FF6600"/>
                </a:solidFill>
                <a:latin typeface="Georgia" panose="02040502050405020303" pitchFamily="18" charset="0"/>
              </a:rPr>
              <a:t>        Conclusion</a:t>
            </a:r>
          </a:p>
          <a:p>
            <a:pPr algn="just"/>
            <a:r>
              <a:rPr lang="en-GB" sz="2000" dirty="0">
                <a:solidFill>
                  <a:srgbClr val="FF6600"/>
                </a:solidFill>
                <a:latin typeface="Georgia" panose="02040502050405020303" pitchFamily="18" charset="0"/>
              </a:rPr>
              <a:t>        </a:t>
            </a:r>
            <a:r>
              <a:rPr lang="en-US" sz="2000" dirty="0">
                <a:solidFill>
                  <a:srgbClr val="FF6600"/>
                </a:solidFill>
                <a:latin typeface="Georgia" panose="02040502050405020303" pitchFamily="18" charset="0"/>
              </a:rPr>
              <a:t>Team Members</a:t>
            </a:r>
            <a:endParaRPr lang="en-GB" sz="2000" dirty="0">
              <a:solidFill>
                <a:srgbClr val="FF6600"/>
              </a:solidFill>
              <a:latin typeface="Georgia" panose="02040502050405020303" pitchFamily="18" charset="0"/>
            </a:endParaRPr>
          </a:p>
          <a:p>
            <a:pPr algn="just"/>
            <a:r>
              <a:rPr lang="en-GB" sz="2000" dirty="0">
                <a:solidFill>
                  <a:srgbClr val="FF6600"/>
                </a:solidFill>
                <a:latin typeface="Georgia" panose="02040502050405020303" pitchFamily="18" charset="0"/>
              </a:rPr>
              <a:t>        Link to repository</a:t>
            </a:r>
          </a:p>
          <a:p>
            <a:pPr algn="just"/>
            <a:endParaRPr lang="en-US" sz="2800" dirty="0">
              <a:solidFill>
                <a:srgbClr val="FF6600"/>
              </a:solidFill>
            </a:endParaRP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r>
              <a:rPr lang="en-GB" sz="2800" b="1" dirty="0">
                <a:solidFill>
                  <a:srgbClr val="FF6600"/>
                </a:solidFill>
                <a:latin typeface="Georgia" panose="02040502050405020303" pitchFamily="18" charset="0"/>
              </a:rPr>
              <a:t>Advance NLP : Hate Speech detection using Transformers </a:t>
            </a:r>
            <a:endParaRPr lang="en-US" sz="2800" b="1" dirty="0">
              <a:solidFill>
                <a:srgbClr val="FF6600"/>
              </a:solidFill>
              <a:latin typeface="Georgia" panose="02040502050405020303" pitchFamily="18"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40E-7865-4BD8-A6E0-C6B007F47195}"/>
              </a:ext>
            </a:extLst>
          </p:cNvPr>
          <p:cNvSpPr>
            <a:spLocks noGrp="1"/>
          </p:cNvSpPr>
          <p:nvPr>
            <p:ph type="title"/>
          </p:nvPr>
        </p:nvSpPr>
        <p:spPr>
          <a:xfrm>
            <a:off x="838200" y="365125"/>
            <a:ext cx="10515600" cy="1131981"/>
          </a:xfrm>
        </p:spPr>
        <p:txBody>
          <a:bodyPr/>
          <a:lstStyle/>
          <a:p>
            <a:endParaRPr lang="en-GB" dirty="0"/>
          </a:p>
        </p:txBody>
      </p:sp>
      <p:sp>
        <p:nvSpPr>
          <p:cNvPr id="3" name="Content Placeholder 2">
            <a:extLst>
              <a:ext uri="{FF2B5EF4-FFF2-40B4-BE49-F238E27FC236}">
                <a16:creationId xmlns:a16="http://schemas.microsoft.com/office/drawing/2014/main" id="{1C2EB56B-9635-4C1F-A7BB-7B7D5417EF10}"/>
              </a:ext>
            </a:extLst>
          </p:cNvPr>
          <p:cNvSpPr>
            <a:spLocks noGrp="1"/>
          </p:cNvSpPr>
          <p:nvPr>
            <p:ph idx="1"/>
          </p:nvPr>
        </p:nvSpPr>
        <p:spPr>
          <a:xfrm>
            <a:off x="838200" y="1721224"/>
            <a:ext cx="10515600" cy="4849905"/>
          </a:xfrm>
        </p:spPr>
        <p:txBody>
          <a:bodyPr>
            <a:normAutofit/>
          </a:bodyPr>
          <a:lstStyle/>
          <a:p>
            <a:pPr marL="0" indent="0" algn="just">
              <a:lnSpc>
                <a:spcPct val="100000"/>
              </a:lnSpc>
              <a:buNone/>
            </a:pPr>
            <a:r>
              <a:rPr lang="en-GB" sz="1800" dirty="0">
                <a:latin typeface="Georgia" panose="02040502050405020303" pitchFamily="18" charset="0"/>
              </a:rPr>
              <a:t>Hate speech is a form of communication that uses derogatory language to attack or discriminate against individuals. </a:t>
            </a:r>
          </a:p>
          <a:p>
            <a:pPr marL="0" indent="0" algn="just">
              <a:lnSpc>
                <a:spcPct val="100000"/>
              </a:lnSpc>
              <a:buNone/>
            </a:pPr>
            <a:endParaRPr lang="en-GB" sz="1800" dirty="0">
              <a:latin typeface="Georgia" panose="02040502050405020303" pitchFamily="18" charset="0"/>
            </a:endParaRPr>
          </a:p>
          <a:p>
            <a:pPr marL="0" indent="0" algn="just">
              <a:lnSpc>
                <a:spcPct val="100000"/>
              </a:lnSpc>
              <a:buNone/>
            </a:pPr>
            <a:r>
              <a:rPr lang="en-GB" sz="1800" dirty="0">
                <a:latin typeface="Georgia" panose="02040502050405020303" pitchFamily="18" charset="0"/>
              </a:rPr>
              <a:t>Detecting hate speech online is crucial for maintaining healthy social interactions, particularly on platforms like Twitter, where information spreads quickly. </a:t>
            </a:r>
          </a:p>
          <a:p>
            <a:pPr marL="0" indent="0" algn="just">
              <a:lnSpc>
                <a:spcPct val="100000"/>
              </a:lnSpc>
              <a:buNone/>
            </a:pPr>
            <a:endParaRPr lang="en-GB" sz="1800" dirty="0">
              <a:latin typeface="Georgia" panose="02040502050405020303" pitchFamily="18" charset="0"/>
            </a:endParaRPr>
          </a:p>
          <a:p>
            <a:pPr marL="0" indent="0" algn="just">
              <a:lnSpc>
                <a:spcPct val="100000"/>
              </a:lnSpc>
              <a:buNone/>
            </a:pPr>
            <a:r>
              <a:rPr lang="en-GB" sz="1800" dirty="0">
                <a:latin typeface="Georgia" panose="02040502050405020303" pitchFamily="18" charset="0"/>
              </a:rPr>
              <a:t>The aim of this project is to develop an advanced hate speech detection model using transformer-based deep learning architectures. The model will classify text (tweets) into hate speech or non-hate speech (binary classification).</a:t>
            </a:r>
          </a:p>
          <a:p>
            <a:endParaRPr lang="en-GB" dirty="0"/>
          </a:p>
        </p:txBody>
      </p:sp>
      <p:sp>
        <p:nvSpPr>
          <p:cNvPr id="4" name="Rectangle 3">
            <a:extLst>
              <a:ext uri="{FF2B5EF4-FFF2-40B4-BE49-F238E27FC236}">
                <a16:creationId xmlns:a16="http://schemas.microsoft.com/office/drawing/2014/main" id="{B420C602-15C8-44EE-B5A3-F1C95106CA18}"/>
              </a:ext>
            </a:extLst>
          </p:cNvPr>
          <p:cNvSpPr/>
          <p:nvPr/>
        </p:nvSpPr>
        <p:spPr>
          <a:xfrm>
            <a:off x="824753" y="349624"/>
            <a:ext cx="10533529" cy="114748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rgbClr val="FF6600"/>
                </a:solidFill>
                <a:latin typeface="Georgia" panose="02040502050405020303" pitchFamily="18" charset="0"/>
              </a:rPr>
              <a:t>Problem Statement</a:t>
            </a:r>
          </a:p>
        </p:txBody>
      </p:sp>
    </p:spTree>
    <p:extLst>
      <p:ext uri="{BB962C8B-B14F-4D97-AF65-F5344CB8AC3E}">
        <p14:creationId xmlns:p14="http://schemas.microsoft.com/office/powerpoint/2010/main" val="3820550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40E-7865-4BD8-A6E0-C6B007F47195}"/>
              </a:ext>
            </a:extLst>
          </p:cNvPr>
          <p:cNvSpPr>
            <a:spLocks noGrp="1"/>
          </p:cNvSpPr>
          <p:nvPr>
            <p:ph type="title"/>
          </p:nvPr>
        </p:nvSpPr>
        <p:spPr>
          <a:xfrm>
            <a:off x="838200" y="365125"/>
            <a:ext cx="10515600" cy="1131981"/>
          </a:xfrm>
        </p:spPr>
        <p:txBody>
          <a:bodyPr/>
          <a:lstStyle/>
          <a:p>
            <a:endParaRPr lang="en-GB" dirty="0"/>
          </a:p>
        </p:txBody>
      </p:sp>
      <p:sp>
        <p:nvSpPr>
          <p:cNvPr id="3" name="Content Placeholder 2">
            <a:extLst>
              <a:ext uri="{FF2B5EF4-FFF2-40B4-BE49-F238E27FC236}">
                <a16:creationId xmlns:a16="http://schemas.microsoft.com/office/drawing/2014/main" id="{1C2EB56B-9635-4C1F-A7BB-7B7D5417EF10}"/>
              </a:ext>
            </a:extLst>
          </p:cNvPr>
          <p:cNvSpPr>
            <a:spLocks noGrp="1"/>
          </p:cNvSpPr>
          <p:nvPr>
            <p:ph idx="1"/>
          </p:nvPr>
        </p:nvSpPr>
        <p:spPr>
          <a:xfrm>
            <a:off x="838200" y="1721224"/>
            <a:ext cx="10515600" cy="4849905"/>
          </a:xfrm>
        </p:spPr>
        <p:txBody>
          <a:bodyPr>
            <a:normAutofit/>
          </a:bodyPr>
          <a:lstStyle/>
          <a:p>
            <a:pPr marL="0" indent="0" algn="just">
              <a:lnSpc>
                <a:spcPct val="100000"/>
              </a:lnSpc>
              <a:buNone/>
            </a:pPr>
            <a:endParaRPr lang="en-GB" sz="1800" dirty="0">
              <a:latin typeface="Georgia" panose="02040502050405020303" pitchFamily="18" charset="0"/>
            </a:endParaRPr>
          </a:p>
          <a:p>
            <a:pPr marL="0" indent="0" algn="just">
              <a:lnSpc>
                <a:spcPct val="100000"/>
              </a:lnSpc>
              <a:buNone/>
            </a:pPr>
            <a:r>
              <a:rPr lang="en-GB" sz="1800" kern="0" dirty="0">
                <a:effectLst/>
                <a:latin typeface="Georgia" panose="02040502050405020303" pitchFamily="18" charset="0"/>
                <a:ea typeface="Times New Roman" panose="02020603050405020304" pitchFamily="18" charset="0"/>
              </a:rPr>
              <a:t>The dataset can be accessed at the following link: </a:t>
            </a:r>
            <a:r>
              <a:rPr lang="en-GB" sz="1800" u="sng" kern="0" dirty="0">
                <a:solidFill>
                  <a:srgbClr val="0563C1"/>
                </a:solidFill>
                <a:effectLst/>
                <a:latin typeface="Georgia" panose="02040502050405020303" pitchFamily="18" charset="0"/>
                <a:ea typeface="Times New Roman" panose="02020603050405020304" pitchFamily="18" charset="0"/>
                <a:hlinkClick r:id="rId2"/>
              </a:rPr>
              <a:t>https://www.kaggle.com/vkrahul/twitter-hate-speech?select=train_E6oV3lV.csv</a:t>
            </a:r>
            <a:r>
              <a:rPr lang="en-GB" sz="1800" kern="0" dirty="0">
                <a:effectLst/>
                <a:latin typeface="Georgia" panose="02040502050405020303" pitchFamily="18" charset="0"/>
                <a:ea typeface="Times New Roman" panose="02020603050405020304" pitchFamily="18" charset="0"/>
              </a:rPr>
              <a:t>. It includes labelled Twitter data, with tweets classified as hate speech (label: 1) or non-hate speech (label: 0), specifically prepared for hate speech detection research</a:t>
            </a:r>
            <a:endParaRPr lang="en-GB" sz="1800" dirty="0">
              <a:latin typeface="Georgia" panose="02040502050405020303" pitchFamily="18" charset="0"/>
            </a:endParaRPr>
          </a:p>
          <a:p>
            <a:pPr marL="0" indent="0" algn="just">
              <a:lnSpc>
                <a:spcPct val="100000"/>
              </a:lnSpc>
              <a:buNone/>
            </a:pPr>
            <a:endParaRPr lang="en-GB" sz="1800" dirty="0">
              <a:latin typeface="Georgia" panose="02040502050405020303" pitchFamily="18" charset="0"/>
            </a:endParaRPr>
          </a:p>
          <a:p>
            <a:pPr marL="0" indent="0" algn="just">
              <a:lnSpc>
                <a:spcPct val="100000"/>
              </a:lnSpc>
              <a:buNone/>
            </a:pPr>
            <a:r>
              <a:rPr lang="en-GB" sz="1800" dirty="0">
                <a:latin typeface="Georgia" panose="02040502050405020303" pitchFamily="18" charset="0"/>
              </a:rPr>
              <a:t>The dataset consists of two files:</a:t>
            </a:r>
          </a:p>
          <a:p>
            <a:pPr marL="0" indent="0" algn="just">
              <a:lnSpc>
                <a:spcPct val="100000"/>
              </a:lnSpc>
              <a:buNone/>
            </a:pPr>
            <a:r>
              <a:rPr lang="en-GB" sz="1800" b="1" i="1" dirty="0">
                <a:latin typeface="Georgia" panose="02040502050405020303" pitchFamily="18" charset="0"/>
              </a:rPr>
              <a:t>      Train Data </a:t>
            </a:r>
            <a:r>
              <a:rPr lang="en-GB" sz="1800" dirty="0">
                <a:latin typeface="Georgia" panose="02040502050405020303" pitchFamily="18" charset="0"/>
              </a:rPr>
              <a:t>which consists of </a:t>
            </a:r>
            <a:r>
              <a:rPr lang="en-GB" sz="1800" b="1" dirty="0">
                <a:latin typeface="Georgia" panose="02040502050405020303" pitchFamily="18" charset="0"/>
              </a:rPr>
              <a:t>31,962</a:t>
            </a:r>
            <a:r>
              <a:rPr lang="en-GB" sz="1800" dirty="0">
                <a:latin typeface="Georgia" panose="02040502050405020303" pitchFamily="18" charset="0"/>
              </a:rPr>
              <a:t> observations and </a:t>
            </a:r>
            <a:r>
              <a:rPr lang="en-GB" sz="1800" b="1" dirty="0">
                <a:latin typeface="Georgia" panose="02040502050405020303" pitchFamily="18" charset="0"/>
              </a:rPr>
              <a:t>3 features</a:t>
            </a:r>
          </a:p>
          <a:p>
            <a:pPr marL="0" indent="0" algn="just">
              <a:lnSpc>
                <a:spcPct val="100000"/>
              </a:lnSpc>
              <a:buNone/>
            </a:pPr>
            <a:r>
              <a:rPr lang="en-GB" sz="1800" dirty="0">
                <a:latin typeface="Georgia" panose="02040502050405020303" pitchFamily="18" charset="0"/>
              </a:rPr>
              <a:t>      </a:t>
            </a:r>
            <a:r>
              <a:rPr lang="en-GB" sz="1800" b="1" i="1" dirty="0">
                <a:latin typeface="Georgia" panose="02040502050405020303" pitchFamily="18" charset="0"/>
              </a:rPr>
              <a:t>Test Data </a:t>
            </a:r>
            <a:r>
              <a:rPr lang="en-GB" sz="1800" dirty="0">
                <a:latin typeface="Georgia" panose="02040502050405020303" pitchFamily="18" charset="0"/>
              </a:rPr>
              <a:t>which consists of </a:t>
            </a:r>
            <a:r>
              <a:rPr lang="en-GB" sz="1800" b="1" dirty="0">
                <a:latin typeface="Georgia" panose="02040502050405020303" pitchFamily="18" charset="0"/>
              </a:rPr>
              <a:t>17,197</a:t>
            </a:r>
            <a:r>
              <a:rPr lang="en-GB" sz="1800" dirty="0">
                <a:latin typeface="Georgia" panose="02040502050405020303" pitchFamily="18" charset="0"/>
              </a:rPr>
              <a:t> observations and </a:t>
            </a:r>
            <a:r>
              <a:rPr lang="en-GB" sz="1800" b="1" dirty="0">
                <a:latin typeface="Georgia" panose="02040502050405020303" pitchFamily="18" charset="0"/>
              </a:rPr>
              <a:t>2</a:t>
            </a:r>
            <a:r>
              <a:rPr lang="en-GB" sz="1800" dirty="0">
                <a:latin typeface="Georgia" panose="02040502050405020303" pitchFamily="18" charset="0"/>
              </a:rPr>
              <a:t> features </a:t>
            </a:r>
          </a:p>
          <a:p>
            <a:pPr marL="0" indent="0" algn="just">
              <a:lnSpc>
                <a:spcPct val="100000"/>
              </a:lnSpc>
              <a:buNone/>
            </a:pPr>
            <a:endParaRPr lang="en-GB" sz="1800" dirty="0">
              <a:latin typeface="Georgia" panose="02040502050405020303" pitchFamily="18" charset="0"/>
            </a:endParaRPr>
          </a:p>
          <a:p>
            <a:pPr marL="0" indent="0" algn="just">
              <a:lnSpc>
                <a:spcPct val="100000"/>
              </a:lnSpc>
              <a:buNone/>
            </a:pPr>
            <a:endParaRPr lang="en-GB" sz="1800" dirty="0">
              <a:latin typeface="Georgia" panose="02040502050405020303" pitchFamily="18" charset="0"/>
            </a:endParaRPr>
          </a:p>
          <a:p>
            <a:pPr marL="0" indent="0" algn="just">
              <a:lnSpc>
                <a:spcPct val="100000"/>
              </a:lnSpc>
              <a:buNone/>
            </a:pPr>
            <a:endParaRPr lang="en-GB" sz="1800" dirty="0">
              <a:latin typeface="Georgia" panose="02040502050405020303" pitchFamily="18" charset="0"/>
            </a:endParaRPr>
          </a:p>
          <a:p>
            <a:pPr marL="0" indent="0" algn="just">
              <a:lnSpc>
                <a:spcPct val="100000"/>
              </a:lnSpc>
              <a:buNone/>
            </a:pPr>
            <a:endParaRPr lang="en-GB" sz="1800" dirty="0">
              <a:latin typeface="Georgia" panose="02040502050405020303" pitchFamily="18" charset="0"/>
            </a:endParaRPr>
          </a:p>
          <a:p>
            <a:pPr algn="l"/>
            <a:endParaRPr lang="en-US" sz="1800" b="0" i="0" u="none" strike="noStrike" baseline="0" dirty="0">
              <a:solidFill>
                <a:srgbClr val="000000"/>
              </a:solidFill>
              <a:latin typeface="Times New Roman" panose="02020603050405020304" pitchFamily="18" charset="0"/>
            </a:endParaRPr>
          </a:p>
          <a:p>
            <a:pPr marL="0" indent="0">
              <a:buNone/>
            </a:pPr>
            <a:endParaRPr lang="en-GB" sz="1800" dirty="0">
              <a:latin typeface="Georgia" panose="02040502050405020303" pitchFamily="18" charset="0"/>
            </a:endParaRPr>
          </a:p>
          <a:p>
            <a:endParaRPr lang="en-GB" dirty="0"/>
          </a:p>
        </p:txBody>
      </p:sp>
      <p:sp>
        <p:nvSpPr>
          <p:cNvPr id="4" name="Rectangle 3">
            <a:extLst>
              <a:ext uri="{FF2B5EF4-FFF2-40B4-BE49-F238E27FC236}">
                <a16:creationId xmlns:a16="http://schemas.microsoft.com/office/drawing/2014/main" id="{B420C602-15C8-44EE-B5A3-F1C95106CA18}"/>
              </a:ext>
            </a:extLst>
          </p:cNvPr>
          <p:cNvSpPr/>
          <p:nvPr/>
        </p:nvSpPr>
        <p:spPr>
          <a:xfrm>
            <a:off x="824753" y="349624"/>
            <a:ext cx="10533529" cy="114748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rgbClr val="FF6600"/>
                </a:solidFill>
                <a:latin typeface="Georgia" panose="02040502050405020303" pitchFamily="18" charset="0"/>
              </a:rPr>
              <a:t>Dataset Summary </a:t>
            </a:r>
          </a:p>
        </p:txBody>
      </p:sp>
    </p:spTree>
    <p:extLst>
      <p:ext uri="{BB962C8B-B14F-4D97-AF65-F5344CB8AC3E}">
        <p14:creationId xmlns:p14="http://schemas.microsoft.com/office/powerpoint/2010/main" val="20084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40E-7865-4BD8-A6E0-C6B007F47195}"/>
              </a:ext>
            </a:extLst>
          </p:cNvPr>
          <p:cNvSpPr>
            <a:spLocks noGrp="1"/>
          </p:cNvSpPr>
          <p:nvPr>
            <p:ph type="title"/>
          </p:nvPr>
        </p:nvSpPr>
        <p:spPr>
          <a:xfrm>
            <a:off x="838200" y="365125"/>
            <a:ext cx="10515600" cy="1131981"/>
          </a:xfrm>
        </p:spPr>
        <p:txBody>
          <a:bodyPr/>
          <a:lstStyle/>
          <a:p>
            <a:endParaRPr lang="en-GB" dirty="0"/>
          </a:p>
        </p:txBody>
      </p:sp>
      <p:sp>
        <p:nvSpPr>
          <p:cNvPr id="3" name="Content Placeholder 2">
            <a:extLst>
              <a:ext uri="{FF2B5EF4-FFF2-40B4-BE49-F238E27FC236}">
                <a16:creationId xmlns:a16="http://schemas.microsoft.com/office/drawing/2014/main" id="{1C2EB56B-9635-4C1F-A7BB-7B7D5417EF10}"/>
              </a:ext>
            </a:extLst>
          </p:cNvPr>
          <p:cNvSpPr>
            <a:spLocks noGrp="1"/>
          </p:cNvSpPr>
          <p:nvPr>
            <p:ph idx="1"/>
          </p:nvPr>
        </p:nvSpPr>
        <p:spPr>
          <a:xfrm>
            <a:off x="838200" y="1721224"/>
            <a:ext cx="10515600" cy="4849905"/>
          </a:xfrm>
        </p:spPr>
        <p:txBody>
          <a:bodyPr>
            <a:normAutofit/>
          </a:bodyPr>
          <a:lstStyle/>
          <a:p>
            <a:pPr algn="l"/>
            <a:endParaRPr lang="en-US" sz="1800" b="0" i="0" u="none" strike="noStrike" baseline="0" dirty="0">
              <a:solidFill>
                <a:srgbClr val="000000"/>
              </a:solidFill>
              <a:latin typeface="Times New Roman" panose="02020603050405020304" pitchFamily="18" charset="0"/>
            </a:endParaRPr>
          </a:p>
          <a:p>
            <a:pPr marL="0" indent="0">
              <a:buNone/>
            </a:pPr>
            <a:endParaRPr lang="en-US" sz="1800" b="1" i="0" u="none" strike="noStrike" baseline="0" dirty="0">
              <a:solidFill>
                <a:srgbClr val="000000"/>
              </a:solidFill>
              <a:latin typeface="Georgia" panose="02040502050405020303" pitchFamily="18" charset="0"/>
            </a:endParaRPr>
          </a:p>
          <a:p>
            <a:pPr marL="0" indent="0">
              <a:buNone/>
            </a:pPr>
            <a:r>
              <a:rPr lang="en-US" sz="1800" b="1" i="0" u="none" strike="noStrike" baseline="0" dirty="0">
                <a:solidFill>
                  <a:srgbClr val="000000"/>
                </a:solidFill>
                <a:latin typeface="Georgia" panose="02040502050405020303" pitchFamily="18" charset="0"/>
              </a:rPr>
              <a:t>TEXT CLEANING</a:t>
            </a:r>
            <a:r>
              <a:rPr lang="en-US" sz="1800" b="0" i="0" u="none" strike="noStrike" baseline="0" dirty="0">
                <a:solidFill>
                  <a:srgbClr val="000000"/>
                </a:solidFill>
                <a:latin typeface="Georgia" panose="02040502050405020303" pitchFamily="18" charset="0"/>
              </a:rPr>
              <a:t>: </a:t>
            </a:r>
            <a:r>
              <a:rPr lang="en-US" sz="1800" dirty="0">
                <a:latin typeface="Georgia" panose="02040502050405020303" pitchFamily="18" charset="0"/>
              </a:rPr>
              <a:t>Used regular expressions (regex) to clean the text by removing URLs, and special characters, and converting all text to lowercase. This ensured consistent input for the model and reduced noise in the data.</a:t>
            </a:r>
          </a:p>
          <a:p>
            <a:pPr marL="0" indent="0">
              <a:buNone/>
            </a:pPr>
            <a:endParaRPr lang="en-US" sz="1800" b="0" i="0" u="none" strike="noStrike" baseline="0" dirty="0">
              <a:solidFill>
                <a:srgbClr val="000000"/>
              </a:solidFill>
              <a:latin typeface="Georgia" panose="02040502050405020303" pitchFamily="18" charset="0"/>
            </a:endParaRPr>
          </a:p>
          <a:p>
            <a:pPr marL="0" indent="0">
              <a:buNone/>
            </a:pPr>
            <a:r>
              <a:rPr lang="en-US" sz="1800" b="1" dirty="0">
                <a:solidFill>
                  <a:srgbClr val="000000"/>
                </a:solidFill>
                <a:latin typeface="Georgia" panose="02040502050405020303" pitchFamily="18" charset="0"/>
              </a:rPr>
              <a:t>TOKENIZATION</a:t>
            </a:r>
            <a:r>
              <a:rPr lang="en-US" sz="1800" dirty="0">
                <a:solidFill>
                  <a:srgbClr val="000000"/>
                </a:solidFill>
                <a:latin typeface="Georgia" panose="02040502050405020303" pitchFamily="18" charset="0"/>
              </a:rPr>
              <a:t>: Applied </a:t>
            </a:r>
            <a:r>
              <a:rPr lang="en-US" sz="1800" b="1" dirty="0">
                <a:latin typeface="Georgia" panose="02040502050405020303" pitchFamily="18" charset="0"/>
              </a:rPr>
              <a:t>BERT tokenizer</a:t>
            </a:r>
            <a:r>
              <a:rPr lang="en-US" sz="1800" dirty="0">
                <a:latin typeface="Georgia" panose="02040502050405020303" pitchFamily="18" charset="0"/>
              </a:rPr>
              <a:t> to split the cleaned text into tokens (small units) and convert them into numerical representations. This step enabled BERT to understand the context and meaning of each tweet effectively.</a:t>
            </a:r>
            <a:endParaRPr lang="en-US" sz="1800" b="0" i="0" u="none" strike="noStrike" baseline="0" dirty="0">
              <a:solidFill>
                <a:srgbClr val="000000"/>
              </a:solidFill>
              <a:latin typeface="Georgia" panose="02040502050405020303" pitchFamily="18" charset="0"/>
            </a:endParaRPr>
          </a:p>
          <a:p>
            <a:pPr marL="0" indent="0">
              <a:buNone/>
            </a:pPr>
            <a:endParaRPr lang="en-US" sz="1800" b="0" i="0" u="none" strike="noStrike" baseline="0" dirty="0">
              <a:solidFill>
                <a:srgbClr val="000000"/>
              </a:solidFill>
              <a:latin typeface="Georgia" panose="02040502050405020303" pitchFamily="18" charset="0"/>
            </a:endParaRPr>
          </a:p>
          <a:p>
            <a:pPr marL="0" indent="0" algn="just">
              <a:lnSpc>
                <a:spcPct val="100000"/>
              </a:lnSpc>
              <a:buNone/>
            </a:pPr>
            <a:endParaRPr lang="en-GB" sz="1800" dirty="0">
              <a:latin typeface="Georgia" panose="02040502050405020303" pitchFamily="18" charset="0"/>
            </a:endParaRPr>
          </a:p>
          <a:p>
            <a:pPr marL="0" indent="0" algn="just">
              <a:lnSpc>
                <a:spcPct val="100000"/>
              </a:lnSpc>
              <a:buNone/>
            </a:pPr>
            <a:endParaRPr lang="en-GB" sz="1800" dirty="0">
              <a:latin typeface="Georgia" panose="02040502050405020303" pitchFamily="18" charset="0"/>
            </a:endParaRPr>
          </a:p>
          <a:p>
            <a:endParaRPr lang="en-GB" dirty="0"/>
          </a:p>
        </p:txBody>
      </p:sp>
      <p:sp>
        <p:nvSpPr>
          <p:cNvPr id="4" name="Rectangle 3">
            <a:extLst>
              <a:ext uri="{FF2B5EF4-FFF2-40B4-BE49-F238E27FC236}">
                <a16:creationId xmlns:a16="http://schemas.microsoft.com/office/drawing/2014/main" id="{B420C602-15C8-44EE-B5A3-F1C95106CA18}"/>
              </a:ext>
            </a:extLst>
          </p:cNvPr>
          <p:cNvSpPr/>
          <p:nvPr/>
        </p:nvSpPr>
        <p:spPr>
          <a:xfrm>
            <a:off x="824753" y="349624"/>
            <a:ext cx="10533529" cy="114748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rgbClr val="FF6600"/>
                </a:solidFill>
                <a:latin typeface="Georgia" panose="02040502050405020303" pitchFamily="18" charset="0"/>
              </a:rPr>
              <a:t>Data </a:t>
            </a:r>
            <a:r>
              <a:rPr lang="en-GB" sz="3600" dirty="0" err="1">
                <a:solidFill>
                  <a:srgbClr val="FF6600"/>
                </a:solidFill>
                <a:latin typeface="Georgia" panose="02040502050405020303" pitchFamily="18" charset="0"/>
              </a:rPr>
              <a:t>Preprocessing</a:t>
            </a:r>
            <a:endParaRPr lang="en-GB" sz="3600" dirty="0">
              <a:solidFill>
                <a:srgbClr val="FF6600"/>
              </a:solidFill>
              <a:latin typeface="Georgia" panose="02040502050405020303" pitchFamily="18" charset="0"/>
            </a:endParaRPr>
          </a:p>
        </p:txBody>
      </p:sp>
    </p:spTree>
    <p:extLst>
      <p:ext uri="{BB962C8B-B14F-4D97-AF65-F5344CB8AC3E}">
        <p14:creationId xmlns:p14="http://schemas.microsoft.com/office/powerpoint/2010/main" val="358178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40E-7865-4BD8-A6E0-C6B007F47195}"/>
              </a:ext>
            </a:extLst>
          </p:cNvPr>
          <p:cNvSpPr>
            <a:spLocks noGrp="1"/>
          </p:cNvSpPr>
          <p:nvPr>
            <p:ph type="title"/>
          </p:nvPr>
        </p:nvSpPr>
        <p:spPr>
          <a:xfrm>
            <a:off x="838200" y="365125"/>
            <a:ext cx="10515600" cy="1131981"/>
          </a:xfrm>
        </p:spPr>
        <p:txBody>
          <a:bodyPr/>
          <a:lstStyle/>
          <a:p>
            <a:endParaRPr lang="en-GB" dirty="0"/>
          </a:p>
        </p:txBody>
      </p:sp>
      <p:sp>
        <p:nvSpPr>
          <p:cNvPr id="4" name="Rectangle 3">
            <a:extLst>
              <a:ext uri="{FF2B5EF4-FFF2-40B4-BE49-F238E27FC236}">
                <a16:creationId xmlns:a16="http://schemas.microsoft.com/office/drawing/2014/main" id="{B420C602-15C8-44EE-B5A3-F1C95106CA18}"/>
              </a:ext>
            </a:extLst>
          </p:cNvPr>
          <p:cNvSpPr/>
          <p:nvPr/>
        </p:nvSpPr>
        <p:spPr>
          <a:xfrm>
            <a:off x="842683" y="367553"/>
            <a:ext cx="10533529" cy="112955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rgbClr val="FF6600"/>
                </a:solidFill>
                <a:latin typeface="Georgia" panose="02040502050405020303" pitchFamily="18" charset="0"/>
              </a:rPr>
              <a:t>Exploratory Data Analysis</a:t>
            </a:r>
          </a:p>
        </p:txBody>
      </p:sp>
      <p:sp>
        <p:nvSpPr>
          <p:cNvPr id="8" name="Content Placeholder 7">
            <a:extLst>
              <a:ext uri="{FF2B5EF4-FFF2-40B4-BE49-F238E27FC236}">
                <a16:creationId xmlns:a16="http://schemas.microsoft.com/office/drawing/2014/main" id="{AF444F53-FD06-467D-ACA2-9EAB3ABB3957}"/>
              </a:ext>
            </a:extLst>
          </p:cNvPr>
          <p:cNvSpPr>
            <a:spLocks noGrp="1"/>
          </p:cNvSpPr>
          <p:nvPr>
            <p:ph idx="1"/>
          </p:nvPr>
        </p:nvSpPr>
        <p:spPr>
          <a:xfrm>
            <a:off x="838200" y="1748118"/>
            <a:ext cx="10515600" cy="4428845"/>
          </a:xfrm>
        </p:spPr>
        <p:txBody>
          <a:bodyPr>
            <a:normAutofit/>
          </a:bodyPr>
          <a:lstStyle/>
          <a:p>
            <a:pPr marL="0" indent="0">
              <a:buNone/>
            </a:pPr>
            <a:r>
              <a:rPr lang="en-GB" sz="1400" dirty="0">
                <a:latin typeface="Georgia" panose="02040502050405020303" pitchFamily="18" charset="0"/>
              </a:rPr>
              <a:t>We initiated our analysis by assessing the distribution of labels and identified an imbalance in the dataset. To address this, </a:t>
            </a:r>
            <a:r>
              <a:rPr lang="en-US" sz="1400" dirty="0">
                <a:latin typeface="Georgia" panose="02040502050405020303" pitchFamily="18" charset="0"/>
              </a:rPr>
              <a:t>We applied </a:t>
            </a:r>
            <a:r>
              <a:rPr lang="en-US" sz="1400" b="1" dirty="0">
                <a:latin typeface="Georgia" panose="02040502050405020303" pitchFamily="18" charset="0"/>
              </a:rPr>
              <a:t>class weights</a:t>
            </a:r>
            <a:r>
              <a:rPr lang="en-US" sz="1400" dirty="0">
                <a:latin typeface="Georgia" panose="02040502050405020303" pitchFamily="18" charset="0"/>
              </a:rPr>
              <a:t> in Transformers and Logistic Regression to emphasize the minority class and used </a:t>
            </a:r>
            <a:r>
              <a:rPr lang="en-US" sz="1400" b="1" dirty="0" err="1">
                <a:latin typeface="Georgia" panose="02040502050405020303" pitchFamily="18" charset="0"/>
              </a:rPr>
              <a:t>scale_pos_weight</a:t>
            </a:r>
            <a:r>
              <a:rPr lang="en-US" sz="1400" dirty="0">
                <a:latin typeface="Georgia" panose="02040502050405020303" pitchFamily="18" charset="0"/>
              </a:rPr>
              <a:t> in </a:t>
            </a:r>
            <a:r>
              <a:rPr lang="en-US" sz="1400" dirty="0" err="1">
                <a:latin typeface="Georgia" panose="02040502050405020303" pitchFamily="18" charset="0"/>
              </a:rPr>
              <a:t>XGBoost</a:t>
            </a:r>
            <a:r>
              <a:rPr lang="en-US" sz="1400" dirty="0">
                <a:latin typeface="Georgia" panose="02040502050405020303" pitchFamily="18" charset="0"/>
              </a:rPr>
              <a:t> to address the imbalance effectively</a:t>
            </a:r>
            <a:endParaRPr lang="en-GB" sz="1400" dirty="0">
              <a:latin typeface="Georgia" panose="02040502050405020303" pitchFamily="18" charset="0"/>
            </a:endParaRPr>
          </a:p>
          <a:p>
            <a:pPr marL="0" indent="0">
              <a:buNone/>
            </a:pPr>
            <a:endParaRPr lang="en-GB" sz="1400" dirty="0">
              <a:latin typeface="Georgia" panose="02040502050405020303" pitchFamily="18" charset="0"/>
            </a:endParaRPr>
          </a:p>
        </p:txBody>
      </p:sp>
      <p:pic>
        <p:nvPicPr>
          <p:cNvPr id="10" name="Picture 9">
            <a:extLst>
              <a:ext uri="{FF2B5EF4-FFF2-40B4-BE49-F238E27FC236}">
                <a16:creationId xmlns:a16="http://schemas.microsoft.com/office/drawing/2014/main" id="{C4648554-623E-4049-A9E8-C75E154FC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890" y="2358520"/>
            <a:ext cx="5436144" cy="3809198"/>
          </a:xfrm>
          <a:prstGeom prst="rect">
            <a:avLst/>
          </a:prstGeom>
        </p:spPr>
      </p:pic>
    </p:spTree>
    <p:extLst>
      <p:ext uri="{BB962C8B-B14F-4D97-AF65-F5344CB8AC3E}">
        <p14:creationId xmlns:p14="http://schemas.microsoft.com/office/powerpoint/2010/main" val="10678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40E-7865-4BD8-A6E0-C6B007F47195}"/>
              </a:ext>
            </a:extLst>
          </p:cNvPr>
          <p:cNvSpPr>
            <a:spLocks noGrp="1"/>
          </p:cNvSpPr>
          <p:nvPr>
            <p:ph type="title"/>
          </p:nvPr>
        </p:nvSpPr>
        <p:spPr>
          <a:xfrm>
            <a:off x="838200" y="365126"/>
            <a:ext cx="10515600" cy="1221628"/>
          </a:xfrm>
        </p:spPr>
        <p:txBody>
          <a:bodyPr/>
          <a:lstStyle/>
          <a:p>
            <a:endParaRPr lang="en-GB" dirty="0"/>
          </a:p>
        </p:txBody>
      </p:sp>
      <p:sp>
        <p:nvSpPr>
          <p:cNvPr id="3" name="Content Placeholder 2">
            <a:extLst>
              <a:ext uri="{FF2B5EF4-FFF2-40B4-BE49-F238E27FC236}">
                <a16:creationId xmlns:a16="http://schemas.microsoft.com/office/drawing/2014/main" id="{1C2EB56B-9635-4C1F-A7BB-7B7D5417EF10}"/>
              </a:ext>
            </a:extLst>
          </p:cNvPr>
          <p:cNvSpPr>
            <a:spLocks noGrp="1"/>
          </p:cNvSpPr>
          <p:nvPr>
            <p:ph idx="1"/>
          </p:nvPr>
        </p:nvSpPr>
        <p:spPr>
          <a:xfrm>
            <a:off x="838200" y="1703294"/>
            <a:ext cx="10515600" cy="4473669"/>
          </a:xfrm>
        </p:spPr>
        <p:txBody>
          <a:bodyPr>
            <a:normAutofit/>
          </a:bodyPr>
          <a:lstStyle/>
          <a:p>
            <a:pPr marL="0" indent="0">
              <a:buNone/>
            </a:pPr>
            <a:r>
              <a:rPr lang="en-GB" sz="1400" dirty="0">
                <a:latin typeface="Georgia" panose="02040502050405020303" pitchFamily="18" charset="0"/>
              </a:rPr>
              <a:t>Next, we analyzed the distribution of tweet lengths and observed a left-skewed pattern, further indicating the presence of data imbalance.</a:t>
            </a:r>
          </a:p>
          <a:p>
            <a:pPr marL="0" indent="0">
              <a:buNone/>
            </a:pPr>
            <a:endParaRPr lang="en-GB" sz="1400" dirty="0">
              <a:latin typeface="Georgia" panose="02040502050405020303" pitchFamily="18" charset="0"/>
            </a:endParaRPr>
          </a:p>
          <a:p>
            <a:pPr marL="0" indent="0">
              <a:buNone/>
            </a:pPr>
            <a:endParaRPr lang="en-GB" sz="1400" dirty="0">
              <a:latin typeface="Georgia" panose="02040502050405020303" pitchFamily="18" charset="0"/>
            </a:endParaRPr>
          </a:p>
        </p:txBody>
      </p:sp>
      <p:sp>
        <p:nvSpPr>
          <p:cNvPr id="4" name="Rectangle 3">
            <a:extLst>
              <a:ext uri="{FF2B5EF4-FFF2-40B4-BE49-F238E27FC236}">
                <a16:creationId xmlns:a16="http://schemas.microsoft.com/office/drawing/2014/main" id="{B420C602-15C8-44EE-B5A3-F1C95106CA18}"/>
              </a:ext>
            </a:extLst>
          </p:cNvPr>
          <p:cNvSpPr/>
          <p:nvPr/>
        </p:nvSpPr>
        <p:spPr>
          <a:xfrm>
            <a:off x="824753" y="349624"/>
            <a:ext cx="10533529" cy="122816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3600" dirty="0">
                <a:solidFill>
                  <a:srgbClr val="FF6600"/>
                </a:solidFill>
                <a:latin typeface="Georgia" panose="02040502050405020303" pitchFamily="18" charset="0"/>
              </a:rPr>
              <a:t>Exploratory Data Analysis</a:t>
            </a:r>
          </a:p>
          <a:p>
            <a:pPr algn="ctr"/>
            <a:endParaRPr lang="en-GB" dirty="0"/>
          </a:p>
        </p:txBody>
      </p:sp>
      <p:pic>
        <p:nvPicPr>
          <p:cNvPr id="6" name="Picture 5">
            <a:extLst>
              <a:ext uri="{FF2B5EF4-FFF2-40B4-BE49-F238E27FC236}">
                <a16:creationId xmlns:a16="http://schemas.microsoft.com/office/drawing/2014/main" id="{50C2570B-F3D1-43B0-93F0-8C79BC28D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8013" y="2039585"/>
            <a:ext cx="5719848" cy="4428007"/>
          </a:xfrm>
          <a:prstGeom prst="rect">
            <a:avLst/>
          </a:prstGeom>
        </p:spPr>
      </p:pic>
    </p:spTree>
    <p:extLst>
      <p:ext uri="{BB962C8B-B14F-4D97-AF65-F5344CB8AC3E}">
        <p14:creationId xmlns:p14="http://schemas.microsoft.com/office/powerpoint/2010/main" val="156992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40E-7865-4BD8-A6E0-C6B007F471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C2EB56B-9635-4C1F-A7BB-7B7D5417EF10}"/>
              </a:ext>
            </a:extLst>
          </p:cNvPr>
          <p:cNvSpPr>
            <a:spLocks noGrp="1"/>
          </p:cNvSpPr>
          <p:nvPr>
            <p:ph idx="1"/>
          </p:nvPr>
        </p:nvSpPr>
        <p:spPr>
          <a:xfrm>
            <a:off x="838200" y="1757082"/>
            <a:ext cx="10515600" cy="4419881"/>
          </a:xfrm>
        </p:spPr>
        <p:txBody>
          <a:bodyPr/>
          <a:lstStyle/>
          <a:p>
            <a:pPr marL="0" indent="0">
              <a:buNone/>
            </a:pPr>
            <a:r>
              <a:rPr lang="en-GB" sz="1400" dirty="0">
                <a:latin typeface="Georgia" panose="02040502050405020303" pitchFamily="18" charset="0"/>
              </a:rPr>
              <a:t>Correlation Analysis: A low correlation (0.051) was found between tweet length and hate speech, indicating that tweet length does not significantly predict the presence of hate speech.</a:t>
            </a:r>
          </a:p>
          <a:p>
            <a:pPr marL="0" indent="0">
              <a:buNone/>
            </a:pPr>
            <a:endParaRPr lang="en-GB" sz="1400" dirty="0">
              <a:latin typeface="Georgia" panose="02040502050405020303" pitchFamily="18" charset="0"/>
            </a:endParaRPr>
          </a:p>
          <a:p>
            <a:pPr marL="0" indent="0">
              <a:buNone/>
            </a:pPr>
            <a:endParaRPr lang="en-GB" dirty="0"/>
          </a:p>
        </p:txBody>
      </p:sp>
      <p:sp>
        <p:nvSpPr>
          <p:cNvPr id="4" name="Rectangle 3">
            <a:extLst>
              <a:ext uri="{FF2B5EF4-FFF2-40B4-BE49-F238E27FC236}">
                <a16:creationId xmlns:a16="http://schemas.microsoft.com/office/drawing/2014/main" id="{B420C602-15C8-44EE-B5A3-F1C95106CA18}"/>
              </a:ext>
            </a:extLst>
          </p:cNvPr>
          <p:cNvSpPr/>
          <p:nvPr/>
        </p:nvSpPr>
        <p:spPr>
          <a:xfrm>
            <a:off x="824753" y="349624"/>
            <a:ext cx="10533529" cy="134470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600" dirty="0">
              <a:solidFill>
                <a:srgbClr val="FF6600"/>
              </a:solidFill>
              <a:latin typeface="Georgia" panose="02040502050405020303" pitchFamily="18" charset="0"/>
            </a:endParaRPr>
          </a:p>
          <a:p>
            <a:pPr lvl="0" algn="ctr"/>
            <a:r>
              <a:rPr lang="en-GB" sz="3600" dirty="0">
                <a:solidFill>
                  <a:srgbClr val="FF6600"/>
                </a:solidFill>
                <a:latin typeface="Georgia" panose="02040502050405020303" pitchFamily="18" charset="0"/>
              </a:rPr>
              <a:t>Exploratory Data Analysis</a:t>
            </a:r>
          </a:p>
          <a:p>
            <a:pPr lvl="0" algn="ctr"/>
            <a:endParaRPr lang="en-GB" dirty="0">
              <a:solidFill>
                <a:prstClr val="white"/>
              </a:solidFill>
            </a:endParaRPr>
          </a:p>
          <a:p>
            <a:pPr algn="ctr"/>
            <a:endParaRPr lang="en-GB" dirty="0"/>
          </a:p>
        </p:txBody>
      </p:sp>
      <p:pic>
        <p:nvPicPr>
          <p:cNvPr id="6" name="Picture 5">
            <a:extLst>
              <a:ext uri="{FF2B5EF4-FFF2-40B4-BE49-F238E27FC236}">
                <a16:creationId xmlns:a16="http://schemas.microsoft.com/office/drawing/2014/main" id="{6EB92444-1A6B-401C-8643-69548FFB6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439" y="2354754"/>
            <a:ext cx="4775055" cy="4014755"/>
          </a:xfrm>
          <a:prstGeom prst="rect">
            <a:avLst/>
          </a:prstGeom>
        </p:spPr>
      </p:pic>
    </p:spTree>
    <p:extLst>
      <p:ext uri="{BB962C8B-B14F-4D97-AF65-F5344CB8AC3E}">
        <p14:creationId xmlns:p14="http://schemas.microsoft.com/office/powerpoint/2010/main" val="217067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40E-7865-4BD8-A6E0-C6B007F471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C2EB56B-9635-4C1F-A7BB-7B7D5417EF10}"/>
              </a:ext>
            </a:extLst>
          </p:cNvPr>
          <p:cNvSpPr>
            <a:spLocks noGrp="1"/>
          </p:cNvSpPr>
          <p:nvPr>
            <p:ph idx="1"/>
          </p:nvPr>
        </p:nvSpPr>
        <p:spPr>
          <a:xfrm>
            <a:off x="838200" y="1730188"/>
            <a:ext cx="10515600" cy="4446775"/>
          </a:xfrm>
        </p:spPr>
        <p:txBody>
          <a:bodyPr>
            <a:normAutofit/>
          </a:bodyPr>
          <a:lstStyle/>
          <a:p>
            <a:pPr lvl="0"/>
            <a:r>
              <a:rPr lang="en-GB" sz="1400" b="1" dirty="0">
                <a:latin typeface="Georgia" panose="02040502050405020303" pitchFamily="18" charset="0"/>
              </a:rPr>
              <a:t>Word Cloud Analysis</a:t>
            </a:r>
            <a:r>
              <a:rPr lang="en-GB" sz="1400" dirty="0">
                <a:latin typeface="Georgia" panose="02040502050405020303" pitchFamily="18" charset="0"/>
              </a:rPr>
              <a:t>:</a:t>
            </a:r>
          </a:p>
          <a:p>
            <a:pPr lvl="1"/>
            <a:r>
              <a:rPr lang="en-GB" sz="1400" b="1" dirty="0">
                <a:latin typeface="Georgia" panose="02040502050405020303" pitchFamily="18" charset="0"/>
              </a:rPr>
              <a:t>Hate Speech Keywords</a:t>
            </a:r>
            <a:r>
              <a:rPr lang="en-GB" sz="1400" dirty="0">
                <a:latin typeface="Georgia" panose="02040502050405020303" pitchFamily="18" charset="0"/>
              </a:rPr>
              <a:t>: Common terms include "trump", "black", "racist", "liptard", and "amp".</a:t>
            </a:r>
          </a:p>
          <a:p>
            <a:r>
              <a:rPr lang="en-GB" sz="1400" b="1" dirty="0">
                <a:latin typeface="Georgia" panose="02040502050405020303" pitchFamily="18" charset="0"/>
              </a:rPr>
              <a:t>Non-Hate Speech Keywords</a:t>
            </a:r>
            <a:r>
              <a:rPr lang="en-GB" sz="1400" dirty="0">
                <a:latin typeface="Georgia" panose="02040502050405020303" pitchFamily="18" charset="0"/>
              </a:rPr>
              <a:t>: Terms such as "love", "happy", "smile", and "day" were frequently found in non-hate speech tweets.</a:t>
            </a:r>
          </a:p>
          <a:p>
            <a:endParaRPr lang="en-GB" sz="1400" dirty="0">
              <a:latin typeface="Georgia" panose="02040502050405020303" pitchFamily="18" charset="0"/>
            </a:endParaRPr>
          </a:p>
        </p:txBody>
      </p:sp>
      <p:sp>
        <p:nvSpPr>
          <p:cNvPr id="4" name="Rectangle 3">
            <a:extLst>
              <a:ext uri="{FF2B5EF4-FFF2-40B4-BE49-F238E27FC236}">
                <a16:creationId xmlns:a16="http://schemas.microsoft.com/office/drawing/2014/main" id="{B420C602-15C8-44EE-B5A3-F1C95106CA18}"/>
              </a:ext>
            </a:extLst>
          </p:cNvPr>
          <p:cNvSpPr/>
          <p:nvPr/>
        </p:nvSpPr>
        <p:spPr>
          <a:xfrm>
            <a:off x="824753" y="349624"/>
            <a:ext cx="10533529" cy="132677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600" dirty="0">
              <a:solidFill>
                <a:srgbClr val="FF6600"/>
              </a:solidFill>
              <a:latin typeface="Georgia" panose="02040502050405020303" pitchFamily="18" charset="0"/>
            </a:endParaRPr>
          </a:p>
          <a:p>
            <a:pPr lvl="0" algn="ctr"/>
            <a:r>
              <a:rPr lang="en-GB" sz="3600" dirty="0">
                <a:solidFill>
                  <a:srgbClr val="FF6600"/>
                </a:solidFill>
                <a:latin typeface="Georgia" panose="02040502050405020303" pitchFamily="18" charset="0"/>
              </a:rPr>
              <a:t>Exploratory Data Analysis</a:t>
            </a:r>
          </a:p>
          <a:p>
            <a:pPr lvl="0" algn="ctr"/>
            <a:endParaRPr lang="en-GB" dirty="0">
              <a:solidFill>
                <a:prstClr val="white"/>
              </a:solidFill>
            </a:endParaRPr>
          </a:p>
          <a:p>
            <a:pPr lvl="0" algn="ctr"/>
            <a:endParaRPr lang="en-GB" dirty="0">
              <a:solidFill>
                <a:prstClr val="white"/>
              </a:solidFill>
            </a:endParaRPr>
          </a:p>
          <a:p>
            <a:pPr algn="ctr"/>
            <a:endParaRPr lang="en-GB" dirty="0"/>
          </a:p>
        </p:txBody>
      </p:sp>
      <p:pic>
        <p:nvPicPr>
          <p:cNvPr id="6" name="Picture 5">
            <a:extLst>
              <a:ext uri="{FF2B5EF4-FFF2-40B4-BE49-F238E27FC236}">
                <a16:creationId xmlns:a16="http://schemas.microsoft.com/office/drawing/2014/main" id="{F76DAB8D-9268-45D6-AB5F-3A1551265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707" y="3284127"/>
            <a:ext cx="8787417" cy="2390532"/>
          </a:xfrm>
          <a:prstGeom prst="rect">
            <a:avLst/>
          </a:prstGeom>
        </p:spPr>
      </p:pic>
    </p:spTree>
    <p:extLst>
      <p:ext uri="{BB962C8B-B14F-4D97-AF65-F5344CB8AC3E}">
        <p14:creationId xmlns:p14="http://schemas.microsoft.com/office/powerpoint/2010/main" val="29324067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448</TotalTime>
  <Words>992</Words>
  <Application>Microsoft Office PowerPoint</Application>
  <PresentationFormat>Widescreen</PresentationFormat>
  <Paragraphs>150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Georgia</vt:lpstr>
      <vt:lpstr>Times New Roman</vt:lpstr>
      <vt:lpstr>Office Theme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 NLP : Hate Speech detection using Transformers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egbuz</dc:creator>
  <cp:lastModifiedBy>Nonye Nweke</cp:lastModifiedBy>
  <cp:revision>10</cp:revision>
  <dcterms:created xsi:type="dcterms:W3CDTF">2024-10-21T10:53:12Z</dcterms:created>
  <dcterms:modified xsi:type="dcterms:W3CDTF">2024-11-03T02:11:32Z</dcterms:modified>
</cp:coreProperties>
</file>