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67" r:id="rId3"/>
    <p:sldId id="281" r:id="rId4"/>
    <p:sldId id="282" r:id="rId5"/>
    <p:sldId id="279" r:id="rId6"/>
    <p:sldId id="269" r:id="rId7"/>
    <p:sldId id="270" r:id="rId8"/>
    <p:sldId id="271" r:id="rId9"/>
    <p:sldId id="284" r:id="rId10"/>
    <p:sldId id="272" r:id="rId11"/>
    <p:sldId id="273" r:id="rId12"/>
    <p:sldId id="278" r:id="rId13"/>
    <p:sldId id="274" r:id="rId14"/>
    <p:sldId id="277" r:id="rId15"/>
    <p:sldId id="275" r:id="rId16"/>
    <p:sldId id="276" r:id="rId17"/>
    <p:sldId id="28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87" d="100"/>
          <a:sy n="87" d="100"/>
        </p:scale>
        <p:origin x="-4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B583C53C-D0D9-4FA2-9C5D-A48DF8D74BC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3D4AF33-6A65-4201-AAEF-B30EC92F3CE9}">
      <dgm:prSet/>
      <dgm:spPr/>
      <dgm:t>
        <a:bodyPr/>
        <a:lstStyle/>
        <a:p>
          <a:r>
            <a:rPr lang="en-US" b="1" dirty="0"/>
            <a:t>Summary of Insights:</a:t>
          </a:r>
          <a:endParaRPr lang="en-US" dirty="0"/>
        </a:p>
      </dgm:t>
    </dgm:pt>
    <dgm:pt modelId="{A089C4B5-E6BD-4197-97AD-85EAF9A26726}" type="parTrans" cxnId="{92948B1C-039A-4037-AF48-A6207FD65251}">
      <dgm:prSet/>
      <dgm:spPr/>
      <dgm:t>
        <a:bodyPr/>
        <a:lstStyle/>
        <a:p>
          <a:endParaRPr lang="en-US"/>
        </a:p>
      </dgm:t>
    </dgm:pt>
    <dgm:pt modelId="{C785140C-A645-4151-A947-886813C12233}" type="sibTrans" cxnId="{92948B1C-039A-4037-AF48-A6207FD65251}">
      <dgm:prSet/>
      <dgm:spPr/>
      <dgm:t>
        <a:bodyPr/>
        <a:lstStyle/>
        <a:p>
          <a:endParaRPr lang="en-US"/>
        </a:p>
      </dgm:t>
    </dgm:pt>
    <dgm:pt modelId="{AC761237-011A-43C6-8BB9-C348EF95D0B0}">
      <dgm:prSet/>
      <dgm:spPr/>
      <dgm:t>
        <a:bodyPr/>
        <a:lstStyle/>
        <a:p>
          <a:r>
            <a:rPr lang="en-US"/>
            <a:t>Yellow Cab has a larger market share and is more profitable.</a:t>
          </a:r>
        </a:p>
      </dgm:t>
    </dgm:pt>
    <dgm:pt modelId="{2B11BDF6-CA07-4049-915D-EBE76F55CD78}" type="parTrans" cxnId="{5A54F354-1C17-4B5D-BB24-F5C91E000B4A}">
      <dgm:prSet/>
      <dgm:spPr/>
      <dgm:t>
        <a:bodyPr/>
        <a:lstStyle/>
        <a:p>
          <a:endParaRPr lang="en-US"/>
        </a:p>
      </dgm:t>
    </dgm:pt>
    <dgm:pt modelId="{92869930-395E-4BC0-8AD2-BC3283595D2B}" type="sibTrans" cxnId="{5A54F354-1C17-4B5D-BB24-F5C91E000B4A}">
      <dgm:prSet/>
      <dgm:spPr/>
      <dgm:t>
        <a:bodyPr/>
        <a:lstStyle/>
        <a:p>
          <a:endParaRPr lang="en-US"/>
        </a:p>
      </dgm:t>
    </dgm:pt>
    <dgm:pt modelId="{8B9B39D2-4455-4412-985A-604FE05FE089}">
      <dgm:prSet/>
      <dgm:spPr/>
      <dgm:t>
        <a:bodyPr/>
        <a:lstStyle/>
        <a:p>
          <a:r>
            <a:rPr lang="en-US"/>
            <a:t>Strong seasonal trends favor Yellow Cab.</a:t>
          </a:r>
        </a:p>
      </dgm:t>
    </dgm:pt>
    <dgm:pt modelId="{CE35DAA1-FBF4-411A-AF36-2219A41D0516}" type="parTrans" cxnId="{4434E440-9918-4300-9579-7402353AA7D0}">
      <dgm:prSet/>
      <dgm:spPr/>
      <dgm:t>
        <a:bodyPr/>
        <a:lstStyle/>
        <a:p>
          <a:endParaRPr lang="en-US"/>
        </a:p>
      </dgm:t>
    </dgm:pt>
    <dgm:pt modelId="{E6C61E2E-0FAF-4ED1-A89C-5297039D1E95}" type="sibTrans" cxnId="{4434E440-9918-4300-9579-7402353AA7D0}">
      <dgm:prSet/>
      <dgm:spPr/>
      <dgm:t>
        <a:bodyPr/>
        <a:lstStyle/>
        <a:p>
          <a:endParaRPr lang="en-US"/>
        </a:p>
      </dgm:t>
    </dgm:pt>
    <dgm:pt modelId="{9EA638EB-E270-4480-9614-A148841D62A4}">
      <dgm:prSet/>
      <dgm:spPr/>
      <dgm:t>
        <a:bodyPr/>
        <a:lstStyle/>
        <a:p>
          <a:r>
            <a:rPr lang="en-US"/>
            <a:t>Yellow Cab performs better in major cities and has higher customer loyalty.</a:t>
          </a:r>
        </a:p>
      </dgm:t>
    </dgm:pt>
    <dgm:pt modelId="{EFB132F2-38F4-4FE8-8E65-590D3D9C9AFA}" type="parTrans" cxnId="{71375245-8BB6-4998-9CC4-8C49D51E999E}">
      <dgm:prSet/>
      <dgm:spPr/>
      <dgm:t>
        <a:bodyPr/>
        <a:lstStyle/>
        <a:p>
          <a:endParaRPr lang="en-US"/>
        </a:p>
      </dgm:t>
    </dgm:pt>
    <dgm:pt modelId="{7E04FD59-E057-4CFC-9A08-E5FC66D3026D}" type="sibTrans" cxnId="{71375245-8BB6-4998-9CC4-8C49D51E999E}">
      <dgm:prSet/>
      <dgm:spPr/>
      <dgm:t>
        <a:bodyPr/>
        <a:lstStyle/>
        <a:p>
          <a:endParaRPr lang="en-US"/>
        </a:p>
      </dgm:t>
    </dgm:pt>
    <dgm:pt modelId="{0E612E55-C30D-4FC7-9FC9-11B5E0FFFC2A}" type="pres">
      <dgm:prSet presAssocID="{B583C53C-D0D9-4FA2-9C5D-A48DF8D74BC3}" presName="linear" presStyleCnt="0">
        <dgm:presLayoutVars>
          <dgm:animLvl val="lvl"/>
          <dgm:resizeHandles val="exact"/>
        </dgm:presLayoutVars>
      </dgm:prSet>
      <dgm:spPr/>
    </dgm:pt>
    <dgm:pt modelId="{6F1FCA6A-18D1-4C06-9570-EB1E578FD934}" type="pres">
      <dgm:prSet presAssocID="{83D4AF33-6A65-4201-AAEF-B30EC92F3CE9}" presName="parentText" presStyleLbl="node1" presStyleIdx="0" presStyleCnt="4">
        <dgm:presLayoutVars>
          <dgm:chMax val="0"/>
          <dgm:bulletEnabled val="1"/>
        </dgm:presLayoutVars>
      </dgm:prSet>
      <dgm:spPr/>
    </dgm:pt>
    <dgm:pt modelId="{332FECDF-DD13-4A2F-9C22-B8ED5C042DA6}" type="pres">
      <dgm:prSet presAssocID="{C785140C-A645-4151-A947-886813C12233}" presName="spacer" presStyleCnt="0"/>
      <dgm:spPr/>
    </dgm:pt>
    <dgm:pt modelId="{73CCCE8A-9581-420D-ABFC-BCD7F7595072}" type="pres">
      <dgm:prSet presAssocID="{AC761237-011A-43C6-8BB9-C348EF95D0B0}" presName="parentText" presStyleLbl="node1" presStyleIdx="1" presStyleCnt="4">
        <dgm:presLayoutVars>
          <dgm:chMax val="0"/>
          <dgm:bulletEnabled val="1"/>
        </dgm:presLayoutVars>
      </dgm:prSet>
      <dgm:spPr/>
    </dgm:pt>
    <dgm:pt modelId="{405D968D-B4CE-4E44-A982-E41AC709C287}" type="pres">
      <dgm:prSet presAssocID="{92869930-395E-4BC0-8AD2-BC3283595D2B}" presName="spacer" presStyleCnt="0"/>
      <dgm:spPr/>
    </dgm:pt>
    <dgm:pt modelId="{81F3B0CC-AA50-451D-8A42-80A95C9AD9AE}" type="pres">
      <dgm:prSet presAssocID="{8B9B39D2-4455-4412-985A-604FE05FE089}" presName="parentText" presStyleLbl="node1" presStyleIdx="2" presStyleCnt="4">
        <dgm:presLayoutVars>
          <dgm:chMax val="0"/>
          <dgm:bulletEnabled val="1"/>
        </dgm:presLayoutVars>
      </dgm:prSet>
      <dgm:spPr/>
    </dgm:pt>
    <dgm:pt modelId="{A0422215-1B6E-4B11-BA16-BB258F3E437E}" type="pres">
      <dgm:prSet presAssocID="{E6C61E2E-0FAF-4ED1-A89C-5297039D1E95}" presName="spacer" presStyleCnt="0"/>
      <dgm:spPr/>
    </dgm:pt>
    <dgm:pt modelId="{B82E35AF-5268-4C4C-AB74-23531FE45D30}" type="pres">
      <dgm:prSet presAssocID="{9EA638EB-E270-4480-9614-A148841D62A4}" presName="parentText" presStyleLbl="node1" presStyleIdx="3" presStyleCnt="4">
        <dgm:presLayoutVars>
          <dgm:chMax val="0"/>
          <dgm:bulletEnabled val="1"/>
        </dgm:presLayoutVars>
      </dgm:prSet>
      <dgm:spPr/>
    </dgm:pt>
  </dgm:ptLst>
  <dgm:cxnLst>
    <dgm:cxn modelId="{F8B2D400-1D0A-41F3-9390-3E970D73B2A2}" type="presOf" srcId="{8B9B39D2-4455-4412-985A-604FE05FE089}" destId="{81F3B0CC-AA50-451D-8A42-80A95C9AD9AE}" srcOrd="0" destOrd="0" presId="urn:microsoft.com/office/officeart/2005/8/layout/vList2"/>
    <dgm:cxn modelId="{92948B1C-039A-4037-AF48-A6207FD65251}" srcId="{B583C53C-D0D9-4FA2-9C5D-A48DF8D74BC3}" destId="{83D4AF33-6A65-4201-AAEF-B30EC92F3CE9}" srcOrd="0" destOrd="0" parTransId="{A089C4B5-E6BD-4197-97AD-85EAF9A26726}" sibTransId="{C785140C-A645-4151-A947-886813C12233}"/>
    <dgm:cxn modelId="{C0CBBA20-2898-41D7-8784-06B5F25B1760}" type="presOf" srcId="{AC761237-011A-43C6-8BB9-C348EF95D0B0}" destId="{73CCCE8A-9581-420D-ABFC-BCD7F7595072}" srcOrd="0" destOrd="0" presId="urn:microsoft.com/office/officeart/2005/8/layout/vList2"/>
    <dgm:cxn modelId="{4434E440-9918-4300-9579-7402353AA7D0}" srcId="{B583C53C-D0D9-4FA2-9C5D-A48DF8D74BC3}" destId="{8B9B39D2-4455-4412-985A-604FE05FE089}" srcOrd="2" destOrd="0" parTransId="{CE35DAA1-FBF4-411A-AF36-2219A41D0516}" sibTransId="{E6C61E2E-0FAF-4ED1-A89C-5297039D1E95}"/>
    <dgm:cxn modelId="{71375245-8BB6-4998-9CC4-8C49D51E999E}" srcId="{B583C53C-D0D9-4FA2-9C5D-A48DF8D74BC3}" destId="{9EA638EB-E270-4480-9614-A148841D62A4}" srcOrd="3" destOrd="0" parTransId="{EFB132F2-38F4-4FE8-8E65-590D3D9C9AFA}" sibTransId="{7E04FD59-E057-4CFC-9A08-E5FC66D3026D}"/>
    <dgm:cxn modelId="{5A54F354-1C17-4B5D-BB24-F5C91E000B4A}" srcId="{B583C53C-D0D9-4FA2-9C5D-A48DF8D74BC3}" destId="{AC761237-011A-43C6-8BB9-C348EF95D0B0}" srcOrd="1" destOrd="0" parTransId="{2B11BDF6-CA07-4049-915D-EBE76F55CD78}" sibTransId="{92869930-395E-4BC0-8AD2-BC3283595D2B}"/>
    <dgm:cxn modelId="{285419CF-0486-48FA-9479-02F9095AEC68}" type="presOf" srcId="{B583C53C-D0D9-4FA2-9C5D-A48DF8D74BC3}" destId="{0E612E55-C30D-4FC7-9FC9-11B5E0FFFC2A}" srcOrd="0" destOrd="0" presId="urn:microsoft.com/office/officeart/2005/8/layout/vList2"/>
    <dgm:cxn modelId="{D6DB3AE0-9135-4823-B10C-06B82E146CCE}" type="presOf" srcId="{83D4AF33-6A65-4201-AAEF-B30EC92F3CE9}" destId="{6F1FCA6A-18D1-4C06-9570-EB1E578FD934}" srcOrd="0" destOrd="0" presId="urn:microsoft.com/office/officeart/2005/8/layout/vList2"/>
    <dgm:cxn modelId="{4317CCF5-7937-46AE-9DF9-10D31BF7E051}" type="presOf" srcId="{9EA638EB-E270-4480-9614-A148841D62A4}" destId="{B82E35AF-5268-4C4C-AB74-23531FE45D30}" srcOrd="0" destOrd="0" presId="urn:microsoft.com/office/officeart/2005/8/layout/vList2"/>
    <dgm:cxn modelId="{61795F76-4CA9-4155-974B-826109B866E7}" type="presParOf" srcId="{0E612E55-C30D-4FC7-9FC9-11B5E0FFFC2A}" destId="{6F1FCA6A-18D1-4C06-9570-EB1E578FD934}" srcOrd="0" destOrd="0" presId="urn:microsoft.com/office/officeart/2005/8/layout/vList2"/>
    <dgm:cxn modelId="{31DA0EB6-40A8-4869-ABFA-92F03A2E498D}" type="presParOf" srcId="{0E612E55-C30D-4FC7-9FC9-11B5E0FFFC2A}" destId="{332FECDF-DD13-4A2F-9C22-B8ED5C042DA6}" srcOrd="1" destOrd="0" presId="urn:microsoft.com/office/officeart/2005/8/layout/vList2"/>
    <dgm:cxn modelId="{128CB8E0-DC9F-4291-8D35-6A54F38D470E}" type="presParOf" srcId="{0E612E55-C30D-4FC7-9FC9-11B5E0FFFC2A}" destId="{73CCCE8A-9581-420D-ABFC-BCD7F7595072}" srcOrd="2" destOrd="0" presId="urn:microsoft.com/office/officeart/2005/8/layout/vList2"/>
    <dgm:cxn modelId="{256AC385-AEFF-4C3E-92BD-14727863C9E6}" type="presParOf" srcId="{0E612E55-C30D-4FC7-9FC9-11B5E0FFFC2A}" destId="{405D968D-B4CE-4E44-A982-E41AC709C287}" srcOrd="3" destOrd="0" presId="urn:microsoft.com/office/officeart/2005/8/layout/vList2"/>
    <dgm:cxn modelId="{23EDD195-6891-44BA-9B06-9FE05239E546}" type="presParOf" srcId="{0E612E55-C30D-4FC7-9FC9-11B5E0FFFC2A}" destId="{81F3B0CC-AA50-451D-8A42-80A95C9AD9AE}" srcOrd="4" destOrd="0" presId="urn:microsoft.com/office/officeart/2005/8/layout/vList2"/>
    <dgm:cxn modelId="{ECF4F8CE-370B-4757-9A28-2B0F366B7379}" type="presParOf" srcId="{0E612E55-C30D-4FC7-9FC9-11B5E0FFFC2A}" destId="{A0422215-1B6E-4B11-BA16-BB258F3E437E}" srcOrd="5" destOrd="0" presId="urn:microsoft.com/office/officeart/2005/8/layout/vList2"/>
    <dgm:cxn modelId="{1EC38F88-FBB7-4EB6-BBAC-7A3DCCC4EF43}" type="presParOf" srcId="{0E612E55-C30D-4FC7-9FC9-11B5E0FFFC2A}" destId="{B82E35AF-5268-4C4C-AB74-23531FE45D3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8BD3E1-EF66-4CB4-82BE-78F4CD7EDFE5}"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A6C261B-5FFC-4A04-AC78-A4FE55694354}">
      <dgm:prSet/>
      <dgm:spPr/>
      <dgm:t>
        <a:bodyPr/>
        <a:lstStyle/>
        <a:p>
          <a:r>
            <a:rPr lang="en-US" b="0" i="0"/>
            <a:t>New York City has the highest number of users and riders. XYZ can Consider increasing marketing efforts and service coverage in New York to capitalize on this large market.</a:t>
          </a:r>
          <a:endParaRPr lang="en-US"/>
        </a:p>
      </dgm:t>
    </dgm:pt>
    <dgm:pt modelId="{042D6932-06A2-4597-B746-101D605BA19A}" type="parTrans" cxnId="{DB59122C-000B-438B-BAC6-F815B90B13DE}">
      <dgm:prSet/>
      <dgm:spPr/>
      <dgm:t>
        <a:bodyPr/>
        <a:lstStyle/>
        <a:p>
          <a:endParaRPr lang="en-US"/>
        </a:p>
      </dgm:t>
    </dgm:pt>
    <dgm:pt modelId="{1F692B84-EFAF-4AC7-9F66-F21AEA58DE52}" type="sibTrans" cxnId="{DB59122C-000B-438B-BAC6-F815B90B13DE}">
      <dgm:prSet/>
      <dgm:spPr/>
      <dgm:t>
        <a:bodyPr/>
        <a:lstStyle/>
        <a:p>
          <a:endParaRPr lang="en-US"/>
        </a:p>
      </dgm:t>
    </dgm:pt>
    <dgm:pt modelId="{B70DF8E4-62CE-4726-8960-943293EC3809}">
      <dgm:prSet/>
      <dgm:spPr/>
      <dgm:t>
        <a:bodyPr/>
        <a:lstStyle/>
        <a:p>
          <a:r>
            <a:rPr lang="en-US" b="0" i="0"/>
            <a:t>Chicago and Pittsburgh also show significant rider activity. While Chicago is doing well, more investigation can be done to understand why Pittsburgh has the least number of riders and consider strategies to boost visibility and usage there.</a:t>
          </a:r>
          <a:endParaRPr lang="en-US"/>
        </a:p>
      </dgm:t>
    </dgm:pt>
    <dgm:pt modelId="{575A869B-2EF5-43BA-86F8-91AA073D058A}" type="parTrans" cxnId="{4F7778B9-8BFA-4E31-9FFD-9DE5E254AB9C}">
      <dgm:prSet/>
      <dgm:spPr/>
      <dgm:t>
        <a:bodyPr/>
        <a:lstStyle/>
        <a:p>
          <a:endParaRPr lang="en-US"/>
        </a:p>
      </dgm:t>
    </dgm:pt>
    <dgm:pt modelId="{2B3A6155-7353-41E0-9CD1-DCB26CADE6AB}" type="sibTrans" cxnId="{4F7778B9-8BFA-4E31-9FFD-9DE5E254AB9C}">
      <dgm:prSet/>
      <dgm:spPr/>
      <dgm:t>
        <a:bodyPr/>
        <a:lstStyle/>
        <a:p>
          <a:endParaRPr lang="en-US"/>
        </a:p>
      </dgm:t>
    </dgm:pt>
    <dgm:pt modelId="{4BD26EFD-BFA4-4F20-ABB1-19470BB7D58F}">
      <dgm:prSet/>
      <dgm:spPr/>
      <dgm:t>
        <a:bodyPr/>
        <a:lstStyle/>
        <a:p>
          <a:r>
            <a:rPr lang="en-US" b="0" i="0"/>
            <a:t>Since 60% of users prefer paying by card, XYZ should ensure that their payment systems are optimized for card transactions. Offering incentives or rewards for card payments might also increase usage.</a:t>
          </a:r>
          <a:endParaRPr lang="en-US"/>
        </a:p>
      </dgm:t>
    </dgm:pt>
    <dgm:pt modelId="{52330BDF-1493-46BB-A7E9-4D403A88E9E2}" type="parTrans" cxnId="{CB61CFAD-895A-4DEA-9EF2-A94AF22FCC66}">
      <dgm:prSet/>
      <dgm:spPr/>
      <dgm:t>
        <a:bodyPr/>
        <a:lstStyle/>
        <a:p>
          <a:endParaRPr lang="en-US"/>
        </a:p>
      </dgm:t>
    </dgm:pt>
    <dgm:pt modelId="{7395DFBE-750B-47A7-9E06-002CC2508C98}" type="sibTrans" cxnId="{CB61CFAD-895A-4DEA-9EF2-A94AF22FCC66}">
      <dgm:prSet/>
      <dgm:spPr/>
      <dgm:t>
        <a:bodyPr/>
        <a:lstStyle/>
        <a:p>
          <a:endParaRPr lang="en-US"/>
        </a:p>
      </dgm:t>
    </dgm:pt>
    <dgm:pt modelId="{A6C7330D-3629-4B2F-BCAB-1FACA77D5145}">
      <dgm:prSet/>
      <dgm:spPr/>
      <dgm:t>
        <a:bodyPr/>
        <a:lstStyle/>
        <a:p>
          <a:r>
            <a:rPr lang="en-US" b="0" i="0"/>
            <a:t>Encourage cashless transactions through promotions, which could streamline operations and improve user experience.</a:t>
          </a:r>
          <a:endParaRPr lang="en-US"/>
        </a:p>
      </dgm:t>
    </dgm:pt>
    <dgm:pt modelId="{F54689B1-BB57-434A-A30E-A2660848B361}" type="parTrans" cxnId="{B4C99506-00ED-494E-9B7A-9406CD56D375}">
      <dgm:prSet/>
      <dgm:spPr/>
      <dgm:t>
        <a:bodyPr/>
        <a:lstStyle/>
        <a:p>
          <a:endParaRPr lang="en-US"/>
        </a:p>
      </dgm:t>
    </dgm:pt>
    <dgm:pt modelId="{5F1D42EC-DF05-4847-A25A-DFEF5CCEFD40}" type="sibTrans" cxnId="{B4C99506-00ED-494E-9B7A-9406CD56D375}">
      <dgm:prSet/>
      <dgm:spPr/>
      <dgm:t>
        <a:bodyPr/>
        <a:lstStyle/>
        <a:p>
          <a:endParaRPr lang="en-US"/>
        </a:p>
      </dgm:t>
    </dgm:pt>
    <dgm:pt modelId="{0EF0AC9F-9E97-4D53-BCB8-B86D046041F7}">
      <dgm:prSet/>
      <dgm:spPr/>
      <dgm:t>
        <a:bodyPr/>
        <a:lstStyle/>
        <a:p>
          <a:r>
            <a:rPr lang="en-US" b="0" i="0"/>
            <a:t>The data shows that Yellow Cab is more popular than Pink Cab in most cities. investigation can be done to analyze what drives this preference and possibly replicate these factors to enhance the appeal of Pink Cab.</a:t>
          </a:r>
          <a:endParaRPr lang="en-US"/>
        </a:p>
      </dgm:t>
    </dgm:pt>
    <dgm:pt modelId="{BD803891-3F29-4A6D-8D9C-34C355F239AF}" type="parTrans" cxnId="{215BD04C-E39B-4BD4-B384-B5D668560F3E}">
      <dgm:prSet/>
      <dgm:spPr/>
      <dgm:t>
        <a:bodyPr/>
        <a:lstStyle/>
        <a:p>
          <a:endParaRPr lang="en-US"/>
        </a:p>
      </dgm:t>
    </dgm:pt>
    <dgm:pt modelId="{01E8D4F0-F6D0-4E41-BE32-7C5AD710358B}" type="sibTrans" cxnId="{215BD04C-E39B-4BD4-B384-B5D668560F3E}">
      <dgm:prSet/>
      <dgm:spPr/>
      <dgm:t>
        <a:bodyPr/>
        <a:lstStyle/>
        <a:p>
          <a:endParaRPr lang="en-US"/>
        </a:p>
      </dgm:t>
    </dgm:pt>
    <dgm:pt modelId="{D599CBE2-3D65-4AE9-AA74-25AE99A3892C}">
      <dgm:prSet/>
      <dgm:spPr/>
      <dgm:t>
        <a:bodyPr/>
        <a:lstStyle/>
        <a:p>
          <a:r>
            <a:rPr lang="en-US" b="0" i="0"/>
            <a:t>For cities where Pink Cab is slightly more popular (e.g., San Diego, Nashville, Sacramento, and Pittsburgh), investigating these markets further will be beneficial to understand the factors driving this preference and apply successful strategies to other regions.</a:t>
          </a:r>
          <a:endParaRPr lang="en-US"/>
        </a:p>
      </dgm:t>
    </dgm:pt>
    <dgm:pt modelId="{5AE86333-214D-4776-9BD2-ED7A4BE24B0C}" type="parTrans" cxnId="{16A34827-6DA1-49D9-B6F2-58678DA74970}">
      <dgm:prSet/>
      <dgm:spPr/>
      <dgm:t>
        <a:bodyPr/>
        <a:lstStyle/>
        <a:p>
          <a:endParaRPr lang="en-US"/>
        </a:p>
      </dgm:t>
    </dgm:pt>
    <dgm:pt modelId="{DCCA9892-13AB-4593-86E5-90CF620EA371}" type="sibTrans" cxnId="{16A34827-6DA1-49D9-B6F2-58678DA74970}">
      <dgm:prSet/>
      <dgm:spPr/>
      <dgm:t>
        <a:bodyPr/>
        <a:lstStyle/>
        <a:p>
          <a:endParaRPr lang="en-US"/>
        </a:p>
      </dgm:t>
    </dgm:pt>
    <dgm:pt modelId="{7C4773EC-0928-4F37-AA0A-3981015974A2}">
      <dgm:prSet/>
      <dgm:spPr/>
      <dgm:t>
        <a:bodyPr/>
        <a:lstStyle/>
        <a:p>
          <a:r>
            <a:rPr lang="en-US" b="0" i="0"/>
            <a:t>Yellow Cab charges more per distance traveled compared to Pink Cab. This price difference is communicated clearly, emphasizing the added value or service quality that justifies the higher price. Alternatively, if aiming to increase Pink Cab's market share, consider competitive pricing strategies or bundled offers.</a:t>
          </a:r>
          <a:endParaRPr lang="en-US"/>
        </a:p>
      </dgm:t>
    </dgm:pt>
    <dgm:pt modelId="{A3D772FD-9E45-44C4-BCF2-0917B43E92B9}" type="parTrans" cxnId="{23A8D978-43D8-4E47-A177-8279F7284213}">
      <dgm:prSet/>
      <dgm:spPr/>
      <dgm:t>
        <a:bodyPr/>
        <a:lstStyle/>
        <a:p>
          <a:endParaRPr lang="en-US"/>
        </a:p>
      </dgm:t>
    </dgm:pt>
    <dgm:pt modelId="{82313659-5BA2-4F79-A654-0150ACB4474C}" type="sibTrans" cxnId="{23A8D978-43D8-4E47-A177-8279F7284213}">
      <dgm:prSet/>
      <dgm:spPr/>
      <dgm:t>
        <a:bodyPr/>
        <a:lstStyle/>
        <a:p>
          <a:endParaRPr lang="en-US"/>
        </a:p>
      </dgm:t>
    </dgm:pt>
    <dgm:pt modelId="{F6B83A30-A137-400E-A862-25275FDA211F}">
      <dgm:prSet/>
      <dgm:spPr/>
      <dgm:t>
        <a:bodyPr/>
        <a:lstStyle/>
        <a:p>
          <a:r>
            <a:rPr lang="en-US" b="0" i="0"/>
            <a:t>There is a steady increase in cab users from August to December. Seasonal promotions, discounts, or loyalty programs during these months can be considered to maximize profits.</a:t>
          </a:r>
          <a:endParaRPr lang="en-US"/>
        </a:p>
      </dgm:t>
    </dgm:pt>
    <dgm:pt modelId="{26979C48-786B-4179-8A73-F24B6AC1705C}" type="parTrans" cxnId="{D9E411EA-B636-4C6D-8CF5-30403E723A8E}">
      <dgm:prSet/>
      <dgm:spPr/>
      <dgm:t>
        <a:bodyPr/>
        <a:lstStyle/>
        <a:p>
          <a:endParaRPr lang="en-US"/>
        </a:p>
      </dgm:t>
    </dgm:pt>
    <dgm:pt modelId="{98F020B0-D02A-442A-93D4-B71B81569361}" type="sibTrans" cxnId="{D9E411EA-B636-4C6D-8CF5-30403E723A8E}">
      <dgm:prSet/>
      <dgm:spPr/>
      <dgm:t>
        <a:bodyPr/>
        <a:lstStyle/>
        <a:p>
          <a:endParaRPr lang="en-US"/>
        </a:p>
      </dgm:t>
    </dgm:pt>
    <dgm:pt modelId="{1F0961DF-E914-4970-A262-3C98071CA1EA}" type="pres">
      <dgm:prSet presAssocID="{E98BD3E1-EF66-4CB4-82BE-78F4CD7EDFE5}" presName="root" presStyleCnt="0">
        <dgm:presLayoutVars>
          <dgm:dir/>
          <dgm:resizeHandles val="exact"/>
        </dgm:presLayoutVars>
      </dgm:prSet>
      <dgm:spPr/>
    </dgm:pt>
    <dgm:pt modelId="{E1264E87-AF32-4093-B29B-5F04A41339B0}" type="pres">
      <dgm:prSet presAssocID="{E98BD3E1-EF66-4CB4-82BE-78F4CD7EDFE5}" presName="container" presStyleCnt="0">
        <dgm:presLayoutVars>
          <dgm:dir/>
          <dgm:resizeHandles val="exact"/>
        </dgm:presLayoutVars>
      </dgm:prSet>
      <dgm:spPr/>
    </dgm:pt>
    <dgm:pt modelId="{7901A0C5-5E9A-4DFE-92C1-5A8A1CF991F3}" type="pres">
      <dgm:prSet presAssocID="{CA6C261B-5FFC-4A04-AC78-A4FE55694354}" presName="compNode" presStyleCnt="0"/>
      <dgm:spPr/>
    </dgm:pt>
    <dgm:pt modelId="{D1FD76FC-A852-4612-81E9-5E4ED901D9F3}" type="pres">
      <dgm:prSet presAssocID="{CA6C261B-5FFC-4A04-AC78-A4FE55694354}" presName="iconBgRect" presStyleLbl="bgShp" presStyleIdx="0" presStyleCnt="8"/>
      <dgm:spPr/>
    </dgm:pt>
    <dgm:pt modelId="{23F727D8-FB8E-4C7C-A95C-39C58A25CDE7}" type="pres">
      <dgm:prSet presAssocID="{CA6C261B-5FFC-4A04-AC78-A4FE5569435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2F33900F-1F01-44BF-B3F5-18558B9BDC28}" type="pres">
      <dgm:prSet presAssocID="{CA6C261B-5FFC-4A04-AC78-A4FE55694354}" presName="spaceRect" presStyleCnt="0"/>
      <dgm:spPr/>
    </dgm:pt>
    <dgm:pt modelId="{0CB1B70E-40CC-4961-BDCF-3A33A3C3E91B}" type="pres">
      <dgm:prSet presAssocID="{CA6C261B-5FFC-4A04-AC78-A4FE55694354}" presName="textRect" presStyleLbl="revTx" presStyleIdx="0" presStyleCnt="8">
        <dgm:presLayoutVars>
          <dgm:chMax val="1"/>
          <dgm:chPref val="1"/>
        </dgm:presLayoutVars>
      </dgm:prSet>
      <dgm:spPr/>
    </dgm:pt>
    <dgm:pt modelId="{25C7967A-1056-47E7-80B9-25257E82B531}" type="pres">
      <dgm:prSet presAssocID="{1F692B84-EFAF-4AC7-9F66-F21AEA58DE52}" presName="sibTrans" presStyleLbl="sibTrans2D1" presStyleIdx="0" presStyleCnt="0"/>
      <dgm:spPr/>
    </dgm:pt>
    <dgm:pt modelId="{93443207-01D9-4AB6-8C96-151345F2D869}" type="pres">
      <dgm:prSet presAssocID="{B70DF8E4-62CE-4726-8960-943293EC3809}" presName="compNode" presStyleCnt="0"/>
      <dgm:spPr/>
    </dgm:pt>
    <dgm:pt modelId="{0DD3FAE5-7F00-4993-AFE9-F16F5491A8A8}" type="pres">
      <dgm:prSet presAssocID="{B70DF8E4-62CE-4726-8960-943293EC3809}" presName="iconBgRect" presStyleLbl="bgShp" presStyleIdx="1" presStyleCnt="8"/>
      <dgm:spPr/>
    </dgm:pt>
    <dgm:pt modelId="{E03B75E7-7E6D-44ED-A86C-33B0C5032BD6}" type="pres">
      <dgm:prSet presAssocID="{B70DF8E4-62CE-4726-8960-943293EC380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ke"/>
        </a:ext>
      </dgm:extLst>
    </dgm:pt>
    <dgm:pt modelId="{D6EADCC7-CFCC-442E-BDBD-4A0D2524A343}" type="pres">
      <dgm:prSet presAssocID="{B70DF8E4-62CE-4726-8960-943293EC3809}" presName="spaceRect" presStyleCnt="0"/>
      <dgm:spPr/>
    </dgm:pt>
    <dgm:pt modelId="{C0E350E7-627D-4133-822C-6620EE4935FE}" type="pres">
      <dgm:prSet presAssocID="{B70DF8E4-62CE-4726-8960-943293EC3809}" presName="textRect" presStyleLbl="revTx" presStyleIdx="1" presStyleCnt="8">
        <dgm:presLayoutVars>
          <dgm:chMax val="1"/>
          <dgm:chPref val="1"/>
        </dgm:presLayoutVars>
      </dgm:prSet>
      <dgm:spPr/>
    </dgm:pt>
    <dgm:pt modelId="{27350462-366E-4C78-98C6-6DEC25E995F8}" type="pres">
      <dgm:prSet presAssocID="{2B3A6155-7353-41E0-9CD1-DCB26CADE6AB}" presName="sibTrans" presStyleLbl="sibTrans2D1" presStyleIdx="0" presStyleCnt="0"/>
      <dgm:spPr/>
    </dgm:pt>
    <dgm:pt modelId="{1E91F7EB-5559-4108-94E4-775199F973F9}" type="pres">
      <dgm:prSet presAssocID="{4BD26EFD-BFA4-4F20-ABB1-19470BB7D58F}" presName="compNode" presStyleCnt="0"/>
      <dgm:spPr/>
    </dgm:pt>
    <dgm:pt modelId="{E0CFD839-6286-42C2-8ED0-C356A3D34D89}" type="pres">
      <dgm:prSet presAssocID="{4BD26EFD-BFA4-4F20-ABB1-19470BB7D58F}" presName="iconBgRect" presStyleLbl="bgShp" presStyleIdx="2" presStyleCnt="8"/>
      <dgm:spPr/>
    </dgm:pt>
    <dgm:pt modelId="{6B281D39-EBCB-4C16-971C-52DC5741A4AE}" type="pres">
      <dgm:prSet presAssocID="{4BD26EFD-BFA4-4F20-ABB1-19470BB7D58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FC1FC639-F2C6-4242-B134-C2FFAF8A943E}" type="pres">
      <dgm:prSet presAssocID="{4BD26EFD-BFA4-4F20-ABB1-19470BB7D58F}" presName="spaceRect" presStyleCnt="0"/>
      <dgm:spPr/>
    </dgm:pt>
    <dgm:pt modelId="{00E6856A-917D-41AB-91C5-E586FA3FD992}" type="pres">
      <dgm:prSet presAssocID="{4BD26EFD-BFA4-4F20-ABB1-19470BB7D58F}" presName="textRect" presStyleLbl="revTx" presStyleIdx="2" presStyleCnt="8">
        <dgm:presLayoutVars>
          <dgm:chMax val="1"/>
          <dgm:chPref val="1"/>
        </dgm:presLayoutVars>
      </dgm:prSet>
      <dgm:spPr/>
    </dgm:pt>
    <dgm:pt modelId="{5456117E-9312-4928-8C21-72B0669C8904}" type="pres">
      <dgm:prSet presAssocID="{7395DFBE-750B-47A7-9E06-002CC2508C98}" presName="sibTrans" presStyleLbl="sibTrans2D1" presStyleIdx="0" presStyleCnt="0"/>
      <dgm:spPr/>
    </dgm:pt>
    <dgm:pt modelId="{57BABF28-8F75-447F-86BE-6F6E7642C5CA}" type="pres">
      <dgm:prSet presAssocID="{A6C7330D-3629-4B2F-BCAB-1FACA77D5145}" presName="compNode" presStyleCnt="0"/>
      <dgm:spPr/>
    </dgm:pt>
    <dgm:pt modelId="{F73B9D1A-F9B0-4CAC-B809-0AF670C19967}" type="pres">
      <dgm:prSet presAssocID="{A6C7330D-3629-4B2F-BCAB-1FACA77D5145}" presName="iconBgRect" presStyleLbl="bgShp" presStyleIdx="3" presStyleCnt="8"/>
      <dgm:spPr/>
    </dgm:pt>
    <dgm:pt modelId="{63A99614-51DB-456E-B985-E2778C1788D9}" type="pres">
      <dgm:prSet presAssocID="{A6C7330D-3629-4B2F-BCAB-1FACA77D514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E749DC24-FE9F-4519-B892-9FE7A8A8ABE8}" type="pres">
      <dgm:prSet presAssocID="{A6C7330D-3629-4B2F-BCAB-1FACA77D5145}" presName="spaceRect" presStyleCnt="0"/>
      <dgm:spPr/>
    </dgm:pt>
    <dgm:pt modelId="{B79E6B78-BC1E-4C27-B164-F4B0C91223C9}" type="pres">
      <dgm:prSet presAssocID="{A6C7330D-3629-4B2F-BCAB-1FACA77D5145}" presName="textRect" presStyleLbl="revTx" presStyleIdx="3" presStyleCnt="8">
        <dgm:presLayoutVars>
          <dgm:chMax val="1"/>
          <dgm:chPref val="1"/>
        </dgm:presLayoutVars>
      </dgm:prSet>
      <dgm:spPr/>
    </dgm:pt>
    <dgm:pt modelId="{BB5EA648-0410-475E-8A2F-0B4CBA1140B7}" type="pres">
      <dgm:prSet presAssocID="{5F1D42EC-DF05-4847-A25A-DFEF5CCEFD40}" presName="sibTrans" presStyleLbl="sibTrans2D1" presStyleIdx="0" presStyleCnt="0"/>
      <dgm:spPr/>
    </dgm:pt>
    <dgm:pt modelId="{58920A23-88EF-4E5A-9C39-E6FB61F594DC}" type="pres">
      <dgm:prSet presAssocID="{0EF0AC9F-9E97-4D53-BCB8-B86D046041F7}" presName="compNode" presStyleCnt="0"/>
      <dgm:spPr/>
    </dgm:pt>
    <dgm:pt modelId="{3DC6F736-A363-4F10-BDF5-C7C94C2CFA80}" type="pres">
      <dgm:prSet presAssocID="{0EF0AC9F-9E97-4D53-BCB8-B86D046041F7}" presName="iconBgRect" presStyleLbl="bgShp" presStyleIdx="4" presStyleCnt="8"/>
      <dgm:spPr/>
    </dgm:pt>
    <dgm:pt modelId="{7B12E378-768F-4C4A-8DFC-3D5B00893776}" type="pres">
      <dgm:prSet presAssocID="{0EF0AC9F-9E97-4D53-BCB8-B86D046041F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xi"/>
        </a:ext>
      </dgm:extLst>
    </dgm:pt>
    <dgm:pt modelId="{EB1E44C0-56DF-4E87-B0B9-7019CFA72852}" type="pres">
      <dgm:prSet presAssocID="{0EF0AC9F-9E97-4D53-BCB8-B86D046041F7}" presName="spaceRect" presStyleCnt="0"/>
      <dgm:spPr/>
    </dgm:pt>
    <dgm:pt modelId="{E08C8312-9ADF-43CC-BCDD-35D3B6CEF8DF}" type="pres">
      <dgm:prSet presAssocID="{0EF0AC9F-9E97-4D53-BCB8-B86D046041F7}" presName="textRect" presStyleLbl="revTx" presStyleIdx="4" presStyleCnt="8">
        <dgm:presLayoutVars>
          <dgm:chMax val="1"/>
          <dgm:chPref val="1"/>
        </dgm:presLayoutVars>
      </dgm:prSet>
      <dgm:spPr/>
    </dgm:pt>
    <dgm:pt modelId="{FC79146D-E8FC-4B00-A7AA-D68B4116B2EF}" type="pres">
      <dgm:prSet presAssocID="{01E8D4F0-F6D0-4E41-BE32-7C5AD710358B}" presName="sibTrans" presStyleLbl="sibTrans2D1" presStyleIdx="0" presStyleCnt="0"/>
      <dgm:spPr/>
    </dgm:pt>
    <dgm:pt modelId="{A2A5568A-E8C1-4EDB-A465-6015FCD8C800}" type="pres">
      <dgm:prSet presAssocID="{D599CBE2-3D65-4AE9-AA74-25AE99A3892C}" presName="compNode" presStyleCnt="0"/>
      <dgm:spPr/>
    </dgm:pt>
    <dgm:pt modelId="{515CA310-D782-45E5-A797-A9C67674D6A4}" type="pres">
      <dgm:prSet presAssocID="{D599CBE2-3D65-4AE9-AA74-25AE99A3892C}" presName="iconBgRect" presStyleLbl="bgShp" presStyleIdx="5" presStyleCnt="8"/>
      <dgm:spPr/>
    </dgm:pt>
    <dgm:pt modelId="{91CF39B9-1412-4111-901C-673E134983B7}" type="pres">
      <dgm:prSet presAssocID="{D599CBE2-3D65-4AE9-AA74-25AE99A3892C}"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ker"/>
        </a:ext>
      </dgm:extLst>
    </dgm:pt>
    <dgm:pt modelId="{8AB808AA-418C-42F1-88DF-CC11C03688E9}" type="pres">
      <dgm:prSet presAssocID="{D599CBE2-3D65-4AE9-AA74-25AE99A3892C}" presName="spaceRect" presStyleCnt="0"/>
      <dgm:spPr/>
    </dgm:pt>
    <dgm:pt modelId="{5C70FD91-5545-40F8-8161-7696E87EC312}" type="pres">
      <dgm:prSet presAssocID="{D599CBE2-3D65-4AE9-AA74-25AE99A3892C}" presName="textRect" presStyleLbl="revTx" presStyleIdx="5" presStyleCnt="8">
        <dgm:presLayoutVars>
          <dgm:chMax val="1"/>
          <dgm:chPref val="1"/>
        </dgm:presLayoutVars>
      </dgm:prSet>
      <dgm:spPr/>
    </dgm:pt>
    <dgm:pt modelId="{1103EA72-ECB3-4499-BCC0-9F3756403837}" type="pres">
      <dgm:prSet presAssocID="{DCCA9892-13AB-4593-86E5-90CF620EA371}" presName="sibTrans" presStyleLbl="sibTrans2D1" presStyleIdx="0" presStyleCnt="0"/>
      <dgm:spPr/>
    </dgm:pt>
    <dgm:pt modelId="{63AB1B01-722F-488B-93F1-3662E191A183}" type="pres">
      <dgm:prSet presAssocID="{7C4773EC-0928-4F37-AA0A-3981015974A2}" presName="compNode" presStyleCnt="0"/>
      <dgm:spPr/>
    </dgm:pt>
    <dgm:pt modelId="{106FC4CB-7439-4F39-AD4D-226AD9DF894C}" type="pres">
      <dgm:prSet presAssocID="{7C4773EC-0928-4F37-AA0A-3981015974A2}" presName="iconBgRect" presStyleLbl="bgShp" presStyleIdx="6" presStyleCnt="8"/>
      <dgm:spPr/>
    </dgm:pt>
    <dgm:pt modelId="{58892015-162B-45D3-A1CA-976A0D435B53}" type="pres">
      <dgm:prSet presAssocID="{7C4773EC-0928-4F37-AA0A-3981015974A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cooter"/>
        </a:ext>
      </dgm:extLst>
    </dgm:pt>
    <dgm:pt modelId="{EB837190-4EF1-4E0E-BE48-A5CC15F53B41}" type="pres">
      <dgm:prSet presAssocID="{7C4773EC-0928-4F37-AA0A-3981015974A2}" presName="spaceRect" presStyleCnt="0"/>
      <dgm:spPr/>
    </dgm:pt>
    <dgm:pt modelId="{382616B0-C6AC-4911-83E9-5C3B5F531ED0}" type="pres">
      <dgm:prSet presAssocID="{7C4773EC-0928-4F37-AA0A-3981015974A2}" presName="textRect" presStyleLbl="revTx" presStyleIdx="6" presStyleCnt="8">
        <dgm:presLayoutVars>
          <dgm:chMax val="1"/>
          <dgm:chPref val="1"/>
        </dgm:presLayoutVars>
      </dgm:prSet>
      <dgm:spPr/>
    </dgm:pt>
    <dgm:pt modelId="{7F394C99-0F9F-46A5-8A73-33D7397A10F0}" type="pres">
      <dgm:prSet presAssocID="{82313659-5BA2-4F79-A654-0150ACB4474C}" presName="sibTrans" presStyleLbl="sibTrans2D1" presStyleIdx="0" presStyleCnt="0"/>
      <dgm:spPr/>
    </dgm:pt>
    <dgm:pt modelId="{44C0FB25-6850-48F1-B9C5-96C0F30D3A76}" type="pres">
      <dgm:prSet presAssocID="{F6B83A30-A137-400E-A862-25275FDA211F}" presName="compNode" presStyleCnt="0"/>
      <dgm:spPr/>
    </dgm:pt>
    <dgm:pt modelId="{FB879E44-4977-4068-88F6-8D897C07C5B0}" type="pres">
      <dgm:prSet presAssocID="{F6B83A30-A137-400E-A862-25275FDA211F}" presName="iconBgRect" presStyleLbl="bgShp" presStyleIdx="7" presStyleCnt="8"/>
      <dgm:spPr/>
    </dgm:pt>
    <dgm:pt modelId="{C4F887F5-BBEE-4627-BBCE-91DE3C1D569E}" type="pres">
      <dgm:prSet presAssocID="{F6B83A30-A137-400E-A862-25275FDA211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us"/>
        </a:ext>
      </dgm:extLst>
    </dgm:pt>
    <dgm:pt modelId="{1ED3609C-089C-48EB-99DD-A158279CD709}" type="pres">
      <dgm:prSet presAssocID="{F6B83A30-A137-400E-A862-25275FDA211F}" presName="spaceRect" presStyleCnt="0"/>
      <dgm:spPr/>
    </dgm:pt>
    <dgm:pt modelId="{3BBAC820-0909-41A7-8582-396A40C679F1}" type="pres">
      <dgm:prSet presAssocID="{F6B83A30-A137-400E-A862-25275FDA211F}" presName="textRect" presStyleLbl="revTx" presStyleIdx="7" presStyleCnt="8">
        <dgm:presLayoutVars>
          <dgm:chMax val="1"/>
          <dgm:chPref val="1"/>
        </dgm:presLayoutVars>
      </dgm:prSet>
      <dgm:spPr/>
    </dgm:pt>
  </dgm:ptLst>
  <dgm:cxnLst>
    <dgm:cxn modelId="{B4C99506-00ED-494E-9B7A-9406CD56D375}" srcId="{E98BD3E1-EF66-4CB4-82BE-78F4CD7EDFE5}" destId="{A6C7330D-3629-4B2F-BCAB-1FACA77D5145}" srcOrd="3" destOrd="0" parTransId="{F54689B1-BB57-434A-A30E-A2660848B361}" sibTransId="{5F1D42EC-DF05-4847-A25A-DFEF5CCEFD40}"/>
    <dgm:cxn modelId="{B8D87814-A676-4008-89F2-710A9B18A972}" type="presOf" srcId="{DCCA9892-13AB-4593-86E5-90CF620EA371}" destId="{1103EA72-ECB3-4499-BCC0-9F3756403837}" srcOrd="0" destOrd="0" presId="urn:microsoft.com/office/officeart/2018/2/layout/IconCircleList"/>
    <dgm:cxn modelId="{7CE9171F-51A1-4B0B-AC1F-4427054DC5E2}" type="presOf" srcId="{7395DFBE-750B-47A7-9E06-002CC2508C98}" destId="{5456117E-9312-4928-8C21-72B0669C8904}" srcOrd="0" destOrd="0" presId="urn:microsoft.com/office/officeart/2018/2/layout/IconCircleList"/>
    <dgm:cxn modelId="{16A34827-6DA1-49D9-B6F2-58678DA74970}" srcId="{E98BD3E1-EF66-4CB4-82BE-78F4CD7EDFE5}" destId="{D599CBE2-3D65-4AE9-AA74-25AE99A3892C}" srcOrd="5" destOrd="0" parTransId="{5AE86333-214D-4776-9BD2-ED7A4BE24B0C}" sibTransId="{DCCA9892-13AB-4593-86E5-90CF620EA371}"/>
    <dgm:cxn modelId="{D82DCF2A-4DE0-4E68-B35F-A58625BF4574}" type="presOf" srcId="{4BD26EFD-BFA4-4F20-ABB1-19470BB7D58F}" destId="{00E6856A-917D-41AB-91C5-E586FA3FD992}" srcOrd="0" destOrd="0" presId="urn:microsoft.com/office/officeart/2018/2/layout/IconCircleList"/>
    <dgm:cxn modelId="{DB59122C-000B-438B-BAC6-F815B90B13DE}" srcId="{E98BD3E1-EF66-4CB4-82BE-78F4CD7EDFE5}" destId="{CA6C261B-5FFC-4A04-AC78-A4FE55694354}" srcOrd="0" destOrd="0" parTransId="{042D6932-06A2-4597-B746-101D605BA19A}" sibTransId="{1F692B84-EFAF-4AC7-9F66-F21AEA58DE52}"/>
    <dgm:cxn modelId="{CBD1C462-B7B0-4022-BA82-16F07B14E5C1}" type="presOf" srcId="{F6B83A30-A137-400E-A862-25275FDA211F}" destId="{3BBAC820-0909-41A7-8582-396A40C679F1}" srcOrd="0" destOrd="0" presId="urn:microsoft.com/office/officeart/2018/2/layout/IconCircleList"/>
    <dgm:cxn modelId="{A6527F69-5BA9-4A0E-A514-A0BE4AA7754C}" type="presOf" srcId="{01E8D4F0-F6D0-4E41-BE32-7C5AD710358B}" destId="{FC79146D-E8FC-4B00-A7AA-D68B4116B2EF}" srcOrd="0" destOrd="0" presId="urn:microsoft.com/office/officeart/2018/2/layout/IconCircleList"/>
    <dgm:cxn modelId="{26FF8E6B-3C1A-4AD7-BB9F-171851B08D75}" type="presOf" srcId="{A6C7330D-3629-4B2F-BCAB-1FACA77D5145}" destId="{B79E6B78-BC1E-4C27-B164-F4B0C91223C9}" srcOrd="0" destOrd="0" presId="urn:microsoft.com/office/officeart/2018/2/layout/IconCircleList"/>
    <dgm:cxn modelId="{215BD04C-E39B-4BD4-B384-B5D668560F3E}" srcId="{E98BD3E1-EF66-4CB4-82BE-78F4CD7EDFE5}" destId="{0EF0AC9F-9E97-4D53-BCB8-B86D046041F7}" srcOrd="4" destOrd="0" parTransId="{BD803891-3F29-4A6D-8D9C-34C355F239AF}" sibTransId="{01E8D4F0-F6D0-4E41-BE32-7C5AD710358B}"/>
    <dgm:cxn modelId="{1694DE72-AB05-4D73-870A-72F86E36840F}" type="presOf" srcId="{D599CBE2-3D65-4AE9-AA74-25AE99A3892C}" destId="{5C70FD91-5545-40F8-8161-7696E87EC312}" srcOrd="0" destOrd="0" presId="urn:microsoft.com/office/officeart/2018/2/layout/IconCircleList"/>
    <dgm:cxn modelId="{23A8D978-43D8-4E47-A177-8279F7284213}" srcId="{E98BD3E1-EF66-4CB4-82BE-78F4CD7EDFE5}" destId="{7C4773EC-0928-4F37-AA0A-3981015974A2}" srcOrd="6" destOrd="0" parTransId="{A3D772FD-9E45-44C4-BCF2-0917B43E92B9}" sibTransId="{82313659-5BA2-4F79-A654-0150ACB4474C}"/>
    <dgm:cxn modelId="{3EFA6783-DA49-46C0-97C2-AF2F729D06B0}" type="presOf" srcId="{82313659-5BA2-4F79-A654-0150ACB4474C}" destId="{7F394C99-0F9F-46A5-8A73-33D7397A10F0}" srcOrd="0" destOrd="0" presId="urn:microsoft.com/office/officeart/2018/2/layout/IconCircleList"/>
    <dgm:cxn modelId="{8433E095-F530-49BA-8B09-1528D92414FC}" type="presOf" srcId="{B70DF8E4-62CE-4726-8960-943293EC3809}" destId="{C0E350E7-627D-4133-822C-6620EE4935FE}" srcOrd="0" destOrd="0" presId="urn:microsoft.com/office/officeart/2018/2/layout/IconCircleList"/>
    <dgm:cxn modelId="{CB61CFAD-895A-4DEA-9EF2-A94AF22FCC66}" srcId="{E98BD3E1-EF66-4CB4-82BE-78F4CD7EDFE5}" destId="{4BD26EFD-BFA4-4F20-ABB1-19470BB7D58F}" srcOrd="2" destOrd="0" parTransId="{52330BDF-1493-46BB-A7E9-4D403A88E9E2}" sibTransId="{7395DFBE-750B-47A7-9E06-002CC2508C98}"/>
    <dgm:cxn modelId="{C40F42B4-B36C-4C3F-8046-8DE579E9C4F1}" type="presOf" srcId="{E98BD3E1-EF66-4CB4-82BE-78F4CD7EDFE5}" destId="{1F0961DF-E914-4970-A262-3C98071CA1EA}" srcOrd="0" destOrd="0" presId="urn:microsoft.com/office/officeart/2018/2/layout/IconCircleList"/>
    <dgm:cxn modelId="{4F7778B9-8BFA-4E31-9FFD-9DE5E254AB9C}" srcId="{E98BD3E1-EF66-4CB4-82BE-78F4CD7EDFE5}" destId="{B70DF8E4-62CE-4726-8960-943293EC3809}" srcOrd="1" destOrd="0" parTransId="{575A869B-2EF5-43BA-86F8-91AA073D058A}" sibTransId="{2B3A6155-7353-41E0-9CD1-DCB26CADE6AB}"/>
    <dgm:cxn modelId="{ACB39ABD-9A4E-4D4E-85E3-2E16EFCAA39D}" type="presOf" srcId="{5F1D42EC-DF05-4847-A25A-DFEF5CCEFD40}" destId="{BB5EA648-0410-475E-8A2F-0B4CBA1140B7}" srcOrd="0" destOrd="0" presId="urn:microsoft.com/office/officeart/2018/2/layout/IconCircleList"/>
    <dgm:cxn modelId="{3AC34BC9-9596-403A-A2B5-EB9F537B0606}" type="presOf" srcId="{0EF0AC9F-9E97-4D53-BCB8-B86D046041F7}" destId="{E08C8312-9ADF-43CC-BCDD-35D3B6CEF8DF}" srcOrd="0" destOrd="0" presId="urn:microsoft.com/office/officeart/2018/2/layout/IconCircleList"/>
    <dgm:cxn modelId="{C3DC63E1-C7AE-4AB3-A934-794DE3ADB950}" type="presOf" srcId="{2B3A6155-7353-41E0-9CD1-DCB26CADE6AB}" destId="{27350462-366E-4C78-98C6-6DEC25E995F8}" srcOrd="0" destOrd="0" presId="urn:microsoft.com/office/officeart/2018/2/layout/IconCircleList"/>
    <dgm:cxn modelId="{371A3EE8-0BB9-42FC-9BBB-EADAF132836C}" type="presOf" srcId="{CA6C261B-5FFC-4A04-AC78-A4FE55694354}" destId="{0CB1B70E-40CC-4961-BDCF-3A33A3C3E91B}" srcOrd="0" destOrd="0" presId="urn:microsoft.com/office/officeart/2018/2/layout/IconCircleList"/>
    <dgm:cxn modelId="{D9E411EA-B636-4C6D-8CF5-30403E723A8E}" srcId="{E98BD3E1-EF66-4CB4-82BE-78F4CD7EDFE5}" destId="{F6B83A30-A137-400E-A862-25275FDA211F}" srcOrd="7" destOrd="0" parTransId="{26979C48-786B-4179-8A73-F24B6AC1705C}" sibTransId="{98F020B0-D02A-442A-93D4-B71B81569361}"/>
    <dgm:cxn modelId="{B0515BEF-2BA0-4EE0-BBB5-40B193D7391C}" type="presOf" srcId="{7C4773EC-0928-4F37-AA0A-3981015974A2}" destId="{382616B0-C6AC-4911-83E9-5C3B5F531ED0}" srcOrd="0" destOrd="0" presId="urn:microsoft.com/office/officeart/2018/2/layout/IconCircleList"/>
    <dgm:cxn modelId="{22D0E7F2-12B5-4774-833F-187F7D90AE28}" type="presOf" srcId="{1F692B84-EFAF-4AC7-9F66-F21AEA58DE52}" destId="{25C7967A-1056-47E7-80B9-25257E82B531}" srcOrd="0" destOrd="0" presId="urn:microsoft.com/office/officeart/2018/2/layout/IconCircleList"/>
    <dgm:cxn modelId="{35870389-A4D2-47BF-9DAF-31675753A70B}" type="presParOf" srcId="{1F0961DF-E914-4970-A262-3C98071CA1EA}" destId="{E1264E87-AF32-4093-B29B-5F04A41339B0}" srcOrd="0" destOrd="0" presId="urn:microsoft.com/office/officeart/2018/2/layout/IconCircleList"/>
    <dgm:cxn modelId="{EBE2778E-8101-4036-9C00-3717B6B0111F}" type="presParOf" srcId="{E1264E87-AF32-4093-B29B-5F04A41339B0}" destId="{7901A0C5-5E9A-4DFE-92C1-5A8A1CF991F3}" srcOrd="0" destOrd="0" presId="urn:microsoft.com/office/officeart/2018/2/layout/IconCircleList"/>
    <dgm:cxn modelId="{9F79DF21-7A68-4765-BA9C-404402C56DBA}" type="presParOf" srcId="{7901A0C5-5E9A-4DFE-92C1-5A8A1CF991F3}" destId="{D1FD76FC-A852-4612-81E9-5E4ED901D9F3}" srcOrd="0" destOrd="0" presId="urn:microsoft.com/office/officeart/2018/2/layout/IconCircleList"/>
    <dgm:cxn modelId="{31A5D090-888C-494D-965F-5BA0F514F270}" type="presParOf" srcId="{7901A0C5-5E9A-4DFE-92C1-5A8A1CF991F3}" destId="{23F727D8-FB8E-4C7C-A95C-39C58A25CDE7}" srcOrd="1" destOrd="0" presId="urn:microsoft.com/office/officeart/2018/2/layout/IconCircleList"/>
    <dgm:cxn modelId="{E3F0F85B-28B8-45AE-B9B9-D91EC7A3D7F4}" type="presParOf" srcId="{7901A0C5-5E9A-4DFE-92C1-5A8A1CF991F3}" destId="{2F33900F-1F01-44BF-B3F5-18558B9BDC28}" srcOrd="2" destOrd="0" presId="urn:microsoft.com/office/officeart/2018/2/layout/IconCircleList"/>
    <dgm:cxn modelId="{FA6382DF-4E34-4C07-9474-919E2FAEB4E6}" type="presParOf" srcId="{7901A0C5-5E9A-4DFE-92C1-5A8A1CF991F3}" destId="{0CB1B70E-40CC-4961-BDCF-3A33A3C3E91B}" srcOrd="3" destOrd="0" presId="urn:microsoft.com/office/officeart/2018/2/layout/IconCircleList"/>
    <dgm:cxn modelId="{7EADD7DF-2917-4DB0-9BE8-0B4C0598D8B8}" type="presParOf" srcId="{E1264E87-AF32-4093-B29B-5F04A41339B0}" destId="{25C7967A-1056-47E7-80B9-25257E82B531}" srcOrd="1" destOrd="0" presId="urn:microsoft.com/office/officeart/2018/2/layout/IconCircleList"/>
    <dgm:cxn modelId="{967C21BC-C6A6-48B2-80D9-37DA01520E45}" type="presParOf" srcId="{E1264E87-AF32-4093-B29B-5F04A41339B0}" destId="{93443207-01D9-4AB6-8C96-151345F2D869}" srcOrd="2" destOrd="0" presId="urn:microsoft.com/office/officeart/2018/2/layout/IconCircleList"/>
    <dgm:cxn modelId="{B74E501F-C359-483A-B373-C155E88188A1}" type="presParOf" srcId="{93443207-01D9-4AB6-8C96-151345F2D869}" destId="{0DD3FAE5-7F00-4993-AFE9-F16F5491A8A8}" srcOrd="0" destOrd="0" presId="urn:microsoft.com/office/officeart/2018/2/layout/IconCircleList"/>
    <dgm:cxn modelId="{4DC5FC09-A88E-483C-B45C-F408C274C14A}" type="presParOf" srcId="{93443207-01D9-4AB6-8C96-151345F2D869}" destId="{E03B75E7-7E6D-44ED-A86C-33B0C5032BD6}" srcOrd="1" destOrd="0" presId="urn:microsoft.com/office/officeart/2018/2/layout/IconCircleList"/>
    <dgm:cxn modelId="{7CDE7545-D7C0-4F44-95E5-32AEF3E408A2}" type="presParOf" srcId="{93443207-01D9-4AB6-8C96-151345F2D869}" destId="{D6EADCC7-CFCC-442E-BDBD-4A0D2524A343}" srcOrd="2" destOrd="0" presId="urn:microsoft.com/office/officeart/2018/2/layout/IconCircleList"/>
    <dgm:cxn modelId="{783E8FA0-5556-40AE-AB42-3CEEBE4FC68C}" type="presParOf" srcId="{93443207-01D9-4AB6-8C96-151345F2D869}" destId="{C0E350E7-627D-4133-822C-6620EE4935FE}" srcOrd="3" destOrd="0" presId="urn:microsoft.com/office/officeart/2018/2/layout/IconCircleList"/>
    <dgm:cxn modelId="{E07630D0-A272-46D4-89E6-697C280D52D2}" type="presParOf" srcId="{E1264E87-AF32-4093-B29B-5F04A41339B0}" destId="{27350462-366E-4C78-98C6-6DEC25E995F8}" srcOrd="3" destOrd="0" presId="urn:microsoft.com/office/officeart/2018/2/layout/IconCircleList"/>
    <dgm:cxn modelId="{DBA46210-70C5-4A06-A4BB-109BF3E4C90D}" type="presParOf" srcId="{E1264E87-AF32-4093-B29B-5F04A41339B0}" destId="{1E91F7EB-5559-4108-94E4-775199F973F9}" srcOrd="4" destOrd="0" presId="urn:microsoft.com/office/officeart/2018/2/layout/IconCircleList"/>
    <dgm:cxn modelId="{1C06A0A1-A04D-4C95-AB4C-518887C6426A}" type="presParOf" srcId="{1E91F7EB-5559-4108-94E4-775199F973F9}" destId="{E0CFD839-6286-42C2-8ED0-C356A3D34D89}" srcOrd="0" destOrd="0" presId="urn:microsoft.com/office/officeart/2018/2/layout/IconCircleList"/>
    <dgm:cxn modelId="{E279E765-37AA-4C29-812F-A3B19C18277F}" type="presParOf" srcId="{1E91F7EB-5559-4108-94E4-775199F973F9}" destId="{6B281D39-EBCB-4C16-971C-52DC5741A4AE}" srcOrd="1" destOrd="0" presId="urn:microsoft.com/office/officeart/2018/2/layout/IconCircleList"/>
    <dgm:cxn modelId="{8DEFC978-02C4-4C9F-8B1B-7EAE94A31327}" type="presParOf" srcId="{1E91F7EB-5559-4108-94E4-775199F973F9}" destId="{FC1FC639-F2C6-4242-B134-C2FFAF8A943E}" srcOrd="2" destOrd="0" presId="urn:microsoft.com/office/officeart/2018/2/layout/IconCircleList"/>
    <dgm:cxn modelId="{07EA9FAA-FC4B-4394-880F-B4A3AE19A292}" type="presParOf" srcId="{1E91F7EB-5559-4108-94E4-775199F973F9}" destId="{00E6856A-917D-41AB-91C5-E586FA3FD992}" srcOrd="3" destOrd="0" presId="urn:microsoft.com/office/officeart/2018/2/layout/IconCircleList"/>
    <dgm:cxn modelId="{55F7644E-D66A-40F3-9E4A-69DF770F1E38}" type="presParOf" srcId="{E1264E87-AF32-4093-B29B-5F04A41339B0}" destId="{5456117E-9312-4928-8C21-72B0669C8904}" srcOrd="5" destOrd="0" presId="urn:microsoft.com/office/officeart/2018/2/layout/IconCircleList"/>
    <dgm:cxn modelId="{0298E3AF-A726-44FF-BBE1-B06133ED7728}" type="presParOf" srcId="{E1264E87-AF32-4093-B29B-5F04A41339B0}" destId="{57BABF28-8F75-447F-86BE-6F6E7642C5CA}" srcOrd="6" destOrd="0" presId="urn:microsoft.com/office/officeart/2018/2/layout/IconCircleList"/>
    <dgm:cxn modelId="{58CC41F3-96F8-47E0-AF4F-D2CFD7DA6DA5}" type="presParOf" srcId="{57BABF28-8F75-447F-86BE-6F6E7642C5CA}" destId="{F73B9D1A-F9B0-4CAC-B809-0AF670C19967}" srcOrd="0" destOrd="0" presId="urn:microsoft.com/office/officeart/2018/2/layout/IconCircleList"/>
    <dgm:cxn modelId="{E335A797-A566-45C8-9912-FFA4706DE758}" type="presParOf" srcId="{57BABF28-8F75-447F-86BE-6F6E7642C5CA}" destId="{63A99614-51DB-456E-B985-E2778C1788D9}" srcOrd="1" destOrd="0" presId="urn:microsoft.com/office/officeart/2018/2/layout/IconCircleList"/>
    <dgm:cxn modelId="{84E58F80-D3FC-408C-861B-DC84A4E87060}" type="presParOf" srcId="{57BABF28-8F75-447F-86BE-6F6E7642C5CA}" destId="{E749DC24-FE9F-4519-B892-9FE7A8A8ABE8}" srcOrd="2" destOrd="0" presId="urn:microsoft.com/office/officeart/2018/2/layout/IconCircleList"/>
    <dgm:cxn modelId="{9CFA0508-DEB7-4352-9822-F2FF04700B95}" type="presParOf" srcId="{57BABF28-8F75-447F-86BE-6F6E7642C5CA}" destId="{B79E6B78-BC1E-4C27-B164-F4B0C91223C9}" srcOrd="3" destOrd="0" presId="urn:microsoft.com/office/officeart/2018/2/layout/IconCircleList"/>
    <dgm:cxn modelId="{D87EC023-7851-4441-8F8F-CAC065E4CAA1}" type="presParOf" srcId="{E1264E87-AF32-4093-B29B-5F04A41339B0}" destId="{BB5EA648-0410-475E-8A2F-0B4CBA1140B7}" srcOrd="7" destOrd="0" presId="urn:microsoft.com/office/officeart/2018/2/layout/IconCircleList"/>
    <dgm:cxn modelId="{3B2E6500-D476-43C5-A676-B0C26D34FDBA}" type="presParOf" srcId="{E1264E87-AF32-4093-B29B-5F04A41339B0}" destId="{58920A23-88EF-4E5A-9C39-E6FB61F594DC}" srcOrd="8" destOrd="0" presId="urn:microsoft.com/office/officeart/2018/2/layout/IconCircleList"/>
    <dgm:cxn modelId="{141A1EA0-FC28-4995-BFFD-AC57FC6CF853}" type="presParOf" srcId="{58920A23-88EF-4E5A-9C39-E6FB61F594DC}" destId="{3DC6F736-A363-4F10-BDF5-C7C94C2CFA80}" srcOrd="0" destOrd="0" presId="urn:microsoft.com/office/officeart/2018/2/layout/IconCircleList"/>
    <dgm:cxn modelId="{C86EEB9E-7C9A-4822-9130-A919D3C4CD35}" type="presParOf" srcId="{58920A23-88EF-4E5A-9C39-E6FB61F594DC}" destId="{7B12E378-768F-4C4A-8DFC-3D5B00893776}" srcOrd="1" destOrd="0" presId="urn:microsoft.com/office/officeart/2018/2/layout/IconCircleList"/>
    <dgm:cxn modelId="{B5B6BE0A-B794-49B2-8426-D4BEBD4D7518}" type="presParOf" srcId="{58920A23-88EF-4E5A-9C39-E6FB61F594DC}" destId="{EB1E44C0-56DF-4E87-B0B9-7019CFA72852}" srcOrd="2" destOrd="0" presId="urn:microsoft.com/office/officeart/2018/2/layout/IconCircleList"/>
    <dgm:cxn modelId="{0BEF04F4-5B01-4688-B49E-3CFAD80BBF05}" type="presParOf" srcId="{58920A23-88EF-4E5A-9C39-E6FB61F594DC}" destId="{E08C8312-9ADF-43CC-BCDD-35D3B6CEF8DF}" srcOrd="3" destOrd="0" presId="urn:microsoft.com/office/officeart/2018/2/layout/IconCircleList"/>
    <dgm:cxn modelId="{E39418D8-1E37-45BD-A2A0-6D9DAAC60D2D}" type="presParOf" srcId="{E1264E87-AF32-4093-B29B-5F04A41339B0}" destId="{FC79146D-E8FC-4B00-A7AA-D68B4116B2EF}" srcOrd="9" destOrd="0" presId="urn:microsoft.com/office/officeart/2018/2/layout/IconCircleList"/>
    <dgm:cxn modelId="{3CC2169E-4EAF-416E-98E9-42F3C696094B}" type="presParOf" srcId="{E1264E87-AF32-4093-B29B-5F04A41339B0}" destId="{A2A5568A-E8C1-4EDB-A465-6015FCD8C800}" srcOrd="10" destOrd="0" presId="urn:microsoft.com/office/officeart/2018/2/layout/IconCircleList"/>
    <dgm:cxn modelId="{BF3ED65E-92B1-4E49-B9E0-90F226EA665B}" type="presParOf" srcId="{A2A5568A-E8C1-4EDB-A465-6015FCD8C800}" destId="{515CA310-D782-45E5-A797-A9C67674D6A4}" srcOrd="0" destOrd="0" presId="urn:microsoft.com/office/officeart/2018/2/layout/IconCircleList"/>
    <dgm:cxn modelId="{7AE2C00E-831D-4E48-94E4-C5E7E2380511}" type="presParOf" srcId="{A2A5568A-E8C1-4EDB-A465-6015FCD8C800}" destId="{91CF39B9-1412-4111-901C-673E134983B7}" srcOrd="1" destOrd="0" presId="urn:microsoft.com/office/officeart/2018/2/layout/IconCircleList"/>
    <dgm:cxn modelId="{B40F4E75-6686-4769-BA0D-1DE542DB14B6}" type="presParOf" srcId="{A2A5568A-E8C1-4EDB-A465-6015FCD8C800}" destId="{8AB808AA-418C-42F1-88DF-CC11C03688E9}" srcOrd="2" destOrd="0" presId="urn:microsoft.com/office/officeart/2018/2/layout/IconCircleList"/>
    <dgm:cxn modelId="{77C9139C-C4B3-4FA8-9E0C-298E0B17B0F9}" type="presParOf" srcId="{A2A5568A-E8C1-4EDB-A465-6015FCD8C800}" destId="{5C70FD91-5545-40F8-8161-7696E87EC312}" srcOrd="3" destOrd="0" presId="urn:microsoft.com/office/officeart/2018/2/layout/IconCircleList"/>
    <dgm:cxn modelId="{A2224CB0-60AD-4FB7-954F-423CE605BEA7}" type="presParOf" srcId="{E1264E87-AF32-4093-B29B-5F04A41339B0}" destId="{1103EA72-ECB3-4499-BCC0-9F3756403837}" srcOrd="11" destOrd="0" presId="urn:microsoft.com/office/officeart/2018/2/layout/IconCircleList"/>
    <dgm:cxn modelId="{D6EEBBFD-5C09-45F5-9284-ECDE96010324}" type="presParOf" srcId="{E1264E87-AF32-4093-B29B-5F04A41339B0}" destId="{63AB1B01-722F-488B-93F1-3662E191A183}" srcOrd="12" destOrd="0" presId="urn:microsoft.com/office/officeart/2018/2/layout/IconCircleList"/>
    <dgm:cxn modelId="{08114C72-A4DB-47E7-BE5A-C0138CC4C8F0}" type="presParOf" srcId="{63AB1B01-722F-488B-93F1-3662E191A183}" destId="{106FC4CB-7439-4F39-AD4D-226AD9DF894C}" srcOrd="0" destOrd="0" presId="urn:microsoft.com/office/officeart/2018/2/layout/IconCircleList"/>
    <dgm:cxn modelId="{06C49A5B-9374-4814-B098-3BB20CEE3662}" type="presParOf" srcId="{63AB1B01-722F-488B-93F1-3662E191A183}" destId="{58892015-162B-45D3-A1CA-976A0D435B53}" srcOrd="1" destOrd="0" presId="urn:microsoft.com/office/officeart/2018/2/layout/IconCircleList"/>
    <dgm:cxn modelId="{ED277054-544D-4BE6-BB93-FCDBB676C9B3}" type="presParOf" srcId="{63AB1B01-722F-488B-93F1-3662E191A183}" destId="{EB837190-4EF1-4E0E-BE48-A5CC15F53B41}" srcOrd="2" destOrd="0" presId="urn:microsoft.com/office/officeart/2018/2/layout/IconCircleList"/>
    <dgm:cxn modelId="{99F26125-E931-40E4-917A-B4A10794A73B}" type="presParOf" srcId="{63AB1B01-722F-488B-93F1-3662E191A183}" destId="{382616B0-C6AC-4911-83E9-5C3B5F531ED0}" srcOrd="3" destOrd="0" presId="urn:microsoft.com/office/officeart/2018/2/layout/IconCircleList"/>
    <dgm:cxn modelId="{F8DDD920-CA54-4449-9F7E-E67FA003A551}" type="presParOf" srcId="{E1264E87-AF32-4093-B29B-5F04A41339B0}" destId="{7F394C99-0F9F-46A5-8A73-33D7397A10F0}" srcOrd="13" destOrd="0" presId="urn:microsoft.com/office/officeart/2018/2/layout/IconCircleList"/>
    <dgm:cxn modelId="{09147077-3D57-4C43-9FB5-19C718C45BC0}" type="presParOf" srcId="{E1264E87-AF32-4093-B29B-5F04A41339B0}" destId="{44C0FB25-6850-48F1-B9C5-96C0F30D3A76}" srcOrd="14" destOrd="0" presId="urn:microsoft.com/office/officeart/2018/2/layout/IconCircleList"/>
    <dgm:cxn modelId="{EF61AC7C-9E72-4B11-922F-9330C32C67F4}" type="presParOf" srcId="{44C0FB25-6850-48F1-B9C5-96C0F30D3A76}" destId="{FB879E44-4977-4068-88F6-8D897C07C5B0}" srcOrd="0" destOrd="0" presId="urn:microsoft.com/office/officeart/2018/2/layout/IconCircleList"/>
    <dgm:cxn modelId="{A847F5F5-1F2A-40B3-B343-5DA0085ADF3C}" type="presParOf" srcId="{44C0FB25-6850-48F1-B9C5-96C0F30D3A76}" destId="{C4F887F5-BBEE-4627-BBCE-91DE3C1D569E}" srcOrd="1" destOrd="0" presId="urn:microsoft.com/office/officeart/2018/2/layout/IconCircleList"/>
    <dgm:cxn modelId="{98E555F1-708F-446D-B25F-570DCDFBC884}" type="presParOf" srcId="{44C0FB25-6850-48F1-B9C5-96C0F30D3A76}" destId="{1ED3609C-089C-48EB-99DD-A158279CD709}" srcOrd="2" destOrd="0" presId="urn:microsoft.com/office/officeart/2018/2/layout/IconCircleList"/>
    <dgm:cxn modelId="{45EA8FF7-2EA6-4FC7-8E0E-968B9578332D}" type="presParOf" srcId="{44C0FB25-6850-48F1-B9C5-96C0F30D3A76}" destId="{3BBAC820-0909-41A7-8582-396A40C679F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FCA6A-18D1-4C06-9570-EB1E578FD934}">
      <dsp:nvSpPr>
        <dsp:cNvPr id="0" name=""/>
        <dsp:cNvSpPr/>
      </dsp:nvSpPr>
      <dsp:spPr>
        <a:xfrm>
          <a:off x="0" y="14975"/>
          <a:ext cx="6253721" cy="11917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Summary of Insights:</a:t>
          </a:r>
          <a:endParaRPr lang="en-US" sz="3000" kern="1200" dirty="0"/>
        </a:p>
      </dsp:txBody>
      <dsp:txXfrm>
        <a:off x="58177" y="73152"/>
        <a:ext cx="6137367" cy="1075400"/>
      </dsp:txXfrm>
    </dsp:sp>
    <dsp:sp modelId="{73CCCE8A-9581-420D-ABFC-BCD7F7595072}">
      <dsp:nvSpPr>
        <dsp:cNvPr id="0" name=""/>
        <dsp:cNvSpPr/>
      </dsp:nvSpPr>
      <dsp:spPr>
        <a:xfrm>
          <a:off x="0" y="1293130"/>
          <a:ext cx="6253721" cy="119175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Yellow Cab has a larger market share and is more profitable.</a:t>
          </a:r>
        </a:p>
      </dsp:txBody>
      <dsp:txXfrm>
        <a:off x="58177" y="1351307"/>
        <a:ext cx="6137367" cy="1075400"/>
      </dsp:txXfrm>
    </dsp:sp>
    <dsp:sp modelId="{81F3B0CC-AA50-451D-8A42-80A95C9AD9AE}">
      <dsp:nvSpPr>
        <dsp:cNvPr id="0" name=""/>
        <dsp:cNvSpPr/>
      </dsp:nvSpPr>
      <dsp:spPr>
        <a:xfrm>
          <a:off x="0" y="2571285"/>
          <a:ext cx="6253721" cy="119175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Strong seasonal trends favor Yellow Cab.</a:t>
          </a:r>
        </a:p>
      </dsp:txBody>
      <dsp:txXfrm>
        <a:off x="58177" y="2629462"/>
        <a:ext cx="6137367" cy="1075400"/>
      </dsp:txXfrm>
    </dsp:sp>
    <dsp:sp modelId="{B82E35AF-5268-4C4C-AB74-23531FE45D30}">
      <dsp:nvSpPr>
        <dsp:cNvPr id="0" name=""/>
        <dsp:cNvSpPr/>
      </dsp:nvSpPr>
      <dsp:spPr>
        <a:xfrm>
          <a:off x="0" y="3849439"/>
          <a:ext cx="6253721" cy="119175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Yellow Cab performs better in major cities and has higher customer loyalty.</a:t>
          </a:r>
        </a:p>
      </dsp:txBody>
      <dsp:txXfrm>
        <a:off x="58177" y="3907616"/>
        <a:ext cx="6137367" cy="107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D76FC-A852-4612-81E9-5E4ED901D9F3}">
      <dsp:nvSpPr>
        <dsp:cNvPr id="0" name=""/>
        <dsp:cNvSpPr/>
      </dsp:nvSpPr>
      <dsp:spPr>
        <a:xfrm>
          <a:off x="82613" y="9007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F727D8-FB8E-4C7C-A95C-39C58A25CDE7}">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B1B70E-40CC-4961-BDCF-3A33A3C3E91B}">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New York City has the highest number of users and riders. XYZ can Consider increasing marketing efforts and service coverage in New York to capitalize on this large market.</a:t>
          </a:r>
          <a:endParaRPr lang="en-US" sz="1100" kern="1200"/>
        </a:p>
      </dsp:txBody>
      <dsp:txXfrm>
        <a:off x="1172126" y="90072"/>
        <a:ext cx="2114937" cy="897246"/>
      </dsp:txXfrm>
    </dsp:sp>
    <dsp:sp modelId="{0DD3FAE5-7F00-4993-AFE9-F16F5491A8A8}">
      <dsp:nvSpPr>
        <dsp:cNvPr id="0" name=""/>
        <dsp:cNvSpPr/>
      </dsp:nvSpPr>
      <dsp:spPr>
        <a:xfrm>
          <a:off x="3655575" y="90072"/>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B75E7-7E6D-44ED-A86C-33B0C5032BD6}">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E350E7-627D-4133-822C-6620EE4935FE}">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Chicago and Pittsburgh also show significant rider activity. While Chicago is doing well, more investigation can be done to understand why Pittsburgh has the least number of riders and consider strategies to boost visibility and usage there.</a:t>
          </a:r>
          <a:endParaRPr lang="en-US" sz="1100" kern="1200"/>
        </a:p>
      </dsp:txBody>
      <dsp:txXfrm>
        <a:off x="4745088" y="90072"/>
        <a:ext cx="2114937" cy="897246"/>
      </dsp:txXfrm>
    </dsp:sp>
    <dsp:sp modelId="{E0CFD839-6286-42C2-8ED0-C356A3D34D89}">
      <dsp:nvSpPr>
        <dsp:cNvPr id="0" name=""/>
        <dsp:cNvSpPr/>
      </dsp:nvSpPr>
      <dsp:spPr>
        <a:xfrm>
          <a:off x="7228536" y="9007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281D39-EBCB-4C16-971C-52DC5741A4AE}">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6856A-917D-41AB-91C5-E586FA3FD992}">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Since 60% of users prefer paying by card, XYZ should ensure that their payment systems are optimized for card transactions. Offering incentives or rewards for card payments might also increase usage.</a:t>
          </a:r>
          <a:endParaRPr lang="en-US" sz="1100" kern="1200"/>
        </a:p>
      </dsp:txBody>
      <dsp:txXfrm>
        <a:off x="8318049" y="90072"/>
        <a:ext cx="2114937" cy="897246"/>
      </dsp:txXfrm>
    </dsp:sp>
    <dsp:sp modelId="{F73B9D1A-F9B0-4CAC-B809-0AF670C19967}">
      <dsp:nvSpPr>
        <dsp:cNvPr id="0" name=""/>
        <dsp:cNvSpPr/>
      </dsp:nvSpPr>
      <dsp:spPr>
        <a:xfrm>
          <a:off x="82613" y="1727045"/>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99614-51DB-456E-B985-E2778C1788D9}">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9E6B78-BC1E-4C27-B164-F4B0C91223C9}">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Encourage cashless transactions through promotions, which could streamline operations and improve user experience.</a:t>
          </a:r>
          <a:endParaRPr lang="en-US" sz="1100" kern="1200"/>
        </a:p>
      </dsp:txBody>
      <dsp:txXfrm>
        <a:off x="1172126" y="1727045"/>
        <a:ext cx="2114937" cy="897246"/>
      </dsp:txXfrm>
    </dsp:sp>
    <dsp:sp modelId="{3DC6F736-A363-4F10-BDF5-C7C94C2CFA80}">
      <dsp:nvSpPr>
        <dsp:cNvPr id="0" name=""/>
        <dsp:cNvSpPr/>
      </dsp:nvSpPr>
      <dsp:spPr>
        <a:xfrm>
          <a:off x="3655575" y="1727045"/>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12E378-768F-4C4A-8DFC-3D5B00893776}">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C8312-9ADF-43CC-BCDD-35D3B6CEF8DF}">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The data shows that Yellow Cab is more popular than Pink Cab in most cities. investigation can be done to analyze what drives this preference and possibly replicate these factors to enhance the appeal of Pink Cab.</a:t>
          </a:r>
          <a:endParaRPr lang="en-US" sz="1100" kern="1200"/>
        </a:p>
      </dsp:txBody>
      <dsp:txXfrm>
        <a:off x="4745088" y="1727045"/>
        <a:ext cx="2114937" cy="897246"/>
      </dsp:txXfrm>
    </dsp:sp>
    <dsp:sp modelId="{515CA310-D782-45E5-A797-A9C67674D6A4}">
      <dsp:nvSpPr>
        <dsp:cNvPr id="0" name=""/>
        <dsp:cNvSpPr/>
      </dsp:nvSpPr>
      <dsp:spPr>
        <a:xfrm>
          <a:off x="7228536" y="1727045"/>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F39B9-1412-4111-901C-673E134983B7}">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70FD91-5545-40F8-8161-7696E87EC312}">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For cities where Pink Cab is slightly more popular (e.g., San Diego, Nashville, Sacramento, and Pittsburgh), investigating these markets further will be beneficial to understand the factors driving this preference and apply successful strategies to other regions.</a:t>
          </a:r>
          <a:endParaRPr lang="en-US" sz="1100" kern="1200"/>
        </a:p>
      </dsp:txBody>
      <dsp:txXfrm>
        <a:off x="8318049" y="1727045"/>
        <a:ext cx="2114937" cy="897246"/>
      </dsp:txXfrm>
    </dsp:sp>
    <dsp:sp modelId="{106FC4CB-7439-4F39-AD4D-226AD9DF894C}">
      <dsp:nvSpPr>
        <dsp:cNvPr id="0" name=""/>
        <dsp:cNvSpPr/>
      </dsp:nvSpPr>
      <dsp:spPr>
        <a:xfrm>
          <a:off x="82613" y="336401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92015-162B-45D3-A1CA-976A0D435B53}">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2616B0-C6AC-4911-83E9-5C3B5F531ED0}">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Yellow Cab charges more per distance traveled compared to Pink Cab. This price difference is communicated clearly, emphasizing the added value or service quality that justifies the higher price. Alternatively, if aiming to increase Pink Cab's market share, consider competitive pricing strategies or bundled offers.</a:t>
          </a:r>
          <a:endParaRPr lang="en-US" sz="1100" kern="1200"/>
        </a:p>
      </dsp:txBody>
      <dsp:txXfrm>
        <a:off x="1172126" y="3364019"/>
        <a:ext cx="2114937" cy="897246"/>
      </dsp:txXfrm>
    </dsp:sp>
    <dsp:sp modelId="{FB879E44-4977-4068-88F6-8D897C07C5B0}">
      <dsp:nvSpPr>
        <dsp:cNvPr id="0" name=""/>
        <dsp:cNvSpPr/>
      </dsp:nvSpPr>
      <dsp:spPr>
        <a:xfrm>
          <a:off x="3655575" y="336401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887F5-BBEE-4627-BBCE-91DE3C1D569E}">
      <dsp:nvSpPr>
        <dsp:cNvPr id="0" name=""/>
        <dsp:cNvSpPr/>
      </dsp:nvSpPr>
      <dsp:spPr>
        <a:xfrm>
          <a:off x="3843996" y="3552441"/>
          <a:ext cx="520402" cy="52040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BAC820-0909-41A7-8582-396A40C679F1}">
      <dsp:nvSpPr>
        <dsp:cNvPr id="0" name=""/>
        <dsp:cNvSpPr/>
      </dsp:nvSpPr>
      <dsp:spPr>
        <a:xfrm>
          <a:off x="4745088"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There is a steady increase in cab users from August to December. Seasonal promotions, discounts, or loyalty programs during these months can be considered to maximize profits.</a:t>
          </a:r>
          <a:endParaRPr lang="en-US" sz="1100" kern="1200"/>
        </a:p>
      </dsp:txBody>
      <dsp:txXfrm>
        <a:off x="4745088" y="3364019"/>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44F03-D962-489C-94BB-E89616F32102}"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0597C-DFAB-4F99-BA25-40B2DEC53295}" type="slidenum">
              <a:rPr lang="en-US" smtClean="0"/>
              <a:t>‹#›</a:t>
            </a:fld>
            <a:endParaRPr lang="en-US"/>
          </a:p>
        </p:txBody>
      </p:sp>
    </p:spTree>
    <p:extLst>
      <p:ext uri="{BB962C8B-B14F-4D97-AF65-F5344CB8AC3E}">
        <p14:creationId xmlns:p14="http://schemas.microsoft.com/office/powerpoint/2010/main" val="219241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C0597C-DFAB-4F99-BA25-40B2DEC53295}" type="slidenum">
              <a:rPr lang="en-US" smtClean="0"/>
              <a:t>14</a:t>
            </a:fld>
            <a:endParaRPr lang="en-US"/>
          </a:p>
        </p:txBody>
      </p:sp>
    </p:spTree>
    <p:extLst>
      <p:ext uri="{BB962C8B-B14F-4D97-AF65-F5344CB8AC3E}">
        <p14:creationId xmlns:p14="http://schemas.microsoft.com/office/powerpoint/2010/main" val="176657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140677"/>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83577" y="1914351"/>
            <a:ext cx="11538091" cy="4555093"/>
          </a:xfrm>
          <a:prstGeom prst="rect">
            <a:avLst/>
          </a:prstGeom>
          <a:solidFill>
            <a:srgbClr val="3B3B3B"/>
          </a:solidFill>
        </p:spPr>
        <p:txBody>
          <a:bodyPr wrap="square" rtlCol="0">
            <a:spAutoFit/>
          </a:bodyPr>
          <a:lstStyle/>
          <a:p>
            <a:pPr algn="ctr"/>
            <a:r>
              <a:rPr lang="en-US" sz="6600" dirty="0">
                <a:solidFill>
                  <a:srgbClr val="FF6600"/>
                </a:solidFill>
                <a:latin typeface="Georgia" panose="02040502050405020303" pitchFamily="18" charset="0"/>
              </a:rPr>
              <a:t>Exploratory Data Analysis</a:t>
            </a:r>
          </a:p>
          <a:p>
            <a:pPr algn="ctr"/>
            <a:r>
              <a:rPr lang="en-US" sz="4400" dirty="0">
                <a:solidFill>
                  <a:srgbClr val="FF6600"/>
                </a:solidFill>
                <a:latin typeface="Georgia" panose="02040502050405020303" pitchFamily="18" charset="0"/>
              </a:rPr>
              <a:t>G2M Insight for Cab Investment Firm</a:t>
            </a:r>
          </a:p>
          <a:p>
            <a:pPr algn="ctr"/>
            <a:endParaRPr lang="en-US" sz="4000" dirty="0">
              <a:solidFill>
                <a:srgbClr val="FF6600"/>
              </a:solidFill>
            </a:endParaRPr>
          </a:p>
          <a:p>
            <a:pPr algn="ctr"/>
            <a:r>
              <a:rPr lang="en-US" sz="2800" b="1" dirty="0">
                <a:solidFill>
                  <a:srgbClr val="FF6600"/>
                </a:solidFill>
              </a:rPr>
              <a:t>20</a:t>
            </a:r>
            <a:r>
              <a:rPr lang="en-US" sz="2800" b="1" baseline="30000" dirty="0">
                <a:solidFill>
                  <a:srgbClr val="FF6600"/>
                </a:solidFill>
              </a:rPr>
              <a:t>th</a:t>
            </a:r>
            <a:r>
              <a:rPr lang="en-US" sz="2800" b="1" dirty="0">
                <a:solidFill>
                  <a:srgbClr val="FF6600"/>
                </a:solidFill>
              </a:rPr>
              <a:t> August 2024</a:t>
            </a:r>
          </a:p>
          <a:p>
            <a:pPr algn="ctr"/>
            <a:endParaRPr lang="en-US" sz="2800" b="1" dirty="0">
              <a:solidFill>
                <a:srgbClr val="FF6600"/>
              </a:solidFill>
            </a:endParaRPr>
          </a:p>
          <a:p>
            <a:pPr algn="ctr"/>
            <a:r>
              <a:rPr lang="en-US" sz="2800" b="1" dirty="0">
                <a:solidFill>
                  <a:srgbClr val="FF6600"/>
                </a:solidFill>
              </a:rPr>
              <a:t>Presented to </a:t>
            </a:r>
          </a:p>
          <a:p>
            <a:pPr algn="ctr"/>
            <a:endParaRPr lang="en-US" sz="2800" b="1" dirty="0">
              <a:solidFill>
                <a:srgbClr val="FF6600"/>
              </a:solidFill>
            </a:endParaRPr>
          </a:p>
          <a:p>
            <a:pPr algn="ctr"/>
            <a:r>
              <a:rPr lang="en-US" sz="2800" b="1" dirty="0">
                <a:solidFill>
                  <a:srgbClr val="FF6600"/>
                </a:solidFill>
              </a:rPr>
              <a:t>XYZ Company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73B67C3-CEDA-394A-27BB-34782A441692}"/>
              </a:ext>
            </a:extLst>
          </p:cNvPr>
          <p:cNvSpPr>
            <a:spLocks noGrp="1"/>
          </p:cNvSpPr>
          <p:nvPr>
            <p:ph type="title"/>
          </p:nvPr>
        </p:nvSpPr>
        <p:spPr>
          <a:xfrm>
            <a:off x="838200" y="448721"/>
            <a:ext cx="4707671" cy="1225650"/>
          </a:xfrm>
        </p:spPr>
        <p:txBody>
          <a:bodyPr anchor="b">
            <a:normAutofit/>
          </a:bodyPr>
          <a:lstStyle/>
          <a:p>
            <a:r>
              <a:rPr lang="en-US" sz="3800" b="1" dirty="0">
                <a:solidFill>
                  <a:schemeClr val="accent2"/>
                </a:solidFill>
              </a:rPr>
              <a:t>Payment method Analysis</a:t>
            </a:r>
          </a:p>
        </p:txBody>
      </p:sp>
      <p:cxnSp>
        <p:nvCxnSpPr>
          <p:cNvPr id="58" name="Straight Connector 5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A402C59-7B5D-9D8C-54D9-335C71E27FEE}"/>
              </a:ext>
            </a:extLst>
          </p:cNvPr>
          <p:cNvSpPr>
            <a:spLocks noGrp="1"/>
          </p:cNvSpPr>
          <p:nvPr>
            <p:ph idx="1"/>
          </p:nvPr>
        </p:nvSpPr>
        <p:spPr>
          <a:xfrm>
            <a:off x="897769" y="1909192"/>
            <a:ext cx="4586513" cy="3647710"/>
          </a:xfrm>
        </p:spPr>
        <p:txBody>
          <a:bodyPr anchor="ctr">
            <a:normAutofit/>
          </a:bodyPr>
          <a:lstStyle/>
          <a:p>
            <a:endParaRPr lang="en-US" sz="2000" dirty="0">
              <a:solidFill>
                <a:schemeClr val="bg1"/>
              </a:solidFill>
            </a:endParaRPr>
          </a:p>
          <a:p>
            <a:r>
              <a:rPr lang="en-US" sz="2000" dirty="0">
                <a:solidFill>
                  <a:schemeClr val="bg1"/>
                </a:solidFill>
              </a:rPr>
              <a:t>60% of users prefer to pay by card, with Yellow Cab seeing higher card payments compared to Pink Cab.</a:t>
            </a:r>
          </a:p>
        </p:txBody>
      </p:sp>
      <p:pic>
        <p:nvPicPr>
          <p:cNvPr id="4" name="Content Placeholder 3" descr="A blue rectangular graph with numbers&#10;&#10;Description automatically generated with medium confidence">
            <a:extLst>
              <a:ext uri="{FF2B5EF4-FFF2-40B4-BE49-F238E27FC236}">
                <a16:creationId xmlns:a16="http://schemas.microsoft.com/office/drawing/2014/main" id="{3C56AF12-53ED-306B-88C8-1DB36631E8EB}"/>
              </a:ext>
            </a:extLst>
          </p:cNvPr>
          <p:cNvPicPr>
            <a:picLocks noChangeAspect="1"/>
          </p:cNvPicPr>
          <p:nvPr/>
        </p:nvPicPr>
        <p:blipFill>
          <a:blip r:embed="rId2"/>
          <a:srcRect t="3669" r="-3" b="-3"/>
          <a:stretch/>
        </p:blipFill>
        <p:spPr>
          <a:xfrm>
            <a:off x="6525453" y="1"/>
            <a:ext cx="5666547" cy="3398024"/>
          </a:xfrm>
          <a:prstGeom prst="rect">
            <a:avLst/>
          </a:prstGeom>
        </p:spPr>
      </p:pic>
      <p:cxnSp>
        <p:nvCxnSpPr>
          <p:cNvPr id="60" name="Straight Connector 59">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graph of a graph with blue and orange bars&#10;&#10;Description automatically generated">
            <a:extLst>
              <a:ext uri="{FF2B5EF4-FFF2-40B4-BE49-F238E27FC236}">
                <a16:creationId xmlns:a16="http://schemas.microsoft.com/office/drawing/2014/main" id="{E8DCA107-99F3-5789-6C88-F551213D2B3D}"/>
              </a:ext>
            </a:extLst>
          </p:cNvPr>
          <p:cNvPicPr>
            <a:picLocks noChangeAspect="1"/>
          </p:cNvPicPr>
          <p:nvPr/>
        </p:nvPicPr>
        <p:blipFill>
          <a:blip r:embed="rId3"/>
          <a:srcRect t="4397" r="-2" b="-2"/>
          <a:stretch/>
        </p:blipFill>
        <p:spPr>
          <a:xfrm>
            <a:off x="6522277" y="3398024"/>
            <a:ext cx="5669723" cy="3469076"/>
          </a:xfrm>
          <a:prstGeom prst="rect">
            <a:avLst/>
          </a:prstGeom>
        </p:spPr>
      </p:pic>
    </p:spTree>
    <p:extLst>
      <p:ext uri="{BB962C8B-B14F-4D97-AF65-F5344CB8AC3E}">
        <p14:creationId xmlns:p14="http://schemas.microsoft.com/office/powerpoint/2010/main" val="168352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00E989D-D198-C63F-802E-0545B803A50A}"/>
              </a:ext>
            </a:extLst>
          </p:cNvPr>
          <p:cNvSpPr>
            <a:spLocks noGrp="1"/>
          </p:cNvSpPr>
          <p:nvPr>
            <p:ph type="title"/>
          </p:nvPr>
        </p:nvSpPr>
        <p:spPr>
          <a:xfrm>
            <a:off x="1055085" y="669925"/>
            <a:ext cx="5040915" cy="1325563"/>
          </a:xfrm>
        </p:spPr>
        <p:txBody>
          <a:bodyPr anchor="b">
            <a:normAutofit/>
          </a:bodyPr>
          <a:lstStyle/>
          <a:p>
            <a:r>
              <a:rPr lang="en-US" dirty="0">
                <a:solidFill>
                  <a:schemeClr val="accent2"/>
                </a:solidFill>
                <a:highlight>
                  <a:srgbClr val="000000"/>
                </a:highlight>
              </a:rPr>
              <a:t>Profitability Analysis</a:t>
            </a:r>
          </a:p>
        </p:txBody>
      </p:sp>
      <p:cxnSp>
        <p:nvCxnSpPr>
          <p:cNvPr id="15"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E53169-6258-6D82-0BD8-EB54CE0BAD56}"/>
              </a:ext>
            </a:extLst>
          </p:cNvPr>
          <p:cNvSpPr>
            <a:spLocks noGrp="1"/>
          </p:cNvSpPr>
          <p:nvPr>
            <p:ph idx="1"/>
          </p:nvPr>
        </p:nvSpPr>
        <p:spPr>
          <a:xfrm>
            <a:off x="527538" y="2288833"/>
            <a:ext cx="5125916" cy="3711571"/>
          </a:xfrm>
        </p:spPr>
        <p:txBody>
          <a:bodyPr>
            <a:normAutofit/>
          </a:bodyPr>
          <a:lstStyle/>
          <a:p>
            <a:r>
              <a:rPr lang="en-US" sz="2000" dirty="0">
                <a:solidFill>
                  <a:schemeClr val="bg1"/>
                </a:solidFill>
              </a:rPr>
              <a:t>Yellow Cab consistently shows higher profit margins across the board, indicating better financial performance</a:t>
            </a:r>
          </a:p>
        </p:txBody>
      </p:sp>
      <p:pic>
        <p:nvPicPr>
          <p:cNvPr id="4" name="Picture 3">
            <a:extLst>
              <a:ext uri="{FF2B5EF4-FFF2-40B4-BE49-F238E27FC236}">
                <a16:creationId xmlns:a16="http://schemas.microsoft.com/office/drawing/2014/main" id="{478F3761-3ACE-37AD-A081-09781FF260A2}"/>
              </a:ext>
            </a:extLst>
          </p:cNvPr>
          <p:cNvPicPr>
            <a:picLocks noChangeAspect="1"/>
          </p:cNvPicPr>
          <p:nvPr/>
        </p:nvPicPr>
        <p:blipFill>
          <a:blip r:embed="rId2"/>
          <a:stretch>
            <a:fillRect/>
          </a:stretch>
        </p:blipFill>
        <p:spPr>
          <a:xfrm>
            <a:off x="6180993" y="395658"/>
            <a:ext cx="5483468" cy="5679824"/>
          </a:xfrm>
          <a:prstGeom prst="rect">
            <a:avLst/>
          </a:prstGeom>
        </p:spPr>
      </p:pic>
      <p:cxnSp>
        <p:nvCxnSpPr>
          <p:cNvPr id="13" name="Straight Connector 12">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5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Rectangle 105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09ECCF7-72C7-C2DA-7751-8B8CB4B0DBA7}"/>
              </a:ext>
            </a:extLst>
          </p:cNvPr>
          <p:cNvSpPr>
            <a:spLocks noGrp="1"/>
          </p:cNvSpPr>
          <p:nvPr>
            <p:ph type="title"/>
          </p:nvPr>
        </p:nvSpPr>
        <p:spPr>
          <a:xfrm>
            <a:off x="838200" y="448721"/>
            <a:ext cx="4707671" cy="1225650"/>
          </a:xfrm>
        </p:spPr>
        <p:txBody>
          <a:bodyPr anchor="b">
            <a:normAutofit/>
          </a:bodyPr>
          <a:lstStyle/>
          <a:p>
            <a:r>
              <a:rPr lang="en-US" sz="3800" b="1" dirty="0">
                <a:solidFill>
                  <a:schemeClr val="accent2"/>
                </a:solidFill>
                <a:highlight>
                  <a:srgbClr val="000000"/>
                </a:highlight>
              </a:rPr>
              <a:t>Demographics Analysis </a:t>
            </a:r>
          </a:p>
        </p:txBody>
      </p:sp>
      <p:cxnSp>
        <p:nvCxnSpPr>
          <p:cNvPr id="1058" name="Straight Connector 105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1" name="Content Placeholder 1030">
            <a:extLst>
              <a:ext uri="{FF2B5EF4-FFF2-40B4-BE49-F238E27FC236}">
                <a16:creationId xmlns:a16="http://schemas.microsoft.com/office/drawing/2014/main" id="{4982CFD3-4F99-E239-60C1-A6648D92F154}"/>
              </a:ext>
            </a:extLst>
          </p:cNvPr>
          <p:cNvSpPr>
            <a:spLocks noGrp="1"/>
          </p:cNvSpPr>
          <p:nvPr>
            <p:ph idx="1"/>
          </p:nvPr>
        </p:nvSpPr>
        <p:spPr>
          <a:xfrm>
            <a:off x="897769" y="1909192"/>
            <a:ext cx="4586513" cy="3647710"/>
          </a:xfrm>
        </p:spPr>
        <p:txBody>
          <a:bodyPr anchor="ctr">
            <a:normAutofit/>
          </a:bodyPr>
          <a:lstStyle/>
          <a:p>
            <a:pPr>
              <a:buFont typeface="Wingdings" panose="05000000000000000000" pitchFamily="2" charset="2"/>
              <a:buChar char="§"/>
            </a:pPr>
            <a:r>
              <a:rPr lang="en-US" sz="2000" dirty="0">
                <a:solidFill>
                  <a:schemeClr val="bg1"/>
                </a:solidFill>
              </a:rPr>
              <a:t>Prices are charged uniformly regardless of gender or Age group</a:t>
            </a:r>
          </a:p>
        </p:txBody>
      </p:sp>
      <p:pic>
        <p:nvPicPr>
          <p:cNvPr id="5" name="Picture 4" descr="A chart of a couple of boxes&#10;&#10;Description automatically generated with medium confidence">
            <a:extLst>
              <a:ext uri="{FF2B5EF4-FFF2-40B4-BE49-F238E27FC236}">
                <a16:creationId xmlns:a16="http://schemas.microsoft.com/office/drawing/2014/main" id="{5D3B4223-8D98-8C93-CF5E-2B7F21D023BC}"/>
              </a:ext>
            </a:extLst>
          </p:cNvPr>
          <p:cNvPicPr>
            <a:picLocks noChangeAspect="1"/>
          </p:cNvPicPr>
          <p:nvPr/>
        </p:nvPicPr>
        <p:blipFill>
          <a:blip r:embed="rId2"/>
          <a:srcRect t="13093" r="-3" b="-3"/>
          <a:stretch/>
        </p:blipFill>
        <p:spPr>
          <a:xfrm>
            <a:off x="5882055" y="1"/>
            <a:ext cx="6309946" cy="3398024"/>
          </a:xfrm>
          <a:prstGeom prst="rect">
            <a:avLst/>
          </a:prstGeom>
        </p:spPr>
      </p:pic>
      <p:cxnSp>
        <p:nvCxnSpPr>
          <p:cNvPr id="1060" name="Straight Connector 1059">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7" name="Picture 3" descr="A chart of different colored squares&#10;&#10;Description automatically generated">
            <a:extLst>
              <a:ext uri="{FF2B5EF4-FFF2-40B4-BE49-F238E27FC236}">
                <a16:creationId xmlns:a16="http://schemas.microsoft.com/office/drawing/2014/main" id="{A441EBC4-1635-8F9C-194B-9C05B32C1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325" r="-2" b="-2"/>
          <a:stretch/>
        </p:blipFill>
        <p:spPr bwMode="auto">
          <a:xfrm>
            <a:off x="5945797" y="3398024"/>
            <a:ext cx="6246203" cy="346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44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64C1E2-CD7B-29EA-DA39-B33C94A1732A}"/>
              </a:ext>
            </a:extLst>
          </p:cNvPr>
          <p:cNvSpPr>
            <a:spLocks noGrp="1"/>
          </p:cNvSpPr>
          <p:nvPr>
            <p:ph type="title"/>
          </p:nvPr>
        </p:nvSpPr>
        <p:spPr>
          <a:xfrm>
            <a:off x="838200" y="1641752"/>
            <a:ext cx="4391024" cy="1323439"/>
          </a:xfrm>
        </p:spPr>
        <p:txBody>
          <a:bodyPr anchor="t">
            <a:normAutofit/>
          </a:bodyPr>
          <a:lstStyle/>
          <a:p>
            <a:r>
              <a:rPr lang="en-US" sz="3400" b="1" dirty="0">
                <a:solidFill>
                  <a:schemeClr val="accent2"/>
                </a:solidFill>
              </a:rPr>
              <a:t>Customer Segmentation Analysis</a:t>
            </a:r>
          </a:p>
        </p:txBody>
      </p:sp>
      <p:sp>
        <p:nvSpPr>
          <p:cNvPr id="3" name="Content Placeholder 2">
            <a:extLst>
              <a:ext uri="{FF2B5EF4-FFF2-40B4-BE49-F238E27FC236}">
                <a16:creationId xmlns:a16="http://schemas.microsoft.com/office/drawing/2014/main" id="{2DD1B416-4D8F-F360-9528-410F55F6332C}"/>
              </a:ext>
            </a:extLst>
          </p:cNvPr>
          <p:cNvSpPr>
            <a:spLocks noGrp="1"/>
          </p:cNvSpPr>
          <p:nvPr>
            <p:ph idx="1"/>
          </p:nvPr>
        </p:nvSpPr>
        <p:spPr>
          <a:xfrm>
            <a:off x="838200" y="3146400"/>
            <a:ext cx="4391024" cy="2454300"/>
          </a:xfrm>
        </p:spPr>
        <p:txBody>
          <a:bodyPr>
            <a:normAutofit/>
          </a:bodyPr>
          <a:lstStyle/>
          <a:p>
            <a:r>
              <a:rPr lang="en-US" sz="2400" dirty="0">
                <a:solidFill>
                  <a:schemeClr val="bg1">
                    <a:alpha val="80000"/>
                  </a:schemeClr>
                </a:solidFill>
              </a:rPr>
              <a:t>Both companies serve mostly medium-income earners, but Yellow Cab has a more diverse customer base, including more high-income users</a:t>
            </a:r>
          </a:p>
          <a:p>
            <a:pPr marL="0" indent="0">
              <a:buNone/>
            </a:pPr>
            <a:endParaRPr lang="en-US" sz="2400" dirty="0">
              <a:solidFill>
                <a:schemeClr val="bg1"/>
              </a:solidFill>
            </a:endParaRPr>
          </a:p>
          <a:p>
            <a:endParaRPr lang="en-US" sz="2400" dirty="0">
              <a:solidFill>
                <a:schemeClr val="bg1">
                  <a:alpha val="80000"/>
                </a:schemeClr>
              </a:solidFill>
            </a:endParaRPr>
          </a:p>
          <a:p>
            <a:endParaRPr lang="en-US" sz="2400" dirty="0">
              <a:solidFill>
                <a:schemeClr val="bg1">
                  <a:alpha val="80000"/>
                </a:schemeClr>
              </a:solidFill>
            </a:endParaRPr>
          </a:p>
        </p:txBody>
      </p:sp>
      <p:grpSp>
        <p:nvGrpSpPr>
          <p:cNvPr id="11" name="Group 10">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descr="A graph of a chart&#10;&#10;Description automatically generated with medium confidence">
            <a:extLst>
              <a:ext uri="{FF2B5EF4-FFF2-40B4-BE49-F238E27FC236}">
                <a16:creationId xmlns:a16="http://schemas.microsoft.com/office/drawing/2014/main" id="{A89B9D20-D247-0CED-974C-9D2DCE3DFD5E}"/>
              </a:ext>
            </a:extLst>
          </p:cNvPr>
          <p:cNvPicPr>
            <a:picLocks noChangeAspect="1"/>
          </p:cNvPicPr>
          <p:nvPr/>
        </p:nvPicPr>
        <p:blipFill>
          <a:blip r:embed="rId3"/>
          <a:stretch>
            <a:fillRect/>
          </a:stretch>
        </p:blipFill>
        <p:spPr>
          <a:xfrm>
            <a:off x="6198577" y="1107831"/>
            <a:ext cx="4712467" cy="3499338"/>
          </a:xfrm>
          <a:prstGeom prst="rect">
            <a:avLst/>
          </a:prstGeom>
        </p:spPr>
      </p:pic>
    </p:spTree>
    <p:extLst>
      <p:ext uri="{BB962C8B-B14F-4D97-AF65-F5344CB8AC3E}">
        <p14:creationId xmlns:p14="http://schemas.microsoft.com/office/powerpoint/2010/main" val="136369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5485B2-8BA8-F695-C18F-8681FF439851}"/>
              </a:ext>
            </a:extLst>
          </p:cNvPr>
          <p:cNvSpPr>
            <a:spLocks noGrp="1"/>
          </p:cNvSpPr>
          <p:nvPr>
            <p:ph type="title"/>
          </p:nvPr>
        </p:nvSpPr>
        <p:spPr>
          <a:xfrm>
            <a:off x="938907" y="282800"/>
            <a:ext cx="5217172" cy="1288673"/>
          </a:xfrm>
        </p:spPr>
        <p:txBody>
          <a:bodyPr anchor="b">
            <a:normAutofit/>
          </a:bodyPr>
          <a:lstStyle/>
          <a:p>
            <a:r>
              <a:rPr lang="en-US" b="1" dirty="0">
                <a:solidFill>
                  <a:schemeClr val="accent2"/>
                </a:solidFill>
              </a:rPr>
              <a:t>Correlation Analysis</a:t>
            </a:r>
          </a:p>
        </p:txBody>
      </p:sp>
      <p:sp>
        <p:nvSpPr>
          <p:cNvPr id="3" name="Content Placeholder 2">
            <a:extLst>
              <a:ext uri="{FF2B5EF4-FFF2-40B4-BE49-F238E27FC236}">
                <a16:creationId xmlns:a16="http://schemas.microsoft.com/office/drawing/2014/main" id="{D786EE04-0BB1-F08C-27B3-2CEBB92570C0}"/>
              </a:ext>
            </a:extLst>
          </p:cNvPr>
          <p:cNvSpPr>
            <a:spLocks noGrp="1"/>
          </p:cNvSpPr>
          <p:nvPr>
            <p:ph idx="1"/>
          </p:nvPr>
        </p:nvSpPr>
        <p:spPr>
          <a:xfrm>
            <a:off x="938906" y="1715151"/>
            <a:ext cx="5217173" cy="4351338"/>
          </a:xfrm>
        </p:spPr>
        <p:txBody>
          <a:bodyPr>
            <a:normAutofit/>
          </a:bodyPr>
          <a:lstStyle/>
          <a:p>
            <a:r>
              <a:rPr lang="en-US" dirty="0">
                <a:solidFill>
                  <a:schemeClr val="bg1"/>
                </a:solidFill>
              </a:rPr>
              <a:t>There is a strong positive correlation between kilometers traveled and cost. Yellow Cab charges more per kilometer compared to Pink Cab</a:t>
            </a:r>
          </a:p>
        </p:txBody>
      </p:sp>
      <p:grpSp>
        <p:nvGrpSpPr>
          <p:cNvPr id="53"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bg1"/>
          </a:solidFill>
        </p:grpSpPr>
        <p:sp>
          <p:nvSpPr>
            <p:cNvPr id="54" name="Freeform: Shape 53">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5" name="Picture 4" descr="A chart of different colored squares&#10;&#10;Description automatically generated with medium confidence">
            <a:extLst>
              <a:ext uri="{FF2B5EF4-FFF2-40B4-BE49-F238E27FC236}">
                <a16:creationId xmlns:a16="http://schemas.microsoft.com/office/drawing/2014/main" id="{803BEC55-C386-CDA1-85FB-A894AB74CC79}"/>
              </a:ext>
            </a:extLst>
          </p:cNvPr>
          <p:cNvPicPr>
            <a:picLocks noChangeAspect="1"/>
          </p:cNvPicPr>
          <p:nvPr/>
        </p:nvPicPr>
        <p:blipFill>
          <a:blip r:embed="rId3"/>
          <a:srcRect t="7388" r="-3" b="-3"/>
          <a:stretch/>
        </p:blipFill>
        <p:spPr>
          <a:xfrm>
            <a:off x="6096001" y="70338"/>
            <a:ext cx="5766794" cy="3146024"/>
          </a:xfrm>
          <a:prstGeom prst="rect">
            <a:avLst/>
          </a:prstGeom>
        </p:spPr>
      </p:pic>
      <p:pic>
        <p:nvPicPr>
          <p:cNvPr id="4" name="Picture 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84C14BF9-D391-6FFE-5A83-3ECB8B5789CD}"/>
              </a:ext>
            </a:extLst>
          </p:cNvPr>
          <p:cNvPicPr>
            <a:picLocks noChangeAspect="1"/>
          </p:cNvPicPr>
          <p:nvPr/>
        </p:nvPicPr>
        <p:blipFill>
          <a:blip r:embed="rId4"/>
          <a:srcRect t="3263" r="-2" b="-2"/>
          <a:stretch/>
        </p:blipFill>
        <p:spPr>
          <a:xfrm>
            <a:off x="5653454" y="3256849"/>
            <a:ext cx="6209341" cy="3042221"/>
          </a:xfrm>
          <a:prstGeom prst="rect">
            <a:avLst/>
          </a:prstGeom>
        </p:spPr>
      </p:pic>
      <p:sp>
        <p:nvSpPr>
          <p:cNvPr id="68" name="Oval 67">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69">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7852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1" name="Straight Connector 20">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7" name="Oval 26">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7" name="Straight Connector 36">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5" name="Straight Connector 44">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E16E883-A62E-DB54-ABDA-48A7F186E556}"/>
              </a:ext>
            </a:extLst>
          </p:cNvPr>
          <p:cNvSpPr>
            <a:spLocks noGrp="1"/>
          </p:cNvSpPr>
          <p:nvPr>
            <p:ph type="title"/>
          </p:nvPr>
        </p:nvSpPr>
        <p:spPr>
          <a:xfrm>
            <a:off x="630936" y="495992"/>
            <a:ext cx="4195140" cy="5638831"/>
          </a:xfrm>
          <a:noFill/>
        </p:spPr>
        <p:txBody>
          <a:bodyPr anchor="ctr">
            <a:normAutofit/>
          </a:bodyPr>
          <a:lstStyle/>
          <a:p>
            <a:r>
              <a:rPr lang="en-US" sz="4800" b="1" dirty="0">
                <a:solidFill>
                  <a:schemeClr val="accent2"/>
                </a:solidFill>
              </a:rPr>
              <a:t>Key Findings</a:t>
            </a:r>
          </a:p>
        </p:txBody>
      </p:sp>
      <p:graphicFrame>
        <p:nvGraphicFramePr>
          <p:cNvPr id="5" name="Content Placeholder 2">
            <a:extLst>
              <a:ext uri="{FF2B5EF4-FFF2-40B4-BE49-F238E27FC236}">
                <a16:creationId xmlns:a16="http://schemas.microsoft.com/office/drawing/2014/main" id="{96C95450-C85D-BDFF-209F-199CCA8D2A16}"/>
              </a:ext>
            </a:extLst>
          </p:cNvPr>
          <p:cNvGraphicFramePr>
            <a:graphicFrameLocks noGrp="1"/>
          </p:cNvGraphicFramePr>
          <p:nvPr>
            <p:ph idx="1"/>
            <p:extLst>
              <p:ext uri="{D42A27DB-BD31-4B8C-83A1-F6EECF244321}">
                <p14:modId xmlns:p14="http://schemas.microsoft.com/office/powerpoint/2010/main" val="1628472098"/>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5772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C9201-8147-E2D9-DF59-6C088518E31A}"/>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Recommendations</a:t>
            </a:r>
          </a:p>
        </p:txBody>
      </p:sp>
      <p:sp>
        <p:nvSpPr>
          <p:cNvPr id="7"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B81ED2A7-1C2B-18C8-94DD-33C0E9D21E91}"/>
              </a:ext>
            </a:extLst>
          </p:cNvPr>
          <p:cNvGraphicFramePr>
            <a:graphicFrameLocks noGrp="1"/>
          </p:cNvGraphicFramePr>
          <p:nvPr>
            <p:ph idx="1"/>
            <p:extLst>
              <p:ext uri="{D42A27DB-BD31-4B8C-83A1-F6EECF244321}">
                <p14:modId xmlns:p14="http://schemas.microsoft.com/office/powerpoint/2010/main" val="326851730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70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F197435-D5E8-E2CE-73E4-2ACA3E78EDCE}"/>
              </a:ext>
            </a:extLst>
          </p:cNvPr>
          <p:cNvSpPr>
            <a:spLocks noGrp="1"/>
          </p:cNvSpPr>
          <p:nvPr>
            <p:ph type="title"/>
          </p:nvPr>
        </p:nvSpPr>
        <p:spPr>
          <a:xfrm>
            <a:off x="1014141" y="1450655"/>
            <a:ext cx="3932030" cy="3956690"/>
          </a:xfrm>
        </p:spPr>
        <p:txBody>
          <a:bodyPr anchor="ctr">
            <a:normAutofit/>
          </a:bodyPr>
          <a:lstStyle/>
          <a:p>
            <a:r>
              <a:rPr lang="en-US" sz="3800" b="1" dirty="0">
                <a:solidFill>
                  <a:schemeClr val="accent2"/>
                </a:solidFill>
              </a:rPr>
              <a:t>Actionable Recommendations</a:t>
            </a:r>
            <a:endParaRPr lang="en-US" sz="3800" dirty="0">
              <a:solidFill>
                <a:schemeClr val="accent2"/>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0AE2A1-7E2C-CCDE-0177-BF9CDB5114BD}"/>
              </a:ext>
            </a:extLst>
          </p:cNvPr>
          <p:cNvSpPr>
            <a:spLocks noGrp="1"/>
          </p:cNvSpPr>
          <p:nvPr>
            <p:ph idx="1"/>
          </p:nvPr>
        </p:nvSpPr>
        <p:spPr>
          <a:xfrm>
            <a:off x="6096000" y="1108061"/>
            <a:ext cx="5008901" cy="4571972"/>
          </a:xfrm>
        </p:spPr>
        <p:txBody>
          <a:bodyPr anchor="ctr">
            <a:normAutofit/>
          </a:bodyPr>
          <a:lstStyle/>
          <a:p>
            <a:pPr marL="0" indent="0">
              <a:buNone/>
            </a:pPr>
            <a:endParaRPr lang="en-US" sz="2000" dirty="0">
              <a:solidFill>
                <a:schemeClr val="bg1"/>
              </a:solidFill>
            </a:endParaRPr>
          </a:p>
          <a:p>
            <a:pPr>
              <a:buFont typeface="Arial" panose="020B0604020202020204" pitchFamily="34" charset="0"/>
              <a:buChar char="•"/>
            </a:pPr>
            <a:r>
              <a:rPr lang="en-US" dirty="0">
                <a:solidFill>
                  <a:schemeClr val="bg1"/>
                </a:solidFill>
              </a:rPr>
              <a:t>Invest in Yellow Cab due to its market dominance, profitability, and strong customer base."</a:t>
            </a:r>
          </a:p>
          <a:p>
            <a:pPr>
              <a:buFont typeface="Arial" panose="020B0604020202020204" pitchFamily="34" charset="0"/>
              <a:buChar char="•"/>
            </a:pPr>
            <a:r>
              <a:rPr lang="en-US" dirty="0">
                <a:solidFill>
                  <a:schemeClr val="bg1"/>
                </a:solidFill>
              </a:rPr>
              <a:t>Consider strategies to enhance Pink Cab's performance in specific cities or explore niche markets."</a:t>
            </a:r>
          </a:p>
          <a:p>
            <a:endParaRPr lang="en-US" sz="2000" dirty="0">
              <a:solidFill>
                <a:schemeClr val="bg1"/>
              </a:solidFill>
            </a:endParaRPr>
          </a:p>
        </p:txBody>
      </p:sp>
    </p:spTree>
    <p:extLst>
      <p:ext uri="{BB962C8B-B14F-4D97-AF65-F5344CB8AC3E}">
        <p14:creationId xmlns:p14="http://schemas.microsoft.com/office/powerpoint/2010/main" val="4137227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49F3D-55FB-6421-D02C-EA5624B40F1C}"/>
              </a:ext>
            </a:extLst>
          </p:cNvPr>
          <p:cNvSpPr>
            <a:spLocks noGrp="1"/>
          </p:cNvSpPr>
          <p:nvPr>
            <p:ph type="title"/>
          </p:nvPr>
        </p:nvSpPr>
        <p:spPr>
          <a:xfrm>
            <a:off x="1156851" y="637762"/>
            <a:ext cx="9888496" cy="900131"/>
          </a:xfrm>
        </p:spPr>
        <p:txBody>
          <a:bodyPr anchor="t">
            <a:normAutofit/>
          </a:bodyPr>
          <a:lstStyle/>
          <a:p>
            <a:r>
              <a:rPr lang="en-US" sz="4000" b="1" dirty="0">
                <a:solidFill>
                  <a:schemeClr val="accent2"/>
                </a:solidFill>
                <a:highlight>
                  <a:srgbClr val="000000"/>
                </a:highlight>
              </a:rPr>
              <a:t>Executive Summary</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2C844E-E303-6B0B-2210-83CE327B1A24}"/>
              </a:ext>
            </a:extLst>
          </p:cNvPr>
          <p:cNvSpPr>
            <a:spLocks noGrp="1"/>
          </p:cNvSpPr>
          <p:nvPr>
            <p:ph idx="1"/>
          </p:nvPr>
        </p:nvSpPr>
        <p:spPr>
          <a:xfrm>
            <a:off x="615462" y="2056476"/>
            <a:ext cx="10420980" cy="4579957"/>
          </a:xfrm>
        </p:spPr>
        <p:txBody>
          <a:bodyPr>
            <a:normAutofit lnSpcReduction="10000"/>
          </a:bodyPr>
          <a:lstStyle/>
          <a:p>
            <a:pPr marL="0" indent="0">
              <a:buNone/>
            </a:pPr>
            <a:r>
              <a:rPr lang="en-US" sz="1600" b="1" dirty="0"/>
              <a:t>Objective:</a:t>
            </a:r>
            <a:endParaRPr lang="en-US" sz="1600" dirty="0"/>
          </a:p>
          <a:p>
            <a:pPr marL="0" indent="0">
              <a:buNone/>
            </a:pPr>
            <a:r>
              <a:rPr lang="en-US" sz="1600" dirty="0"/>
              <a:t>XYZ is considering an investment in the U.S. cab industry, focusing on two companies. The goal is to analyze market trends, customer profiles, and financial metrics to identify the best investment opportunity.</a:t>
            </a:r>
          </a:p>
          <a:p>
            <a:pPr marL="0" indent="0">
              <a:buNone/>
            </a:pPr>
            <a:endParaRPr lang="en-US" sz="1600" dirty="0"/>
          </a:p>
          <a:p>
            <a:pPr marL="0" indent="0">
              <a:buNone/>
            </a:pPr>
            <a:r>
              <a:rPr lang="en-US" sz="1600" b="1" dirty="0"/>
              <a:t>Key Insights:</a:t>
            </a:r>
            <a:endParaRPr lang="en-US" sz="1600" dirty="0"/>
          </a:p>
          <a:p>
            <a:pPr>
              <a:buFont typeface="Arial" panose="020B0604020202020204" pitchFamily="34" charset="0"/>
              <a:buChar char="•"/>
            </a:pPr>
            <a:r>
              <a:rPr lang="en-US" sz="1600" b="1" dirty="0"/>
              <a:t>Market Share:</a:t>
            </a:r>
            <a:r>
              <a:rPr lang="en-US" sz="1600" dirty="0"/>
              <a:t> One company shows a consistently higher market share, particularly in key metropolitan areas.</a:t>
            </a:r>
          </a:p>
          <a:p>
            <a:pPr>
              <a:buFont typeface="Arial" panose="020B0604020202020204" pitchFamily="34" charset="0"/>
              <a:buChar char="•"/>
            </a:pPr>
            <a:r>
              <a:rPr lang="en-US" sz="1600" b="1" dirty="0"/>
              <a:t>Customer Demographics:</a:t>
            </a:r>
            <a:r>
              <a:rPr lang="en-US" sz="1600" dirty="0"/>
              <a:t> Significant differences in customer profiles (age, income) between the two companies suggest targeted marketing strategies.</a:t>
            </a:r>
          </a:p>
          <a:p>
            <a:pPr>
              <a:buFont typeface="Arial" panose="020B0604020202020204" pitchFamily="34" charset="0"/>
              <a:buChar char="•"/>
            </a:pPr>
            <a:r>
              <a:rPr lang="en-US" sz="1600" b="1" dirty="0"/>
              <a:t>Financial Performance:</a:t>
            </a:r>
            <a:r>
              <a:rPr lang="en-US" sz="1600" dirty="0"/>
              <a:t> Analysis of cost, revenue, and profit margins indicates one company has a more efficient pricing model.</a:t>
            </a:r>
          </a:p>
          <a:p>
            <a:pPr>
              <a:buFont typeface="Arial" panose="020B0604020202020204" pitchFamily="34" charset="0"/>
              <a:buChar char="•"/>
            </a:pPr>
            <a:r>
              <a:rPr lang="en-US" sz="1600" b="1" dirty="0"/>
              <a:t>Seasonal Trends:</a:t>
            </a:r>
            <a:r>
              <a:rPr lang="en-US" sz="1600" dirty="0"/>
              <a:t> Usage patterns vary significantly by season and region, with notable peaks and troughs that could impact profitability.</a:t>
            </a:r>
          </a:p>
          <a:p>
            <a:pPr marL="0" indent="0">
              <a:buNone/>
            </a:pPr>
            <a:endParaRPr lang="en-US" sz="1600" dirty="0"/>
          </a:p>
          <a:p>
            <a:pPr marL="0" indent="0">
              <a:buNone/>
            </a:pPr>
            <a:r>
              <a:rPr lang="en-US" sz="1600" b="1" dirty="0"/>
              <a:t>Conclusion:</a:t>
            </a:r>
            <a:endParaRPr lang="en-US" sz="1600" dirty="0"/>
          </a:p>
          <a:p>
            <a:pPr>
              <a:buFont typeface="Arial" panose="020B0604020202020204" pitchFamily="34" charset="0"/>
              <a:buChar char="•"/>
            </a:pPr>
            <a:r>
              <a:rPr lang="en-US" sz="1600" dirty="0"/>
              <a:t>Based on the analysis, Yellow Cab is recommended as the better investment opportunity due to its larger market share, stronger financial performance, and more lucrative customer segments.</a:t>
            </a:r>
          </a:p>
          <a:p>
            <a:endParaRPr lang="en-US" sz="1300" dirty="0"/>
          </a:p>
        </p:txBody>
      </p:sp>
    </p:spTree>
    <p:extLst>
      <p:ext uri="{BB962C8B-B14F-4D97-AF65-F5344CB8AC3E}">
        <p14:creationId xmlns:p14="http://schemas.microsoft.com/office/powerpoint/2010/main" val="415034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6CD99-1B28-E5C4-5F17-D32F11FDF444}"/>
              </a:ext>
            </a:extLst>
          </p:cNvPr>
          <p:cNvSpPr>
            <a:spLocks noGrp="1"/>
          </p:cNvSpPr>
          <p:nvPr>
            <p:ph type="title"/>
          </p:nvPr>
        </p:nvSpPr>
        <p:spPr>
          <a:xfrm>
            <a:off x="1156851" y="637762"/>
            <a:ext cx="9888496" cy="900131"/>
          </a:xfrm>
        </p:spPr>
        <p:txBody>
          <a:bodyPr anchor="t">
            <a:normAutofit/>
          </a:bodyPr>
          <a:lstStyle/>
          <a:p>
            <a:r>
              <a:rPr lang="en-US" sz="4000" b="1" dirty="0">
                <a:solidFill>
                  <a:schemeClr val="accent2"/>
                </a:solidFill>
                <a:highlight>
                  <a:srgbClr val="000000"/>
                </a:highlight>
              </a:rPr>
              <a:t>Problem Statement</a:t>
            </a:r>
          </a:p>
        </p:txBody>
      </p:sp>
      <p:sp>
        <p:nvSpPr>
          <p:cNvPr id="39" name="Rectangle 3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4D7876-29D1-E3E1-032C-8EEF3BF3A2DB}"/>
              </a:ext>
            </a:extLst>
          </p:cNvPr>
          <p:cNvSpPr>
            <a:spLocks noGrp="1"/>
          </p:cNvSpPr>
          <p:nvPr>
            <p:ph idx="1"/>
          </p:nvPr>
        </p:nvSpPr>
        <p:spPr>
          <a:xfrm>
            <a:off x="729762" y="2010758"/>
            <a:ext cx="10700238" cy="4476207"/>
          </a:xfrm>
        </p:spPr>
        <p:txBody>
          <a:bodyPr>
            <a:normAutofit lnSpcReduction="10000"/>
          </a:bodyPr>
          <a:lstStyle/>
          <a:p>
            <a:pPr marL="0" indent="0">
              <a:buNone/>
            </a:pPr>
            <a:endParaRPr lang="en-US" sz="1500" dirty="0"/>
          </a:p>
          <a:p>
            <a:pPr marL="0" indent="0">
              <a:buNone/>
            </a:pPr>
            <a:r>
              <a:rPr lang="en-US" sz="1800" dirty="0"/>
              <a:t>The U.S. cab industry has seen significant growth, with multiple key players competing for market share. As XYZ plans to enter this market, understanding the competitive landscape and identifying the best investment opportunity is crucial.</a:t>
            </a:r>
          </a:p>
          <a:p>
            <a:pPr marL="0" indent="0">
              <a:buNone/>
            </a:pPr>
            <a:r>
              <a:rPr lang="en-US" sz="1800" dirty="0"/>
              <a:t>Multiple datasets with diverse information (customer demographics, financial transactions, city-level data) need to be integrated and analyzed to provide actionable insights.</a:t>
            </a:r>
          </a:p>
          <a:p>
            <a:pPr marL="0" indent="0">
              <a:buNone/>
            </a:pPr>
            <a:endParaRPr lang="en-US" sz="1800" b="1" dirty="0"/>
          </a:p>
          <a:p>
            <a:pPr marL="0" indent="0">
              <a:buNone/>
            </a:pPr>
            <a:endParaRPr lang="en-US" sz="1800" dirty="0"/>
          </a:p>
          <a:p>
            <a:pPr marL="0" indent="0">
              <a:buNone/>
            </a:pPr>
            <a:r>
              <a:rPr lang="en-US" sz="1800" b="1" dirty="0"/>
              <a:t>Key Questions:</a:t>
            </a:r>
            <a:endParaRPr lang="en-US" sz="1800" dirty="0"/>
          </a:p>
          <a:p>
            <a:pPr>
              <a:buFont typeface="+mj-lt"/>
              <a:buAutoNum type="arabicPeriod"/>
            </a:pPr>
            <a:r>
              <a:rPr lang="en-US" sz="1800" dirty="0"/>
              <a:t>Which company has the highest market share and customer satisfaction?</a:t>
            </a:r>
          </a:p>
          <a:p>
            <a:pPr>
              <a:buFont typeface="+mj-lt"/>
              <a:buAutoNum type="arabicPeriod"/>
            </a:pPr>
            <a:r>
              <a:rPr lang="en-US" sz="1800" dirty="0"/>
              <a:t>What are the demographic and economic characteristics of the customer base for each company?</a:t>
            </a:r>
          </a:p>
          <a:p>
            <a:pPr>
              <a:buFont typeface="+mj-lt"/>
              <a:buAutoNum type="arabicPeriod"/>
            </a:pPr>
            <a:r>
              <a:rPr lang="en-US" sz="1800" dirty="0"/>
              <a:t>Which company demonstrates stronger financial performance, considering metrics like profit margins, cost efficiency, and revenue growth?</a:t>
            </a:r>
          </a:p>
          <a:p>
            <a:pPr>
              <a:buFont typeface="+mj-lt"/>
              <a:buAutoNum type="arabicPeriod"/>
            </a:pPr>
            <a:r>
              <a:rPr lang="en-US" sz="1800" dirty="0"/>
              <a:t>How do seasonal and regional variations impact the performance of each company?</a:t>
            </a:r>
          </a:p>
          <a:p>
            <a:endParaRPr lang="en-US" sz="1500" dirty="0"/>
          </a:p>
        </p:txBody>
      </p:sp>
    </p:spTree>
    <p:extLst>
      <p:ext uri="{BB962C8B-B14F-4D97-AF65-F5344CB8AC3E}">
        <p14:creationId xmlns:p14="http://schemas.microsoft.com/office/powerpoint/2010/main" val="177925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87E9463-9BFD-46E7-EB73-47A552C0EAA9}"/>
              </a:ext>
            </a:extLst>
          </p:cNvPr>
          <p:cNvSpPr>
            <a:spLocks noGrp="1"/>
          </p:cNvSpPr>
          <p:nvPr>
            <p:ph type="title"/>
          </p:nvPr>
        </p:nvSpPr>
        <p:spPr>
          <a:xfrm>
            <a:off x="1295400" y="669925"/>
            <a:ext cx="4800600" cy="1325563"/>
          </a:xfrm>
        </p:spPr>
        <p:txBody>
          <a:bodyPr anchor="b">
            <a:normAutofit/>
          </a:bodyPr>
          <a:lstStyle/>
          <a:p>
            <a:r>
              <a:rPr lang="en-US" b="1" dirty="0">
                <a:solidFill>
                  <a:schemeClr val="accent2"/>
                </a:solidFill>
                <a:highlight>
                  <a:srgbClr val="000000"/>
                </a:highlight>
              </a:rPr>
              <a:t>Data Overview</a:t>
            </a:r>
          </a:p>
        </p:txBody>
      </p:sp>
      <p:cxnSp>
        <p:nvCxnSpPr>
          <p:cNvPr id="23" name="Straight Connector 2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918F95-3A75-6E56-826E-1BE7E574B7E9}"/>
              </a:ext>
            </a:extLst>
          </p:cNvPr>
          <p:cNvSpPr>
            <a:spLocks noGrp="1"/>
          </p:cNvSpPr>
          <p:nvPr>
            <p:ph idx="1"/>
          </p:nvPr>
        </p:nvSpPr>
        <p:spPr>
          <a:xfrm>
            <a:off x="509958" y="2145326"/>
            <a:ext cx="6539469" cy="4475281"/>
          </a:xfrm>
        </p:spPr>
        <p:txBody>
          <a:bodyPr>
            <a:normAutofit/>
          </a:bodyPr>
          <a:lstStyle/>
          <a:p>
            <a:r>
              <a:rPr lang="en-US" sz="1600" dirty="0">
                <a:solidFill>
                  <a:schemeClr val="bg1"/>
                </a:solidFill>
              </a:rPr>
              <a:t>Four datasets were provided, covering cab transactions, customer demographics, city, transaction-customer mapping</a:t>
            </a:r>
          </a:p>
          <a:p>
            <a:r>
              <a:rPr lang="en-US" sz="1600" dirty="0">
                <a:solidFill>
                  <a:schemeClr val="bg1"/>
                </a:solidFill>
              </a:rPr>
              <a:t>Time Period of data is from 31/01/2016 to 31/12/2018</a:t>
            </a:r>
          </a:p>
          <a:p>
            <a:r>
              <a:rPr lang="en-US" sz="1600" dirty="0">
                <a:solidFill>
                  <a:schemeClr val="bg1"/>
                </a:solidFill>
              </a:rPr>
              <a:t>The datasets were merged based on common identifiers like Customer ID, Transaction ID to create a comprehensive master dataset. </a:t>
            </a:r>
          </a:p>
          <a:p>
            <a:pPr>
              <a:buFont typeface="Arial" panose="020B0604020202020204" pitchFamily="34" charset="0"/>
              <a:buChar char="•"/>
            </a:pPr>
            <a:r>
              <a:rPr lang="en-US" sz="1600" dirty="0">
                <a:solidFill>
                  <a:schemeClr val="bg1"/>
                </a:solidFill>
              </a:rPr>
              <a:t>New variables such as profit margins, price per kilometer, and categorized age and income groups were created to enhance analysis.</a:t>
            </a:r>
          </a:p>
          <a:p>
            <a:pPr>
              <a:buFont typeface="Arial" panose="020B0604020202020204" pitchFamily="34" charset="0"/>
              <a:buChar char="•"/>
            </a:pPr>
            <a:r>
              <a:rPr lang="en-US" sz="1600" dirty="0">
                <a:solidFill>
                  <a:schemeClr val="bg1"/>
                </a:solidFill>
              </a:rPr>
              <a:t>The final data set consists of </a:t>
            </a:r>
            <a:r>
              <a:rPr lang="en-US" sz="1600" b="1" dirty="0">
                <a:solidFill>
                  <a:schemeClr val="bg1"/>
                </a:solidFill>
              </a:rPr>
              <a:t>359392</a:t>
            </a:r>
            <a:r>
              <a:rPr lang="en-US" sz="1600" dirty="0">
                <a:solidFill>
                  <a:schemeClr val="bg1"/>
                </a:solidFill>
              </a:rPr>
              <a:t> observations and </a:t>
            </a:r>
            <a:r>
              <a:rPr lang="en-US" sz="1600" b="1" dirty="0">
                <a:solidFill>
                  <a:schemeClr val="bg1"/>
                </a:solidFill>
              </a:rPr>
              <a:t>22</a:t>
            </a:r>
            <a:r>
              <a:rPr lang="en-US" sz="1600" dirty="0">
                <a:solidFill>
                  <a:schemeClr val="bg1"/>
                </a:solidFill>
              </a:rPr>
              <a:t> features ( including 8 derived features)</a:t>
            </a:r>
          </a:p>
          <a:p>
            <a:pPr marL="0" indent="0">
              <a:buNone/>
            </a:pPr>
            <a:endParaRPr lang="en-US" sz="1600" dirty="0">
              <a:solidFill>
                <a:schemeClr val="bg1"/>
              </a:solidFill>
            </a:endParaRPr>
          </a:p>
          <a:p>
            <a:r>
              <a:rPr lang="en-US" sz="1600" b="1" dirty="0">
                <a:solidFill>
                  <a:schemeClr val="bg1"/>
                </a:solidFill>
              </a:rPr>
              <a:t>Analytical Techniques:</a:t>
            </a:r>
          </a:p>
          <a:p>
            <a:pPr>
              <a:buFont typeface="Wingdings" panose="05000000000000000000" pitchFamily="2" charset="2"/>
              <a:buChar char="Ø"/>
            </a:pPr>
            <a:r>
              <a:rPr lang="en-US" sz="1600" dirty="0">
                <a:solidFill>
                  <a:schemeClr val="bg1"/>
                </a:solidFill>
              </a:rPr>
              <a:t>Descriptive Statistics </a:t>
            </a:r>
          </a:p>
          <a:p>
            <a:pPr>
              <a:buFont typeface="Wingdings" panose="05000000000000000000" pitchFamily="2" charset="2"/>
              <a:buChar char="Ø"/>
            </a:pPr>
            <a:r>
              <a:rPr lang="en-US" sz="1600" dirty="0">
                <a:solidFill>
                  <a:schemeClr val="bg1"/>
                </a:solidFill>
              </a:rPr>
              <a:t>Data Visualization</a:t>
            </a:r>
          </a:p>
          <a:p>
            <a:pPr>
              <a:buFont typeface="Wingdings" panose="05000000000000000000" pitchFamily="2" charset="2"/>
              <a:buChar char="Ø"/>
            </a:pPr>
            <a:r>
              <a:rPr lang="en-US" sz="1600" dirty="0">
                <a:solidFill>
                  <a:schemeClr val="bg1"/>
                </a:solidFill>
              </a:rPr>
              <a:t>Comparative Analysis</a:t>
            </a:r>
          </a:p>
          <a:p>
            <a:endParaRPr lang="en-US" sz="1100" dirty="0">
              <a:solidFill>
                <a:schemeClr val="bg1"/>
              </a:solidFill>
            </a:endParaRPr>
          </a:p>
        </p:txBody>
      </p:sp>
      <p:cxnSp>
        <p:nvCxnSpPr>
          <p:cNvPr id="25" name="Straight Connector 24">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8" descr="A diagram of a data flow&#10;&#10;Description automatically generated">
            <a:extLst>
              <a:ext uri="{FF2B5EF4-FFF2-40B4-BE49-F238E27FC236}">
                <a16:creationId xmlns:a16="http://schemas.microsoft.com/office/drawing/2014/main" id="{289E2B0C-D987-7210-5456-1A60D1F75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907" y="1017464"/>
            <a:ext cx="5333582" cy="5170611"/>
          </a:xfrm>
          <a:prstGeom prst="rect">
            <a:avLst/>
          </a:prstGeom>
        </p:spPr>
      </p:pic>
    </p:spTree>
    <p:extLst>
      <p:ext uri="{BB962C8B-B14F-4D97-AF65-F5344CB8AC3E}">
        <p14:creationId xmlns:p14="http://schemas.microsoft.com/office/powerpoint/2010/main" val="328801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07AE40D-BE0F-E6A3-7E3C-AA942C2FEADF}"/>
              </a:ext>
            </a:extLst>
          </p:cNvPr>
          <p:cNvSpPr>
            <a:spLocks noGrp="1"/>
          </p:cNvSpPr>
          <p:nvPr>
            <p:ph type="title"/>
          </p:nvPr>
        </p:nvSpPr>
        <p:spPr>
          <a:xfrm>
            <a:off x="838200" y="272565"/>
            <a:ext cx="4707671" cy="624247"/>
          </a:xfrm>
        </p:spPr>
        <p:txBody>
          <a:bodyPr vert="horz" lIns="91440" tIns="45720" rIns="91440" bIns="45720" rtlCol="0" anchor="b">
            <a:normAutofit/>
          </a:bodyPr>
          <a:lstStyle/>
          <a:p>
            <a:pPr algn="ctr"/>
            <a:r>
              <a:rPr lang="en-US" sz="3800" b="1" kern="1200" dirty="0">
                <a:solidFill>
                  <a:schemeClr val="accent2"/>
                </a:solidFill>
                <a:highlight>
                  <a:srgbClr val="000000"/>
                </a:highlight>
                <a:latin typeface="+mj-lt"/>
                <a:ea typeface="+mj-ea"/>
                <a:cs typeface="+mj-cs"/>
              </a:rPr>
              <a:t>Market Share Analysis</a:t>
            </a:r>
          </a:p>
        </p:txBody>
      </p:sp>
      <p:cxnSp>
        <p:nvCxnSpPr>
          <p:cNvPr id="17" name="Straight Connector 1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A643F35-6265-5A98-DD34-F9B6EA4B33E3}"/>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Yellow Cab has a larger market share compared to Pink Cab, with a higher number of users and transactions.</a:t>
            </a:r>
          </a:p>
        </p:txBody>
      </p:sp>
      <p:cxnSp>
        <p:nvCxnSpPr>
          <p:cNvPr id="19" name="Straight Connector 1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8F5C434-D287-4C20-2612-97886307FFE9}"/>
              </a:ext>
            </a:extLst>
          </p:cNvPr>
          <p:cNvPicPr>
            <a:picLocks noChangeAspect="1"/>
          </p:cNvPicPr>
          <p:nvPr/>
        </p:nvPicPr>
        <p:blipFill>
          <a:blip r:embed="rId2"/>
          <a:stretch>
            <a:fillRect/>
          </a:stretch>
        </p:blipFill>
        <p:spPr>
          <a:xfrm>
            <a:off x="5627684" y="1072668"/>
            <a:ext cx="6224347" cy="4634996"/>
          </a:xfrm>
          <a:prstGeom prst="rect">
            <a:avLst/>
          </a:prstGeom>
        </p:spPr>
      </p:pic>
    </p:spTree>
    <p:extLst>
      <p:ext uri="{BB962C8B-B14F-4D97-AF65-F5344CB8AC3E}">
        <p14:creationId xmlns:p14="http://schemas.microsoft.com/office/powerpoint/2010/main" val="325481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4B559-72DC-2D7B-B2DA-820BEC45747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accent2"/>
                </a:solidFill>
                <a:latin typeface="+mj-lt"/>
                <a:ea typeface="+mj-ea"/>
                <a:cs typeface="+mj-cs"/>
              </a:rPr>
              <a:t>Seasonality Analysis</a:t>
            </a:r>
          </a:p>
        </p:txBody>
      </p:sp>
      <p:pic>
        <p:nvPicPr>
          <p:cNvPr id="4" name="Content Placeholder 3" descr="A graph of a chart&#10;&#10;Description automatically generated with medium confidence">
            <a:extLst>
              <a:ext uri="{FF2B5EF4-FFF2-40B4-BE49-F238E27FC236}">
                <a16:creationId xmlns:a16="http://schemas.microsoft.com/office/drawing/2014/main" id="{72B7C3DD-C8B9-27D2-2CED-3E014BDB5163}"/>
              </a:ext>
            </a:extLst>
          </p:cNvPr>
          <p:cNvPicPr>
            <a:picLocks noGrp="1" noChangeAspect="1"/>
          </p:cNvPicPr>
          <p:nvPr>
            <p:ph idx="1"/>
          </p:nvPr>
        </p:nvPicPr>
        <p:blipFill>
          <a:blip r:embed="rId2"/>
          <a:stretch>
            <a:fillRect/>
          </a:stretch>
        </p:blipFill>
        <p:spPr>
          <a:xfrm>
            <a:off x="53438" y="1388303"/>
            <a:ext cx="6144723" cy="4081394"/>
          </a:xfrm>
          <a:prstGeom prst="rect">
            <a:avLst/>
          </a:prstGeom>
        </p:spPr>
      </p:pic>
      <p:sp>
        <p:nvSpPr>
          <p:cNvPr id="6" name="TextBox 5">
            <a:extLst>
              <a:ext uri="{FF2B5EF4-FFF2-40B4-BE49-F238E27FC236}">
                <a16:creationId xmlns:a16="http://schemas.microsoft.com/office/drawing/2014/main" id="{B0326AEB-0FD4-5213-0CBA-740273AB92E2}"/>
              </a:ext>
            </a:extLst>
          </p:cNvPr>
          <p:cNvSpPr txBox="1"/>
          <p:nvPr/>
        </p:nvSpPr>
        <p:spPr>
          <a:xfrm>
            <a:off x="556532" y="5469697"/>
            <a:ext cx="10750376" cy="923330"/>
          </a:xfrm>
          <a:prstGeom prst="rect">
            <a:avLst/>
          </a:prstGeom>
          <a:noFill/>
        </p:spPr>
        <p:txBody>
          <a:bodyPr wrap="square">
            <a:spAutoFit/>
          </a:bodyPr>
          <a:lstStyle/>
          <a:p>
            <a:pPr marL="285750" indent="-285750">
              <a:buFont typeface="Arial" panose="020B0604020202020204" pitchFamily="34" charset="0"/>
              <a:buChar char="•"/>
            </a:pPr>
            <a:r>
              <a:rPr lang="en-US" dirty="0"/>
              <a:t>There is a seasonal effect on cab usage, with peaks towards the end of the year.</a:t>
            </a:r>
          </a:p>
          <a:p>
            <a:pPr marL="285750" indent="-285750">
              <a:buFont typeface="Arial" panose="020B0604020202020204" pitchFamily="34" charset="0"/>
              <a:buChar char="•"/>
            </a:pPr>
            <a:r>
              <a:rPr lang="en-US" dirty="0"/>
              <a:t>Across all cities, cab usage peaks during the fall season, indicating a higher demand for transportation during this time</a:t>
            </a:r>
          </a:p>
        </p:txBody>
      </p:sp>
      <p:pic>
        <p:nvPicPr>
          <p:cNvPr id="7" name="Picture 6">
            <a:extLst>
              <a:ext uri="{FF2B5EF4-FFF2-40B4-BE49-F238E27FC236}">
                <a16:creationId xmlns:a16="http://schemas.microsoft.com/office/drawing/2014/main" id="{CF8C7421-17ED-2762-42D0-292BD42DD8BE}"/>
              </a:ext>
            </a:extLst>
          </p:cNvPr>
          <p:cNvPicPr>
            <a:picLocks noChangeAspect="1"/>
          </p:cNvPicPr>
          <p:nvPr/>
        </p:nvPicPr>
        <p:blipFill>
          <a:blip r:embed="rId3"/>
          <a:stretch>
            <a:fillRect/>
          </a:stretch>
        </p:blipFill>
        <p:spPr>
          <a:xfrm>
            <a:off x="6198161" y="1556238"/>
            <a:ext cx="5569296" cy="3745524"/>
          </a:xfrm>
          <a:prstGeom prst="rect">
            <a:avLst/>
          </a:prstGeom>
        </p:spPr>
      </p:pic>
    </p:spTree>
    <p:extLst>
      <p:ext uri="{BB962C8B-B14F-4D97-AF65-F5344CB8AC3E}">
        <p14:creationId xmlns:p14="http://schemas.microsoft.com/office/powerpoint/2010/main" val="392939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3D722-BCE2-09CD-CCCC-34A70918968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accent2"/>
                </a:solidFill>
                <a:latin typeface="+mj-lt"/>
                <a:ea typeface="+mj-ea"/>
                <a:cs typeface="+mj-cs"/>
              </a:rPr>
              <a:t>City Analysis</a:t>
            </a:r>
          </a:p>
        </p:txBody>
      </p:sp>
      <p:pic>
        <p:nvPicPr>
          <p:cNvPr id="7" name="Content Placeholder 6">
            <a:extLst>
              <a:ext uri="{FF2B5EF4-FFF2-40B4-BE49-F238E27FC236}">
                <a16:creationId xmlns:a16="http://schemas.microsoft.com/office/drawing/2014/main" id="{F74034C9-E0B0-5CE5-ECCB-5A095E78E9CF}"/>
              </a:ext>
            </a:extLst>
          </p:cNvPr>
          <p:cNvPicPr>
            <a:picLocks noGrp="1" noChangeAspect="1"/>
          </p:cNvPicPr>
          <p:nvPr>
            <p:ph idx="1"/>
          </p:nvPr>
        </p:nvPicPr>
        <p:blipFill>
          <a:blip r:embed="rId2"/>
          <a:stretch>
            <a:fillRect/>
          </a:stretch>
        </p:blipFill>
        <p:spPr>
          <a:xfrm>
            <a:off x="105748" y="1459523"/>
            <a:ext cx="8100824" cy="5161085"/>
          </a:xfrm>
          <a:prstGeom prst="rect">
            <a:avLst/>
          </a:prstGeom>
        </p:spPr>
      </p:pic>
      <p:sp>
        <p:nvSpPr>
          <p:cNvPr id="10" name="TextBox 9">
            <a:extLst>
              <a:ext uri="{FF2B5EF4-FFF2-40B4-BE49-F238E27FC236}">
                <a16:creationId xmlns:a16="http://schemas.microsoft.com/office/drawing/2014/main" id="{7A4679FE-750B-FAAD-036A-50DC7ACA631F}"/>
              </a:ext>
            </a:extLst>
          </p:cNvPr>
          <p:cNvSpPr txBox="1"/>
          <p:nvPr/>
        </p:nvSpPr>
        <p:spPr>
          <a:xfrm>
            <a:off x="8206572" y="2749706"/>
            <a:ext cx="3560885" cy="2031325"/>
          </a:xfrm>
          <a:prstGeom prst="rect">
            <a:avLst/>
          </a:prstGeom>
          <a:noFill/>
        </p:spPr>
        <p:txBody>
          <a:bodyPr wrap="square">
            <a:spAutoFit/>
          </a:bodyPr>
          <a:lstStyle/>
          <a:p>
            <a:r>
              <a:rPr lang="en-US" dirty="0"/>
              <a:t>New York City has the highest number of cab users, making it a critical market. Yellow Cab dominates most cities, but Pink Cab has a slight edge in specific areas like San Diego, Nashville and Sacramento.</a:t>
            </a:r>
          </a:p>
        </p:txBody>
      </p:sp>
    </p:spTree>
    <p:extLst>
      <p:ext uri="{BB962C8B-B14F-4D97-AF65-F5344CB8AC3E}">
        <p14:creationId xmlns:p14="http://schemas.microsoft.com/office/powerpoint/2010/main" val="260018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3D722-BCE2-09CD-CCCC-34A70918968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dirty="0">
                <a:solidFill>
                  <a:schemeClr val="accent2"/>
                </a:solidFill>
              </a:rPr>
              <a:t>Annual Analysis</a:t>
            </a:r>
            <a:endParaRPr lang="en-US" sz="3200" b="1" kern="1200" dirty="0">
              <a:solidFill>
                <a:schemeClr val="accent2"/>
              </a:solidFill>
              <a:latin typeface="+mj-lt"/>
              <a:ea typeface="+mj-ea"/>
              <a:cs typeface="+mj-cs"/>
            </a:endParaRPr>
          </a:p>
        </p:txBody>
      </p:sp>
      <p:sp>
        <p:nvSpPr>
          <p:cNvPr id="10" name="TextBox 9">
            <a:extLst>
              <a:ext uri="{FF2B5EF4-FFF2-40B4-BE49-F238E27FC236}">
                <a16:creationId xmlns:a16="http://schemas.microsoft.com/office/drawing/2014/main" id="{7A4679FE-750B-FAAD-036A-50DC7ACA631F}"/>
              </a:ext>
            </a:extLst>
          </p:cNvPr>
          <p:cNvSpPr txBox="1"/>
          <p:nvPr/>
        </p:nvSpPr>
        <p:spPr>
          <a:xfrm>
            <a:off x="8206572" y="2749706"/>
            <a:ext cx="3560885" cy="1631216"/>
          </a:xfrm>
          <a:prstGeom prst="rect">
            <a:avLst/>
          </a:prstGeom>
          <a:noFill/>
        </p:spPr>
        <p:txBody>
          <a:bodyPr wrap="square">
            <a:spAutoFit/>
          </a:bodyPr>
          <a:lstStyle/>
          <a:p>
            <a:r>
              <a:rPr lang="en-US" sz="2000" dirty="0"/>
              <a:t>Yellow cab and pink cab experienced a steady rise in profit from 2016 to 2017. Profit was at its peak in 2017 but declined afterwards.</a:t>
            </a:r>
          </a:p>
        </p:txBody>
      </p:sp>
      <p:pic>
        <p:nvPicPr>
          <p:cNvPr id="5122" name="Picture 2">
            <a:extLst>
              <a:ext uri="{FF2B5EF4-FFF2-40B4-BE49-F238E27FC236}">
                <a16:creationId xmlns:a16="http://schemas.microsoft.com/office/drawing/2014/main" id="{D4946617-9FFC-18D6-10EF-B780171C3C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398" y="1728908"/>
            <a:ext cx="7616925" cy="4733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8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3297</TotalTime>
  <Words>1033</Words>
  <Application>Microsoft Office PowerPoint</Application>
  <PresentationFormat>Widescreen</PresentationFormat>
  <Paragraphs>94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Georgia</vt:lpstr>
      <vt:lpstr>Wingdings</vt:lpstr>
      <vt:lpstr>Office Theme</vt:lpstr>
      <vt:lpstr>PowerPoint Presentation</vt:lpstr>
      <vt:lpstr>   Agenda</vt:lpstr>
      <vt:lpstr>Executive Summary</vt:lpstr>
      <vt:lpstr>Problem Statement</vt:lpstr>
      <vt:lpstr>Data Overview</vt:lpstr>
      <vt:lpstr>Market Share Analysis</vt:lpstr>
      <vt:lpstr>Seasonality Analysis</vt:lpstr>
      <vt:lpstr>City Analysis</vt:lpstr>
      <vt:lpstr>Annual Analysis</vt:lpstr>
      <vt:lpstr>Payment method Analysis</vt:lpstr>
      <vt:lpstr>Profitability Analysis</vt:lpstr>
      <vt:lpstr>Demographics Analysis </vt:lpstr>
      <vt:lpstr>Customer Segmentation Analysis</vt:lpstr>
      <vt:lpstr>Correlation Analysis</vt:lpstr>
      <vt:lpstr>Key Findings</vt:lpstr>
      <vt:lpstr>Recommendations</vt:lpstr>
      <vt:lpstr>Actionable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Nonye Nweke</dc:creator>
  <cp:lastModifiedBy>Nonye Nweke</cp:lastModifiedBy>
  <cp:revision>8</cp:revision>
  <dcterms:created xsi:type="dcterms:W3CDTF">2024-08-19T07:14:26Z</dcterms:created>
  <dcterms:modified xsi:type="dcterms:W3CDTF">2024-08-21T14:11:44Z</dcterms:modified>
</cp:coreProperties>
</file>