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75" r:id="rId6"/>
    <p:sldId id="277" r:id="rId7"/>
    <p:sldId id="276" r:id="rId8"/>
    <p:sldId id="278" r:id="rId9"/>
    <p:sldId id="265" r:id="rId10"/>
    <p:sldId id="279" r:id="rId11"/>
    <p:sldId id="280" r:id="rId12"/>
    <p:sldId id="261" r:id="rId13"/>
    <p:sldId id="264" r:id="rId14"/>
    <p:sldId id="281" r:id="rId15"/>
    <p:sldId id="268" r:id="rId16"/>
    <p:sldId id="282" r:id="rId17"/>
    <p:sldId id="270" r:id="rId18"/>
    <p:sldId id="283" r:id="rId19"/>
    <p:sldId id="284" r:id="rId20"/>
    <p:sldId id="258" r:id="rId21"/>
    <p:sldId id="274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6A729-1113-4838-9160-366BAB7A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D99DED-9CAE-4E05-8C6F-5065CBDE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B5CF7-6DD1-42B0-A4FC-B056A25B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03AF5-36C2-4F03-AF33-B6979B3F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83EB0-0E75-43FC-9920-9875C555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11E2-42A4-4DB5-8FB2-A20117CF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79834-FD06-42B6-96B5-28FAED3CD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17E94-F7A8-4C2F-B4A6-7CC1FB99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1317B-01C1-4B27-ADAB-BC8F5CE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8038C-61B1-41D3-B701-391CD81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ECA4AA-0309-4733-82F8-DB985990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1638ED-D30C-4E53-96DD-44287F03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C0065-F35D-446A-8FE0-735414B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F25B1-CB9D-407E-AC38-0C178FC5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60F24-2C3C-426E-AF66-855031B1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88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4559A-DBB6-4F52-9B9E-83E5594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EA6F2-860E-4545-9BD8-1342F008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2CC38-9A73-4AC8-8970-A3E1ACA3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ADCDE-D1A5-4FF1-881C-E060154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DD2C2-E594-41A9-9B60-6EDC80B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D043F-A7D8-4CC2-B54A-BAE3C8F1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2396C-E0D3-4496-809B-45EA0526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CC8E-6DE1-4272-926D-AA34FD39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DFEB4-3540-4CC8-800C-F3D4C089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60B5E-FE2F-4A0D-A3D3-4A26C86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6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ED81-3A3A-453E-980D-85762927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6067-E9E3-41B7-8364-DE8538061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AAD7DD-AD55-4E5D-89AD-3FD43919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0F924-2C86-42EB-9D38-2B50BBA4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389643-07EE-4DB8-86F4-4ED4023F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3F72A-24CE-4D1A-94FA-83A0CC88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67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331B-CE7D-448B-A293-102D1968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6134BF-2A39-4070-B9FB-DCCC6532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64F547-8168-4E22-936B-1861EC6F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A18082-176B-4279-B4E1-82216FB30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8EC1D0-ED5E-48EE-8B6C-3E52359A9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81C42B-CF05-4B62-8050-A6A3D163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BA0B13-48D5-46A4-8B0B-6D87EA0B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29A359-BAC9-474A-ABA8-8BD18D5F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3A89F-EE7D-4751-9440-CE9D39FD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BB37BD-C0B4-4747-9D15-FC99FBE6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9A4D9-62DA-41AB-B243-D72DBF9B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450B4F-2C6A-4544-B7C0-7340C5D5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8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1F5832-E5F3-45C0-A4A2-8D9E19BC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D24DF-9495-42B2-92FB-404914F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8238AF-BC83-44CF-81E8-E1B8337F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B04C7-2F33-45E7-A963-F32DF44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15B80-D539-4F6A-B79D-69CECFF4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348A39-902F-43E0-A3E3-D39B4BC7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7E3B9-4634-42DF-8801-01480482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D40ED3-65D8-44BB-9077-2CD3A14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C6680-AA05-48E0-B9FA-EE384FD0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3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1E2DB-8915-4B31-8A73-DB496F42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9D1703-5ABD-42B2-8F66-EB8690AE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9876F6-CBF3-470F-9C49-A6C9A3A3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172E08-F428-4810-9A3A-D750E131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EDEA6-DB2B-4A2D-85E0-0A6839A2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91410-5529-42C1-82AC-2E32AF65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B6B0F3-AA58-495D-B390-8344C977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C37EE-2BDF-4492-A5F9-5DF6E0F2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4ECC3-3FF0-412D-A5A0-F0F72127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7B9D-6975-40B9-BC30-AB9F6FC22A40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43130-1D1E-4113-ACE3-1502A1328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9DF6E-4B4D-4CBA-AF21-6A9621F42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A910E-682B-4E9E-A1FD-7DF9F5A3B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d’optimisation</a:t>
            </a:r>
            <a:br>
              <a:rPr lang="fr-FR" dirty="0"/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5B40019-B2DC-41AA-BDC0-9E50D703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0" y="3084945"/>
            <a:ext cx="4549559" cy="13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A078A5B-32A2-4F9D-99D6-E222307D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6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F7178E-16D2-46D8-BF6C-15E0C462F102}"/>
              </a:ext>
            </a:extLst>
          </p:cNvPr>
          <p:cNvSpPr txBox="1"/>
          <p:nvPr/>
        </p:nvSpPr>
        <p:spPr>
          <a:xfrm>
            <a:off x="612476" y="2287369"/>
            <a:ext cx="114673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Problème : Les images sont trop grandes par rapport a leur conteneur, cela augmente considérablement le temps de chargement</a:t>
            </a:r>
          </a:p>
          <a:p>
            <a:endParaRPr lang="fr-FR" dirty="0"/>
          </a:p>
          <a:p>
            <a:r>
              <a:rPr lang="fr-FR" dirty="0"/>
              <a:t>Recommandation : Les images doivent être légèrement plus grande que le conteneur, elle doivent être compressées et au bon format si cela est possible.</a:t>
            </a:r>
          </a:p>
          <a:p>
            <a:endParaRPr lang="fr-FR" dirty="0"/>
          </a:p>
          <a:p>
            <a:r>
              <a:rPr lang="fr-FR" dirty="0"/>
              <a:t>Solution :Redimensionner les images et compresser les fichiers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379BB8-E6F6-4AA0-AA80-C04E95AB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5" y="4303970"/>
            <a:ext cx="1162050" cy="1352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D46767-1123-4B0B-AF39-548CD2C3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8" y="5932616"/>
            <a:ext cx="2419350" cy="2667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F39AD8-D49C-48FE-A9B6-5AF62FE15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25" y="4180016"/>
            <a:ext cx="2886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977C42-ACF3-463A-8E2F-ADFF2245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721591"/>
            <a:ext cx="10725150" cy="1295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0A0ECF-E050-46B5-B064-83AAC8E8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18" y="2401454"/>
            <a:ext cx="7019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2703E0A-BBE9-4087-855B-0FC91A18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149464"/>
            <a:ext cx="10515600" cy="1325563"/>
          </a:xfrm>
        </p:spPr>
        <p:txBody>
          <a:bodyPr/>
          <a:lstStyle/>
          <a:p>
            <a:r>
              <a:rPr lang="fr-FR" dirty="0"/>
              <a:t>Recommandation  7: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DC54CD6-7AC3-49F8-BA9B-3046A81D7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1516302"/>
            <a:ext cx="10515600" cy="4351338"/>
          </a:xfrm>
        </p:spPr>
        <p:txBody>
          <a:bodyPr/>
          <a:lstStyle/>
          <a:p>
            <a:r>
              <a:rPr lang="fr-FR" dirty="0"/>
              <a:t>Problème : Les attributs ‘’</a:t>
            </a:r>
            <a:r>
              <a:rPr lang="fr-FR" dirty="0" err="1"/>
              <a:t>alts</a:t>
            </a:r>
            <a:r>
              <a:rPr lang="fr-FR" dirty="0"/>
              <a:t>’’ des images contiennent des mots clés</a:t>
            </a:r>
          </a:p>
          <a:p>
            <a:endParaRPr lang="fr-FR" dirty="0"/>
          </a:p>
          <a:p>
            <a:r>
              <a:rPr lang="fr-FR" dirty="0"/>
              <a:t>Recommandation : Les attributs ‘’</a:t>
            </a:r>
            <a:r>
              <a:rPr lang="fr-FR" dirty="0" err="1"/>
              <a:t>alts</a:t>
            </a:r>
            <a:r>
              <a:rPr lang="fr-FR" dirty="0"/>
              <a:t>’’ doivent contenir une description du contenu de l’image.</a:t>
            </a:r>
          </a:p>
          <a:p>
            <a:endParaRPr lang="fr-FR" dirty="0"/>
          </a:p>
          <a:p>
            <a:r>
              <a:rPr lang="fr-FR" dirty="0"/>
              <a:t>Solution : Renseigner correctement les attributs ‘’</a:t>
            </a:r>
            <a:r>
              <a:rPr lang="fr-FR" dirty="0" err="1"/>
              <a:t>alts</a:t>
            </a:r>
            <a:r>
              <a:rPr lang="fr-FR" dirty="0"/>
              <a:t>’’ de chaque image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00FE58-3475-4616-9F05-5B227BC7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40" y="6403855"/>
            <a:ext cx="7981950" cy="209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532A866-725A-4F5C-9A14-92AA1A8E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9" y="5696190"/>
            <a:ext cx="11420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1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F9AF0C-2A5F-4E9E-BCBE-3B79B847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" y="245044"/>
            <a:ext cx="6883425" cy="636791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7903753-2AFF-4590-A28D-A27ED1AA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495" y="-64934"/>
            <a:ext cx="10515600" cy="1325563"/>
          </a:xfrm>
        </p:spPr>
        <p:txBody>
          <a:bodyPr/>
          <a:lstStyle/>
          <a:p>
            <a:r>
              <a:rPr lang="fr-FR" dirty="0"/>
              <a:t>Recommandation 8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4F8A555-8AD3-4774-B1F6-6CD6C424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45" y="1260629"/>
            <a:ext cx="4731798" cy="535232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Problème : Liens non pertinents ou non accessible présent dans le </a:t>
            </a:r>
            <a:r>
              <a:rPr lang="fr-FR" dirty="0" err="1"/>
              <a:t>footer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Recommandation : privilégier des liens pertinents et de qualité, cette pratique présente un risque de se faire déréférencer </a:t>
            </a:r>
          </a:p>
          <a:p>
            <a:endParaRPr lang="fr-FR" dirty="0"/>
          </a:p>
          <a:p>
            <a:r>
              <a:rPr lang="fr-FR" dirty="0"/>
              <a:t>Solution : Remplacer les liens par des liens de meilleur qualité</a:t>
            </a:r>
          </a:p>
        </p:txBody>
      </p:sp>
    </p:spTree>
    <p:extLst>
      <p:ext uri="{BB962C8B-B14F-4D97-AF65-F5344CB8AC3E}">
        <p14:creationId xmlns:p14="http://schemas.microsoft.com/office/powerpoint/2010/main" val="14844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B278751-CB78-43D3-B4A8-C3A74745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425509"/>
            <a:ext cx="10515600" cy="1325563"/>
          </a:xfrm>
        </p:spPr>
        <p:txBody>
          <a:bodyPr/>
          <a:lstStyle/>
          <a:p>
            <a:r>
              <a:rPr lang="fr-FR" dirty="0"/>
              <a:t>Recommandation  9: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22CB898-A4E7-4E10-9FDB-1B735751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1792347"/>
            <a:ext cx="10515600" cy="4351338"/>
          </a:xfrm>
        </p:spPr>
        <p:txBody>
          <a:bodyPr/>
          <a:lstStyle/>
          <a:p>
            <a:r>
              <a:rPr lang="fr-FR" dirty="0"/>
              <a:t>Problème :  Le contraste ne respecte pas le minimum recommandé par WCAG</a:t>
            </a:r>
          </a:p>
          <a:p>
            <a:endParaRPr lang="fr-FR" dirty="0"/>
          </a:p>
          <a:p>
            <a:r>
              <a:rPr lang="fr-FR" dirty="0"/>
              <a:t>Recommandation : Il faut que le contraste soit plus important entre les éléments au premier plan et a l’arrière plan pour faciliter la lecture par les personnes mal voyantes</a:t>
            </a:r>
          </a:p>
          <a:p>
            <a:endParaRPr lang="fr-FR" dirty="0"/>
          </a:p>
          <a:p>
            <a:r>
              <a:rPr lang="fr-FR" dirty="0"/>
              <a:t>Solution : Trouver des couleurs qui respectent les bonnes pratique WCAG (voir photo pages suivantes)</a:t>
            </a:r>
          </a:p>
        </p:txBody>
      </p:sp>
    </p:spTree>
    <p:extLst>
      <p:ext uri="{BB962C8B-B14F-4D97-AF65-F5344CB8AC3E}">
        <p14:creationId xmlns:p14="http://schemas.microsoft.com/office/powerpoint/2010/main" val="410678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FA759D-6178-43D8-B5DA-A1039E17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0" y="623184"/>
            <a:ext cx="4572000" cy="6162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CEEC33-1987-460C-8DEE-62AEE9C7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78" y="805872"/>
            <a:ext cx="4505325" cy="6181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A7B2E5-8E27-496B-B110-3A815B3A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70" y="35237"/>
            <a:ext cx="30099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67E70E-0239-4C5D-867E-CD84D72E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276" y="74682"/>
            <a:ext cx="1457325" cy="457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BB822FE-DCCE-4CF3-81AB-30BF664F275E}"/>
              </a:ext>
            </a:extLst>
          </p:cNvPr>
          <p:cNvSpPr txBox="1"/>
          <p:nvPr/>
        </p:nvSpPr>
        <p:spPr>
          <a:xfrm>
            <a:off x="5846779" y="18978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80109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FA759D-6178-43D8-B5DA-A1039E17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0" y="623184"/>
            <a:ext cx="4572000" cy="6162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CEEC33-1987-460C-8DEE-62AEE9C7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78" y="805872"/>
            <a:ext cx="4505325" cy="6181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A7B2E5-8E27-496B-B110-3A815B3A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70" y="35237"/>
            <a:ext cx="30099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67E70E-0239-4C5D-867E-CD84D72E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276" y="74682"/>
            <a:ext cx="1457325" cy="457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BB822FE-DCCE-4CF3-81AB-30BF664F275E}"/>
              </a:ext>
            </a:extLst>
          </p:cNvPr>
          <p:cNvSpPr txBox="1"/>
          <p:nvPr/>
        </p:nvSpPr>
        <p:spPr>
          <a:xfrm>
            <a:off x="5846779" y="18978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28994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E7ABC18-8F87-4111-9A60-4A2EE0FB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8" y="0"/>
            <a:ext cx="3479533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270B55-DD7B-4EC6-8983-1B9F784C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668" y="0"/>
            <a:ext cx="3457755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A4287E-BF40-4474-89BE-4DE94F71DE6D}"/>
              </a:ext>
            </a:extLst>
          </p:cNvPr>
          <p:cNvSpPr txBox="1"/>
          <p:nvPr/>
        </p:nvSpPr>
        <p:spPr>
          <a:xfrm>
            <a:off x="5846779" y="189780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</p:spTree>
    <p:extLst>
      <p:ext uri="{BB962C8B-B14F-4D97-AF65-F5344CB8AC3E}">
        <p14:creationId xmlns:p14="http://schemas.microsoft.com/office/powerpoint/2010/main" val="354204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390C204-E638-47D4-8283-DA37D167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425509"/>
            <a:ext cx="10515600" cy="1325563"/>
          </a:xfrm>
        </p:spPr>
        <p:txBody>
          <a:bodyPr/>
          <a:lstStyle/>
          <a:p>
            <a:r>
              <a:rPr lang="fr-FR" dirty="0"/>
              <a:t>Recommandation  10: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3CBD3E4-676B-4245-980A-BE557E1F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1792347"/>
            <a:ext cx="10515600" cy="4351338"/>
          </a:xfrm>
        </p:spPr>
        <p:txBody>
          <a:bodyPr/>
          <a:lstStyle/>
          <a:p>
            <a:r>
              <a:rPr lang="fr-FR" dirty="0"/>
              <a:t>Problème :  Le formulaire </a:t>
            </a:r>
            <a:r>
              <a:rPr lang="fr-FR" dirty="0" err="1"/>
              <a:t>contien</a:t>
            </a:r>
            <a:r>
              <a:rPr lang="fr-FR" dirty="0"/>
              <a:t> une balise &lt;label&gt; sans attributs ‘’for’’</a:t>
            </a:r>
          </a:p>
          <a:p>
            <a:endParaRPr lang="fr-FR" dirty="0"/>
          </a:p>
          <a:p>
            <a:r>
              <a:rPr lang="fr-FR" dirty="0"/>
              <a:t>Recommandation :</a:t>
            </a:r>
          </a:p>
          <a:p>
            <a:endParaRPr lang="fr-FR" dirty="0"/>
          </a:p>
          <a:p>
            <a:r>
              <a:rPr lang="fr-FR" dirty="0"/>
              <a:t>Solution : ajouter l’attribut for ainsi qu’une valeur pour l’identifier</a:t>
            </a:r>
          </a:p>
        </p:txBody>
      </p:sp>
    </p:spTree>
    <p:extLst>
      <p:ext uri="{BB962C8B-B14F-4D97-AF65-F5344CB8AC3E}">
        <p14:creationId xmlns:p14="http://schemas.microsoft.com/office/powerpoint/2010/main" val="253655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6020D95-1B5F-4E0B-B542-91E3ADB3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74" y="561110"/>
            <a:ext cx="8848725" cy="1524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8D7E3E-EE53-40AB-B440-B1229896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74" y="4394777"/>
            <a:ext cx="8858250" cy="14859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21BD0F9-6CD8-482E-81D8-0208E889D46F}"/>
              </a:ext>
            </a:extLst>
          </p:cNvPr>
          <p:cNvCxnSpPr/>
          <p:nvPr/>
        </p:nvCxnSpPr>
        <p:spPr>
          <a:xfrm>
            <a:off x="6308436" y="2410691"/>
            <a:ext cx="0" cy="170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7EDE14-9D48-4279-885D-66F01ADB61B9}"/>
              </a:ext>
            </a:extLst>
          </p:cNvPr>
          <p:cNvSpPr/>
          <p:nvPr/>
        </p:nvSpPr>
        <p:spPr>
          <a:xfrm>
            <a:off x="2277374" y="750498"/>
            <a:ext cx="810883" cy="29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7C11A-61E0-447C-8401-0F9D70713358}"/>
              </a:ext>
            </a:extLst>
          </p:cNvPr>
          <p:cNvSpPr/>
          <p:nvPr/>
        </p:nvSpPr>
        <p:spPr>
          <a:xfrm>
            <a:off x="2277374" y="4586377"/>
            <a:ext cx="2725947" cy="29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3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9A6EA-1C0E-4009-9D1D-BCB570A9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utilisés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3E3C24-9DE1-401D-8E5C-9943957903AB}"/>
              </a:ext>
            </a:extLst>
          </p:cNvPr>
          <p:cNvSpPr txBox="1"/>
          <p:nvPr/>
        </p:nvSpPr>
        <p:spPr>
          <a:xfrm>
            <a:off x="838200" y="1889185"/>
            <a:ext cx="406848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Tests de performances et score SEO : </a:t>
            </a:r>
          </a:p>
          <a:p>
            <a:endParaRPr lang="fr-FR" dirty="0"/>
          </a:p>
          <a:p>
            <a:r>
              <a:rPr lang="fr-FR" sz="1600" dirty="0" err="1"/>
              <a:t>Gtmetrix</a:t>
            </a:r>
            <a:r>
              <a:rPr lang="fr-FR" sz="1600" dirty="0"/>
              <a:t>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9A8F05-642B-4994-94D6-69547700CB7E}"/>
              </a:ext>
            </a:extLst>
          </p:cNvPr>
          <p:cNvSpPr txBox="1"/>
          <p:nvPr/>
        </p:nvSpPr>
        <p:spPr>
          <a:xfrm>
            <a:off x="838200" y="3577730"/>
            <a:ext cx="1376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Contraste : </a:t>
            </a:r>
          </a:p>
          <a:p>
            <a:endParaRPr lang="fr-FR" dirty="0"/>
          </a:p>
          <a:p>
            <a:r>
              <a:rPr lang="fr-FR" sz="1600" dirty="0"/>
              <a:t>Colorable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566CC8-0DEC-473B-80DE-4E7E28282DCF}"/>
              </a:ext>
            </a:extLst>
          </p:cNvPr>
          <p:cNvSpPr txBox="1"/>
          <p:nvPr/>
        </p:nvSpPr>
        <p:spPr>
          <a:xfrm>
            <a:off x="838200" y="5106839"/>
            <a:ext cx="147418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images :</a:t>
            </a:r>
          </a:p>
          <a:p>
            <a:endParaRPr lang="fr-FR" dirty="0"/>
          </a:p>
          <a:p>
            <a:r>
              <a:rPr lang="fr-FR" sz="1600" dirty="0"/>
              <a:t>Compressor.io :</a:t>
            </a:r>
          </a:p>
          <a:p>
            <a:endParaRPr lang="fr-FR" sz="1600" dirty="0"/>
          </a:p>
          <a:p>
            <a:r>
              <a:rPr lang="fr-FR" sz="1600" dirty="0" err="1"/>
              <a:t>ResizeImage</a:t>
            </a:r>
            <a:r>
              <a:rPr lang="fr-FR" sz="1600" dirty="0"/>
              <a:t> :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00F74E-35E0-49EF-9701-4EBB1276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50" y="2348719"/>
            <a:ext cx="1752600" cy="5905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303E144-C189-402D-9E5A-535690DA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39" y="4043685"/>
            <a:ext cx="1368545" cy="5761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71F4C4-46F7-4432-8078-FC0494A3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825" y="5591211"/>
            <a:ext cx="2295525" cy="523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EC987D-EC43-48CA-8CAE-4597FD741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210" y="6177378"/>
            <a:ext cx="1846494" cy="4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3E640-4E76-47D0-9DB9-2BD92236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après modifications : 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05EB7-37E7-4A04-97AF-F1D69B68B7B0}"/>
              </a:ext>
            </a:extLst>
          </p:cNvPr>
          <p:cNvSpPr/>
          <p:nvPr/>
        </p:nvSpPr>
        <p:spPr>
          <a:xfrm>
            <a:off x="9445925" y="5193103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FFDE10-EC93-4F17-98D9-DAF425BD2BAC}"/>
              </a:ext>
            </a:extLst>
          </p:cNvPr>
          <p:cNvSpPr txBox="1"/>
          <p:nvPr/>
        </p:nvSpPr>
        <p:spPr>
          <a:xfrm>
            <a:off x="838200" y="589414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temps de chargement complet de la page après les optimisations est de 286ms, la structure a aussi été améliorée (98%)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BE46F-596B-450D-A034-54A7655D60E2}"/>
              </a:ext>
            </a:extLst>
          </p:cNvPr>
          <p:cNvSpPr/>
          <p:nvPr/>
        </p:nvSpPr>
        <p:spPr>
          <a:xfrm>
            <a:off x="9471803" y="5339751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9BC068-7019-4145-A1A9-EBF6132A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8" y="977998"/>
            <a:ext cx="11353800" cy="49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1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DA31A4-E803-42D9-806D-E310016B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2" y="648811"/>
            <a:ext cx="2743583" cy="15432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14A5BB-24DC-47FB-9CE6-9C4433B69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20" y="416944"/>
            <a:ext cx="2068750" cy="20069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09C648-B483-4B61-BB18-86371E0EE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47710"/>
            <a:ext cx="3736303" cy="3836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52F9D4-96C4-4458-8473-C7E51AB97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99" y="2747710"/>
            <a:ext cx="3650139" cy="38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1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7F37D6-7A6A-427F-BDC8-8BE6FEECD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6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679545-6F6E-4F96-A5FF-864B79CB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CA716D-E42E-40AD-A6CE-38015CE4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2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3E640-4E76-47D0-9DB9-2BD92236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avant modifications :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230A3D-91BF-4C9F-A467-FB13022D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4709"/>
            <a:ext cx="10515600" cy="41285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05EB7-37E7-4A04-97AF-F1D69B68B7B0}"/>
              </a:ext>
            </a:extLst>
          </p:cNvPr>
          <p:cNvSpPr/>
          <p:nvPr/>
        </p:nvSpPr>
        <p:spPr>
          <a:xfrm>
            <a:off x="9445925" y="5201729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FFDE10-EC93-4F17-98D9-DAF425BD2BAC}"/>
              </a:ext>
            </a:extLst>
          </p:cNvPr>
          <p:cNvSpPr txBox="1"/>
          <p:nvPr/>
        </p:nvSpPr>
        <p:spPr>
          <a:xfrm>
            <a:off x="838200" y="57684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 peut voir sur la capture d’écran ci-dessous lors du test de vitesse réalisé avec le site « </a:t>
            </a:r>
            <a:r>
              <a:rPr lang="fr-FR" dirty="0" err="1"/>
              <a:t>Gtmetrix</a:t>
            </a:r>
            <a:r>
              <a:rPr lang="fr-FR" dirty="0"/>
              <a:t> » que le site dans son état d’origine met 1,3s à charger. Ce qui est conséquent pour un site vitrine. On peut voir aussi que la structure peut être améliorée (89%</a:t>
            </a:r>
          </a:p>
        </p:txBody>
      </p:sp>
    </p:spTree>
    <p:extLst>
      <p:ext uri="{BB962C8B-B14F-4D97-AF65-F5344CB8AC3E}">
        <p14:creationId xmlns:p14="http://schemas.microsoft.com/office/powerpoint/2010/main" val="14245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F732A-BCE4-477C-8CF0-221CF63F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Améliorations au niveau du code 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261054-F954-483E-A013-B8235CA3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00" y="1619633"/>
            <a:ext cx="1866900" cy="4000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CCC1C5-5A56-4CD2-A5E5-3D324E75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26" y="1638683"/>
            <a:ext cx="4048125" cy="3810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C8A8292-F01D-4DC1-9683-8F67162AA4DE}"/>
              </a:ext>
            </a:extLst>
          </p:cNvPr>
          <p:cNvCxnSpPr>
            <a:cxnSpLocks/>
          </p:cNvCxnSpPr>
          <p:nvPr/>
        </p:nvCxnSpPr>
        <p:spPr>
          <a:xfrm>
            <a:off x="3329187" y="1846258"/>
            <a:ext cx="383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20C6F47-282F-4215-9B47-A49316B5CAF0}"/>
              </a:ext>
            </a:extLst>
          </p:cNvPr>
          <p:cNvSpPr txBox="1"/>
          <p:nvPr/>
        </p:nvSpPr>
        <p:spPr>
          <a:xfrm>
            <a:off x="3064339" y="2254538"/>
            <a:ext cx="631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balise </a:t>
            </a:r>
            <a:r>
              <a:rPr lang="fr-FR" dirty="0" err="1"/>
              <a:t>title</a:t>
            </a:r>
            <a:r>
              <a:rPr lang="fr-FR" dirty="0"/>
              <a:t> aide au référencement sur le moteur de recherche, </a:t>
            </a:r>
          </a:p>
          <a:p>
            <a:r>
              <a:rPr lang="fr-FR" dirty="0"/>
              <a:t>il peu contenir le nom de l’agence et un mot clé par exemple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0AD4A-5989-4006-B637-D1815F4F18FE}"/>
              </a:ext>
            </a:extLst>
          </p:cNvPr>
          <p:cNvSpPr/>
          <p:nvPr/>
        </p:nvSpPr>
        <p:spPr>
          <a:xfrm>
            <a:off x="1147313" y="1431983"/>
            <a:ext cx="10515600" cy="1708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125C0-F610-4482-A6F1-E0868FAD63BE}"/>
              </a:ext>
            </a:extLst>
          </p:cNvPr>
          <p:cNvSpPr/>
          <p:nvPr/>
        </p:nvSpPr>
        <p:spPr>
          <a:xfrm>
            <a:off x="1143450" y="3328013"/>
            <a:ext cx="10515600" cy="3253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398978-E5CD-4855-A12F-6D8497616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8" y="4687286"/>
            <a:ext cx="3051167" cy="5317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373C1A-61FC-43FE-BFF7-339BC5CBE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349" y="4796648"/>
            <a:ext cx="2813945" cy="269942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B56B144-10E7-4AF5-92DD-552D259DB6C4}"/>
              </a:ext>
            </a:extLst>
          </p:cNvPr>
          <p:cNvCxnSpPr>
            <a:cxnSpLocks/>
          </p:cNvCxnSpPr>
          <p:nvPr/>
        </p:nvCxnSpPr>
        <p:spPr>
          <a:xfrm>
            <a:off x="4974527" y="4973806"/>
            <a:ext cx="3148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0345AEF-691F-43F3-BA52-D3448EAEE65F}"/>
              </a:ext>
            </a:extLst>
          </p:cNvPr>
          <p:cNvSpPr txBox="1"/>
          <p:nvPr/>
        </p:nvSpPr>
        <p:spPr>
          <a:xfrm>
            <a:off x="1550330" y="5653507"/>
            <a:ext cx="98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Il vaut mieux utiliser des noms de fichiers explicites comme « contact.html » dans le cas d’une page de prise de contact</a:t>
            </a:r>
          </a:p>
        </p:txBody>
      </p:sp>
    </p:spTree>
    <p:extLst>
      <p:ext uri="{BB962C8B-B14F-4D97-AF65-F5344CB8AC3E}">
        <p14:creationId xmlns:p14="http://schemas.microsoft.com/office/powerpoint/2010/main" val="320882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6D995-7FD0-4780-8D27-6FD78A1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Recommandation 1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C62D16-7783-41DA-A384-0C88C0E1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Les pages doivent être indexées sur Google</a:t>
            </a:r>
          </a:p>
          <a:p>
            <a:endParaRPr lang="fr-FR" dirty="0"/>
          </a:p>
          <a:p>
            <a:r>
              <a:rPr lang="fr-FR" dirty="0"/>
              <a:t>Recommandation : créer un balise ‘’</a:t>
            </a:r>
            <a:r>
              <a:rPr lang="fr-FR" dirty="0" err="1"/>
              <a:t>meta</a:t>
            </a:r>
            <a:r>
              <a:rPr lang="fr-FR" dirty="0"/>
              <a:t> robots’’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BD42EE-A747-4898-9528-F10D8072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42" y="4699585"/>
            <a:ext cx="10064089" cy="6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F856A-A433-45CA-8E30-0BAAC5DD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Recomandation</a:t>
            </a:r>
            <a:r>
              <a:rPr lang="fr-FR" dirty="0"/>
              <a:t> 2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66FC1-BE1A-466E-B9AE-931495C7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L’attribut ‘’</a:t>
            </a:r>
            <a:r>
              <a:rPr lang="fr-FR" dirty="0" err="1"/>
              <a:t>lang</a:t>
            </a:r>
            <a:r>
              <a:rPr lang="fr-FR" dirty="0"/>
              <a:t>’’ doit être dans la même langue que le site web pour que le bot comprenne le contenu des pages.</a:t>
            </a:r>
          </a:p>
          <a:p>
            <a:endParaRPr lang="fr-FR" dirty="0"/>
          </a:p>
          <a:p>
            <a:r>
              <a:rPr lang="fr-FR" dirty="0"/>
              <a:t>Recommandation : Changer la valeur  ‘’Default’’ par ‘’</a:t>
            </a:r>
            <a:r>
              <a:rPr lang="fr-FR" dirty="0" err="1"/>
              <a:t>fr</a:t>
            </a:r>
            <a:r>
              <a:rPr lang="fr-FR" dirty="0"/>
              <a:t>’’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D83FD0-02BC-431A-90DB-C94AB61A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07" y="5318413"/>
            <a:ext cx="2419350" cy="266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EE43DA-061E-4A28-8DAD-6D505C83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680" y="5283777"/>
            <a:ext cx="1885950" cy="2667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D305F86-BB48-409F-A3AD-6151F28DC478}"/>
              </a:ext>
            </a:extLst>
          </p:cNvPr>
          <p:cNvCxnSpPr>
            <a:cxnSpLocks/>
          </p:cNvCxnSpPr>
          <p:nvPr/>
        </p:nvCxnSpPr>
        <p:spPr>
          <a:xfrm>
            <a:off x="3768436" y="5451763"/>
            <a:ext cx="300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E50E2-4DCB-437C-BF96-802B094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 3 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BED8F-087D-4662-A658-B0DDE05B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Les robots de Google mettent trop de temps pour lire les fichiers du site</a:t>
            </a:r>
          </a:p>
          <a:p>
            <a:endParaRPr lang="fr-FR" dirty="0"/>
          </a:p>
          <a:p>
            <a:r>
              <a:rPr lang="fr-FR" dirty="0"/>
              <a:t>Recommandation : Ajouter ‘’</a:t>
            </a:r>
            <a:r>
              <a:rPr lang="fr-FR" dirty="0" err="1"/>
              <a:t>async</a:t>
            </a:r>
            <a:r>
              <a:rPr lang="fr-FR" dirty="0"/>
              <a:t>’’ ou ‘’</a:t>
            </a:r>
            <a:r>
              <a:rPr lang="fr-FR" dirty="0" err="1"/>
              <a:t>defer</a:t>
            </a:r>
            <a:r>
              <a:rPr lang="fr-FR" dirty="0"/>
              <a:t>’’ pour les fichier JS pour indiquer à Google de les lire après l’affichage de la page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0DA1E9-DF4E-46AF-B71C-30548846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78425"/>
            <a:ext cx="5590309" cy="1314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7D6055-746B-4B65-A88B-9178689C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657" y="5126037"/>
            <a:ext cx="4586143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4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9A9081EA-EBC3-40CD-9062-90D937F1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Recommandation 4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AF9DF4-A6BF-4BCC-8178-FB9A91FB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963"/>
            <a:ext cx="10515600" cy="4351338"/>
          </a:xfrm>
        </p:spPr>
        <p:txBody>
          <a:bodyPr/>
          <a:lstStyle/>
          <a:p>
            <a:r>
              <a:rPr lang="fr-FR" dirty="0"/>
              <a:t>Problème : Mots cachés dans le site a différents endroits, risque de se faire ‘’blacklister’’ par les bots de référencements qui considèrent cette technique comme du ‘’black-</a:t>
            </a:r>
            <a:r>
              <a:rPr lang="fr-FR" dirty="0" err="1"/>
              <a:t>hat</a:t>
            </a:r>
            <a:r>
              <a:rPr lang="fr-FR" dirty="0"/>
              <a:t>’’</a:t>
            </a:r>
          </a:p>
          <a:p>
            <a:endParaRPr lang="fr-FR" dirty="0"/>
          </a:p>
          <a:p>
            <a:r>
              <a:rPr lang="fr-FR" dirty="0"/>
              <a:t>Recommandation : Pour un bon référencement, suivre les recommandations et les bonnes pratique de SEO</a:t>
            </a:r>
          </a:p>
          <a:p>
            <a:endParaRPr lang="fr-FR" dirty="0"/>
          </a:p>
          <a:p>
            <a:r>
              <a:rPr lang="fr-FR" dirty="0"/>
              <a:t>Solution : Supprimer les mots cachés qui ne respectent pas les règles </a:t>
            </a:r>
          </a:p>
        </p:txBody>
      </p:sp>
    </p:spTree>
    <p:extLst>
      <p:ext uri="{BB962C8B-B14F-4D97-AF65-F5344CB8AC3E}">
        <p14:creationId xmlns:p14="http://schemas.microsoft.com/office/powerpoint/2010/main" val="28093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ADC62-68B4-4249-84D3-6CE28F88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5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D88480-25CC-4241-9532-688F0312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4005180"/>
            <a:ext cx="9591675" cy="18954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639E23A-E6B4-460B-ACA5-24218EA37E6C}"/>
              </a:ext>
            </a:extLst>
          </p:cNvPr>
          <p:cNvSpPr txBox="1"/>
          <p:nvPr/>
        </p:nvSpPr>
        <p:spPr>
          <a:xfrm>
            <a:off x="543464" y="1743905"/>
            <a:ext cx="11467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Problème : Certaines parties du site web sont des images avec du texte a l’intérieur, le bot de référencements et les technologies d’assistance n’arrivent pas a lire le contenu </a:t>
            </a:r>
          </a:p>
          <a:p>
            <a:endParaRPr lang="fr-FR" dirty="0"/>
          </a:p>
          <a:p>
            <a:r>
              <a:rPr lang="fr-FR" dirty="0"/>
              <a:t>Recommandation : Pour une bonne pratique SEO, ne pas insérer d’image contenant du texte mais plutôt du texte brut</a:t>
            </a:r>
          </a:p>
          <a:p>
            <a:endParaRPr lang="fr-FR" dirty="0"/>
          </a:p>
          <a:p>
            <a:r>
              <a:rPr lang="fr-FR" dirty="0"/>
              <a:t>Solution : Supprimer les photos et les remplacer par du contenu texte/HTML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4393D1-0D4D-40CB-9383-FB4B3469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3638"/>
            <a:ext cx="12192000" cy="2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14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654</Words>
  <Application>Microsoft Office PowerPoint</Application>
  <PresentationFormat>Grand écran</PresentationFormat>
  <Paragraphs>84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Rapport d’optimisation </vt:lpstr>
      <vt:lpstr>Outils utilisés : </vt:lpstr>
      <vt:lpstr>Analyses avant modifications :  </vt:lpstr>
      <vt:lpstr>Améliorations au niveau du code : </vt:lpstr>
      <vt:lpstr>Recommandation 1 :</vt:lpstr>
      <vt:lpstr>Recomandation 2 :</vt:lpstr>
      <vt:lpstr>Recommandation 3  :</vt:lpstr>
      <vt:lpstr>Recommandation 4 :</vt:lpstr>
      <vt:lpstr>Recommandation 5 :</vt:lpstr>
      <vt:lpstr>Recommandation 6 :</vt:lpstr>
      <vt:lpstr>Présentation PowerPoint</vt:lpstr>
      <vt:lpstr>Recommandation  7:</vt:lpstr>
      <vt:lpstr>Recommandation 8 :</vt:lpstr>
      <vt:lpstr>Recommandation  9:</vt:lpstr>
      <vt:lpstr>Présentation PowerPoint</vt:lpstr>
      <vt:lpstr>Présentation PowerPoint</vt:lpstr>
      <vt:lpstr>Présentation PowerPoint</vt:lpstr>
      <vt:lpstr>Recommandation  10:</vt:lpstr>
      <vt:lpstr>Présentation PowerPoint</vt:lpstr>
      <vt:lpstr>Analyses après modifications : 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04</dc:title>
  <dc:creator>Gilyane Pontus</dc:creator>
  <cp:lastModifiedBy>Gilyane Pontus</cp:lastModifiedBy>
  <cp:revision>10</cp:revision>
  <dcterms:created xsi:type="dcterms:W3CDTF">2022-03-15T19:38:01Z</dcterms:created>
  <dcterms:modified xsi:type="dcterms:W3CDTF">2022-04-21T08:45:33Z</dcterms:modified>
</cp:coreProperties>
</file>