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60" r:id="rId5"/>
    <p:sldId id="274" r:id="rId6"/>
    <p:sldId id="261" r:id="rId7"/>
    <p:sldId id="277" r:id="rId8"/>
    <p:sldId id="262" r:id="rId9"/>
    <p:sldId id="276" r:id="rId10"/>
    <p:sldId id="263" r:id="rId11"/>
    <p:sldId id="279" r:id="rId12"/>
    <p:sldId id="264" r:id="rId13"/>
    <p:sldId id="281" r:id="rId14"/>
    <p:sldId id="265" r:id="rId15"/>
    <p:sldId id="283" r:id="rId16"/>
    <p:sldId id="284" r:id="rId17"/>
    <p:sldId id="285" r:id="rId18"/>
    <p:sldId id="287" r:id="rId19"/>
    <p:sldId id="289" r:id="rId20"/>
    <p:sldId id="290" r:id="rId21"/>
    <p:sldId id="286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A822BC-3B53-EE65-B9EE-1525C7706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1DD453-A7AA-6F1C-BCA0-635385597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364A19-0C1B-E580-6F2B-B67E1D7D6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A66-ACB3-4D28-AE91-C3D25B460E2D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971027-DD94-3E6F-A881-64A30A75B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0951A5-B7EE-2BB8-7EB0-A19A8097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066-AE81-47F5-B151-3A51AB0A72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53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AF3F73-3B7F-F8AC-0D9B-69B16BD8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E8BFA4-2EBD-5AD0-4011-019FF6D29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531875-967C-C4E7-538A-E13EC2D52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A66-ACB3-4D28-AE91-C3D25B460E2D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0C83DE-E7A3-F240-883B-63C8891E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72D320-D916-5DF2-9061-46014E44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066-AE81-47F5-B151-3A51AB0A72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63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C673612-D702-EB04-BB26-49CB25B55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BB69B0-6209-0B0F-51F7-C9AADCAC1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194A18-EA83-4854-0C09-A1B4B6A7D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A66-ACB3-4D28-AE91-C3D25B460E2D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66AB4B-40C1-ADDB-0BFF-19DC2162B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DC6D19-45FB-E360-4D07-D38348F5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066-AE81-47F5-B151-3A51AB0A72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30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1A1B4-3D7E-7559-C1EC-BDF109C7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F3F73C-BC8E-BC3F-7C29-E0A918656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CF9339-322A-63D4-8BE9-4623DB45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A66-ACB3-4D28-AE91-C3D25B460E2D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BBFF28-4757-817A-A492-C15BA82E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91DBD3-C44E-C444-4DE6-096D99A9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066-AE81-47F5-B151-3A51AB0A72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53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581139-D5FF-ABC1-AFB4-5DA009A73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A2B0CA-4D84-2879-77C4-2880A9FAD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7E34A2-94B0-8CB2-1E1E-B7C6E655C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A66-ACB3-4D28-AE91-C3D25B460E2D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EA21F5-D456-519A-17DA-99C7DF8F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D851C9-462E-1478-7920-86BBE191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066-AE81-47F5-B151-3A51AB0A72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32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6B92A6-D538-909A-E977-49CA8AFF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BDB834-89E5-CDDB-DBF6-2F03C04E7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FE7519-D175-3D3F-059B-A4FD2B2CE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078521-2950-B55E-D85C-37170018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A66-ACB3-4D28-AE91-C3D25B460E2D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B18D79-A358-0B63-281E-854D221AE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D8ECBB-ED4C-48D0-1F75-C63D4C02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066-AE81-47F5-B151-3A51AB0A72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732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9F2E60-7238-F730-40E3-584E8843A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0DCE22-E915-32A3-DA0B-6BD9B98BA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65EE2C-AA1B-DEA1-7CE7-C6DA3ED39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10834A5-9D51-AD45-A4DE-B86E0C5B1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8FE21B-264F-5AAE-DEB5-C8584C944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5B10BDC-0410-53F4-E3CF-A0C28E67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A66-ACB3-4D28-AE91-C3D25B460E2D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575C6F0-3DB8-5DEF-CBFA-2E31035A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96D2B4B-E817-453A-E233-2C4A8E290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066-AE81-47F5-B151-3A51AB0A72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98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42DFD8-2FD3-A6EB-BE89-E8676079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50037A2-A32A-6577-6202-270B5D15F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A66-ACB3-4D28-AE91-C3D25B460E2D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1B4078-70FB-887D-FF93-EB7F1915C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5841494-1F25-4A4E-0D31-516CA22C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066-AE81-47F5-B151-3A51AB0A72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99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542F84-157D-D313-5409-D44A652A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A66-ACB3-4D28-AE91-C3D25B460E2D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4E26950-4B67-2E3E-3EEC-F7A0DD54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212FE9-3E42-ACA7-5799-2A79DA06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066-AE81-47F5-B151-3A51AB0A72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69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59E2FB-8CAE-E806-F4F1-1259AB320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8323C4-FFFB-DBF4-0270-34AE3EECB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FF4080-CCCD-316D-EEB7-B777CBC92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96575E-359C-EE0F-439D-856AA0FD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A66-ACB3-4D28-AE91-C3D25B460E2D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2CD737-F604-8A9E-85E0-5DD1BD16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E79327-58F7-C2FA-E49B-708ADCB7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066-AE81-47F5-B151-3A51AB0A72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27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86B29F-CE88-E400-8624-2DA49559D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67A5261-3934-59F2-1FB3-AEBCA0AA6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8F2A0A-7CB2-3B9A-F183-48E63A28E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C5D499-7158-CB36-E500-4598299DE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A66-ACB3-4D28-AE91-C3D25B460E2D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D2BE14-7D76-0B71-BEAF-11B2C001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183028-DCB3-792B-C130-46F3D189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066-AE81-47F5-B151-3A51AB0A72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49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0F09E03-FF14-F13D-89FD-2806E585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0BA24D-D9D3-8B68-0420-41268BFBF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5FEEF1-6DD7-9AE2-BAAE-52AB90FD1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E7A66-ACB3-4D28-AE91-C3D25B460E2D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46FA78-21C1-1F43-84F8-2CC70CED6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F32DA3-6D72-1105-A1E3-17BE860B9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8066-AE81-47F5-B151-3A51AB0A72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80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20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24747089-0322-4B03-B224-817DD4C8B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228512D-3055-4911-A4D1-4A084C9C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933928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3C98C7BF-70D9-4D19-BD2D-D808991FD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3853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940246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ame 72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501609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4E05BD-4CC9-2C4E-E64C-5F3C38511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7190" y="2721789"/>
            <a:ext cx="3618284" cy="1345720"/>
          </a:xfrm>
          <a:noFill/>
        </p:spPr>
        <p:txBody>
          <a:bodyPr anchor="ctr">
            <a:normAutofit/>
          </a:bodyPr>
          <a:lstStyle/>
          <a:p>
            <a:r>
              <a:rPr lang="fr-FR" sz="2800" dirty="0">
                <a:solidFill>
                  <a:srgbClr val="080808"/>
                </a:solidFill>
              </a:rPr>
              <a:t>TP06 : Construisez une API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094C87-F858-D8A0-7B9B-F19FB0E44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5860" y="4161701"/>
            <a:ext cx="2700944" cy="659993"/>
          </a:xfrm>
          <a:noFill/>
        </p:spPr>
        <p:txBody>
          <a:bodyPr>
            <a:normAutofit/>
          </a:bodyPr>
          <a:lstStyle/>
          <a:p>
            <a:r>
              <a:rPr lang="fr-FR" sz="1600" dirty="0">
                <a:solidFill>
                  <a:srgbClr val="080808"/>
                </a:solidFill>
              </a:rPr>
              <a:t>Renaud </a:t>
            </a:r>
            <a:r>
              <a:rPr lang="fr-FR" sz="1600" dirty="0" err="1">
                <a:solidFill>
                  <a:srgbClr val="080808"/>
                </a:solidFill>
              </a:rPr>
              <a:t>Sannier</a:t>
            </a:r>
            <a:r>
              <a:rPr lang="fr-FR" sz="1600" dirty="0">
                <a:solidFill>
                  <a:srgbClr val="080808"/>
                </a:solidFill>
              </a:rPr>
              <a:t> (07/2022)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FD685C2-1A84-41DE-BFA0-0A068F83D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914977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4757FD-0C5D-5857-A8ED-C0788DCE8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07"/>
          <a:stretch/>
        </p:blipFill>
        <p:spPr>
          <a:xfrm>
            <a:off x="321735" y="2166567"/>
            <a:ext cx="4978053" cy="252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1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173841-2909-6982-F58D-C4E391D0E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3. Controllers</a:t>
            </a:r>
            <a:b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</a:b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9E5FDF-B166-1BDC-D586-9C90D4F02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fr-FR" sz="2000" dirty="0">
                <a:solidFill>
                  <a:srgbClr val="080808"/>
                </a:solidFill>
              </a:rPr>
              <a:t>Fonctions a exécuter par le backend</a:t>
            </a:r>
            <a:r>
              <a:rPr lang="fr-FR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17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89AC516-30AC-CEB8-6FCB-E1CA85B45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7579"/>
            <a:ext cx="12192000" cy="408660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862F7EF-DCF0-A369-2F92-D3AA0C929AC8}"/>
              </a:ext>
            </a:extLst>
          </p:cNvPr>
          <p:cNvSpPr txBox="1"/>
          <p:nvPr/>
        </p:nvSpPr>
        <p:spPr>
          <a:xfrm>
            <a:off x="728866" y="767183"/>
            <a:ext cx="1093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y retrouve les différentes fonctions sous forme de ‘’modules’’ qu’on exporte puis importe dans les middleware.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1AD34E5-11FF-CD11-E8A0-CBF43E4C74A5}"/>
              </a:ext>
            </a:extLst>
          </p:cNvPr>
          <p:cNvSpPr txBox="1"/>
          <p:nvPr/>
        </p:nvSpPr>
        <p:spPr>
          <a:xfrm>
            <a:off x="2743199" y="6146110"/>
            <a:ext cx="711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Voici par exemple a quoi ressemble le code pour créer une nouvelle sauce.</a:t>
            </a:r>
          </a:p>
        </p:txBody>
      </p:sp>
    </p:spTree>
    <p:extLst>
      <p:ext uri="{BB962C8B-B14F-4D97-AF65-F5344CB8AC3E}">
        <p14:creationId xmlns:p14="http://schemas.microsoft.com/office/powerpoint/2010/main" val="1607824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3F9D7D-8B7D-49DF-AA94-0A9A8D671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28268" y="1327668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173841-2909-6982-F58D-C4E391D0E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080808"/>
                </a:solidFill>
              </a:rPr>
              <a:t>4. Models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9E5FDF-B166-1BDC-D586-9C90D4F02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745" y="4557900"/>
            <a:ext cx="2442690" cy="915772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fr-FR" sz="2000" dirty="0">
                <a:solidFill>
                  <a:srgbClr val="080808"/>
                </a:solidFill>
              </a:rPr>
              <a:t>Définit le schéma des données </a:t>
            </a:r>
          </a:p>
        </p:txBody>
      </p:sp>
      <p:pic>
        <p:nvPicPr>
          <p:cNvPr id="5" name="Picture 4" descr="Le nombre 1 peint sur un mur bleu">
            <a:extLst>
              <a:ext uri="{FF2B5EF4-FFF2-40B4-BE49-F238E27FC236}">
                <a16:creationId xmlns:a16="http://schemas.microsoft.com/office/drawing/2014/main" id="{7E4EEB2F-34D1-C917-0161-0A4F9DDE6F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99" b="1"/>
          <a:stretch/>
        </p:blipFill>
        <p:spPr>
          <a:xfrm>
            <a:off x="5021661" y="-1"/>
            <a:ext cx="7170340" cy="5062213"/>
          </a:xfrm>
          <a:custGeom>
            <a:avLst/>
            <a:gdLst/>
            <a:ahLst/>
            <a:cxnLst/>
            <a:rect l="l" t="t" r="r" b="b"/>
            <a:pathLst>
              <a:path w="4393225" h="3101588">
                <a:moveTo>
                  <a:pt x="4393225" y="0"/>
                </a:moveTo>
                <a:lnTo>
                  <a:pt x="4393225" y="1809950"/>
                </a:lnTo>
                <a:lnTo>
                  <a:pt x="3101587" y="3101588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34DE833-36D4-4437-AE2A-701BDE9C3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09280" y="4010957"/>
            <a:ext cx="870888" cy="87088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580C66-5435-4F00-873E-679D3D504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801243" y="5848285"/>
            <a:ext cx="714978" cy="71497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4AFD177-1A38-4FAE-87D4-840AE22C8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2383" y="5474491"/>
            <a:ext cx="2767017" cy="138350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329D9A-3D48-4B69-939D-2A480F14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574659" y="5394406"/>
            <a:ext cx="856138" cy="85613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5CC4CB-7B78-480A-A0AE-A8A35C08E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496085" y="5398229"/>
            <a:ext cx="381459" cy="38145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85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A9EA546-2A3C-C169-0AB0-53220C3E8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1014412"/>
            <a:ext cx="7353300" cy="48291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57E2094-0374-F18E-5560-1C5D57138F4F}"/>
              </a:ext>
            </a:extLst>
          </p:cNvPr>
          <p:cNvSpPr txBox="1"/>
          <p:nvPr/>
        </p:nvSpPr>
        <p:spPr>
          <a:xfrm>
            <a:off x="2218845" y="184041"/>
            <a:ext cx="8126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Les modèles déterminent les structures qui seront attendus par la base de données (ex  : nom ? Email ? Unique ? Ou encore quel type ?).</a:t>
            </a:r>
          </a:p>
        </p:txBody>
      </p:sp>
    </p:spTree>
    <p:extLst>
      <p:ext uri="{BB962C8B-B14F-4D97-AF65-F5344CB8AC3E}">
        <p14:creationId xmlns:p14="http://schemas.microsoft.com/office/powerpoint/2010/main" val="3960225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C14C6D5-C295-4AE7-9EBC-A7D891451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DE0E0C-D349-42F5-9A39-823BED9EB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71500" y="2376240"/>
            <a:ext cx="2105519" cy="210551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FEC4229-734E-4FC2-B6A0-6DA9B8B1A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036665" y="67603"/>
            <a:ext cx="6972591" cy="6826263"/>
          </a:xfrm>
          <a:custGeom>
            <a:avLst/>
            <a:gdLst>
              <a:gd name="connsiteX0" fmla="*/ 0 w 6972591"/>
              <a:gd name="connsiteY0" fmla="*/ 1976924 h 6826263"/>
              <a:gd name="connsiteX1" fmla="*/ 1976924 w 6972591"/>
              <a:gd name="connsiteY1" fmla="*/ 0 h 6826263"/>
              <a:gd name="connsiteX2" fmla="*/ 6972591 w 6972591"/>
              <a:gd name="connsiteY2" fmla="*/ 0 h 6826263"/>
              <a:gd name="connsiteX3" fmla="*/ 6972590 w 6972591"/>
              <a:gd name="connsiteY3" fmla="*/ 4703010 h 6826263"/>
              <a:gd name="connsiteX4" fmla="*/ 4849338 w 6972591"/>
              <a:gd name="connsiteY4" fmla="*/ 6826263 h 682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2591" h="6826263">
                <a:moveTo>
                  <a:pt x="0" y="1976924"/>
                </a:moveTo>
                <a:lnTo>
                  <a:pt x="1976924" y="0"/>
                </a:lnTo>
                <a:lnTo>
                  <a:pt x="6972591" y="0"/>
                </a:lnTo>
                <a:lnTo>
                  <a:pt x="6972590" y="4703010"/>
                </a:lnTo>
                <a:lnTo>
                  <a:pt x="4849338" y="68262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01FF70-2FFE-4A99-9E3F-9699B085C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39100" y="1809291"/>
            <a:ext cx="3790670" cy="421457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FA8D7CA-01D6-49EC-955B-6E51F6FB6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DAA6A52-6F71-45C6-A3A3-8F410409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173841-2909-6982-F58D-C4E391D0E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5. Middleware</a:t>
            </a: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BD14339-4332-4769-B35F-FDA39761E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298702" y="-1"/>
            <a:ext cx="2158854" cy="107942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4D2F742-54E7-4C62-98C5-F8990E2A0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69144" y="523673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6DD56-124E-424A-869A-5281743F2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624288" y="1584143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2401BDF6-9398-44DA-B3E3-5E3E9D80A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934212" y="4355671"/>
            <a:ext cx="1981336" cy="2736866"/>
          </a:xfrm>
          <a:custGeom>
            <a:avLst/>
            <a:gdLst>
              <a:gd name="connsiteX0" fmla="*/ 0 w 1981336"/>
              <a:gd name="connsiteY0" fmla="*/ 0 h 2736866"/>
              <a:gd name="connsiteX1" fmla="*/ 1981336 w 1981336"/>
              <a:gd name="connsiteY1" fmla="*/ 1981336 h 2736866"/>
              <a:gd name="connsiteX2" fmla="*/ 1225806 w 1981336"/>
              <a:gd name="connsiteY2" fmla="*/ 2736866 h 2736866"/>
              <a:gd name="connsiteX3" fmla="*/ 0 w 1981336"/>
              <a:gd name="connsiteY3" fmla="*/ 2736866 h 2736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1336" h="2736866">
                <a:moveTo>
                  <a:pt x="0" y="0"/>
                </a:moveTo>
                <a:lnTo>
                  <a:pt x="1981336" y="1981336"/>
                </a:lnTo>
                <a:lnTo>
                  <a:pt x="1225806" y="2736866"/>
                </a:lnTo>
                <a:lnTo>
                  <a:pt x="0" y="273686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90BDA9F5-1E5C-404B-9A6C-5D5C8E0D1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5436" y="3687690"/>
            <a:ext cx="6325510" cy="317030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Espace réservé du contenu 2">
            <a:extLst>
              <a:ext uri="{FF2B5EF4-FFF2-40B4-BE49-F238E27FC236}">
                <a16:creationId xmlns:a16="http://schemas.microsoft.com/office/drawing/2014/main" id="{B9ECD57E-A0E4-102C-2D19-755BB885A0E5}"/>
              </a:ext>
            </a:extLst>
          </p:cNvPr>
          <p:cNvSpPr txBox="1">
            <a:spLocks/>
          </p:cNvSpPr>
          <p:nvPr/>
        </p:nvSpPr>
        <p:spPr>
          <a:xfrm>
            <a:off x="1660515" y="3775975"/>
            <a:ext cx="3312734" cy="114185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080808"/>
                </a:solidFill>
              </a:rPr>
              <a:t>Permet de configurer certaines </a:t>
            </a:r>
            <a:r>
              <a:rPr lang="fr-FR" sz="2000" dirty="0" err="1">
                <a:solidFill>
                  <a:srgbClr val="080808"/>
                </a:solidFill>
              </a:rPr>
              <a:t>fonctionnalitées</a:t>
            </a:r>
            <a:r>
              <a:rPr lang="fr-FR" sz="2000" dirty="0">
                <a:solidFill>
                  <a:srgbClr val="080808"/>
                </a:solidFill>
              </a:rPr>
              <a:t> comme l’ajout de fichier avec ‘</a:t>
            </a:r>
            <a:r>
              <a:rPr lang="fr-FR" sz="2000" dirty="0" err="1">
                <a:solidFill>
                  <a:srgbClr val="080808"/>
                </a:solidFill>
              </a:rPr>
              <a:t>multer</a:t>
            </a:r>
            <a:r>
              <a:rPr lang="fr-FR" sz="2000" dirty="0">
                <a:solidFill>
                  <a:srgbClr val="080808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632919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54B8EB3-3B1B-6BE2-7E9C-76D044FBD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409" y="1282212"/>
            <a:ext cx="9550354" cy="486266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1E16752-C1D7-CC77-9698-383C9D7D0B57}"/>
              </a:ext>
            </a:extLst>
          </p:cNvPr>
          <p:cNvSpPr txBox="1"/>
          <p:nvPr/>
        </p:nvSpPr>
        <p:spPr>
          <a:xfrm>
            <a:off x="2244272" y="465688"/>
            <a:ext cx="783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Voici un exemple de configuration du middleware pour l’ajout de fichier (</a:t>
            </a:r>
            <a:r>
              <a:rPr lang="fr-FR" dirty="0" err="1"/>
              <a:t>multer</a:t>
            </a:r>
            <a:r>
              <a:rPr lang="fr-F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17865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F3241C4-F6D6-223E-3F15-6BA18C6CD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201175"/>
            <a:ext cx="8686800" cy="49434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1D1FF7-2302-24D5-687A-2009EFE48B70}"/>
              </a:ext>
            </a:extLst>
          </p:cNvPr>
          <p:cNvSpPr txBox="1"/>
          <p:nvPr/>
        </p:nvSpPr>
        <p:spPr>
          <a:xfrm>
            <a:off x="3415005" y="487825"/>
            <a:ext cx="4898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Ou encore la création de </a:t>
            </a:r>
            <a:r>
              <a:rPr lang="fr-FR" dirty="0" err="1"/>
              <a:t>token</a:t>
            </a:r>
            <a:r>
              <a:rPr lang="fr-FR" dirty="0"/>
              <a:t> d’authentification .</a:t>
            </a:r>
          </a:p>
        </p:txBody>
      </p:sp>
    </p:spTree>
    <p:extLst>
      <p:ext uri="{BB962C8B-B14F-4D97-AF65-F5344CB8AC3E}">
        <p14:creationId xmlns:p14="http://schemas.microsoft.com/office/powerpoint/2010/main" val="3425504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0BD3F2-A24B-BE5D-717F-03565D561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IV - Sécurité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E851071-DD77-0E4B-9B8A-2BA8B7AE4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423" y="2028330"/>
            <a:ext cx="60293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49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F720382-6F1D-3BE2-780B-230F78DC1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1524000"/>
            <a:ext cx="9077325" cy="3810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29EA244-EDF1-84A2-8113-67BCFE1E7AA1}"/>
              </a:ext>
            </a:extLst>
          </p:cNvPr>
          <p:cNvSpPr txBox="1"/>
          <p:nvPr/>
        </p:nvSpPr>
        <p:spPr>
          <a:xfrm>
            <a:off x="2301164" y="300335"/>
            <a:ext cx="7589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 la création du compte, le package ‘</a:t>
            </a:r>
            <a:r>
              <a:rPr lang="fr-FR" dirty="0" err="1"/>
              <a:t>bcrypt</a:t>
            </a:r>
            <a:r>
              <a:rPr lang="fr-FR" dirty="0"/>
              <a:t>’ va ‘’</a:t>
            </a:r>
            <a:r>
              <a:rPr lang="fr-FR" dirty="0" err="1"/>
              <a:t>hasher</a:t>
            </a:r>
            <a:r>
              <a:rPr lang="fr-FR" dirty="0"/>
              <a:t>’’ le mot de passe </a:t>
            </a:r>
          </a:p>
          <a:p>
            <a:pPr algn="ctr"/>
            <a:r>
              <a:rPr lang="fr-FR" dirty="0"/>
              <a:t>en passant le mot de passe 10X dans l’algorithme de hachage</a:t>
            </a:r>
          </a:p>
          <a:p>
            <a:pPr algn="ctr"/>
            <a:r>
              <a:rPr lang="fr-FR" dirty="0"/>
              <a:t>ce qui apporte la sécurité nécessaire contre le vol de mot de passe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817139-1DB6-AEFB-F888-B357B1367C96}"/>
              </a:ext>
            </a:extLst>
          </p:cNvPr>
          <p:cNvSpPr/>
          <p:nvPr/>
        </p:nvSpPr>
        <p:spPr>
          <a:xfrm>
            <a:off x="1847655" y="1838226"/>
            <a:ext cx="4333690" cy="319757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113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EF4589-906D-B830-AF30-E3791040BE4D}"/>
              </a:ext>
            </a:extLst>
          </p:cNvPr>
          <p:cNvSpPr txBox="1"/>
          <p:nvPr/>
        </p:nvSpPr>
        <p:spPr>
          <a:xfrm>
            <a:off x="3723125" y="343795"/>
            <a:ext cx="400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vérifie que l’email entrée est unique 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9E458-2CBC-8C8F-F21C-3DCB3A786F01}"/>
              </a:ext>
            </a:extLst>
          </p:cNvPr>
          <p:cNvSpPr/>
          <p:nvPr/>
        </p:nvSpPr>
        <p:spPr>
          <a:xfrm>
            <a:off x="1847655" y="1838226"/>
            <a:ext cx="4333690" cy="319757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4C6ECA7-2B51-1565-A13F-6D5252525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573" y="1086188"/>
            <a:ext cx="7877175" cy="13049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4289106-B34C-3FF6-36C4-8AB8C5E26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998" y="3155704"/>
            <a:ext cx="7905750" cy="222885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D033113-7E5B-7D9D-9C8E-DB71BBE1BB24}"/>
              </a:ext>
            </a:extLst>
          </p:cNvPr>
          <p:cNvSpPr txBox="1"/>
          <p:nvPr/>
        </p:nvSpPr>
        <p:spPr>
          <a:xfrm>
            <a:off x="947347" y="2519598"/>
            <a:ext cx="10412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sécurise toutes les routes a l’aide du middleware ‘’</a:t>
            </a:r>
            <a:r>
              <a:rPr lang="fr-FR" dirty="0" err="1"/>
              <a:t>auth</a:t>
            </a:r>
            <a:r>
              <a:rPr lang="fr-FR" dirty="0"/>
              <a:t>’’ qui vérifie la validité du </a:t>
            </a:r>
            <a:r>
              <a:rPr lang="fr-FR" dirty="0" err="1"/>
              <a:t>token</a:t>
            </a:r>
            <a:r>
              <a:rPr lang="fr-FR" dirty="0"/>
              <a:t> d’authentification 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F0F6E5-412F-52C1-36FA-811E5750DBFA}"/>
              </a:ext>
            </a:extLst>
          </p:cNvPr>
          <p:cNvSpPr/>
          <p:nvPr/>
        </p:nvSpPr>
        <p:spPr>
          <a:xfrm>
            <a:off x="7068518" y="1524847"/>
            <a:ext cx="1810306" cy="319757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1D6294A-AC88-97F5-6943-ED292B2AD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4410" y="6218930"/>
            <a:ext cx="6076950" cy="295275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A5901E3A-BA1E-C629-D923-8081176E1CF9}"/>
              </a:ext>
            </a:extLst>
          </p:cNvPr>
          <p:cNvSpPr txBox="1"/>
          <p:nvPr/>
        </p:nvSpPr>
        <p:spPr>
          <a:xfrm>
            <a:off x="1755791" y="5581744"/>
            <a:ext cx="833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différentes erreurs sont affichés et le « </a:t>
            </a:r>
            <a:r>
              <a:rPr lang="fr-FR" dirty="0" err="1"/>
              <a:t>status</a:t>
            </a:r>
            <a:r>
              <a:rPr lang="fr-FR" dirty="0"/>
              <a:t> » renvoyé grâce a la méthode ‘’.catch’’</a:t>
            </a:r>
          </a:p>
        </p:txBody>
      </p:sp>
    </p:spTree>
    <p:extLst>
      <p:ext uri="{BB962C8B-B14F-4D97-AF65-F5344CB8AC3E}">
        <p14:creationId xmlns:p14="http://schemas.microsoft.com/office/powerpoint/2010/main" val="315396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B3BE3F1-F430-FEBB-F6FE-20BC81D6DD97}"/>
              </a:ext>
            </a:extLst>
          </p:cNvPr>
          <p:cNvSpPr txBox="1"/>
          <p:nvPr/>
        </p:nvSpPr>
        <p:spPr>
          <a:xfrm>
            <a:off x="1275755" y="964626"/>
            <a:ext cx="2990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01 – Fonctionnalités du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0F57DC3-4BB4-42F3-CF8D-B12C91928910}"/>
              </a:ext>
            </a:extLst>
          </p:cNvPr>
          <p:cNvSpPr txBox="1"/>
          <p:nvPr/>
        </p:nvSpPr>
        <p:spPr>
          <a:xfrm>
            <a:off x="1275755" y="1657914"/>
            <a:ext cx="200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02 - Démonstration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4A54D8-6480-0AA0-361E-E97D1B203541}"/>
              </a:ext>
            </a:extLst>
          </p:cNvPr>
          <p:cNvSpPr txBox="1"/>
          <p:nvPr/>
        </p:nvSpPr>
        <p:spPr>
          <a:xfrm>
            <a:off x="1275755" y="2281919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03 – Le Code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5F8E35D-5EA5-8195-8732-C67E937FD9D5}"/>
              </a:ext>
            </a:extLst>
          </p:cNvPr>
          <p:cNvSpPr txBox="1"/>
          <p:nvPr/>
        </p:nvSpPr>
        <p:spPr>
          <a:xfrm>
            <a:off x="1275755" y="2946073"/>
            <a:ext cx="1358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04 - Sécurité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EF2C292-7B3D-BBE3-859D-E6F21154A859}"/>
              </a:ext>
            </a:extLst>
          </p:cNvPr>
          <p:cNvSpPr txBox="1"/>
          <p:nvPr/>
        </p:nvSpPr>
        <p:spPr>
          <a:xfrm>
            <a:off x="1275755" y="3600984"/>
            <a:ext cx="263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05 – Questions / réponses</a:t>
            </a:r>
          </a:p>
        </p:txBody>
      </p:sp>
    </p:spTree>
    <p:extLst>
      <p:ext uri="{BB962C8B-B14F-4D97-AF65-F5344CB8AC3E}">
        <p14:creationId xmlns:p14="http://schemas.microsoft.com/office/powerpoint/2010/main" val="750913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29EA244-EDF1-84A2-8113-67BCFE1E7AA1}"/>
              </a:ext>
            </a:extLst>
          </p:cNvPr>
          <p:cNvSpPr txBox="1"/>
          <p:nvPr/>
        </p:nvSpPr>
        <p:spPr>
          <a:xfrm>
            <a:off x="2301165" y="2442708"/>
            <a:ext cx="75896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D’autres améliorations en terme de sécurité sont possibles, comme par exemple :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Passer le serveur en HTTPS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Utiliser le package « </a:t>
            </a:r>
            <a:r>
              <a:rPr lang="fr-FR" dirty="0" err="1"/>
              <a:t>helmet</a:t>
            </a:r>
            <a:r>
              <a:rPr lang="fr-FR" dirty="0"/>
              <a:t> »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Hacher les différentes données utilisateur en md5</a:t>
            </a:r>
          </a:p>
          <a:p>
            <a:endParaRPr lang="fr-FR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5409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0BD3F2-A24B-BE5D-717F-03565D561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/>
              <a:t>V – Questions / Réponses</a:t>
            </a:r>
            <a:endParaRPr lang="fr-FR" dirty="0"/>
          </a:p>
        </p:txBody>
      </p:sp>
      <p:pic>
        <p:nvPicPr>
          <p:cNvPr id="11" name="Graphic 5" descr="Smiling Face with No Fill">
            <a:extLst>
              <a:ext uri="{FF2B5EF4-FFF2-40B4-BE49-F238E27FC236}">
                <a16:creationId xmlns:a16="http://schemas.microsoft.com/office/drawing/2014/main" id="{9911104F-044A-4F24-B335-773FABC64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857" y="2447036"/>
            <a:ext cx="3440610" cy="344061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62892BD-5F75-512F-CAEA-38A6330305D2}"/>
              </a:ext>
            </a:extLst>
          </p:cNvPr>
          <p:cNvSpPr txBox="1"/>
          <p:nvPr/>
        </p:nvSpPr>
        <p:spPr>
          <a:xfrm>
            <a:off x="4431322" y="3813398"/>
            <a:ext cx="5736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/>
              <a:t>Merci pour votre attention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650779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095847F2-E241-3E0F-75C9-59DB9B894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I - Fonctionnalités du Projet 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4D86705-38D7-D920-A3F3-793ADD95B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6905"/>
            <a:ext cx="10515600" cy="4351338"/>
          </a:xfrm>
        </p:spPr>
        <p:txBody>
          <a:bodyPr/>
          <a:lstStyle/>
          <a:p>
            <a:r>
              <a:rPr lang="fr-FR" dirty="0"/>
              <a:t>Système de création et de connexion de compte utilisateur</a:t>
            </a:r>
          </a:p>
          <a:p>
            <a:endParaRPr lang="fr-FR" dirty="0"/>
          </a:p>
          <a:p>
            <a:r>
              <a:rPr lang="fr-FR" dirty="0"/>
              <a:t>Permettre a l’utilisateur d’ajouter, de modifier ou de supprimer des sauces</a:t>
            </a:r>
          </a:p>
          <a:p>
            <a:endParaRPr lang="fr-FR" dirty="0"/>
          </a:p>
          <a:p>
            <a:r>
              <a:rPr lang="fr-FR" dirty="0"/>
              <a:t>Système de ‘like/dislike’ sur la page de la sauce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020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C1645FD5-291E-78C5-CEEF-32419BC53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II - Démonstration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E72B3D0-BC15-A220-4CDE-8AF3FB411700}"/>
              </a:ext>
            </a:extLst>
          </p:cNvPr>
          <p:cNvSpPr txBox="1"/>
          <p:nvPr/>
        </p:nvSpPr>
        <p:spPr>
          <a:xfrm>
            <a:off x="5095875" y="3244334"/>
            <a:ext cx="231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2"/>
              </a:rPr>
              <a:t>Lien du site </a:t>
            </a:r>
            <a:r>
              <a:rPr lang="fr-FR" dirty="0" err="1">
                <a:hlinkClick r:id="rId2"/>
              </a:rPr>
              <a:t>Piiquante</a:t>
            </a:r>
            <a:r>
              <a:rPr lang="fr-FR" dirty="0">
                <a:hlinkClick r:id="rId2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44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4CF2D07-DC61-C42A-4A69-F4A8416CBDB8}"/>
              </a:ext>
            </a:extLst>
          </p:cNvPr>
          <p:cNvSpPr txBox="1"/>
          <p:nvPr/>
        </p:nvSpPr>
        <p:spPr>
          <a:xfrm>
            <a:off x="3460246" y="1962735"/>
            <a:ext cx="538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présentation du code a été segmentée en 5 parties :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42E239-C9BD-EA6E-2B38-38EFDAD7A91A}"/>
              </a:ext>
            </a:extLst>
          </p:cNvPr>
          <p:cNvSpPr txBox="1"/>
          <p:nvPr/>
        </p:nvSpPr>
        <p:spPr>
          <a:xfrm>
            <a:off x="5191386" y="2699181"/>
            <a:ext cx="34454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1 - App</a:t>
            </a:r>
          </a:p>
          <a:p>
            <a:endParaRPr lang="fr-FR" sz="2400" dirty="0"/>
          </a:p>
          <a:p>
            <a:r>
              <a:rPr lang="fr-FR" sz="2400" dirty="0"/>
              <a:t>2 - Routes</a:t>
            </a:r>
          </a:p>
          <a:p>
            <a:endParaRPr lang="fr-FR" sz="2400" dirty="0"/>
          </a:p>
          <a:p>
            <a:r>
              <a:rPr lang="fr-FR" sz="2400" dirty="0"/>
              <a:t>3 - </a:t>
            </a:r>
            <a:r>
              <a:rPr lang="fr-FR" sz="2400" dirty="0" err="1"/>
              <a:t>Controllers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4 - </a:t>
            </a:r>
            <a:r>
              <a:rPr lang="fr-FR" sz="2400" dirty="0" err="1"/>
              <a:t>Models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5 - Middleware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0BD3F2-A24B-BE5D-717F-03565D561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III - Le code</a:t>
            </a:r>
          </a:p>
        </p:txBody>
      </p:sp>
    </p:spTree>
    <p:extLst>
      <p:ext uri="{BB962C8B-B14F-4D97-AF65-F5344CB8AC3E}">
        <p14:creationId xmlns:p14="http://schemas.microsoft.com/office/powerpoint/2010/main" val="84922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9E5FDF-B166-1BDC-D586-9C90D4F02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Le </a:t>
            </a:r>
            <a:r>
              <a:rPr lang="en-US" sz="20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</a:rPr>
              <a:t>fichier</a:t>
            </a:r>
            <a:r>
              <a:rPr 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 app.js </a:t>
            </a:r>
            <a:r>
              <a:rPr lang="en-US" sz="20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</a:rPr>
              <a:t>centralise</a:t>
            </a:r>
            <a:r>
              <a:rPr 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</a:rPr>
              <a:t>toutes</a:t>
            </a:r>
            <a:r>
              <a:rPr 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 les </a:t>
            </a:r>
            <a:r>
              <a:rPr lang="en-US" sz="20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</a:rPr>
              <a:t>informations</a:t>
            </a:r>
            <a:r>
              <a:rPr 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173841-2909-6982-F58D-C4E391D0E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1. App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91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00CC0CC-A711-8504-5A8B-92F84AF2E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409" y="1268963"/>
            <a:ext cx="9200566" cy="476993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627B34A-0664-0BBD-B62C-D07C13CA172B}"/>
              </a:ext>
            </a:extLst>
          </p:cNvPr>
          <p:cNvSpPr txBox="1"/>
          <p:nvPr/>
        </p:nvSpPr>
        <p:spPr>
          <a:xfrm>
            <a:off x="1820756" y="311316"/>
            <a:ext cx="8241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C’est ici que les routes sont importées. </a:t>
            </a:r>
          </a:p>
          <a:p>
            <a:pPr algn="ctr"/>
            <a:r>
              <a:rPr lang="fr-FR" dirty="0"/>
              <a:t>On y retrouve aussi la configuration de </a:t>
            </a:r>
            <a:r>
              <a:rPr lang="fr-FR" dirty="0" err="1"/>
              <a:t>mongoose</a:t>
            </a:r>
            <a:r>
              <a:rPr lang="fr-FR" dirty="0"/>
              <a:t> et les différents réglages de ‘CORS’</a:t>
            </a:r>
          </a:p>
        </p:txBody>
      </p:sp>
    </p:spTree>
    <p:extLst>
      <p:ext uri="{BB962C8B-B14F-4D97-AF65-F5344CB8AC3E}">
        <p14:creationId xmlns:p14="http://schemas.microsoft.com/office/powerpoint/2010/main" val="28410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189306-04D9-4982-9EBE-938B344A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02C4642-2AB4-49A1-89D9-3E5C01E9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EAAEF9-78E9-4B67-93B4-CD09F757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69931" y="-1536286"/>
            <a:ext cx="6135300" cy="6135298"/>
          </a:xfrm>
          <a:custGeom>
            <a:avLst/>
            <a:gdLst>
              <a:gd name="connsiteX0" fmla="*/ 0 w 6135300"/>
              <a:gd name="connsiteY0" fmla="*/ 3971712 h 6135298"/>
              <a:gd name="connsiteX1" fmla="*/ 3971712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E23D09-8BA3-4FEE-892D-ACE847DC0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BFBE7AA-40DE-4FE5-B385-5CA874501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173841-2909-6982-F58D-C4E391D0E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sz="3600" dirty="0">
                <a:solidFill>
                  <a:srgbClr val="080808"/>
                </a:solidFill>
              </a:rPr>
              <a:t>Routes</a:t>
            </a: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9E5FDF-B166-1BDC-D586-9C90D4F02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07" y="4438390"/>
            <a:ext cx="2442690" cy="915772"/>
          </a:xfrm>
          <a:noFill/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 algn="ctr">
              <a:buNone/>
            </a:pPr>
            <a:r>
              <a:rPr lang="fr-FR" sz="2000" dirty="0">
                <a:solidFill>
                  <a:srgbClr val="080808"/>
                </a:solidFill>
              </a:rPr>
              <a:t>Ce dossier permet de définir les chemins d’accès aux tables de données</a:t>
            </a:r>
            <a:r>
              <a:rPr lang="fr-FR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41ACE746-85D5-45EE-8944-61B542B3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6569" y="0"/>
            <a:ext cx="3216074" cy="160803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0BB3E03-CC38-4FA6-9A99-701C62D05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59" y="4738109"/>
            <a:ext cx="4239780" cy="2119891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55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C1C67A5-6FD4-8804-0F66-0516BD11B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3022283"/>
            <a:ext cx="8058150" cy="29718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75A9D0D-5C88-6486-E185-61EBE4023225}"/>
              </a:ext>
            </a:extLst>
          </p:cNvPr>
          <p:cNvSpPr txBox="1"/>
          <p:nvPr/>
        </p:nvSpPr>
        <p:spPr>
          <a:xfrm>
            <a:off x="1417678" y="1307658"/>
            <a:ext cx="9772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  <a:p>
            <a:r>
              <a:rPr lang="fr-FR" dirty="0"/>
              <a:t>Exemple : pour atteindre la page login ou </a:t>
            </a:r>
            <a:r>
              <a:rPr lang="fr-FR" dirty="0" err="1"/>
              <a:t>signup</a:t>
            </a:r>
            <a:r>
              <a:rPr lang="fr-FR" dirty="0"/>
              <a:t> il faudra utiliser https:// adresse/</a:t>
            </a:r>
            <a:r>
              <a:rPr lang="fr-FR" dirty="0" err="1"/>
              <a:t>auth</a:t>
            </a:r>
            <a:r>
              <a:rPr lang="fr-FR" dirty="0"/>
              <a:t>/</a:t>
            </a:r>
            <a:r>
              <a:rPr lang="fr-FR" dirty="0">
                <a:highlight>
                  <a:srgbClr val="00FF00"/>
                </a:highlight>
              </a:rPr>
              <a:t>login </a:t>
            </a:r>
            <a:r>
              <a:rPr lang="fr-FR" dirty="0"/>
              <a:t>||</a:t>
            </a:r>
            <a:r>
              <a:rPr lang="fr-FR" dirty="0">
                <a:highlight>
                  <a:srgbClr val="00FF00"/>
                </a:highlight>
              </a:rPr>
              <a:t> </a:t>
            </a:r>
            <a:r>
              <a:rPr lang="fr-FR" dirty="0" err="1">
                <a:highlight>
                  <a:srgbClr val="00FF00"/>
                </a:highlight>
              </a:rPr>
              <a:t>signup</a:t>
            </a:r>
            <a:endParaRPr lang="fr-FR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497807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428</Words>
  <Application>Microsoft Office PowerPoint</Application>
  <PresentationFormat>Grand écran</PresentationFormat>
  <Paragraphs>61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Thème Office</vt:lpstr>
      <vt:lpstr>TP06 : Construisez une API</vt:lpstr>
      <vt:lpstr>Présentation PowerPoint</vt:lpstr>
      <vt:lpstr>I - Fonctionnalités du Projet </vt:lpstr>
      <vt:lpstr>II - Démonstration</vt:lpstr>
      <vt:lpstr>III - Le code</vt:lpstr>
      <vt:lpstr>1. App</vt:lpstr>
      <vt:lpstr>Présentation PowerPoint</vt:lpstr>
      <vt:lpstr>2. Routes</vt:lpstr>
      <vt:lpstr>Présentation PowerPoint</vt:lpstr>
      <vt:lpstr>3. Controllers </vt:lpstr>
      <vt:lpstr>Présentation PowerPoint</vt:lpstr>
      <vt:lpstr>4. Models</vt:lpstr>
      <vt:lpstr>Présentation PowerPoint</vt:lpstr>
      <vt:lpstr>5. Middleware</vt:lpstr>
      <vt:lpstr>Présentation PowerPoint</vt:lpstr>
      <vt:lpstr>Présentation PowerPoint</vt:lpstr>
      <vt:lpstr>IV - Sécurité</vt:lpstr>
      <vt:lpstr>Présentation PowerPoint</vt:lpstr>
      <vt:lpstr>Présentation PowerPoint</vt:lpstr>
      <vt:lpstr>Présentation PowerPoint</vt:lpstr>
      <vt:lpstr>V – Questions / Réponses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TP06 : Construisez une API</dc:title>
  <dc:creator>Gilyane Pontus</dc:creator>
  <cp:lastModifiedBy>Gilyane Pontus</cp:lastModifiedBy>
  <cp:revision>9</cp:revision>
  <dcterms:created xsi:type="dcterms:W3CDTF">2022-06-26T22:03:01Z</dcterms:created>
  <dcterms:modified xsi:type="dcterms:W3CDTF">2022-07-14T12:50:00Z</dcterms:modified>
</cp:coreProperties>
</file>