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2" r:id="rId6"/>
    <p:sldId id="291" r:id="rId7"/>
    <p:sldId id="290" r:id="rId8"/>
    <p:sldId id="263" r:id="rId9"/>
    <p:sldId id="264" r:id="rId10"/>
    <p:sldId id="261" r:id="rId11"/>
    <p:sldId id="265" r:id="rId12"/>
    <p:sldId id="271" r:id="rId13"/>
    <p:sldId id="287" r:id="rId14"/>
    <p:sldId id="272" r:id="rId15"/>
    <p:sldId id="270" r:id="rId16"/>
    <p:sldId id="267" r:id="rId17"/>
    <p:sldId id="269" r:id="rId18"/>
    <p:sldId id="273" r:id="rId19"/>
    <p:sldId id="274" r:id="rId20"/>
    <p:sldId id="288" r:id="rId21"/>
    <p:sldId id="285" r:id="rId22"/>
    <p:sldId id="289" r:id="rId23"/>
    <p:sldId id="275" r:id="rId24"/>
    <p:sldId id="286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4" autoAdjust="0"/>
    <p:restoredTop sz="82375" autoAdjust="0"/>
  </p:normalViewPr>
  <p:slideViewPr>
    <p:cSldViewPr snapToGrid="0">
      <p:cViewPr varScale="1">
        <p:scale>
          <a:sx n="72" d="100"/>
          <a:sy n="72" d="100"/>
        </p:scale>
        <p:origin x="18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52D23-4B28-44A7-9C04-030CDE0D8436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B7661-3C39-468E-840A-9DF0CA6B9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1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计算机通过编码将文字，图像，音视频转化为比特序列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7661-3C39-468E-840A-9DF0CA6B93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81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48</a:t>
            </a:r>
            <a:r>
              <a:rPr lang="zh-CN" altLang="en-US" dirty="0"/>
              <a:t>位输入分为</a:t>
            </a:r>
            <a:r>
              <a:rPr lang="en-US" altLang="zh-CN" dirty="0"/>
              <a:t>8</a:t>
            </a:r>
            <a:r>
              <a:rPr lang="zh-CN" altLang="en-US" dirty="0"/>
              <a:t>组，每组</a:t>
            </a:r>
            <a:r>
              <a:rPr lang="en-US" altLang="zh-CN" dirty="0"/>
              <a:t>6</a:t>
            </a:r>
            <a:r>
              <a:rPr lang="zh-CN" altLang="en-US" dirty="0"/>
              <a:t>位压缩为</a:t>
            </a:r>
            <a:r>
              <a:rPr lang="en-US" altLang="zh-CN" dirty="0"/>
              <a:t>4</a:t>
            </a:r>
            <a:r>
              <a:rPr lang="zh-CN" altLang="en-US" dirty="0"/>
              <a:t>位输出，</a:t>
            </a:r>
            <a:r>
              <a:rPr lang="en-US" altLang="zh-CN" dirty="0"/>
              <a:t>8</a:t>
            </a:r>
            <a:r>
              <a:rPr lang="zh-CN" altLang="en-US" dirty="0"/>
              <a:t>张</a:t>
            </a:r>
            <a:r>
              <a:rPr lang="en-US" altLang="zh-CN" dirty="0"/>
              <a:t>4</a:t>
            </a:r>
            <a:r>
              <a:rPr lang="zh-CN" altLang="en-US" dirty="0"/>
              <a:t>行</a:t>
            </a:r>
            <a:r>
              <a:rPr lang="en-US" altLang="zh-CN" dirty="0"/>
              <a:t>16</a:t>
            </a:r>
            <a:r>
              <a:rPr lang="zh-CN" altLang="en-US" dirty="0"/>
              <a:t>列的表进行压缩。每组的头尾两个二进制数表示的</a:t>
            </a:r>
            <a:r>
              <a:rPr lang="en-US" altLang="zh-CN" dirty="0"/>
              <a:t>10</a:t>
            </a:r>
            <a:r>
              <a:rPr lang="zh-CN" altLang="en-US" dirty="0"/>
              <a:t>进制数代表了行数，中间四位表示列数。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7661-3C39-468E-840A-9DF0CA6B93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841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可以发现上述流程中，右边</a:t>
            </a:r>
            <a:r>
              <a:rPr lang="en-US" altLang="zh-CN" dirty="0"/>
              <a:t>32</a:t>
            </a:r>
            <a:r>
              <a:rPr lang="zh-CN" altLang="en-US" dirty="0"/>
              <a:t>位的数据根本没有被加密，所以在</a:t>
            </a:r>
            <a:r>
              <a:rPr lang="en-US" altLang="zh-CN" dirty="0"/>
              <a:t>Feistel</a:t>
            </a:r>
            <a:r>
              <a:rPr lang="zh-CN" altLang="en-US" dirty="0"/>
              <a:t>网络中每间隔一个都会交换左右</a:t>
            </a:r>
            <a:r>
              <a:rPr lang="en-US" altLang="zh-CN" dirty="0"/>
              <a:t>32</a:t>
            </a:r>
            <a:r>
              <a:rPr lang="zh-CN" altLang="en-US" dirty="0"/>
              <a:t>位的明文数据。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7661-3C39-468E-840A-9DF0CA6B93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3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组织</a:t>
            </a:r>
            <a:r>
              <a:rPr lang="en-US" altLang="zh-CN" dirty="0"/>
              <a:t>AES</a:t>
            </a:r>
            <a:r>
              <a:rPr lang="zh-CN" altLang="en-US" dirty="0"/>
              <a:t>公开竞选活动的，是美国的一个标准化机构</a:t>
            </a:r>
            <a:r>
              <a:rPr lang="en-US" altLang="zh-CN" dirty="0"/>
              <a:t>-NIST(National Institute of Standards and Technology</a:t>
            </a:r>
            <a:r>
              <a:rPr lang="zh-CN" altLang="en-US" dirty="0"/>
              <a:t>，国家标准技术研究所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参选</a:t>
            </a:r>
            <a:r>
              <a:rPr lang="en-US" altLang="zh-CN" dirty="0"/>
              <a:t>AES</a:t>
            </a:r>
            <a:r>
              <a:rPr lang="zh-CN" altLang="en-US" dirty="0"/>
              <a:t>是有条件的，被选中的</a:t>
            </a:r>
            <a:r>
              <a:rPr lang="en-US" altLang="zh-CN" dirty="0"/>
              <a:t>AES</a:t>
            </a:r>
            <a:r>
              <a:rPr lang="zh-CN" altLang="en-US" dirty="0"/>
              <a:t>的密码算法必须无条件地免费供全世界使用。</a:t>
            </a:r>
            <a:endParaRPr lang="en-US" altLang="zh-CN" dirty="0"/>
          </a:p>
          <a:p>
            <a:r>
              <a:rPr lang="zh-CN" altLang="en-US" dirty="0"/>
              <a:t>成熟地加密算法应该是通过竞争来实现标准化的。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B7661-3C39-468E-840A-9DF0CA6B93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692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7661-3C39-468E-840A-9DF0CA6B93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581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Shiftrow</a:t>
            </a:r>
            <a:r>
              <a:rPr lang="zh-CN" altLang="en-US" dirty="0"/>
              <a:t> ： 每一行循环左移的字节数不一样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7661-3C39-468E-840A-9DF0CA6B93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344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MixColumns: </a:t>
            </a:r>
            <a:r>
              <a:rPr lang="zh-CN" altLang="en-US" dirty="0"/>
              <a:t>将每一列进行矩阵运算得到对应的另外一个新列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B7661-3C39-468E-840A-9DF0CA6B937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531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AddRoundKey</a:t>
            </a:r>
            <a:r>
              <a:rPr kumimoji="1" lang="zh-CN" altLang="en-US" dirty="0"/>
              <a:t>：将</a:t>
            </a:r>
            <a:r>
              <a:rPr kumimoji="1" lang="en-US" altLang="zh-CN" dirty="0"/>
              <a:t>MixColumn</a:t>
            </a:r>
            <a:r>
              <a:rPr kumimoji="1" lang="zh-CN" altLang="en-US" dirty="0"/>
              <a:t>的输出与轮密钥进行</a:t>
            </a:r>
            <a:r>
              <a:rPr kumimoji="1" lang="en-US" altLang="zh-CN" dirty="0"/>
              <a:t>XOR</a:t>
            </a:r>
            <a:r>
              <a:rPr kumimoji="1" lang="zh-CN" altLang="en-US" dirty="0"/>
              <a:t>处理。这样就完成了</a:t>
            </a:r>
            <a:r>
              <a:rPr kumimoji="1" lang="en-US" altLang="zh-CN" dirty="0"/>
              <a:t>AES</a:t>
            </a:r>
            <a:r>
              <a:rPr kumimoji="1" lang="zh-CN" altLang="en-US" dirty="0"/>
              <a:t>的一次加密操作。其实这种操作会循环</a:t>
            </a:r>
            <a:r>
              <a:rPr kumimoji="1" lang="en-US" altLang="zh-CN" dirty="0"/>
              <a:t>10-14</a:t>
            </a:r>
            <a:r>
              <a:rPr kumimoji="1" lang="zh-CN" altLang="en-US" dirty="0"/>
              <a:t>次。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7661-3C39-468E-840A-9DF0CA6B937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184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每一个都具体介绍一下，在准备的材料上有；对于设计一个好的算法而言，这个一般不是一遍就能完成的过程，是一个不断迭代和优化的过程。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7661-3C39-468E-840A-9DF0CA6B937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785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规模度量：使情况而定，有时候是字符个数、单词个数、自定义的数据个数等。时间度量单位：不是真实的时间、绝对时间，而是一种相对的时间，比如某种基本操作的次数，四则运算、换位、赋值等，为什么不用绝对时间呢，因为不同的机器做同一个操作的时间可能不同，我们需要给他们同样的衡量标准，那么操作的次数是和算法相关的，而隐藏了具体计算机之间的差异。为什么要增长次数呢，因为当输入规模不大时可能体现不了不同算法之间的差异，但是当数据量变大时才体现差异，例如为什么要云计算、为什么要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，当然我们在云计算课上肯定没有体会到，因为我们搭建的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环境和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真正的用武之地还是有差别的。平均效率：假设最优情况和最坏情况之间的每一种情况出现的概率都是一样的；为什么要研究效率呢？有助于发现影响算法效率的核心因素，针对问题所在对症下药。解释各个符号的意义。大</a:t>
            </a:r>
            <a:r>
              <a:rPr kumimoji="1" lang="en-US" altLang="zh-CN" dirty="0"/>
              <a:t>O</a:t>
            </a:r>
            <a:r>
              <a:rPr kumimoji="1" lang="zh-CN" altLang="en-US" dirty="0"/>
              <a:t>是上界，欧米茄是下界，</a:t>
            </a:r>
            <a:r>
              <a:rPr kumimoji="1" lang="en-US" altLang="zh-CN" dirty="0"/>
              <a:t>theta</a:t>
            </a:r>
            <a:r>
              <a:rPr kumimoji="1" lang="zh-CN" altLang="en-US" dirty="0"/>
              <a:t>是上下都是同一个确定的。比较：可以比较的情况下比较平均效率，（常用的</a:t>
            </a:r>
            <a:r>
              <a:rPr kumimoji="1" lang="en-US" altLang="zh-CN" dirty="0"/>
              <a:t>k,logn,n,nlogn,n2,n3,2n,n!</a:t>
            </a:r>
            <a:r>
              <a:rPr kumimoji="1" lang="zh-CN" altLang="en-US" dirty="0"/>
              <a:t>）比较两个效率比率的极限，极限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7661-3C39-468E-840A-9DF0CA6B937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29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加一个题目，用于计算递归的；汉诺塔怎么解决，如何使用迭代的方案解决汉诺塔问题？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7661-3C39-468E-840A-9DF0CA6B937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35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与分组密码对应的另外一种加密方式叫做，流密码。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B7661-3C39-468E-840A-9DF0CA6B93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79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什么是判定问题？因为问题范围太广了，有些问题的天生存在就决定了它不可能是多项式问题，因为它的解空间就不能用多项式表达，例如组合问题，是阶乘的。判定问题就是答案是“是”或“否”的问题，这样就包括了那些求解最优解的问题，即使“原先解空间是非多项式”的，那么最优解是少数的，这样就变成了一个判定问题。那么所有的判定问题都是多项式时间内解决的吗？答案是否定的；而且存在那些不能用任何算法求解的判定问题，例如：“停机问题”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7661-3C39-468E-840A-9DF0CA6B937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99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拉格朗日乘子法：讲约束条件和线性函数构造为一个新的统一的函数；使得新函数的最值恰好是原来函数的解。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7661-3C39-468E-840A-9DF0CA6B937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2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＊根据能够在多项式内判断的特点，定义了一种“不确定算法”，包括两个部分“猜测”和“验证”。是不是很耳熟，我们讲过的遗传算法、蚁群算法是不是都是这种思路？。＊</a:t>
            </a:r>
            <a:r>
              <a:rPr kumimoji="1" lang="en-US" altLang="zh-CN" dirty="0"/>
              <a:t>NP</a:t>
            </a:r>
            <a:r>
              <a:rPr kumimoji="1" lang="zh-CN" altLang="en-US" dirty="0"/>
              <a:t>完全问题：首先是一个</a:t>
            </a:r>
            <a:r>
              <a:rPr kumimoji="1" lang="en-US" altLang="zh-CN" dirty="0"/>
              <a:t>NP</a:t>
            </a:r>
            <a:r>
              <a:rPr kumimoji="1" lang="zh-CN" altLang="en-US" dirty="0"/>
              <a:t>问题，可以使用不确定多项式类型算法解决的判定问题；但是其他</a:t>
            </a:r>
            <a:r>
              <a:rPr kumimoji="1" lang="en-US" altLang="zh-CN" dirty="0"/>
              <a:t>NP</a:t>
            </a:r>
            <a:r>
              <a:rPr kumimoji="1" lang="zh-CN" altLang="en-US" dirty="0"/>
              <a:t>问题都可以在多项式时间内化简为这种问题。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7661-3C39-468E-840A-9DF0CA6B937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34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B7661-3C39-468E-840A-9DF0CA6B93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63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上图代表的是消息的序号，初始置换：根据初始置换表打乱初始的比特序列。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B7661-3C39-468E-840A-9DF0CA6B93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6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上图代表的是消息的序号，初始置换：根据初始置换表打乱初始的比特序列。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B7661-3C39-468E-840A-9DF0CA6B93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146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上图代表的是消息的序号，初始置换：根据初始置换表打乱初始的比特序列。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B7661-3C39-468E-840A-9DF0CA6B93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81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64</a:t>
            </a:r>
            <a:r>
              <a:rPr lang="zh-CN" altLang="en-US" dirty="0"/>
              <a:t>位分为两个</a:t>
            </a:r>
            <a:r>
              <a:rPr lang="en-US" altLang="zh-CN" dirty="0"/>
              <a:t>32</a:t>
            </a:r>
            <a:r>
              <a:rPr lang="zh-CN" altLang="en-US" dirty="0"/>
              <a:t>位，将右边的</a:t>
            </a:r>
            <a:r>
              <a:rPr lang="en-US" altLang="zh-CN" dirty="0"/>
              <a:t>32</a:t>
            </a:r>
            <a:r>
              <a:rPr lang="zh-CN" altLang="en-US" dirty="0"/>
              <a:t>位扩展为</a:t>
            </a:r>
            <a:r>
              <a:rPr lang="en-US" altLang="zh-CN" dirty="0"/>
              <a:t>48</a:t>
            </a:r>
            <a:r>
              <a:rPr lang="zh-CN" altLang="en-US" dirty="0"/>
              <a:t>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B7661-3C39-468E-840A-9DF0CA6B93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81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扩展置换：右边的</a:t>
            </a:r>
            <a:r>
              <a:rPr lang="en-US" altLang="zh-CN" dirty="0"/>
              <a:t>32</a:t>
            </a:r>
            <a:r>
              <a:rPr lang="zh-CN" altLang="en-US" dirty="0"/>
              <a:t>位分为</a:t>
            </a:r>
            <a:r>
              <a:rPr lang="en-US" altLang="zh-CN" dirty="0"/>
              <a:t>8</a:t>
            </a:r>
            <a:r>
              <a:rPr lang="zh-CN" altLang="en-US" dirty="0"/>
              <a:t>组，旧组的首位放在新组的最后一位，旧组的最后一位放在新组的首位。</a:t>
            </a:r>
            <a:endParaRPr lang="en-US" altLang="zh-CN" dirty="0"/>
          </a:p>
          <a:p>
            <a:r>
              <a:rPr lang="zh-CN" altLang="en-US" dirty="0"/>
              <a:t>数据扩展到</a:t>
            </a:r>
            <a:r>
              <a:rPr lang="en-US" altLang="zh-CN" dirty="0"/>
              <a:t>48</a:t>
            </a:r>
            <a:r>
              <a:rPr lang="zh-CN" altLang="en-US" dirty="0"/>
              <a:t>位，子密钥缩小到</a:t>
            </a:r>
            <a:r>
              <a:rPr lang="en-US" altLang="zh-CN" dirty="0"/>
              <a:t>48</a:t>
            </a:r>
            <a:r>
              <a:rPr lang="zh-CN" altLang="en-US" dirty="0"/>
              <a:t>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7661-3C39-468E-840A-9DF0CA6B93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12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XOR</a:t>
            </a:r>
            <a:r>
              <a:rPr lang="zh-CN" altLang="en-US" dirty="0"/>
              <a:t>运算完成之后还要压缩数据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B7661-3C39-468E-840A-9DF0CA6B93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97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4" y="4149727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1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E7D552D0-691E-412D-ADD8-243D0EB60B77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4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084D074-5763-467B-B1BA-27B205605B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350">
              <a:latin typeface="Arial" charset="0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800"/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80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1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pic>
        <p:nvPicPr>
          <p:cNvPr id="189450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9" y="188915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1" name="Picture 11" descr="NJU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4" y="260352"/>
            <a:ext cx="2303462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7"/>
            <a:ext cx="9117012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8415"/>
            <a:ext cx="9117013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87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4EDCAE-AB90-4734-823A-E549FBE9D4FF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4D074-5763-467B-B1BA-27B205605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18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6" y="404813"/>
            <a:ext cx="2035175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56E898-C22A-4CF3-A795-991BEEF2D640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4D074-5763-467B-B1BA-27B205605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4D074-5763-467B-B1BA-27B205605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86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8ADB8B-7D9E-4EAE-BC7C-E5EA1D9DDEC8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4D074-5763-467B-B1BA-27B205605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61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4" y="1484313"/>
            <a:ext cx="3994150" cy="43926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4" y="1484313"/>
            <a:ext cx="3995737" cy="43926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8E62FE-B437-40F5-A1ED-173B7E207DC7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4D074-5763-467B-B1BA-27B205605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14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FE8C16-B14D-4951-B601-B6D627306583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4D074-5763-467B-B1BA-27B205605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60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CB0B68-FA29-4022-80F1-208328E4FDBA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4D074-5763-467B-B1BA-27B205605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8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09F5CE-4970-4E9A-A153-774559E417DE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4D074-5763-467B-B1BA-27B205605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BACD0D-9A34-4C58-A46F-35E5017168E0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4D074-5763-467B-B1BA-27B205605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42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C9931-4BB0-4E98-AD40-C6B5DEBF6C62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4D074-5763-467B-B1BA-27B205605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4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8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80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9" y="404813"/>
            <a:ext cx="5616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88422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9" y="188915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n-lt"/>
              </a:defRPr>
            </a:lvl1pPr>
          </a:lstStyle>
          <a:p>
            <a:fld id="{549469E3-CA39-4084-963C-F16F284F332E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4084D074-5763-467B-B1BA-27B205605B1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8426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7"/>
            <a:ext cx="9117012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427" name="Picture 11" descr="校徽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40"/>
            <a:ext cx="665162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74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35756" indent="-33575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329804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1800">
          <a:solidFill>
            <a:schemeClr val="tx1"/>
          </a:solidFill>
          <a:latin typeface="+mn-lt"/>
          <a:ea typeface="+mn-ea"/>
        </a:defRPr>
      </a:lvl2pPr>
      <a:lvl3pPr marL="970360" indent="-302419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500">
          <a:solidFill>
            <a:schemeClr val="tx1"/>
          </a:solidFill>
          <a:latin typeface="+mn-lt"/>
          <a:ea typeface="+mn-ea"/>
        </a:defRPr>
      </a:lvl3pPr>
      <a:lvl4pPr marL="1260872" indent="-289322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1552575" indent="-2905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5pPr>
      <a:lvl6pPr marL="1895475" indent="-2905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6pPr>
      <a:lvl7pPr marL="2238375" indent="-2905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7pPr>
      <a:lvl8pPr marL="2581275" indent="-2905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8pPr>
      <a:lvl9pPr marL="2924175" indent="-2905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open.163.com/movie/2010/12/2/E/M6UTT5U0I_M6V2T4T2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31391" y="4271647"/>
            <a:ext cx="1497649" cy="361313"/>
          </a:xfrm>
        </p:spPr>
        <p:txBody>
          <a:bodyPr/>
          <a:lstStyle/>
          <a:p>
            <a:pPr algn="r"/>
            <a:r>
              <a:rPr lang="en-US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Bahnschrift SemiBold Condensed" panose="020B0502040204020203" pitchFamily="34" charset="0"/>
              </a:rPr>
              <a:t>Scoutzeng</a:t>
            </a:r>
            <a:endParaRPr lang="zh-CN" altLang="en-US" dirty="0">
              <a:solidFill>
                <a:schemeClr val="tx2">
                  <a:lumMod val="65000"/>
                  <a:lumOff val="3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115" y="2452321"/>
            <a:ext cx="8486077" cy="1148577"/>
          </a:xfrm>
        </p:spPr>
        <p:txBody>
          <a:bodyPr/>
          <a:lstStyle/>
          <a:p>
            <a:r>
              <a:rPr lang="zh-CN" altLang="en-US" sz="3200" dirty="0"/>
              <a:t>密码学技术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A2A34B-FB67-4623-ABD2-EFF55914245C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5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盒压缩处理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经过扩展的</a:t>
            </a:r>
            <a:r>
              <a:rPr lang="en-US" altLang="zh-CN" dirty="0"/>
              <a:t>48</a:t>
            </a:r>
            <a:r>
              <a:rPr lang="zh-CN" altLang="en-US" dirty="0"/>
              <a:t>位明文和</a:t>
            </a:r>
            <a:r>
              <a:rPr lang="en-US" altLang="zh-CN" dirty="0"/>
              <a:t>48</a:t>
            </a:r>
            <a:r>
              <a:rPr lang="zh-CN" altLang="en-US" dirty="0"/>
              <a:t>位密钥进行</a:t>
            </a:r>
            <a:r>
              <a:rPr lang="en-US" altLang="zh-CN" dirty="0"/>
              <a:t>XOR</a:t>
            </a:r>
            <a:r>
              <a:rPr lang="zh-CN" altLang="en-US" dirty="0"/>
              <a:t>运算后需要压缩为</a:t>
            </a:r>
            <a:r>
              <a:rPr lang="en-US" altLang="zh-CN" dirty="0"/>
              <a:t>32</a:t>
            </a:r>
            <a:r>
              <a:rPr lang="zh-CN" altLang="en-US" dirty="0"/>
              <a:t>位。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C79E6C-2FA5-40E0-9068-0AA4810A5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58" y="1969770"/>
            <a:ext cx="4654425" cy="390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4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盒压缩处理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EB3C02E-91A1-4F0E-B090-A7F803650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913" y="1911803"/>
            <a:ext cx="8142287" cy="248099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DC7D86-5B22-4E1C-8899-F48BA6B7C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52085"/>
            <a:ext cx="9144000" cy="22004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F24B4B-306D-465A-A912-DB1BCBED9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62161"/>
            <a:ext cx="9144000" cy="296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7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盒处理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最后左边得到的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位密文。按照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盒进行置换最终得到密文。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AC5A5C-996B-4B71-A6DD-40743BD71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32" y="2194719"/>
            <a:ext cx="83248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8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对称加密算法</a:t>
            </a:r>
            <a:r>
              <a:rPr lang="en-US" altLang="zh-CN" dirty="0"/>
              <a:t>---AES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AES(Advanced Encryption Standard)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AES</a:t>
            </a:r>
            <a:r>
              <a:rPr lang="zh-CN" altLang="en-US" dirty="0"/>
              <a:t>的入选加密算法有很多，最终在</a:t>
            </a:r>
            <a:r>
              <a:rPr lang="en-US" altLang="zh-CN" dirty="0"/>
              <a:t>2000</a:t>
            </a:r>
            <a:r>
              <a:rPr lang="zh-CN" altLang="en-US" dirty="0"/>
              <a:t>年选定了</a:t>
            </a:r>
            <a:r>
              <a:rPr lang="en-US" altLang="zh-CN" dirty="0" err="1">
                <a:solidFill>
                  <a:srgbClr val="FF0000"/>
                </a:solidFill>
              </a:rPr>
              <a:t>Rijndael</a:t>
            </a:r>
            <a:r>
              <a:rPr lang="zh-CN" altLang="en-US" dirty="0"/>
              <a:t>算法作为</a:t>
            </a:r>
            <a:r>
              <a:rPr lang="en-US" altLang="zh-CN" dirty="0"/>
              <a:t>AES</a:t>
            </a:r>
            <a:r>
              <a:rPr lang="zh-CN" altLang="en-US" dirty="0"/>
              <a:t>标准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285750" lvl="1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Rijindael</a:t>
            </a:r>
          </a:p>
          <a:p>
            <a:pPr marL="589360" lvl="2" indent="-285750">
              <a:buSzPct val="65000"/>
              <a:buFont typeface="Wingdings" panose="05000000000000000000" pitchFamily="2" charset="2"/>
              <a:buChar char="l"/>
            </a:pPr>
            <a:r>
              <a:rPr lang="zh-CN" altLang="en-US" dirty="0"/>
              <a:t>是由比利时密码学家</a:t>
            </a:r>
            <a:r>
              <a:rPr lang="en-US" altLang="zh-CN" dirty="0"/>
              <a:t>Joan Daemen,Vincent Rijmen</a:t>
            </a:r>
            <a:r>
              <a:rPr lang="zh-CN" altLang="en-US" dirty="0"/>
              <a:t>一起设计的分组密码算法。</a:t>
            </a:r>
            <a:r>
              <a:rPr lang="en-US" altLang="zh-CN" dirty="0"/>
              <a:t> Rijindael</a:t>
            </a:r>
            <a:r>
              <a:rPr lang="zh-CN" altLang="en-US" dirty="0"/>
              <a:t>算法的分组长度可以在</a:t>
            </a:r>
            <a:r>
              <a:rPr lang="en-US" altLang="zh-CN" dirty="0"/>
              <a:t>128</a:t>
            </a:r>
            <a:r>
              <a:rPr lang="zh-CN" altLang="en-US" dirty="0"/>
              <a:t>到</a:t>
            </a:r>
            <a:r>
              <a:rPr lang="en-US" altLang="zh-CN" dirty="0"/>
              <a:t>256</a:t>
            </a:r>
            <a:r>
              <a:rPr lang="zh-CN" altLang="en-US" dirty="0"/>
              <a:t>之间选择。不过在</a:t>
            </a:r>
            <a:r>
              <a:rPr lang="en-US" altLang="zh-CN" dirty="0"/>
              <a:t>AES</a:t>
            </a:r>
            <a:r>
              <a:rPr lang="zh-CN" altLang="en-US" dirty="0"/>
              <a:t>标准中，分组长度固定为</a:t>
            </a:r>
            <a:r>
              <a:rPr lang="en-US" altLang="zh-CN" dirty="0"/>
              <a:t>128bit</a:t>
            </a:r>
            <a:r>
              <a:rPr lang="zh-CN" altLang="en-US" dirty="0"/>
              <a:t>，密钥长度为</a:t>
            </a:r>
            <a:r>
              <a:rPr lang="en-US" altLang="zh-CN" dirty="0"/>
              <a:t>128</a:t>
            </a:r>
            <a:r>
              <a:rPr lang="zh-CN" altLang="en-US" dirty="0"/>
              <a:t>，</a:t>
            </a:r>
            <a:r>
              <a:rPr lang="en-US" altLang="zh-CN" dirty="0"/>
              <a:t>192</a:t>
            </a:r>
            <a:r>
              <a:rPr lang="zh-CN" altLang="en-US" dirty="0"/>
              <a:t>，</a:t>
            </a:r>
            <a:r>
              <a:rPr lang="en-US" altLang="zh-CN" dirty="0"/>
              <a:t>256.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881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D518FA52-D380-4651-AAEE-A36C412C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对称加密算法</a:t>
            </a:r>
            <a:r>
              <a:rPr lang="en-US" altLang="zh-CN" dirty="0"/>
              <a:t>---AES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D89A1A9-1410-478A-96F8-437A0535162C}"/>
              </a:ext>
            </a:extLst>
          </p:cNvPr>
          <p:cNvSpPr txBox="1"/>
          <p:nvPr/>
        </p:nvSpPr>
        <p:spPr>
          <a:xfrm>
            <a:off x="104417" y="1167673"/>
            <a:ext cx="8405446" cy="2116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和</a:t>
            </a:r>
            <a:r>
              <a:rPr lang="en-US" altLang="zh-CN" dirty="0"/>
              <a:t>DES</a:t>
            </a:r>
            <a:r>
              <a:rPr lang="zh-CN" altLang="en-US" dirty="0"/>
              <a:t>一样，</a:t>
            </a:r>
            <a:r>
              <a:rPr lang="en-US" altLang="zh-CN" dirty="0"/>
              <a:t>AES</a:t>
            </a:r>
            <a:r>
              <a:rPr lang="zh-CN" altLang="en-US" dirty="0"/>
              <a:t>也是由多个轮构成的，每一轮分为</a:t>
            </a:r>
            <a:r>
              <a:rPr lang="en-US" altLang="zh-CN" dirty="0"/>
              <a:t>SubBytes,ShiftRows,MixColumns,AddRoundKey</a:t>
            </a:r>
            <a:r>
              <a:rPr lang="zh-CN" altLang="en-US" dirty="0"/>
              <a:t>。</a:t>
            </a:r>
            <a:r>
              <a:rPr lang="en-US" altLang="zh-CN" dirty="0"/>
              <a:t>Rijindael</a:t>
            </a:r>
            <a:r>
              <a:rPr lang="zh-CN" altLang="en-US" dirty="0"/>
              <a:t>使用了</a:t>
            </a:r>
            <a:r>
              <a:rPr lang="en-US" altLang="zh-CN" dirty="0"/>
              <a:t>SPN</a:t>
            </a:r>
            <a:r>
              <a:rPr lang="zh-CN" altLang="en-US" dirty="0"/>
              <a:t>结构而不是</a:t>
            </a:r>
            <a:r>
              <a:rPr lang="en-US" altLang="zh-CN" dirty="0"/>
              <a:t>Feistel</a:t>
            </a:r>
            <a:r>
              <a:rPr lang="zh-CN" altLang="en-US" dirty="0"/>
              <a:t>网络。</a:t>
            </a:r>
            <a:r>
              <a:rPr lang="en-US" altLang="zh-CN" dirty="0"/>
              <a:t>Rijindael</a:t>
            </a:r>
            <a:r>
              <a:rPr lang="zh-CN" altLang="en-US" dirty="0"/>
              <a:t>输入分组为</a:t>
            </a:r>
            <a:r>
              <a:rPr lang="en-US" altLang="zh-CN" dirty="0"/>
              <a:t>128bit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SubBytes:</a:t>
            </a:r>
            <a:r>
              <a:rPr lang="zh-CN" altLang="en-US" dirty="0"/>
              <a:t>首先需要对每个字节进行替换。根据每个字节的值作为索引，从一张拥有</a:t>
            </a:r>
            <a:r>
              <a:rPr lang="en-US" altLang="zh-CN" dirty="0"/>
              <a:t>256</a:t>
            </a:r>
            <a:r>
              <a:rPr lang="zh-CN" altLang="en-US" dirty="0"/>
              <a:t>个值的替换表中找到对应的值。</a:t>
            </a:r>
            <a:endParaRPr lang="en-US" altLang="zh-CN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67F1E0C-E1DA-4941-B207-E80301D3F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12" y="3198998"/>
            <a:ext cx="5013367" cy="285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对称加密算法</a:t>
            </a:r>
            <a:r>
              <a:rPr lang="en-US" altLang="zh-CN" dirty="0"/>
              <a:t>---AES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6815A8C-E934-4193-938D-C46967C75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8099" y="1362277"/>
            <a:ext cx="6867525" cy="43815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13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9" y="372915"/>
            <a:ext cx="5616575" cy="576262"/>
          </a:xfrm>
        </p:spPr>
        <p:txBody>
          <a:bodyPr/>
          <a:lstStyle/>
          <a:p>
            <a:r>
              <a:rPr lang="zh-CN" altLang="en-US" dirty="0"/>
              <a:t>对称加密算法</a:t>
            </a:r>
            <a:r>
              <a:rPr lang="en-US" altLang="zh-CN" dirty="0"/>
              <a:t>---AES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9A333F2-A9C6-4CC8-868E-1F34CE7B8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989" y="1420739"/>
            <a:ext cx="6789410" cy="439261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13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>
            <a:extLst>
              <a:ext uri="{FF2B5EF4-FFF2-40B4-BE49-F238E27FC236}">
                <a16:creationId xmlns:a16="http://schemas.microsoft.com/office/drawing/2014/main" id="{D56D000D-150D-4870-B4B3-DC4E7BF5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对称加密算法</a:t>
            </a:r>
            <a:r>
              <a:rPr lang="en-US" altLang="zh-CN" dirty="0"/>
              <a:t>---AES</a:t>
            </a:r>
            <a:endParaRPr lang="zh-CN" altLang="en-US" dirty="0"/>
          </a:p>
        </p:txBody>
      </p:sp>
      <p:pic>
        <p:nvPicPr>
          <p:cNvPr id="20" name="内容占位符 19">
            <a:extLst>
              <a:ext uri="{FF2B5EF4-FFF2-40B4-BE49-F238E27FC236}">
                <a16:creationId xmlns:a16="http://schemas.microsoft.com/office/drawing/2014/main" id="{F68CE90E-CEBA-4E94-A590-76E496F5F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5727" y="1232694"/>
            <a:ext cx="5144481" cy="45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6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</a:t>
            </a:r>
            <a:r>
              <a:rPr lang="zh-CN" altLang="en-US" dirty="0"/>
              <a:t>和</a:t>
            </a:r>
            <a:r>
              <a:rPr lang="en-US" altLang="zh-CN" dirty="0"/>
              <a:t>AES</a:t>
            </a:r>
            <a:r>
              <a:rPr lang="zh-CN" altLang="en-US" dirty="0"/>
              <a:t>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AES</a:t>
            </a:r>
            <a:r>
              <a:rPr lang="zh-CN" altLang="en-US" dirty="0"/>
              <a:t>每一轮的所有输入比特都会加密。</a:t>
            </a:r>
            <a:r>
              <a:rPr lang="en-US" altLang="zh-CN" dirty="0"/>
              <a:t>DES</a:t>
            </a:r>
            <a:r>
              <a:rPr lang="zh-CN" altLang="en-US" dirty="0"/>
              <a:t>在一轮中只会加密一半的数据。所以</a:t>
            </a:r>
            <a:r>
              <a:rPr lang="en-US" altLang="zh-CN" dirty="0"/>
              <a:t>AES</a:t>
            </a:r>
            <a:r>
              <a:rPr lang="zh-CN" altLang="en-US" dirty="0"/>
              <a:t>需要的加密轮数更少。</a:t>
            </a:r>
            <a:endParaRPr lang="en-US" altLang="zh-CN" dirty="0"/>
          </a:p>
          <a:p>
            <a:pPr marL="336946" lvl="1" indent="0">
              <a:lnSpc>
                <a:spcPct val="150000"/>
              </a:lnSpc>
              <a:buClr>
                <a:schemeClr val="accent1"/>
              </a:buClr>
              <a:buNone/>
            </a:pPr>
            <a:endParaRPr lang="en-US" altLang="zh-CN" dirty="0"/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AES</a:t>
            </a:r>
            <a:r>
              <a:rPr lang="zh-CN" altLang="en-US" dirty="0"/>
              <a:t>的</a:t>
            </a:r>
            <a:r>
              <a:rPr lang="en-US" altLang="zh-CN" dirty="0" err="1"/>
              <a:t>SubBytes,ShiftRows</a:t>
            </a:r>
            <a:r>
              <a:rPr lang="zh-CN" altLang="en-US" dirty="0"/>
              <a:t>和</a:t>
            </a:r>
            <a:r>
              <a:rPr lang="en-US" altLang="zh-CN" dirty="0"/>
              <a:t>MixColumns</a:t>
            </a:r>
            <a:r>
              <a:rPr lang="zh-CN" altLang="en-US" dirty="0"/>
              <a:t>可以分别以字节，行，列为单位进行并行计算。</a:t>
            </a:r>
          </a:p>
          <a:p>
            <a:pPr marL="336946" lvl="1" indent="0">
              <a:lnSpc>
                <a:spcPct val="150000"/>
              </a:lnSpc>
              <a:buClr>
                <a:schemeClr val="accent1"/>
              </a:buClr>
              <a:buNone/>
            </a:pPr>
            <a:endParaRPr lang="en-US" altLang="zh-CN"/>
          </a:p>
          <a:p>
            <a:pPr marL="336946" lvl="1" indent="0">
              <a:lnSpc>
                <a:spcPct val="150000"/>
              </a:lnSpc>
              <a:buClr>
                <a:schemeClr val="accent1"/>
              </a:buClr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40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数据结构回顾（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线性数据结构</a:t>
            </a:r>
            <a:endParaRPr lang="en-US" altLang="zh-CN" dirty="0"/>
          </a:p>
          <a:p>
            <a:pPr lvl="1"/>
            <a:r>
              <a:rPr lang="zh-CN" altLang="en-US" dirty="0"/>
              <a:t>一维数组（基于索引的列表）</a:t>
            </a:r>
            <a:endParaRPr lang="en-US" altLang="zh-CN" dirty="0"/>
          </a:p>
          <a:p>
            <a:pPr lvl="2"/>
            <a:r>
              <a:rPr lang="zh-CN" altLang="en-US" dirty="0"/>
              <a:t>连续存储、大小相同、时间相同</a:t>
            </a:r>
            <a:endParaRPr lang="en-US" altLang="zh-CN" dirty="0"/>
          </a:p>
          <a:p>
            <a:pPr lvl="2"/>
            <a:r>
              <a:rPr lang="zh-CN" altLang="en-US" dirty="0"/>
              <a:t>耗时的操作：插入和删除</a:t>
            </a:r>
            <a:endParaRPr lang="en-US" altLang="zh-CN" dirty="0"/>
          </a:p>
          <a:p>
            <a:pPr lvl="1"/>
            <a:r>
              <a:rPr lang="zh-CN" altLang="en-US" dirty="0"/>
              <a:t>链表</a:t>
            </a:r>
            <a:endParaRPr lang="en-US" altLang="zh-CN" dirty="0"/>
          </a:p>
          <a:p>
            <a:pPr lvl="2"/>
            <a:r>
              <a:rPr lang="zh-CN" altLang="en-US" dirty="0"/>
              <a:t>数据＋指针；快速的插入和删除操作</a:t>
            </a:r>
            <a:endParaRPr lang="en-US" altLang="zh-CN" dirty="0"/>
          </a:p>
          <a:p>
            <a:pPr lvl="2"/>
            <a:r>
              <a:rPr lang="zh-CN" altLang="en-US" dirty="0"/>
              <a:t>需要维护链接的空间</a:t>
            </a:r>
            <a:endParaRPr lang="en-US" altLang="zh-CN" dirty="0"/>
          </a:p>
          <a:p>
            <a:pPr lvl="2"/>
            <a:r>
              <a:rPr lang="zh-CN" altLang="en-US" dirty="0"/>
              <a:t>随机访问数据的开销大</a:t>
            </a:r>
            <a:endParaRPr lang="en-US" altLang="zh-CN" dirty="0"/>
          </a:p>
          <a:p>
            <a:r>
              <a:rPr lang="zh-CN" altLang="en-US" dirty="0"/>
              <a:t>基于列表和链表的栈、队列</a:t>
            </a:r>
          </a:p>
          <a:p>
            <a:pPr lvl="1"/>
            <a:r>
              <a:rPr lang="zh-CN" altLang="en-US" dirty="0"/>
              <a:t>栈：后进先出，</a:t>
            </a:r>
            <a:r>
              <a:rPr lang="en-US" altLang="zh-CN" dirty="0"/>
              <a:t>Last In First Out, LIFO</a:t>
            </a:r>
            <a:r>
              <a:rPr lang="zh-CN" altLang="en-US" dirty="0"/>
              <a:t>原则</a:t>
            </a:r>
            <a:endParaRPr lang="en-US" altLang="zh-CN" dirty="0"/>
          </a:p>
          <a:p>
            <a:pPr lvl="2"/>
            <a:r>
              <a:rPr lang="zh-CN" altLang="en-US" dirty="0"/>
              <a:t>基于列表：每个操作都是</a:t>
            </a:r>
            <a:r>
              <a:rPr lang="en-US" altLang="zh-CN" dirty="0"/>
              <a:t>O(1)</a:t>
            </a:r>
            <a:r>
              <a:rPr lang="zh-CN" altLang="en-US" dirty="0"/>
              <a:t>的运行时间；但是可能空间浪费或不足？</a:t>
            </a:r>
            <a:endParaRPr lang="en-US" altLang="zh-CN" dirty="0"/>
          </a:p>
          <a:p>
            <a:pPr lvl="2"/>
            <a:r>
              <a:rPr lang="zh-CN" altLang="en-US" dirty="0"/>
              <a:t>基于链表：操作稍复杂，但是不需要考虑空间问题</a:t>
            </a:r>
            <a:endParaRPr lang="en-US" altLang="zh-CN" dirty="0"/>
          </a:p>
          <a:p>
            <a:pPr lvl="1"/>
            <a:r>
              <a:rPr lang="zh-CN" altLang="en-US" dirty="0"/>
              <a:t>队列：先进先出，</a:t>
            </a:r>
            <a:r>
              <a:rPr lang="en-US" altLang="zh-CN" dirty="0"/>
              <a:t>First In First Out, FIFO</a:t>
            </a:r>
            <a:r>
              <a:rPr lang="zh-CN" altLang="en-US" dirty="0"/>
              <a:t>原则</a:t>
            </a:r>
            <a:endParaRPr lang="en-US" altLang="zh-CN" dirty="0"/>
          </a:p>
          <a:p>
            <a:pPr lvl="2"/>
            <a:r>
              <a:rPr lang="en-US" altLang="zh-CN" dirty="0"/>
              <a:t>enqueuer(o)</a:t>
            </a:r>
            <a:r>
              <a:rPr lang="zh-CN" altLang="en-US" dirty="0"/>
              <a:t>：在队列尾部插入对象</a:t>
            </a:r>
            <a:endParaRPr lang="en-US" altLang="zh-CN" dirty="0"/>
          </a:p>
          <a:p>
            <a:pPr lvl="2"/>
            <a:r>
              <a:rPr lang="en-US" altLang="zh-CN" dirty="0"/>
              <a:t>dequeuer()</a:t>
            </a:r>
            <a:r>
              <a:rPr lang="zh-CN" altLang="en-US" dirty="0"/>
              <a:t>：删除并返回队列头部的对象；如果队列为空，则发生错误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20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加密和解密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加密</a:t>
            </a:r>
            <a:endParaRPr lang="en-US" altLang="zh-CN" dirty="0"/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计算机操作的数据都是比特序列，所谓加密就是把表示铭文的比特序列转换为表示密文的比特序列。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解密</a:t>
            </a:r>
            <a:endParaRPr lang="en-US" altLang="zh-CN" dirty="0"/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将表示密文的比特序列转换为表示明文的比特序列。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B999-B1A5-4CE3-8185-6378741610EE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0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数据结构回顾（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基于数组的队列的实现</a:t>
            </a:r>
            <a:endParaRPr lang="en-US" altLang="zh-CN" sz="1800" dirty="0"/>
          </a:p>
          <a:p>
            <a:pPr lvl="1"/>
            <a:r>
              <a:rPr lang="zh-CN" altLang="en-US" sz="1400" dirty="0"/>
              <a:t>容量为</a:t>
            </a:r>
            <a:r>
              <a:rPr lang="en-US" altLang="zh-CN" sz="1400" dirty="0"/>
              <a:t>N</a:t>
            </a:r>
            <a:r>
              <a:rPr lang="zh-CN" altLang="en-US" sz="1400" dirty="0"/>
              <a:t>的数组</a:t>
            </a:r>
            <a:r>
              <a:rPr lang="en-US" altLang="zh-CN" sz="1400" dirty="0"/>
              <a:t>Q</a:t>
            </a:r>
            <a:r>
              <a:rPr lang="zh-CN" altLang="en-US" sz="1400" dirty="0"/>
              <a:t>实现队列</a:t>
            </a:r>
            <a:endParaRPr lang="en-US" altLang="zh-CN" sz="1400" dirty="0"/>
          </a:p>
          <a:p>
            <a:pPr lvl="1"/>
            <a:r>
              <a:rPr lang="en-US" altLang="zh-CN" sz="1400" dirty="0"/>
              <a:t>f</a:t>
            </a:r>
            <a:r>
              <a:rPr lang="zh-CN" altLang="en-US" sz="1400" dirty="0"/>
              <a:t>为</a:t>
            </a:r>
            <a:r>
              <a:rPr lang="en-US" altLang="zh-CN" sz="1400" dirty="0"/>
              <a:t>Q</a:t>
            </a:r>
            <a:r>
              <a:rPr lang="zh-CN" altLang="en-US" sz="1400" dirty="0"/>
              <a:t>中存储的第一个元素的索引，</a:t>
            </a:r>
            <a:r>
              <a:rPr lang="en-US" altLang="zh-CN" sz="1400" dirty="0"/>
              <a:t>r</a:t>
            </a:r>
            <a:r>
              <a:rPr lang="zh-CN" altLang="en-US" sz="1400" dirty="0"/>
              <a:t>为下一个可用的单元索引</a:t>
            </a:r>
            <a:endParaRPr lang="en-US" altLang="zh-CN" sz="1400" dirty="0"/>
          </a:p>
          <a:p>
            <a:pPr lvl="1"/>
            <a:r>
              <a:rPr lang="zh-CN" altLang="en-US" sz="1400" dirty="0"/>
              <a:t>初始值</a:t>
            </a:r>
            <a:r>
              <a:rPr lang="en-US" altLang="zh-CN" sz="1400" dirty="0"/>
              <a:t>f=r=0</a:t>
            </a:r>
          </a:p>
          <a:p>
            <a:pPr lvl="1"/>
            <a:r>
              <a:rPr lang="zh-CN" altLang="en-US" sz="1400" dirty="0"/>
              <a:t>插入：</a:t>
            </a:r>
            <a:r>
              <a:rPr lang="en-US" altLang="zh-CN" sz="1400" dirty="0"/>
              <a:t>r</a:t>
            </a:r>
            <a:r>
              <a:rPr lang="zh-CN" altLang="en-US" sz="1400" dirty="0"/>
              <a:t>增加</a:t>
            </a:r>
            <a:endParaRPr lang="en-US" altLang="zh-CN" sz="1400" dirty="0"/>
          </a:p>
          <a:p>
            <a:pPr lvl="1"/>
            <a:r>
              <a:rPr lang="zh-CN" altLang="en-US" sz="1400" dirty="0"/>
              <a:t>删除：</a:t>
            </a:r>
            <a:r>
              <a:rPr lang="en-US" altLang="zh-CN" sz="1400" dirty="0"/>
              <a:t>f</a:t>
            </a:r>
            <a:r>
              <a:rPr lang="zh-CN" altLang="en-US" sz="1400" dirty="0"/>
              <a:t>增加</a:t>
            </a:r>
            <a:endParaRPr lang="en-US" altLang="zh-CN" sz="1400" dirty="0"/>
          </a:p>
          <a:p>
            <a:pPr lvl="1"/>
            <a:r>
              <a:rPr lang="zh-CN" altLang="en-US" sz="1400" dirty="0"/>
              <a:t>当</a:t>
            </a:r>
            <a:r>
              <a:rPr lang="en-US" altLang="zh-CN" sz="1400" dirty="0"/>
              <a:t>f=r=N</a:t>
            </a:r>
            <a:r>
              <a:rPr lang="zh-CN" altLang="en-US" sz="1400" dirty="0"/>
              <a:t>怎么办？</a:t>
            </a:r>
            <a:r>
              <a:rPr lang="en-US" altLang="zh-CN" sz="1400" dirty="0"/>
              <a:t>——</a:t>
            </a:r>
            <a:r>
              <a:rPr lang="zh-CN" altLang="en-US" sz="1400" dirty="0"/>
              <a:t>循环数组</a:t>
            </a:r>
            <a:endParaRPr lang="en-US" altLang="zh-CN" sz="1400" dirty="0"/>
          </a:p>
          <a:p>
            <a:pPr lvl="2"/>
            <a:r>
              <a:rPr lang="zh-CN" altLang="en-US" sz="1200" dirty="0"/>
              <a:t>当</a:t>
            </a:r>
            <a:r>
              <a:rPr lang="en-US" altLang="zh-CN" sz="1200" dirty="0"/>
              <a:t>f</a:t>
            </a:r>
            <a:r>
              <a:rPr lang="zh-CN" altLang="en-US" sz="1200" dirty="0"/>
              <a:t>、</a:t>
            </a:r>
            <a:r>
              <a:rPr lang="en-US" altLang="zh-CN" sz="1200" dirty="0"/>
              <a:t>r</a:t>
            </a:r>
            <a:r>
              <a:rPr lang="zh-CN" altLang="en-US" sz="1200" dirty="0"/>
              <a:t>满足一定条件，从数组头部重新变化</a:t>
            </a:r>
            <a:endParaRPr lang="en-US" altLang="zh-CN" sz="1200" dirty="0"/>
          </a:p>
          <a:p>
            <a:pPr lvl="2"/>
            <a:r>
              <a:rPr lang="en-US" altLang="zh-CN" sz="1200" dirty="0"/>
              <a:t>(f+1) mod N</a:t>
            </a:r>
            <a:r>
              <a:rPr lang="zh-CN" altLang="en-US" sz="1200" dirty="0"/>
              <a:t>；</a:t>
            </a:r>
            <a:r>
              <a:rPr lang="en-US" altLang="zh-CN" sz="1200" dirty="0"/>
              <a:t>(r+1) mod N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58094" y="4093029"/>
            <a:ext cx="308764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dequeuer():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队列为空的错误条件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←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14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←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4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←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+ 1) mod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43919" y="4093029"/>
            <a:ext cx="30876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enqueuer(o):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-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队列为满的错误条件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Q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14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←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14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←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+ 1) mod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5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数据结构回顾（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图</a:t>
            </a:r>
            <a:endParaRPr lang="en-US" altLang="zh-CN" sz="1800" dirty="0"/>
          </a:p>
          <a:p>
            <a:pPr lvl="1"/>
            <a:r>
              <a:rPr lang="en-US" altLang="zh-CN" sz="1400" dirty="0"/>
              <a:t>G＝&lt;V,E&gt;</a:t>
            </a:r>
            <a:r>
              <a:rPr lang="zh-CN" altLang="en-US" sz="1400" dirty="0"/>
              <a:t>：结点或者顶点（节点），边（弧线、连接）</a:t>
            </a:r>
            <a:endParaRPr lang="en-US" altLang="zh-CN" sz="1400" dirty="0"/>
          </a:p>
          <a:p>
            <a:pPr lvl="1"/>
            <a:r>
              <a:rPr lang="zh-CN" altLang="en-US" sz="1400" dirty="0"/>
              <a:t>边分为有向的和无向的：节点对</a:t>
            </a:r>
            <a:r>
              <a:rPr lang="en-US" altLang="zh-CN" sz="1400" dirty="0"/>
              <a:t>(u,v)</a:t>
            </a:r>
            <a:r>
              <a:rPr lang="zh-CN" altLang="en-US" sz="1400" dirty="0"/>
              <a:t>是有序的或无序的；无向图，有向图，混合图</a:t>
            </a:r>
            <a:endParaRPr lang="en-US" altLang="zh-CN" sz="1400" dirty="0"/>
          </a:p>
          <a:p>
            <a:pPr lvl="2"/>
            <a:r>
              <a:rPr lang="zh-CN" altLang="en-US" sz="1100" dirty="0"/>
              <a:t>类之间的关系</a:t>
            </a:r>
            <a:r>
              <a:rPr lang="en-US" altLang="zh-CN" sz="1100" dirty="0"/>
              <a:t>——</a:t>
            </a:r>
            <a:r>
              <a:rPr lang="zh-CN" altLang="en-US" sz="1100" dirty="0"/>
              <a:t>有向图</a:t>
            </a:r>
            <a:endParaRPr lang="en-US" altLang="zh-CN" sz="1100" dirty="0"/>
          </a:p>
          <a:p>
            <a:pPr lvl="2"/>
            <a:r>
              <a:rPr lang="zh-CN" altLang="en-US" sz="1100" dirty="0"/>
              <a:t>城市地图</a:t>
            </a:r>
            <a:r>
              <a:rPr lang="en-US" altLang="zh-CN" sz="1100" dirty="0"/>
              <a:t>——</a:t>
            </a:r>
            <a:r>
              <a:rPr lang="zh-CN" altLang="en-US" sz="1100" dirty="0"/>
              <a:t>混合图：单行道路、双向道路</a:t>
            </a:r>
            <a:endParaRPr lang="en-US" altLang="zh-CN" sz="1100" dirty="0"/>
          </a:p>
          <a:p>
            <a:pPr lvl="1"/>
            <a:r>
              <a:rPr lang="zh-CN" altLang="en-US" sz="1400" dirty="0"/>
              <a:t>有向边：端点为始点、终点；相邻的节点；边和点关联；节点的入边、出边、入度、出度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pPr lvl="1"/>
            <a:r>
              <a:rPr lang="zh-CN" altLang="en-US" sz="1400" dirty="0"/>
              <a:t>思考：无向图中两个顶点之间不允许有多条边？</a:t>
            </a:r>
            <a:endParaRPr lang="en-US" altLang="zh-CN" sz="1400" dirty="0"/>
          </a:p>
          <a:p>
            <a:pPr lvl="2"/>
            <a:r>
              <a:rPr lang="zh-CN" altLang="en-US" sz="1100" dirty="0"/>
              <a:t>平行边、多重边</a:t>
            </a:r>
            <a:endParaRPr lang="en-US" altLang="zh-CN" sz="1100" dirty="0"/>
          </a:p>
          <a:p>
            <a:pPr lvl="2"/>
            <a:r>
              <a:rPr lang="zh-CN" altLang="en-US" sz="1100" dirty="0"/>
              <a:t>自环：一条边的两个端点是同一个结点</a:t>
            </a:r>
            <a:endParaRPr lang="en-US" altLang="zh-CN" sz="1100" dirty="0"/>
          </a:p>
          <a:p>
            <a:pPr lvl="2"/>
            <a:r>
              <a:rPr lang="zh-CN" altLang="en-US" sz="1100" dirty="0"/>
              <a:t>没有平行边、自环的图称为简单图</a:t>
            </a:r>
            <a:endParaRPr lang="en-US" altLang="zh-CN" sz="1100" dirty="0"/>
          </a:p>
          <a:p>
            <a:pPr lvl="1"/>
            <a:endParaRPr lang="en-US" altLang="zh-CN" sz="1400" dirty="0"/>
          </a:p>
          <a:p>
            <a:pPr lvl="1"/>
            <a:r>
              <a:rPr lang="zh-CN" altLang="en-US" sz="1400" dirty="0"/>
              <a:t>有环、无环；完全、稠密、稀疏；加权图</a:t>
            </a:r>
          </a:p>
          <a:p>
            <a:pPr lvl="1"/>
            <a:r>
              <a:rPr lang="zh-CN" altLang="en-US" sz="1400" dirty="0"/>
              <a:t>路径和环</a:t>
            </a:r>
          </a:p>
          <a:p>
            <a:pPr lvl="2"/>
            <a:r>
              <a:rPr lang="zh-CN" altLang="en-US" sz="1200" dirty="0"/>
              <a:t>路径长度：经过边的个数；如果边带权重，则为权重和</a:t>
            </a:r>
            <a:endParaRPr lang="en-US" altLang="zh-CN" sz="1200" dirty="0"/>
          </a:p>
          <a:p>
            <a:pPr lvl="2"/>
            <a:r>
              <a:rPr lang="zh-CN" altLang="en-US" sz="1200" dirty="0"/>
              <a:t>简单路径：如果没有相同的结点，称为简单路径</a:t>
            </a:r>
            <a:endParaRPr lang="en-US" altLang="zh-CN" sz="1200" dirty="0"/>
          </a:p>
          <a:p>
            <a:pPr lvl="2"/>
            <a:r>
              <a:rPr lang="zh-CN" altLang="en-US" sz="1200" dirty="0"/>
              <a:t>连通性：任意两个节点之间都存在路径；连通分量、回路、无环图</a:t>
            </a:r>
            <a:endParaRPr lang="en-US" altLang="zh-CN" sz="1200" dirty="0"/>
          </a:p>
          <a:p>
            <a:pPr lvl="1"/>
            <a:r>
              <a:rPr lang="zh-CN" altLang="en-US" sz="1500" dirty="0"/>
              <a:t>子图、生成子图</a:t>
            </a:r>
            <a:endParaRPr lang="en-US" altLang="zh-CN" sz="1500" dirty="0"/>
          </a:p>
          <a:p>
            <a:pPr lvl="2"/>
            <a:r>
              <a:rPr lang="zh-CN" altLang="en-US" sz="1200" dirty="0"/>
              <a:t>连通分支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139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数据结构回顾（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700" dirty="0"/>
              <a:t>图的操作</a:t>
            </a:r>
            <a:endParaRPr lang="en-US" altLang="zh-CN" sz="1700" dirty="0"/>
          </a:p>
          <a:p>
            <a:pPr lvl="1"/>
            <a:r>
              <a:rPr lang="zh-CN" altLang="en-US" sz="1400" dirty="0"/>
              <a:t>查询：点、边、权重、路径、入度、出度等</a:t>
            </a:r>
            <a:endParaRPr lang="en-US" altLang="zh-CN" sz="1400" dirty="0"/>
          </a:p>
          <a:p>
            <a:pPr lvl="1"/>
            <a:r>
              <a:rPr lang="zh-CN" altLang="en-US" sz="1400" dirty="0"/>
              <a:t>遍历</a:t>
            </a:r>
            <a:endParaRPr lang="en-US" altLang="zh-CN" sz="1400" dirty="0"/>
          </a:p>
          <a:p>
            <a:pPr lvl="1"/>
            <a:r>
              <a:rPr lang="zh-CN" altLang="en-US" sz="1400" dirty="0"/>
              <a:t>增、删、改</a:t>
            </a:r>
            <a:endParaRPr lang="en-US" altLang="zh-CN" sz="1400" dirty="0"/>
          </a:p>
          <a:p>
            <a:pPr lvl="1"/>
            <a:r>
              <a:rPr lang="zh-CN" altLang="en-US" sz="1400" dirty="0"/>
              <a:t>最短路径、最大连通子图等</a:t>
            </a:r>
            <a:endParaRPr lang="en-US" altLang="zh-CN" sz="1400" dirty="0"/>
          </a:p>
          <a:p>
            <a:endParaRPr lang="en-US" altLang="zh-CN" sz="1700" dirty="0"/>
          </a:p>
          <a:p>
            <a:r>
              <a:rPr lang="zh-CN" altLang="en-US" sz="1700" dirty="0"/>
              <a:t>图的表示方法</a:t>
            </a:r>
          </a:p>
          <a:p>
            <a:pPr lvl="1"/>
            <a:r>
              <a:rPr lang="zh-CN" altLang="en-US" sz="1500" dirty="0"/>
              <a:t>邻接矩阵，权重矩阵</a:t>
            </a:r>
            <a:endParaRPr lang="en-US" altLang="zh-CN" sz="1500" dirty="0"/>
          </a:p>
          <a:p>
            <a:pPr lvl="2"/>
            <a:r>
              <a:rPr lang="zh-CN" altLang="en-US" sz="1200" dirty="0"/>
              <a:t>使用一个二维数组表示图</a:t>
            </a:r>
            <a:r>
              <a:rPr lang="en-US" altLang="zh-CN" sz="1200" dirty="0"/>
              <a:t>G</a:t>
            </a:r>
            <a:r>
              <a:rPr lang="zh-CN" altLang="en-US" sz="1200" dirty="0"/>
              <a:t>中的边</a:t>
            </a:r>
            <a:endParaRPr lang="en-US" altLang="zh-CN" sz="1200" dirty="0"/>
          </a:p>
          <a:p>
            <a:pPr lvl="2"/>
            <a:r>
              <a:rPr lang="zh-CN" altLang="en-US" sz="1200" dirty="0"/>
              <a:t>在常数时间内判断两个点是否相邻</a:t>
            </a:r>
            <a:r>
              <a:rPr lang="en-US" altLang="zh-CN" sz="1200" dirty="0"/>
              <a:t>——O(n</a:t>
            </a:r>
            <a:r>
              <a:rPr lang="en-US" altLang="zh-CN" sz="1200" baseline="30000" dirty="0"/>
              <a:t>2</a:t>
            </a:r>
            <a:r>
              <a:rPr lang="en-US" altLang="zh-CN" sz="1200" dirty="0"/>
              <a:t>)</a:t>
            </a:r>
            <a:r>
              <a:rPr lang="zh-CN" altLang="en-US" sz="1200" dirty="0"/>
              <a:t>的空间代价</a:t>
            </a:r>
            <a:endParaRPr lang="en-US" altLang="zh-CN" sz="1200" dirty="0"/>
          </a:p>
          <a:p>
            <a:pPr lvl="2"/>
            <a:r>
              <a:rPr lang="zh-CN" altLang="en-US" sz="1200" dirty="0"/>
              <a:t>适合稠密图</a:t>
            </a:r>
            <a:endParaRPr lang="en-US" altLang="zh-CN" sz="1200" dirty="0"/>
          </a:p>
          <a:p>
            <a:pPr lvl="2"/>
            <a:endParaRPr lang="zh-CN" altLang="en-US" sz="1200" dirty="0"/>
          </a:p>
          <a:p>
            <a:pPr lvl="1"/>
            <a:r>
              <a:rPr lang="zh-CN" altLang="en-US" sz="1500" dirty="0"/>
              <a:t>邻接列表</a:t>
            </a:r>
            <a:endParaRPr lang="en-US" altLang="zh-CN" sz="1500" dirty="0"/>
          </a:p>
          <a:p>
            <a:pPr lvl="2"/>
            <a:r>
              <a:rPr lang="zh-CN" altLang="en-US" sz="1200" dirty="0"/>
              <a:t>三个部分：结点的聚集、边的聚集和每个结点关联的边列表</a:t>
            </a:r>
            <a:endParaRPr lang="en-US" altLang="zh-CN" sz="1200" dirty="0"/>
          </a:p>
          <a:p>
            <a:pPr lvl="2"/>
            <a:r>
              <a:rPr lang="zh-CN" altLang="en-US" sz="1200" dirty="0"/>
              <a:t>结点关联的边列表可以存储边也可以存储相邻节点</a:t>
            </a:r>
            <a:endParaRPr lang="en-US" altLang="zh-CN" sz="1200" dirty="0"/>
          </a:p>
          <a:p>
            <a:pPr lvl="1"/>
            <a:endParaRPr lang="zh-CN" altLang="en-US" sz="15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91" y="1484313"/>
            <a:ext cx="3735009" cy="28012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130" y="5339325"/>
            <a:ext cx="1628691" cy="1075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962" y="4077513"/>
            <a:ext cx="2795639" cy="24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5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数据结构回顾（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树</a:t>
            </a:r>
            <a:endParaRPr lang="en-US" altLang="zh-CN" sz="1800" dirty="0"/>
          </a:p>
          <a:p>
            <a:pPr lvl="1"/>
            <a:r>
              <a:rPr lang="zh-CN" altLang="en-US" sz="1400" dirty="0"/>
              <a:t>根</a:t>
            </a:r>
            <a:endParaRPr lang="en-US" altLang="zh-CN" sz="1400" dirty="0"/>
          </a:p>
          <a:p>
            <a:pPr lvl="1"/>
            <a:r>
              <a:rPr lang="zh-CN" altLang="en-US" sz="1400" dirty="0"/>
              <a:t>除了根，每个节点有一个父亲、</a:t>
            </a:r>
            <a:r>
              <a:rPr lang="en-US" altLang="zh-CN" sz="1400" dirty="0"/>
              <a:t>0</a:t>
            </a:r>
            <a:r>
              <a:rPr lang="zh-CN" altLang="en-US" sz="1400" dirty="0"/>
              <a:t>个或多个孩子元素</a:t>
            </a:r>
            <a:endParaRPr lang="en-US" altLang="zh-CN" sz="1400" dirty="0"/>
          </a:p>
          <a:p>
            <a:pPr lvl="1"/>
            <a:r>
              <a:rPr lang="zh-CN" altLang="en-US" sz="1400" dirty="0"/>
              <a:t>有根树</a:t>
            </a:r>
            <a:endParaRPr lang="en-US" altLang="zh-CN" sz="1400" dirty="0"/>
          </a:p>
          <a:p>
            <a:pPr lvl="1"/>
            <a:r>
              <a:rPr lang="zh-CN" altLang="en-US" sz="1400" dirty="0"/>
              <a:t>叶子节点：没有孩子节点</a:t>
            </a:r>
            <a:endParaRPr lang="en-US" altLang="zh-CN" sz="1400" dirty="0"/>
          </a:p>
          <a:p>
            <a:pPr lvl="1"/>
            <a:r>
              <a:rPr lang="zh-CN" altLang="en-US" sz="1400" dirty="0"/>
              <a:t>自由树、森林、连通分量</a:t>
            </a:r>
          </a:p>
          <a:p>
            <a:pPr lvl="1"/>
            <a:r>
              <a:rPr lang="zh-CN" altLang="en-US" sz="1400" dirty="0"/>
              <a:t>应用</a:t>
            </a:r>
          </a:p>
          <a:p>
            <a:pPr lvl="2"/>
            <a:r>
              <a:rPr lang="zh-CN" altLang="en-US" sz="1200" dirty="0"/>
              <a:t>目录结构、数据存储、数据编码、字典的实现等</a:t>
            </a:r>
          </a:p>
          <a:p>
            <a:pPr lvl="1"/>
            <a:r>
              <a:rPr lang="zh-CN" altLang="en-US" sz="1400" dirty="0"/>
              <a:t>祖先、真祖先、父节点、子节点、兄弟节点、子孙、真子孙、子树、深度、高度</a:t>
            </a:r>
          </a:p>
          <a:p>
            <a:pPr lvl="1"/>
            <a:endParaRPr lang="en-US" altLang="zh-CN" sz="1400" dirty="0"/>
          </a:p>
          <a:p>
            <a:pPr lvl="1"/>
            <a:r>
              <a:rPr lang="zh-CN" altLang="en-US" sz="1400" dirty="0"/>
              <a:t>有序树</a:t>
            </a:r>
            <a:endParaRPr lang="en-US" altLang="zh-CN" sz="1400" dirty="0"/>
          </a:p>
          <a:p>
            <a:pPr lvl="2"/>
            <a:r>
              <a:rPr lang="zh-CN" altLang="en-US" sz="1100" dirty="0"/>
              <a:t>每个结点的孩子结点之间定义了一种线性顺序，则称为有序树</a:t>
            </a:r>
            <a:endParaRPr lang="en-US" altLang="zh-CN" sz="1100" dirty="0"/>
          </a:p>
          <a:p>
            <a:pPr lvl="2"/>
            <a:r>
              <a:rPr lang="zh-CN" altLang="en-US" sz="1100" dirty="0"/>
              <a:t>例如：书本中的内容，每一个章节内部的各个部分有先后顺序</a:t>
            </a:r>
            <a:endParaRPr lang="en-US" altLang="zh-CN" sz="1100" dirty="0"/>
          </a:p>
          <a:p>
            <a:pPr lvl="2"/>
            <a:r>
              <a:rPr lang="zh-CN" altLang="en-US" sz="1100" dirty="0"/>
              <a:t>二叉树、二叉查找树、多路查找树</a:t>
            </a:r>
            <a:endParaRPr lang="en-US" altLang="zh-CN" sz="1100" dirty="0"/>
          </a:p>
          <a:p>
            <a:pPr lvl="2"/>
            <a:r>
              <a:rPr lang="zh-CN" altLang="en-US" sz="1100" dirty="0"/>
              <a:t>例如：算术表达式的树结构表示</a:t>
            </a:r>
            <a:endParaRPr lang="en-US" altLang="zh-CN" sz="1100" dirty="0"/>
          </a:p>
          <a:p>
            <a:pPr lvl="1"/>
            <a:endParaRPr lang="en-US" altLang="zh-CN" sz="1400" dirty="0"/>
          </a:p>
          <a:p>
            <a:r>
              <a:rPr lang="zh-CN" altLang="en-US" sz="1800" dirty="0"/>
              <a:t>树遍历</a:t>
            </a:r>
            <a:endParaRPr lang="en-US" altLang="zh-CN" sz="1800" dirty="0"/>
          </a:p>
          <a:p>
            <a:pPr lvl="1"/>
            <a:r>
              <a:rPr lang="zh-CN" altLang="en-US" sz="1500" dirty="0"/>
              <a:t>前序遍历、后序遍历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559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数据结构回顾（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集合与字典</a:t>
            </a:r>
          </a:p>
          <a:p>
            <a:pPr lvl="1"/>
            <a:r>
              <a:rPr lang="zh-CN" altLang="en-US" dirty="0"/>
              <a:t>互不相同的项的无序组合</a:t>
            </a:r>
          </a:p>
          <a:p>
            <a:pPr lvl="2"/>
            <a:r>
              <a:rPr lang="zh-CN" altLang="en-US" dirty="0"/>
              <a:t>检查成员是否存在、并集、交集</a:t>
            </a:r>
          </a:p>
          <a:p>
            <a:pPr lvl="1"/>
            <a:r>
              <a:rPr lang="zh-CN" altLang="en-US" dirty="0"/>
              <a:t>多重集、包</a:t>
            </a:r>
          </a:p>
          <a:p>
            <a:pPr lvl="1"/>
            <a:r>
              <a:rPr lang="zh-CN" altLang="en-US" dirty="0"/>
              <a:t>字典：一种基于集合的抽象数据类型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61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算法问题回顾（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排序问题</a:t>
            </a:r>
          </a:p>
          <a:p>
            <a:pPr lvl="1"/>
            <a:r>
              <a:rPr kumimoji="1" lang="zh-CN" altLang="en-US" dirty="0"/>
              <a:t>按照升序对给定列表中的数据项进行排序</a:t>
            </a:r>
          </a:p>
          <a:p>
            <a:pPr lvl="1"/>
            <a:r>
              <a:rPr kumimoji="1" lang="zh-CN" altLang="en-US" dirty="0"/>
              <a:t>为什么要排序？已有很多，为什么还要学习和研究排序算法？</a:t>
            </a:r>
          </a:p>
          <a:p>
            <a:pPr lvl="1"/>
            <a:r>
              <a:rPr kumimoji="1" lang="zh-CN" altLang="en-US" dirty="0"/>
              <a:t>稳定的、在位的</a:t>
            </a:r>
          </a:p>
          <a:p>
            <a:r>
              <a:rPr kumimoji="1" lang="zh-CN" altLang="en-US" dirty="0"/>
              <a:t>查找问题</a:t>
            </a:r>
          </a:p>
          <a:p>
            <a:pPr lvl="1"/>
            <a:r>
              <a:rPr kumimoji="1" lang="zh-CN" altLang="en-US" dirty="0"/>
              <a:t>在给定的集合中查找给定值，该值称为“查找键”</a:t>
            </a:r>
          </a:p>
          <a:p>
            <a:pPr lvl="1"/>
            <a:r>
              <a:rPr kumimoji="1" lang="zh-CN" altLang="en-US" dirty="0"/>
              <a:t>需要平衡“查找”、“增加”、“删除”和“修改”操作的效率</a:t>
            </a:r>
          </a:p>
          <a:p>
            <a:pPr lvl="1"/>
            <a:r>
              <a:rPr kumimoji="1" lang="zh-CN" altLang="en-US" dirty="0"/>
              <a:t>顺序查找、二分查找、堆查找等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字符串处理</a:t>
            </a:r>
          </a:p>
          <a:p>
            <a:pPr lvl="1"/>
            <a:r>
              <a:rPr kumimoji="1" lang="zh-CN" altLang="en-US" dirty="0"/>
              <a:t>字符串匹配</a:t>
            </a:r>
          </a:p>
          <a:p>
            <a:pPr lvl="1"/>
            <a:r>
              <a:rPr kumimoji="1" lang="zh-CN" altLang="en-US" dirty="0"/>
              <a:t>字符串相似度计算：编辑距离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66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算法问题回顾（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图问题</a:t>
            </a:r>
          </a:p>
          <a:p>
            <a:pPr lvl="1"/>
            <a:r>
              <a:rPr kumimoji="1" lang="zh-CN" altLang="en-US" dirty="0"/>
              <a:t>最短路径、图遍历、拓扑排序</a:t>
            </a:r>
          </a:p>
          <a:p>
            <a:pPr lvl="1"/>
            <a:r>
              <a:rPr kumimoji="1" lang="zh-CN" altLang="en-US" dirty="0"/>
              <a:t>旅行商问题</a:t>
            </a:r>
          </a:p>
          <a:p>
            <a:pPr lvl="1"/>
            <a:r>
              <a:rPr kumimoji="1" lang="zh-CN" altLang="en-US" dirty="0"/>
              <a:t>图着色问题</a:t>
            </a:r>
          </a:p>
          <a:p>
            <a:r>
              <a:rPr kumimoji="1" lang="zh-CN" altLang="en-US" dirty="0"/>
              <a:t>组合问题</a:t>
            </a:r>
          </a:p>
          <a:p>
            <a:pPr lvl="1"/>
            <a:r>
              <a:rPr kumimoji="1" lang="zh-CN" altLang="en-US" dirty="0"/>
              <a:t>寻找一个组合对象，比如一个排列、组合或者一个子集，使得这些对象能够满足特定的条件并具有我们想要的特性</a:t>
            </a:r>
          </a:p>
          <a:p>
            <a:pPr lvl="1"/>
            <a:r>
              <a:rPr kumimoji="1" lang="zh-CN" altLang="en-US" dirty="0"/>
              <a:t>优化问题</a:t>
            </a:r>
          </a:p>
          <a:p>
            <a:pPr lvl="2"/>
            <a:r>
              <a:rPr kumimoji="1" lang="zh-CN" altLang="en-US" dirty="0"/>
              <a:t>遗传算法、蚁群算法、粒子群算法等</a:t>
            </a:r>
          </a:p>
          <a:p>
            <a:r>
              <a:rPr kumimoji="1" lang="zh-CN" altLang="en-US" dirty="0"/>
              <a:t>几何问题</a:t>
            </a:r>
          </a:p>
          <a:p>
            <a:pPr lvl="1"/>
            <a:r>
              <a:rPr kumimoji="1" lang="zh-CN" altLang="en-US" dirty="0"/>
              <a:t>计算机图形学：图形绘制、阴影计算、图遮挡等</a:t>
            </a:r>
          </a:p>
          <a:p>
            <a:pPr lvl="1"/>
            <a:r>
              <a:rPr kumimoji="1" lang="zh-CN" altLang="en-US" dirty="0"/>
              <a:t>最近对问题、凸包问题</a:t>
            </a:r>
          </a:p>
          <a:p>
            <a:r>
              <a:rPr kumimoji="1" lang="zh-CN" altLang="en-US" dirty="0"/>
              <a:t>数值问题</a:t>
            </a:r>
          </a:p>
          <a:p>
            <a:pPr lvl="1"/>
            <a:r>
              <a:rPr kumimoji="1" lang="zh-CN" altLang="en-US" dirty="0"/>
              <a:t>解方程、方程组；计算定积分；求函数值等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83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算法效率分析回顾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算法效率分析框架</a:t>
                </a:r>
              </a:p>
              <a:p>
                <a:pPr lvl="1"/>
                <a:r>
                  <a:rPr kumimoji="1" lang="zh-CN" altLang="en-US" dirty="0"/>
                  <a:t>时间效率：多快</a:t>
                </a:r>
              </a:p>
              <a:p>
                <a:pPr lvl="1"/>
                <a:r>
                  <a:rPr kumimoji="1" lang="zh-CN" altLang="en-US" dirty="0"/>
                  <a:t>空间效率：额外空间</a:t>
                </a:r>
              </a:p>
              <a:p>
                <a:pPr lvl="1"/>
                <a:r>
                  <a:rPr kumimoji="1" lang="zh-CN" altLang="en-US" dirty="0"/>
                  <a:t>输入的规模：一般越大，则时间、空间效率越低</a:t>
                </a:r>
              </a:p>
              <a:p>
                <a:pPr lvl="1"/>
                <a:r>
                  <a:rPr kumimoji="1" lang="zh-CN" altLang="en-US" dirty="0"/>
                  <a:t>分析步骤</a:t>
                </a:r>
              </a:p>
              <a:p>
                <a:pPr lvl="2"/>
                <a:r>
                  <a:rPr kumimoji="1" lang="zh-CN" altLang="en-US" dirty="0"/>
                  <a:t>输入规模度量：表示要处理的单元个数</a:t>
                </a:r>
              </a:p>
              <a:p>
                <a:pPr lvl="2"/>
                <a:r>
                  <a:rPr kumimoji="1" lang="zh-CN" altLang="en-US" dirty="0"/>
                  <a:t>时间度量的单位：基本操作的次数</a:t>
                </a:r>
              </a:p>
              <a:p>
                <a:pPr lvl="2"/>
                <a:r>
                  <a:rPr kumimoji="1" lang="zh-CN" altLang="en-US" dirty="0"/>
                  <a:t>增长情况：当输入规模增长时，执行时间的变化情况</a:t>
                </a:r>
              </a:p>
              <a:p>
                <a:pPr lvl="2"/>
                <a:r>
                  <a:rPr kumimoji="1" lang="zh-CN" altLang="en-US" dirty="0"/>
                  <a:t>最优、最差、平均效率</a:t>
                </a:r>
              </a:p>
              <a:p>
                <a:pPr lvl="2"/>
                <a:r>
                  <a:rPr kumimoji="1" lang="zh-CN" altLang="en-US" dirty="0"/>
                  <a:t>效率相关的度量符号</a:t>
                </a: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Ο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，</m:t>
                    </m:r>
                    <m:r>
                      <m:rPr>
                        <m:sty m:val="p"/>
                      </m:rPr>
                      <a:rPr kumimoji="1" lang="el-GR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，</m:t>
                    </m:r>
                    <m:r>
                      <m:rPr>
                        <m:sty m:val="p"/>
                      </m:rPr>
                      <a:rPr kumimoji="1" lang="el-GR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Θ</m:t>
                    </m:r>
                  </m:oMath>
                </a14:m>
                <a:endParaRPr kumimoji="1" lang="zh-CN" altLang="en-US" dirty="0"/>
              </a:p>
              <a:p>
                <a:pPr lvl="2"/>
                <a:r>
                  <a:rPr kumimoji="1" lang="zh-CN" altLang="en-US" dirty="0"/>
                  <a:t>比较两个算法的效率</a:t>
                </a:r>
              </a:p>
              <a:p>
                <a:pPr lvl="3"/>
                <a:r>
                  <a:rPr kumimoji="1" lang="zh-CN" altLang="en-US" dirty="0"/>
                  <a:t>平均效率比较、增长次数比</a:t>
                </a:r>
              </a:p>
              <a:p>
                <a:r>
                  <a:rPr kumimoji="1" lang="zh-CN" altLang="en-US" dirty="0">
                    <a:hlinkClick r:id="rId3"/>
                  </a:rPr>
                  <a:t>麻省理工公开课</a:t>
                </a:r>
                <a:r>
                  <a:rPr kumimoji="1" lang="en-US" altLang="zh-CN" dirty="0">
                    <a:hlinkClick r:id="rId3"/>
                  </a:rPr>
                  <a:t>——</a:t>
                </a:r>
                <a:r>
                  <a:rPr kumimoji="1" lang="zh-CN" altLang="en-US" dirty="0">
                    <a:hlinkClick r:id="rId3"/>
                  </a:rPr>
                  <a:t>算法分析</a:t>
                </a:r>
                <a:r>
                  <a:rPr kumimoji="1" lang="en-US" altLang="zh-CN" dirty="0">
                    <a:hlinkClick r:id="rId3"/>
                  </a:rPr>
                  <a:t>01:00-30:00</a:t>
                </a:r>
                <a:endParaRPr kumimoji="1" lang="zh-CN" altLang="en-US" dirty="0"/>
              </a:p>
              <a:p>
                <a:pPr lvl="2"/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25" t="-1248" b="-3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216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算法类型回顾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通过实现具体算法的做法来确定算法的类型（解决问题的方案）</a:t>
            </a:r>
          </a:p>
          <a:p>
            <a:r>
              <a:rPr kumimoji="1" lang="zh-CN" altLang="en-US" dirty="0"/>
              <a:t>递归</a:t>
            </a:r>
          </a:p>
          <a:p>
            <a:pPr lvl="1"/>
            <a:r>
              <a:rPr kumimoji="1" lang="en-US" altLang="zh-CN" dirty="0"/>
              <a:t>F(n)</a:t>
            </a:r>
            <a:r>
              <a:rPr kumimoji="1" lang="zh-CN" altLang="en-US" dirty="0"/>
              <a:t> </a:t>
            </a:r>
            <a:r>
              <a:rPr kumimoji="1" lang="en-US" altLang="zh-CN" dirty="0"/>
              <a:t>:=</a:t>
            </a:r>
            <a:r>
              <a:rPr kumimoji="1" lang="zh-CN" altLang="en-US" dirty="0"/>
              <a:t> </a:t>
            </a:r>
            <a:r>
              <a:rPr kumimoji="1" lang="en-US" altLang="zh-CN" dirty="0"/>
              <a:t>F(n-1)</a:t>
            </a:r>
            <a:r>
              <a:rPr kumimoji="1" lang="zh-CN" altLang="en-US" dirty="0"/>
              <a:t> * </a:t>
            </a:r>
            <a:r>
              <a:rPr kumimoji="1" lang="en-US" altLang="zh-CN" dirty="0"/>
              <a:t>OPs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递推关系</a:t>
            </a:r>
          </a:p>
          <a:p>
            <a:pPr lvl="1"/>
            <a:r>
              <a:rPr kumimoji="1" lang="zh-CN" altLang="en-US" dirty="0"/>
              <a:t>停止（初始）条件</a:t>
            </a:r>
          </a:p>
          <a:p>
            <a:pPr lvl="1"/>
            <a:r>
              <a:rPr kumimoji="1" lang="zh-CN" altLang="en-US" dirty="0"/>
              <a:t>递归调用树</a:t>
            </a:r>
          </a:p>
          <a:p>
            <a:r>
              <a:rPr kumimoji="1" lang="zh-CN" altLang="en-US" dirty="0"/>
              <a:t>非递归</a:t>
            </a:r>
          </a:p>
          <a:p>
            <a:pPr lvl="1"/>
            <a:r>
              <a:rPr kumimoji="1" lang="zh-CN" altLang="en-US" dirty="0"/>
              <a:t>用循环解决问题；一般要加上数据结构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经验</a:t>
            </a:r>
          </a:p>
          <a:p>
            <a:pPr lvl="1"/>
            <a:r>
              <a:rPr kumimoji="1" lang="zh-CN" altLang="en-US" dirty="0"/>
              <a:t>用递归的思维理解问题、分析问题</a:t>
            </a:r>
          </a:p>
          <a:p>
            <a:pPr lvl="1"/>
            <a:r>
              <a:rPr kumimoji="1" lang="zh-CN" altLang="en-US" dirty="0"/>
              <a:t>用递归给出基本的解决方案：递归的开销大？</a:t>
            </a:r>
          </a:p>
          <a:p>
            <a:pPr lvl="1"/>
            <a:r>
              <a:rPr kumimoji="1" lang="zh-CN" altLang="en-US" dirty="0"/>
              <a:t>尽力用循环＋设计的数据结构改造原方案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72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NP</a:t>
            </a:r>
            <a:r>
              <a:rPr kumimoji="1" lang="zh-CN" altLang="en-US" dirty="0"/>
              <a:t>完全等问题类型回顾（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问题</a:t>
            </a:r>
          </a:p>
          <a:p>
            <a:pPr lvl="1"/>
            <a:r>
              <a:rPr kumimoji="1" lang="zh-CN" altLang="en-US" dirty="0"/>
              <a:t>能够在多项式时间内求解的</a:t>
            </a:r>
            <a:r>
              <a:rPr kumimoji="1" lang="zh-CN" altLang="en-US" dirty="0">
                <a:solidFill>
                  <a:srgbClr val="FF0000"/>
                </a:solidFill>
              </a:rPr>
              <a:t>判定问题</a:t>
            </a:r>
          </a:p>
          <a:p>
            <a:r>
              <a:rPr kumimoji="1" lang="zh-CN" altLang="en-US" dirty="0"/>
              <a:t>判定问题</a:t>
            </a:r>
          </a:p>
          <a:p>
            <a:pPr lvl="1"/>
            <a:r>
              <a:rPr kumimoji="1" lang="zh-CN" altLang="en-US" dirty="0"/>
              <a:t>答案是“是”“否”的问题</a:t>
            </a:r>
          </a:p>
          <a:p>
            <a:pPr lvl="1"/>
            <a:r>
              <a:rPr kumimoji="1" lang="zh-CN" altLang="en-US" dirty="0"/>
              <a:t>排除了解空间是非多项式表达的那些问题</a:t>
            </a:r>
          </a:p>
          <a:p>
            <a:pPr lvl="1"/>
            <a:r>
              <a:rPr kumimoji="1" lang="zh-CN" altLang="en-US" dirty="0"/>
              <a:t>包括了那些求解最优解的问题（解空间大但是要的只是最优解）</a:t>
            </a:r>
          </a:p>
          <a:p>
            <a:r>
              <a:rPr kumimoji="1" lang="zh-CN" altLang="en-US" dirty="0"/>
              <a:t>所有的判定问题都是多项式时间内能解决的吗？</a:t>
            </a:r>
          </a:p>
          <a:p>
            <a:pPr lvl="1"/>
            <a:r>
              <a:rPr kumimoji="1" lang="zh-CN" altLang="en-US" dirty="0"/>
              <a:t>否</a:t>
            </a:r>
          </a:p>
          <a:p>
            <a:r>
              <a:rPr kumimoji="1" lang="zh-CN" altLang="en-US" dirty="0"/>
              <a:t>“停机问题”</a:t>
            </a:r>
          </a:p>
          <a:p>
            <a:pPr lvl="1"/>
            <a:r>
              <a:rPr kumimoji="1" lang="zh-CN" altLang="en-US" dirty="0"/>
              <a:t>给定一个程序</a:t>
            </a:r>
            <a:r>
              <a:rPr kumimoji="1" lang="en-US" altLang="zh-CN" dirty="0"/>
              <a:t>P</a:t>
            </a:r>
            <a:r>
              <a:rPr kumimoji="1" lang="zh-CN" altLang="en-US" dirty="0"/>
              <a:t>和它的输入</a:t>
            </a:r>
            <a:r>
              <a:rPr kumimoji="1" lang="en-US" altLang="zh-CN" dirty="0"/>
              <a:t>I</a:t>
            </a:r>
            <a:r>
              <a:rPr kumimoji="1" lang="zh-CN" altLang="en-US" dirty="0"/>
              <a:t>，判断</a:t>
            </a:r>
            <a:r>
              <a:rPr kumimoji="1" lang="en-US" altLang="zh-CN" dirty="0"/>
              <a:t>P</a:t>
            </a:r>
            <a:r>
              <a:rPr kumimoji="1" lang="zh-CN" altLang="en-US" dirty="0"/>
              <a:t>在处理</a:t>
            </a:r>
            <a:r>
              <a:rPr kumimoji="1" lang="en-US" altLang="zh-CN" dirty="0"/>
              <a:t>I</a:t>
            </a:r>
            <a:r>
              <a:rPr kumimoji="1" lang="zh-CN" altLang="en-US" dirty="0"/>
              <a:t>时会终止还是永远会计算下去</a:t>
            </a:r>
          </a:p>
          <a:p>
            <a:r>
              <a:rPr kumimoji="1" lang="zh-CN" altLang="en-US" dirty="0"/>
              <a:t>判定问题</a:t>
            </a:r>
          </a:p>
          <a:p>
            <a:pPr lvl="1"/>
            <a:r>
              <a:rPr kumimoji="1" lang="zh-CN" altLang="en-US" dirty="0"/>
              <a:t>多项式问题</a:t>
            </a:r>
            <a:r>
              <a:rPr kumimoji="1" lang="en-US" altLang="zh-CN" dirty="0"/>
              <a:t>——P</a:t>
            </a:r>
            <a:r>
              <a:rPr kumimoji="1" lang="zh-CN" altLang="en-US" dirty="0"/>
              <a:t>问题，</a:t>
            </a:r>
          </a:p>
          <a:p>
            <a:pPr lvl="1"/>
            <a:r>
              <a:rPr kumimoji="1" lang="zh-CN" altLang="en-US" dirty="0"/>
              <a:t>难解问题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不确定是否存在多项式类算法解决的问题</a:t>
            </a:r>
            <a:r>
              <a:rPr kumimoji="1" lang="en-US" altLang="zh-CN" dirty="0"/>
              <a:t> NP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无解问题</a:t>
            </a:r>
            <a:r>
              <a:rPr kumimoji="1" lang="en-US" altLang="zh-CN" dirty="0"/>
              <a:t>——NP Hard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4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9" y="341018"/>
            <a:ext cx="5616575" cy="576262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对称加密算法</a:t>
            </a:r>
            <a:r>
              <a:rPr lang="en-US" altLang="zh-CN" dirty="0">
                <a:latin typeface="+mn-ea"/>
                <a:ea typeface="+mn-ea"/>
              </a:rPr>
              <a:t>---DES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XOR</a:t>
            </a:r>
            <a:r>
              <a:rPr lang="zh-CN" altLang="en-US" dirty="0"/>
              <a:t>（异或）运算</a:t>
            </a:r>
            <a:endParaRPr lang="en-US" altLang="zh-CN" dirty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1011 XOR 0011 = 1000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1000 XOR 0011 = 1011</a:t>
            </a:r>
          </a:p>
          <a:p>
            <a:pPr marL="336946" lvl="1" indent="0">
              <a:buNone/>
            </a:pPr>
            <a:endParaRPr lang="en-US" altLang="zh-CN" dirty="0"/>
          </a:p>
          <a:p>
            <a:pPr marL="285750" lvl="1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DES</a:t>
            </a:r>
            <a:r>
              <a:rPr lang="zh-CN" altLang="en-US" dirty="0"/>
              <a:t>（</a:t>
            </a:r>
            <a:r>
              <a:rPr lang="en-US" altLang="zh-CN" dirty="0"/>
              <a:t>Data Encryption Standard</a:t>
            </a:r>
            <a:r>
              <a:rPr lang="zh-CN" altLang="en-US" dirty="0"/>
              <a:t>）</a:t>
            </a:r>
            <a:endParaRPr lang="en-US" altLang="zh-CN" sz="1500" dirty="0"/>
          </a:p>
          <a:p>
            <a:pPr marL="589360" lvl="2" indent="-285750"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+mj-lt"/>
              </a:rPr>
              <a:t>是美国联邦信息处理标准采用的一种对称密码</a:t>
            </a:r>
            <a:endParaRPr lang="en-US" altLang="zh-CN" sz="1800" dirty="0">
              <a:latin typeface="+mj-lt"/>
            </a:endParaRPr>
          </a:p>
          <a:p>
            <a:pPr marL="589360" lvl="2" indent="-285750"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+mj-lt"/>
              </a:rPr>
              <a:t>DES</a:t>
            </a:r>
            <a:r>
              <a:rPr lang="zh-CN" altLang="en-US" sz="1800" dirty="0">
                <a:latin typeface="+mj-lt"/>
              </a:rPr>
              <a:t>是一种将</a:t>
            </a:r>
            <a:r>
              <a:rPr lang="en-US" altLang="zh-CN" sz="1800" dirty="0">
                <a:latin typeface="+mj-lt"/>
              </a:rPr>
              <a:t>64</a:t>
            </a:r>
            <a:r>
              <a:rPr lang="zh-CN" altLang="en-US" sz="1800" dirty="0">
                <a:latin typeface="+mj-lt"/>
              </a:rPr>
              <a:t>比特的明文加密成</a:t>
            </a:r>
            <a:r>
              <a:rPr lang="en-US" altLang="zh-CN" sz="1800" dirty="0">
                <a:latin typeface="+mj-lt"/>
              </a:rPr>
              <a:t>64</a:t>
            </a:r>
            <a:r>
              <a:rPr lang="zh-CN" altLang="en-US" sz="1800" dirty="0">
                <a:latin typeface="+mj-lt"/>
              </a:rPr>
              <a:t>比特密文的堆成加密算法，它的密钥长度是</a:t>
            </a:r>
            <a:r>
              <a:rPr lang="en-US" altLang="zh-CN" sz="1800" dirty="0">
                <a:latin typeface="+mj-lt"/>
              </a:rPr>
              <a:t>56</a:t>
            </a:r>
            <a:r>
              <a:rPr lang="zh-CN" altLang="en-US" sz="1800" dirty="0">
                <a:latin typeface="+mj-lt"/>
              </a:rPr>
              <a:t>比特。因为密钥每隔</a:t>
            </a:r>
            <a:r>
              <a:rPr lang="en-US" altLang="zh-CN" sz="1800" dirty="0">
                <a:latin typeface="+mj-lt"/>
              </a:rPr>
              <a:t>7</a:t>
            </a:r>
            <a:r>
              <a:rPr lang="zh-CN" altLang="en-US" sz="1800" dirty="0">
                <a:latin typeface="+mj-lt"/>
              </a:rPr>
              <a:t>位会设置一个安全检查位，所以实际的密钥长度是</a:t>
            </a:r>
            <a:r>
              <a:rPr lang="en-US" altLang="zh-CN" sz="1800" dirty="0">
                <a:latin typeface="+mj-lt"/>
              </a:rPr>
              <a:t>56</a:t>
            </a:r>
            <a:r>
              <a:rPr lang="zh-CN" altLang="en-US" sz="1800" dirty="0">
                <a:latin typeface="+mj-lt"/>
              </a:rPr>
              <a:t>位。</a:t>
            </a:r>
            <a:endParaRPr lang="en-US" altLang="zh-CN" sz="1800" dirty="0">
              <a:latin typeface="+mj-lt"/>
            </a:endParaRPr>
          </a:p>
          <a:p>
            <a:pPr marL="589360" lvl="2" indent="-285750"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+mj-lt"/>
              </a:rPr>
              <a:t>DES</a:t>
            </a:r>
            <a:r>
              <a:rPr lang="zh-CN" altLang="en-US" sz="1800" dirty="0">
                <a:latin typeface="+mj-lt"/>
              </a:rPr>
              <a:t>是以</a:t>
            </a:r>
            <a:r>
              <a:rPr lang="en-US" altLang="zh-CN" sz="1800" dirty="0">
                <a:latin typeface="+mj-lt"/>
              </a:rPr>
              <a:t>64</a:t>
            </a:r>
            <a:r>
              <a:rPr lang="zh-CN" altLang="en-US" sz="1800" dirty="0">
                <a:latin typeface="+mj-lt"/>
              </a:rPr>
              <a:t>位为一个组进行加密的，所以</a:t>
            </a:r>
            <a:r>
              <a:rPr lang="en-US" altLang="zh-CN" sz="1800" dirty="0">
                <a:latin typeface="+mj-lt"/>
              </a:rPr>
              <a:t>DES</a:t>
            </a:r>
            <a:r>
              <a:rPr lang="zh-CN" altLang="en-US" sz="1800" dirty="0">
                <a:latin typeface="+mj-lt"/>
              </a:rPr>
              <a:t>是一种</a:t>
            </a:r>
            <a:r>
              <a:rPr lang="zh-CN" altLang="en-US" sz="1800" b="1" dirty="0">
                <a:solidFill>
                  <a:srgbClr val="FF0000"/>
                </a:solidFill>
                <a:latin typeface="+mj-lt"/>
              </a:rPr>
              <a:t>分组密码</a:t>
            </a:r>
            <a:endParaRPr lang="en-US" altLang="zh-CN" sz="1800" b="1" dirty="0">
              <a:solidFill>
                <a:srgbClr val="FF0000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74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NP</a:t>
            </a:r>
            <a:r>
              <a:rPr kumimoji="1" lang="zh-CN" altLang="en-US" dirty="0"/>
              <a:t>完全等问题类型回顾（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判定问题</a:t>
            </a:r>
            <a:r>
              <a:rPr kumimoji="1" lang="zh-CN" altLang="en-US" dirty="0">
                <a:sym typeface="Wingdings"/>
              </a:rPr>
              <a:t>难解问题（不能确定是否存在多项式级别的解）</a:t>
            </a:r>
          </a:p>
          <a:p>
            <a:pPr lvl="1"/>
            <a:r>
              <a:rPr kumimoji="1" lang="zh-CN" altLang="en-US" dirty="0">
                <a:sym typeface="Wingdings"/>
              </a:rPr>
              <a:t>哈密顿回路：所有点一次</a:t>
            </a:r>
          </a:p>
          <a:p>
            <a:pPr lvl="1"/>
            <a:r>
              <a:rPr kumimoji="1" lang="zh-CN" altLang="en-US" dirty="0">
                <a:sym typeface="Wingdings"/>
              </a:rPr>
              <a:t>旅行商问题：</a:t>
            </a:r>
            <a:r>
              <a:rPr kumimoji="1" lang="en-US" altLang="zh-CN" dirty="0">
                <a:sym typeface="Wingdings"/>
              </a:rPr>
              <a:t>N</a:t>
            </a:r>
            <a:r>
              <a:rPr kumimoji="1" lang="zh-CN" altLang="en-US" dirty="0">
                <a:sym typeface="Wingdings"/>
              </a:rPr>
              <a:t>个点一次最短距离（最短哈密顿回路）</a:t>
            </a:r>
          </a:p>
          <a:p>
            <a:pPr lvl="1"/>
            <a:r>
              <a:rPr kumimoji="1" lang="zh-CN" altLang="en-US" dirty="0">
                <a:sym typeface="Wingdings"/>
              </a:rPr>
              <a:t>背包问题：将多个物品放入一个背包，最多放多少个</a:t>
            </a:r>
          </a:p>
          <a:p>
            <a:pPr lvl="1"/>
            <a:r>
              <a:rPr kumimoji="1" lang="zh-CN" altLang="en-US" dirty="0">
                <a:sym typeface="Wingdings"/>
              </a:rPr>
              <a:t>划分问题：</a:t>
            </a:r>
            <a:r>
              <a:rPr kumimoji="1" lang="en-US" altLang="zh-CN" dirty="0">
                <a:sym typeface="Wingdings"/>
              </a:rPr>
              <a:t>N</a:t>
            </a:r>
            <a:r>
              <a:rPr kumimoji="1" lang="zh-CN" altLang="en-US" dirty="0">
                <a:sym typeface="Wingdings"/>
              </a:rPr>
              <a:t>个正整数划分成两个子集，和相等</a:t>
            </a:r>
          </a:p>
          <a:p>
            <a:pPr lvl="1"/>
            <a:r>
              <a:rPr kumimoji="1" lang="zh-CN" altLang="en-US" dirty="0">
                <a:sym typeface="Wingdings"/>
              </a:rPr>
              <a:t>装箱问题：将一批物体放入固定大小的箱子，最少要多少箱子</a:t>
            </a:r>
          </a:p>
          <a:p>
            <a:pPr lvl="1"/>
            <a:r>
              <a:rPr kumimoji="1" lang="zh-CN" altLang="en-US" dirty="0">
                <a:sym typeface="Wingdings"/>
              </a:rPr>
              <a:t>图着色问题：最少多少颜色使相邻颜色不同</a:t>
            </a:r>
          </a:p>
          <a:p>
            <a:pPr lvl="1"/>
            <a:r>
              <a:rPr kumimoji="1" lang="zh-CN" altLang="en-US" dirty="0">
                <a:sym typeface="Wingdings"/>
              </a:rPr>
              <a:t>整数线性规划问题等：线性函数在约束条件下的最大值或最小值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共同点？</a:t>
            </a:r>
          </a:p>
          <a:p>
            <a:pPr lvl="1"/>
            <a:r>
              <a:rPr kumimoji="1" lang="zh-CN" altLang="en-US" dirty="0"/>
              <a:t>计算规模按照输入规模呈指数增长</a:t>
            </a:r>
          </a:p>
          <a:p>
            <a:pPr lvl="1"/>
            <a:r>
              <a:rPr kumimoji="1" lang="zh-CN" altLang="en-US" dirty="0"/>
              <a:t>虽然不能求所有解，但是可以</a:t>
            </a:r>
            <a:r>
              <a:rPr kumimoji="1" lang="zh-CN" altLang="en-US" dirty="0">
                <a:solidFill>
                  <a:srgbClr val="FF0000"/>
                </a:solidFill>
              </a:rPr>
              <a:t>快速的判断一个解是否是解空间中</a:t>
            </a:r>
            <a:r>
              <a:rPr kumimoji="1" lang="zh-CN" altLang="en-US" dirty="0"/>
              <a:t>的</a:t>
            </a:r>
          </a:p>
          <a:p>
            <a:pPr lvl="2"/>
            <a:r>
              <a:rPr kumimoji="1" lang="zh-CN" altLang="en-US" dirty="0"/>
              <a:t>多项式时间内判断</a:t>
            </a:r>
          </a:p>
          <a:p>
            <a:pPr lvl="2"/>
            <a:r>
              <a:rPr kumimoji="1" lang="zh-CN" altLang="en-US" dirty="0"/>
              <a:t>旅行商问题如何判断解是否是最短的？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35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NP</a:t>
            </a:r>
            <a:r>
              <a:rPr kumimoji="1" lang="zh-CN" altLang="en-US" dirty="0"/>
              <a:t>完全等问题类型回顾（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不确定算法</a:t>
            </a:r>
          </a:p>
          <a:p>
            <a:pPr lvl="1"/>
            <a:r>
              <a:rPr kumimoji="1" lang="zh-CN" altLang="en-US" dirty="0"/>
              <a:t>猜测阶段：即非确定阶段，生成一个任意的可能的解，作为候选</a:t>
            </a:r>
          </a:p>
          <a:p>
            <a:pPr lvl="1"/>
            <a:r>
              <a:rPr kumimoji="1" lang="zh-CN" altLang="en-US" dirty="0"/>
              <a:t>验证阶段：确定的阶段，判定候选解是否是真实解</a:t>
            </a:r>
          </a:p>
          <a:p>
            <a:r>
              <a:rPr kumimoji="1" lang="zh-CN" altLang="en-US" dirty="0"/>
              <a:t>不确定多项式类型算法</a:t>
            </a:r>
          </a:p>
          <a:p>
            <a:pPr lvl="1"/>
            <a:r>
              <a:rPr kumimoji="1" lang="zh-CN" altLang="en-US" dirty="0"/>
              <a:t>那些验证阶段属于多项式类型算法的不确定算法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NP</a:t>
            </a:r>
            <a:r>
              <a:rPr kumimoji="1" lang="zh-CN" altLang="en-US" dirty="0"/>
              <a:t>类问题</a:t>
            </a:r>
          </a:p>
          <a:p>
            <a:pPr lvl="1"/>
            <a:r>
              <a:rPr kumimoji="1" lang="zh-CN" altLang="en-US" dirty="0"/>
              <a:t>能够使用不确定多项式类算法解决的问题</a:t>
            </a:r>
          </a:p>
          <a:p>
            <a:r>
              <a:rPr kumimoji="1" lang="en-US" altLang="zh-CN" dirty="0"/>
              <a:t>NP</a:t>
            </a:r>
            <a:r>
              <a:rPr kumimoji="1" lang="zh-CN" altLang="en-US" dirty="0"/>
              <a:t>完全问题</a:t>
            </a:r>
          </a:p>
          <a:p>
            <a:pPr lvl="1"/>
            <a:r>
              <a:rPr kumimoji="1" lang="zh-CN" altLang="en-US" dirty="0"/>
              <a:t>首先是一个</a:t>
            </a:r>
            <a:r>
              <a:rPr kumimoji="1" lang="en-US" altLang="zh-CN" dirty="0"/>
              <a:t>NP</a:t>
            </a:r>
            <a:r>
              <a:rPr kumimoji="1" lang="zh-CN" altLang="en-US" dirty="0"/>
              <a:t>问题</a:t>
            </a:r>
          </a:p>
          <a:p>
            <a:pPr lvl="1"/>
            <a:r>
              <a:rPr kumimoji="1" lang="zh-CN" altLang="en-US" dirty="0"/>
              <a:t>其他</a:t>
            </a:r>
            <a:r>
              <a:rPr kumimoji="1" lang="en-US" altLang="zh-CN" dirty="0"/>
              <a:t>NP</a:t>
            </a:r>
            <a:r>
              <a:rPr kumimoji="1" lang="zh-CN" altLang="en-US" dirty="0"/>
              <a:t>问题能够在多项式时间内化简为该问题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如果找到任何一个</a:t>
            </a:r>
            <a:r>
              <a:rPr kumimoji="1" lang="en-US" altLang="zh-CN" dirty="0"/>
              <a:t>NP</a:t>
            </a:r>
            <a:r>
              <a:rPr kumimoji="1" lang="zh-CN" altLang="en-US" dirty="0"/>
              <a:t>完全问题的多项式解，则</a:t>
            </a:r>
            <a:r>
              <a:rPr kumimoji="1" lang="en-US" altLang="zh-CN" dirty="0"/>
              <a:t>NP</a:t>
            </a:r>
            <a:r>
              <a:rPr kumimoji="1" lang="zh-CN" altLang="en-US" dirty="0"/>
              <a:t>＝</a:t>
            </a:r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554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算法和生活</a:t>
            </a:r>
          </a:p>
          <a:p>
            <a:r>
              <a:rPr kumimoji="1" lang="zh-CN" altLang="en-US" dirty="0"/>
              <a:t>算法重要性</a:t>
            </a:r>
          </a:p>
          <a:p>
            <a:r>
              <a:rPr kumimoji="1" lang="zh-CN" altLang="en-US" dirty="0"/>
              <a:t>解决算法问题的一般步骤</a:t>
            </a:r>
          </a:p>
          <a:p>
            <a:r>
              <a:rPr kumimoji="1" lang="zh-CN" altLang="en-US" dirty="0"/>
              <a:t>数据结构</a:t>
            </a:r>
          </a:p>
          <a:p>
            <a:r>
              <a:rPr kumimoji="1" lang="zh-CN" altLang="en-US" dirty="0"/>
              <a:t>算法问题</a:t>
            </a:r>
          </a:p>
          <a:p>
            <a:r>
              <a:rPr kumimoji="1" lang="zh-CN" altLang="en-US" dirty="0"/>
              <a:t>算法效率</a:t>
            </a:r>
          </a:p>
          <a:p>
            <a:r>
              <a:rPr kumimoji="1" lang="zh-CN" altLang="en-US" dirty="0"/>
              <a:t>算法类型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解决方案角度</a:t>
            </a:r>
          </a:p>
          <a:p>
            <a:r>
              <a:rPr kumimoji="1" lang="zh-CN" altLang="en-US" dirty="0"/>
              <a:t>问题类型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解决方案的效率角度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下节课：基于排序问题的解决方案介绍算法设计的几种策略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65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3600" dirty="0"/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21725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</a:t>
            </a:r>
            <a:r>
              <a:rPr lang="zh-CN" altLang="en-US" dirty="0"/>
              <a:t>的结构（</a:t>
            </a:r>
            <a:r>
              <a:rPr lang="en-US" altLang="zh-CN" dirty="0"/>
              <a:t>Feistel</a:t>
            </a:r>
            <a:r>
              <a:rPr lang="zh-CN" altLang="en-US" dirty="0"/>
              <a:t>网络）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0E61F2D-BEB4-461A-838E-9439C8744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201454"/>
            <a:ext cx="4827181" cy="489891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D705AB-C375-41D5-9DC2-6AE18747D3D8}"/>
              </a:ext>
            </a:extLst>
          </p:cNvPr>
          <p:cNvSpPr txBox="1"/>
          <p:nvPr/>
        </p:nvSpPr>
        <p:spPr>
          <a:xfrm>
            <a:off x="5179060" y="1600200"/>
            <a:ext cx="32791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Feistel</a:t>
            </a:r>
            <a:r>
              <a:rPr lang="zh-CN" altLang="en-US" dirty="0"/>
              <a:t>网络中，加密的各个步骤称为轮。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DES</a:t>
            </a:r>
            <a:r>
              <a:rPr lang="zh-CN" altLang="en-US" dirty="0"/>
              <a:t>是一个</a:t>
            </a:r>
            <a:r>
              <a:rPr lang="en-US" altLang="zh-CN" dirty="0"/>
              <a:t>16</a:t>
            </a:r>
            <a:r>
              <a:rPr lang="zh-CN" altLang="en-US" dirty="0"/>
              <a:t>轮循环的</a:t>
            </a:r>
            <a:r>
              <a:rPr lang="en-US" altLang="zh-CN" dirty="0"/>
              <a:t>Feistel</a:t>
            </a:r>
            <a:r>
              <a:rPr lang="zh-CN" altLang="en-US" dirty="0"/>
              <a:t>网络。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初始置位：将</a:t>
            </a:r>
            <a:r>
              <a:rPr lang="en-US" altLang="zh-CN" dirty="0"/>
              <a:t>64</a:t>
            </a:r>
            <a:r>
              <a:rPr lang="zh-CN" altLang="en-US" dirty="0"/>
              <a:t>位二进制随机打乱顺序。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终止置位：与初始置位互逆。</a:t>
            </a:r>
          </a:p>
        </p:txBody>
      </p:sp>
    </p:spTree>
    <p:extLst>
      <p:ext uri="{BB962C8B-B14F-4D97-AF65-F5344CB8AC3E}">
        <p14:creationId xmlns:p14="http://schemas.microsoft.com/office/powerpoint/2010/main" val="114057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260D3D9E-392B-4CBF-8C94-F15ADA57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</a:t>
            </a:r>
            <a:r>
              <a:rPr lang="zh-CN" altLang="en-US" dirty="0"/>
              <a:t>的结构（</a:t>
            </a:r>
            <a:r>
              <a:rPr lang="en-US" altLang="zh-CN" dirty="0"/>
              <a:t>Feistel</a:t>
            </a:r>
            <a:r>
              <a:rPr lang="zh-CN" altLang="en-US" dirty="0"/>
              <a:t>网络）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EA2931AE-0692-4BA5-8810-812A7702D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</a:t>
            </a:r>
            <a:r>
              <a:rPr lang="zh-CN" altLang="en-US" dirty="0"/>
              <a:t>每个轮使用的子密钥是</a:t>
            </a:r>
            <a:r>
              <a:rPr lang="en-US" altLang="zh-CN" dirty="0"/>
              <a:t>48</a:t>
            </a:r>
            <a:r>
              <a:rPr lang="zh-CN" altLang="en-US" dirty="0"/>
              <a:t>位。</a:t>
            </a:r>
            <a:endParaRPr lang="en-US" altLang="zh-CN" dirty="0"/>
          </a:p>
          <a:p>
            <a:r>
              <a:rPr lang="en-US" altLang="zh-CN" dirty="0"/>
              <a:t>64</a:t>
            </a:r>
            <a:r>
              <a:rPr lang="zh-CN" altLang="en-US" dirty="0"/>
              <a:t>比特首先通过</a:t>
            </a:r>
            <a:r>
              <a:rPr lang="zh-CN" altLang="en-US" dirty="0">
                <a:solidFill>
                  <a:srgbClr val="FF0000"/>
                </a:solidFill>
              </a:rPr>
              <a:t>缩小选择换位表</a:t>
            </a:r>
            <a:r>
              <a:rPr lang="zh-CN" altLang="en-US" dirty="0"/>
              <a:t>去掉</a:t>
            </a:r>
            <a:r>
              <a:rPr lang="en-US" altLang="zh-CN" dirty="0"/>
              <a:t>8bit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720000" indent="0">
              <a:buNone/>
            </a:pPr>
            <a:r>
              <a:rPr lang="en-US" altLang="zh-CN" dirty="0"/>
              <a:t>57,49,41,33,25,17,09,01,</a:t>
            </a:r>
          </a:p>
          <a:p>
            <a:pPr marL="720000" indent="0">
              <a:buNone/>
            </a:pPr>
            <a:r>
              <a:rPr lang="en-US" altLang="zh-CN" dirty="0"/>
              <a:t>58,50,42,34,26,18,10,02,</a:t>
            </a:r>
          </a:p>
          <a:p>
            <a:pPr marL="720000" indent="0">
              <a:buNone/>
            </a:pPr>
            <a:r>
              <a:rPr lang="en-US" altLang="zh-CN" dirty="0"/>
              <a:t>59,51,43,35,27,19,11,03,</a:t>
            </a:r>
          </a:p>
          <a:p>
            <a:pPr marL="720000" indent="0">
              <a:buNone/>
            </a:pPr>
            <a:r>
              <a:rPr lang="en-US" altLang="zh-CN" dirty="0"/>
              <a:t>60,52,44,36,63,55,47,39,</a:t>
            </a:r>
          </a:p>
          <a:p>
            <a:pPr marL="720000" indent="0">
              <a:buNone/>
            </a:pPr>
            <a:r>
              <a:rPr lang="en-US" altLang="zh-CN" dirty="0"/>
              <a:t>31,23,15,07,62,54,46,38,</a:t>
            </a:r>
          </a:p>
          <a:p>
            <a:pPr marL="720000" indent="0">
              <a:buNone/>
            </a:pPr>
            <a:r>
              <a:rPr lang="en-US" altLang="zh-CN" dirty="0"/>
              <a:t>30,22,14,06,61,53,45,37,</a:t>
            </a:r>
          </a:p>
          <a:p>
            <a:pPr marL="720000" indent="0">
              <a:buNone/>
            </a:pPr>
            <a:r>
              <a:rPr lang="en-US" altLang="zh-CN" dirty="0"/>
              <a:t>29,21,13,05,28,20,12,04</a:t>
            </a:r>
            <a:r>
              <a:rPr lang="zh-CN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25374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260D3D9E-392B-4CBF-8C94-F15ADA57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</a:t>
            </a:r>
            <a:r>
              <a:rPr lang="zh-CN" altLang="en-US" dirty="0"/>
              <a:t>的结构（</a:t>
            </a:r>
            <a:r>
              <a:rPr lang="en-US" altLang="zh-CN" dirty="0"/>
              <a:t>Feistel</a:t>
            </a:r>
            <a:r>
              <a:rPr lang="zh-CN" altLang="en-US" dirty="0"/>
              <a:t>网络）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EA2931AE-0692-4BA5-8810-812A7702D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再将</a:t>
            </a:r>
            <a:r>
              <a:rPr lang="en-US" altLang="zh-CN" sz="1800" dirty="0"/>
              <a:t>56</a:t>
            </a:r>
            <a:r>
              <a:rPr lang="zh-CN" altLang="en-US" sz="1800" dirty="0"/>
              <a:t>位</a:t>
            </a:r>
            <a:r>
              <a:rPr lang="en-US" altLang="zh-CN" sz="1800" dirty="0"/>
              <a:t>bit</a:t>
            </a:r>
            <a:r>
              <a:rPr lang="zh-CN" altLang="en-US" sz="1800" dirty="0"/>
              <a:t>分成左右各</a:t>
            </a:r>
            <a:r>
              <a:rPr lang="en-US" altLang="zh-CN" sz="1800" dirty="0"/>
              <a:t>28bit</a:t>
            </a:r>
            <a:r>
              <a:rPr lang="zh-CN" altLang="en-US" sz="1800" dirty="0"/>
              <a:t>。然后查询“每轮循环左移位数表”</a:t>
            </a:r>
            <a:endParaRPr lang="en-US" altLang="zh-CN" sz="1800" dirty="0"/>
          </a:p>
          <a:p>
            <a:pPr marL="336946" lvl="1" indent="0">
              <a:buNone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FBF931-761E-4F8B-80B0-C8678E915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8871"/>
            <a:ext cx="9144000" cy="15677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455BCED-AB33-48AA-8D79-99733B7DDA22}"/>
              </a:ext>
            </a:extLst>
          </p:cNvPr>
          <p:cNvSpPr txBox="1"/>
          <p:nvPr/>
        </p:nvSpPr>
        <p:spPr>
          <a:xfrm>
            <a:off x="468314" y="4200455"/>
            <a:ext cx="7446326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左移完成之后会查询</a:t>
            </a:r>
            <a:r>
              <a:rPr lang="zh-CN" altLang="en-US" dirty="0">
                <a:solidFill>
                  <a:srgbClr val="FF0000"/>
                </a:solidFill>
              </a:rPr>
              <a:t>选择置换表</a:t>
            </a:r>
            <a:r>
              <a:rPr lang="zh-CN" altLang="en-US" dirty="0"/>
              <a:t>，去掉</a:t>
            </a:r>
            <a:r>
              <a:rPr lang="en-US" altLang="zh-CN" dirty="0"/>
              <a:t>8</a:t>
            </a:r>
            <a:r>
              <a:rPr lang="zh-CN" altLang="en-US" dirty="0"/>
              <a:t>位。得到</a:t>
            </a:r>
            <a:r>
              <a:rPr lang="en-US" altLang="zh-CN" dirty="0"/>
              <a:t>48</a:t>
            </a:r>
            <a:r>
              <a:rPr lang="zh-CN" altLang="en-US" dirty="0"/>
              <a:t>位子密钥。这个</a:t>
            </a:r>
            <a:r>
              <a:rPr lang="en-US" altLang="zh-CN" dirty="0"/>
              <a:t>48bit</a:t>
            </a:r>
            <a:r>
              <a:rPr lang="zh-CN" altLang="en-US" dirty="0"/>
              <a:t>的子密钥作为每一轮的加密密钥。</a:t>
            </a:r>
          </a:p>
        </p:txBody>
      </p:sp>
    </p:spTree>
    <p:extLst>
      <p:ext uri="{BB962C8B-B14F-4D97-AF65-F5344CB8AC3E}">
        <p14:creationId xmlns:p14="http://schemas.microsoft.com/office/powerpoint/2010/main" val="29853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</a:t>
            </a:r>
            <a:r>
              <a:rPr lang="zh-CN" altLang="en-US" dirty="0"/>
              <a:t>的结构（</a:t>
            </a:r>
            <a:r>
              <a:rPr lang="en-US" altLang="zh-CN" dirty="0"/>
              <a:t>Feistel</a:t>
            </a:r>
            <a:r>
              <a:rPr lang="zh-CN" altLang="en-US" dirty="0"/>
              <a:t>网络）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848485A-729C-47F0-99D2-B0712DB9E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1477" y="1484313"/>
            <a:ext cx="8015959" cy="439261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88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</a:t>
            </a:r>
            <a:r>
              <a:rPr lang="zh-CN" altLang="en-US" dirty="0"/>
              <a:t>的结构（</a:t>
            </a:r>
            <a:r>
              <a:rPr lang="en-US" altLang="zh-CN" dirty="0"/>
              <a:t>Feistel</a:t>
            </a:r>
            <a:r>
              <a:rPr lang="zh-CN" altLang="en-US" dirty="0"/>
              <a:t>网络）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94818A0-6494-4530-A6A5-12F97B0E8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8321" y="1436688"/>
            <a:ext cx="7123154" cy="439261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3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</a:t>
            </a:r>
            <a:r>
              <a:rPr lang="zh-CN" altLang="en-US" dirty="0"/>
              <a:t>的结构（</a:t>
            </a:r>
            <a:r>
              <a:rPr lang="en-US" altLang="zh-CN" dirty="0"/>
              <a:t>Feistel</a:t>
            </a:r>
            <a:r>
              <a:rPr lang="zh-CN" altLang="en-US" dirty="0"/>
              <a:t>网络）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4529F62-4575-418B-8F2E-197A31652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8313" y="2226639"/>
            <a:ext cx="8142287" cy="290795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AE4-EAFC-43A1-8724-7820D3F83D0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D074-5763-467B-B1BA-27B205605B1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971133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90AE5968-2F84-4FD2-A617-9A4D8265E82E}" vid="{491C4333-5EF5-4F04-8E5B-AED1746C31A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3631</TotalTime>
  <Words>3273</Words>
  <Application>Microsoft Office PowerPoint</Application>
  <PresentationFormat>全屏显示(4:3)</PresentationFormat>
  <Paragraphs>381</Paragraphs>
  <Slides>33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MS Gothic</vt:lpstr>
      <vt:lpstr>等线</vt:lpstr>
      <vt:lpstr>宋体</vt:lpstr>
      <vt:lpstr>Arial</vt:lpstr>
      <vt:lpstr>Bahnschrift SemiBold Condensed</vt:lpstr>
      <vt:lpstr>Cambria Math</vt:lpstr>
      <vt:lpstr>Times New Roman</vt:lpstr>
      <vt:lpstr>Wingdings</vt:lpstr>
      <vt:lpstr>主题1</vt:lpstr>
      <vt:lpstr>密码学技术</vt:lpstr>
      <vt:lpstr>加密和解密</vt:lpstr>
      <vt:lpstr>对称加密算法---DES</vt:lpstr>
      <vt:lpstr>DES的结构（Feistel网络）</vt:lpstr>
      <vt:lpstr>DES的结构（Feistel网络）</vt:lpstr>
      <vt:lpstr>DES的结构（Feistel网络）</vt:lpstr>
      <vt:lpstr>DES的结构（Feistel网络）</vt:lpstr>
      <vt:lpstr>DES的结构（Feistel网络）</vt:lpstr>
      <vt:lpstr>DES的结构（Feistel网络）</vt:lpstr>
      <vt:lpstr>S盒压缩处理</vt:lpstr>
      <vt:lpstr>S盒压缩处理</vt:lpstr>
      <vt:lpstr>P盒处理</vt:lpstr>
      <vt:lpstr>对称加密算法---AES</vt:lpstr>
      <vt:lpstr>对称加密算法---AES</vt:lpstr>
      <vt:lpstr>对称加密算法---AES</vt:lpstr>
      <vt:lpstr>对称加密算法---AES</vt:lpstr>
      <vt:lpstr>对称加密算法---AES</vt:lpstr>
      <vt:lpstr>DES和AES的对比</vt:lpstr>
      <vt:lpstr>数据结构回顾（1）</vt:lpstr>
      <vt:lpstr>数据结构回顾（1）</vt:lpstr>
      <vt:lpstr>数据结构回顾（2）</vt:lpstr>
      <vt:lpstr>数据结构回顾（2）</vt:lpstr>
      <vt:lpstr>数据结构回顾（3）</vt:lpstr>
      <vt:lpstr>数据结构回顾（4）</vt:lpstr>
      <vt:lpstr>算法问题回顾（1）</vt:lpstr>
      <vt:lpstr>算法问题回顾（2）</vt:lpstr>
      <vt:lpstr>算法效率分析回顾</vt:lpstr>
      <vt:lpstr>算法类型回顾</vt:lpstr>
      <vt:lpstr>P、NP、NP完全等问题类型回顾（1）</vt:lpstr>
      <vt:lpstr>P、NP、NP完全等问题类型回顾（2）</vt:lpstr>
      <vt:lpstr>P、NP、NP完全等问题类型回顾（3）</vt:lpstr>
      <vt:lpstr>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算法设计与分析基础《Introduction to the  Design and Analysis of Algorithms》 算法知识回顾</dc:title>
  <dc:creator>Li Chuanyi</dc:creator>
  <cp:lastModifiedBy>24835</cp:lastModifiedBy>
  <cp:revision>202</cp:revision>
  <dcterms:created xsi:type="dcterms:W3CDTF">2017-12-02T10:28:54Z</dcterms:created>
  <dcterms:modified xsi:type="dcterms:W3CDTF">2020-07-19T01:39:18Z</dcterms:modified>
</cp:coreProperties>
</file>