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2"/>
  </p:notesMasterIdLst>
  <p:handoutMasterIdLst>
    <p:handoutMasterId r:id="rId33"/>
  </p:handoutMasterIdLst>
  <p:sldIdLst>
    <p:sldId id="331" r:id="rId2"/>
    <p:sldId id="275" r:id="rId3"/>
    <p:sldId id="276" r:id="rId4"/>
    <p:sldId id="283" r:id="rId5"/>
    <p:sldId id="278" r:id="rId6"/>
    <p:sldId id="279" r:id="rId7"/>
    <p:sldId id="277" r:id="rId8"/>
    <p:sldId id="280" r:id="rId9"/>
    <p:sldId id="282" r:id="rId10"/>
    <p:sldId id="284" r:id="rId11"/>
    <p:sldId id="285" r:id="rId12"/>
    <p:sldId id="287" r:id="rId13"/>
    <p:sldId id="288" r:id="rId14"/>
    <p:sldId id="289" r:id="rId15"/>
    <p:sldId id="290" r:id="rId16"/>
    <p:sldId id="291" r:id="rId17"/>
    <p:sldId id="281" r:id="rId18"/>
    <p:sldId id="413" r:id="rId19"/>
    <p:sldId id="405" r:id="rId20"/>
    <p:sldId id="406" r:id="rId21"/>
    <p:sldId id="407" r:id="rId22"/>
    <p:sldId id="408" r:id="rId23"/>
    <p:sldId id="295" r:id="rId24"/>
    <p:sldId id="411" r:id="rId25"/>
    <p:sldId id="412" r:id="rId26"/>
    <p:sldId id="259" r:id="rId27"/>
    <p:sldId id="274" r:id="rId28"/>
    <p:sldId id="296" r:id="rId29"/>
    <p:sldId id="410" r:id="rId30"/>
    <p:sldId id="404" r:id="rId31"/>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103" d="100"/>
          <a:sy n="103" d="100"/>
        </p:scale>
        <p:origin x="696" y="90"/>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Ubuntu 12.04 LTS</a:t>
            </a:r>
            <a:r>
              <a:rPr lang="zh-CN" altLang="en-US"/>
              <a:t>为目前官方在线支持的</a:t>
            </a:r>
            <a:r>
              <a:rPr lang="en-US" altLang="zh-CN"/>
              <a:t>Ubuntu</a:t>
            </a:r>
            <a:r>
              <a:rPr lang="zh-CN" altLang="en-US"/>
              <a:t>最低版本</a:t>
            </a:r>
          </a:p>
        </p:txBody>
      </p:sp>
      <p:sp>
        <p:nvSpPr>
          <p:cNvPr id="4" name="灯片编号占位符 3"/>
          <p:cNvSpPr>
            <a:spLocks noGrp="1"/>
          </p:cNvSpPr>
          <p:nvPr>
            <p:ph type="sldNum" sz="quarter" idx="10"/>
          </p:nvPr>
        </p:nvSpPr>
        <p:spPr/>
        <p:txBody>
          <a:bodyPr/>
          <a:lstStyle/>
          <a:p>
            <a:fld id="{D8ACFC3C-E79C-4BE2-A09D-C43A22F06B90}" type="slidenum">
              <a:rPr lang="en-US" altLang="zh-CN" smtClean="0"/>
              <a:pPr/>
              <a:t>26</a:t>
            </a:fld>
            <a:endParaRPr lang="en-US" altLang="zh-CN"/>
          </a:p>
        </p:txBody>
      </p:sp>
    </p:spTree>
    <p:extLst>
      <p:ext uri="{BB962C8B-B14F-4D97-AF65-F5344CB8AC3E}">
        <p14:creationId xmlns:p14="http://schemas.microsoft.com/office/powerpoint/2010/main" val="337430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“homes.cs.washington.edu_~tom_nachos”</a:t>
            </a:r>
            <a:r>
              <a:rPr lang="zh-CN" altLang="en-US"/>
              <a:t>文件夹是</a:t>
            </a:r>
            <a:r>
              <a:rPr lang="en-US" altLang="zh-CN"/>
              <a:t>Nachos</a:t>
            </a:r>
            <a:r>
              <a:rPr lang="zh-CN" altLang="en-US"/>
              <a:t>原作者</a:t>
            </a:r>
            <a:r>
              <a:rPr lang="en-US" altLang="zh-CN"/>
              <a:t>Tom Adnerson</a:t>
            </a:r>
            <a:r>
              <a:rPr lang="zh-CN" altLang="en-US"/>
              <a:t>目前在华盛顿大学的，也就是目前的</a:t>
            </a:r>
            <a:r>
              <a:rPr lang="en-US" altLang="zh-CN"/>
              <a:t>Nachos</a:t>
            </a:r>
            <a:r>
              <a:rPr lang="zh-CN" altLang="en-US"/>
              <a:t>主页。</a:t>
            </a:r>
            <a:endParaRPr lang="en-US" altLang="zh-CN"/>
          </a:p>
          <a:p>
            <a:r>
              <a:rPr lang="en-US" altLang="zh-CN"/>
              <a:t>“CSE 120 Nachos Project”</a:t>
            </a:r>
            <a:r>
              <a:rPr lang="zh-CN" altLang="en-US"/>
              <a:t>文件夹时加利福尼亚大学圣迭戈分校</a:t>
            </a:r>
            <a:r>
              <a:rPr lang="en-US" altLang="zh-CN"/>
              <a:t>(UCSD)CSE 120</a:t>
            </a:r>
            <a:r>
              <a:rPr lang="zh-CN" altLang="en-US"/>
              <a:t>课程的资料</a:t>
            </a:r>
          </a:p>
        </p:txBody>
      </p:sp>
      <p:sp>
        <p:nvSpPr>
          <p:cNvPr id="4" name="灯片编号占位符 3"/>
          <p:cNvSpPr>
            <a:spLocks noGrp="1"/>
          </p:cNvSpPr>
          <p:nvPr>
            <p:ph type="sldNum" sz="quarter" idx="10"/>
          </p:nvPr>
        </p:nvSpPr>
        <p:spPr/>
        <p:txBody>
          <a:bodyPr/>
          <a:lstStyle/>
          <a:p>
            <a:fld id="{D8ACFC3C-E79C-4BE2-A09D-C43A22F06B90}" type="slidenum">
              <a:rPr lang="en-US" altLang="zh-CN" smtClean="0"/>
              <a:pPr/>
              <a:t>27</a:t>
            </a:fld>
            <a:endParaRPr lang="en-US" altLang="zh-CN"/>
          </a:p>
        </p:txBody>
      </p:sp>
    </p:spTree>
    <p:extLst>
      <p:ext uri="{BB962C8B-B14F-4D97-AF65-F5344CB8AC3E}">
        <p14:creationId xmlns:p14="http://schemas.microsoft.com/office/powerpoint/2010/main" val="337430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6558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561975"/>
            <a:ext cx="10363200" cy="1724025"/>
          </a:xfrm>
        </p:spPr>
        <p:txBody>
          <a:bodyPr/>
          <a:lstStyle>
            <a:lvl1pPr>
              <a:defRPr sz="4800"/>
            </a:lvl1pPr>
          </a:lstStyle>
          <a:p>
            <a:r>
              <a:rPr lang="en-US" dirty="0"/>
              <a:t>Click to edit Master </a:t>
            </a:r>
            <a:r>
              <a:rPr lang="en-US"/>
              <a:t>title style </a:t>
            </a:r>
            <a:r>
              <a:rPr lang="zh-CN" altLang="en-US"/>
              <a:t>中文</a:t>
            </a:r>
            <a:endParaRPr lang="en-US" dirty="0"/>
          </a:p>
        </p:txBody>
      </p:sp>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743324" y="3009901"/>
            <a:ext cx="4533901" cy="3681846"/>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pic>
        <p:nvPicPr>
          <p:cNvPr id="7" name="图片 6">
            <a:extLst>
              <a:ext uri="{FF2B5EF4-FFF2-40B4-BE49-F238E27FC236}">
                <a16:creationId xmlns:a16="http://schemas.microsoft.com/office/drawing/2014/main" id="{E76953CB-5325-46DA-975E-95587AA6E0E4}"/>
              </a:ext>
            </a:extLst>
          </p:cNvPr>
          <p:cNvPicPr>
            <a:picLocks noChangeAspect="1"/>
          </p:cNvPicPr>
          <p:nvPr userDrawn="1"/>
        </p:nvPicPr>
        <p:blipFill>
          <a:blip r:embed="rId2"/>
          <a:stretch>
            <a:fillRect/>
          </a:stretch>
        </p:blipFill>
        <p:spPr>
          <a:xfrm>
            <a:off x="3914776" y="3103563"/>
            <a:ext cx="4166670" cy="3528802"/>
          </a:xfrm>
          <a:prstGeom prst="rect">
            <a:avLst/>
          </a:prstGeom>
        </p:spPr>
      </p:pic>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136246" y="6550228"/>
            <a:ext cx="1220196"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400" b="1" dirty="0">
                <a:solidFill>
                  <a:srgbClr val="006699"/>
                </a:solidFill>
                <a:latin typeface="Helvetica" panose="020B0604020202020204" pitchFamily="34" charset="0"/>
              </a:rPr>
              <a:t>OSCP</a:t>
            </a:r>
            <a:r>
              <a:rPr lang="en-US" altLang="en-US" sz="1400" b="1" dirty="0">
                <a:solidFill>
                  <a:srgbClr val="006699"/>
                </a:solidFill>
                <a:latin typeface="Helvetica" panose="020B0604020202020204" pitchFamily="34" charset="0"/>
              </a:rPr>
              <a:t>-</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dirty="0">
                <a:solidFill>
                  <a:srgbClr val="006699"/>
                </a:solidFill>
                <a:latin typeface="Helvetica" panose="020B0604020202020204" pitchFamily="34" charset="0"/>
              </a:rPr>
              <a:t>/30</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09:18</a:t>
            </a:fld>
            <a:endParaRPr lang="en-US" altLang="en-US" sz="1400" b="1">
              <a:solidFill>
                <a:srgbClr val="006699"/>
              </a:solidFill>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hf sldNum="0" hdr="0" ftr="0" dt="0"/>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intos-os.org/" TargetMode="External"/><Relationship Id="rId2" Type="http://schemas.openxmlformats.org/officeDocument/2006/relationships/hyperlink" Target="https://homes.cs.washington.edu/~tom/nacho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zhuanlan.zhihu.com/p/96498456" TargetMode="External"/><Relationship Id="rId2" Type="http://schemas.openxmlformats.org/officeDocument/2006/relationships/hyperlink" Target="https://zhuanlan.zhihu.com/p/10449718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an.baidu.com/s/xxxxxxx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an.baidu.com/s/1eeAOOMRig8siCV0twkophw"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users.cs.duke.edu/~narten/110/nachos/main/main.html" TargetMode="External"/><Relationship Id="rId2" Type="http://schemas.openxmlformats.org/officeDocument/2006/relationships/hyperlink" Target="https://homes.cs.washington.edu/~tom/nacho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omes.cs.washington.edu/~tom/nacho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487485"/>
          </a:xfrm>
        </p:spPr>
        <p:txBody>
          <a:bodyPr/>
          <a:lstStyle/>
          <a:p>
            <a:pPr eaLnBrk="1" hangingPunct="1"/>
            <a:r>
              <a:rPr lang="en-US" altLang="en-US"/>
              <a:t>Operating System Course Project</a:t>
            </a:r>
            <a:endParaRPr lang="en-US" altLang="en-US" sz="4800"/>
          </a:p>
        </p:txBody>
      </p:sp>
      <p:pic>
        <p:nvPicPr>
          <p:cNvPr id="3" name="图片 2">
            <a:extLst>
              <a:ext uri="{FF2B5EF4-FFF2-40B4-BE49-F238E27FC236}">
                <a16:creationId xmlns:a16="http://schemas.microsoft.com/office/drawing/2014/main" id="{0CE19A3E-9AEB-4415-AFEA-3F3709F535A6}"/>
              </a:ext>
            </a:extLst>
          </p:cNvPr>
          <p:cNvPicPr>
            <a:picLocks noChangeAspect="1"/>
          </p:cNvPicPr>
          <p:nvPr/>
        </p:nvPicPr>
        <p:blipFill>
          <a:blip r:embed="rId3"/>
          <a:stretch>
            <a:fillRect/>
          </a:stretch>
        </p:blipFill>
        <p:spPr>
          <a:xfrm>
            <a:off x="677007" y="333255"/>
            <a:ext cx="2073519" cy="20735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a:t>The Nachos Instructional Operating System</a:t>
            </a:r>
            <a:endParaRPr lang="zh-CN" altLang="en-US" sz="3200"/>
          </a:p>
        </p:txBody>
      </p:sp>
      <p:sp>
        <p:nvSpPr>
          <p:cNvPr id="3" name="内容占位符 2"/>
          <p:cNvSpPr>
            <a:spLocks noGrp="1"/>
          </p:cNvSpPr>
          <p:nvPr>
            <p:ph idx="1"/>
          </p:nvPr>
        </p:nvSpPr>
        <p:spPr>
          <a:xfrm>
            <a:off x="808892" y="1341439"/>
            <a:ext cx="10550770" cy="4789487"/>
          </a:xfrm>
        </p:spPr>
        <p:txBody>
          <a:bodyPr/>
          <a:lstStyle/>
          <a:p>
            <a:pPr marL="0" indent="0" algn="just">
              <a:lnSpc>
                <a:spcPct val="130000"/>
              </a:lnSpc>
              <a:buNone/>
            </a:pPr>
            <a:r>
              <a:rPr lang="en-US" altLang="zh-CN" sz="2400" dirty="0"/>
              <a:t>In teaching operating systems at an undergraduate level, we </a:t>
            </a:r>
            <a:r>
              <a:rPr lang="en-US" altLang="zh-CN" sz="2400" dirty="0" err="1"/>
              <a:t>belive</a:t>
            </a:r>
            <a:r>
              <a:rPr lang="en-US" altLang="zh-CN" sz="2400" dirty="0"/>
              <a:t> that it is important to provide a project that is realistic </a:t>
            </a:r>
            <a:r>
              <a:rPr lang="en-US" altLang="zh-CN" sz="2400" dirty="0" err="1"/>
              <a:t>enought</a:t>
            </a:r>
            <a:r>
              <a:rPr lang="en-US" altLang="zh-CN" sz="2400" dirty="0"/>
              <a:t> to show how real operating systems work, yet is simple enough that the students can understand and modify it in significant ways. </a:t>
            </a:r>
          </a:p>
          <a:p>
            <a:pPr marL="0" indent="0" algn="just">
              <a:lnSpc>
                <a:spcPct val="130000"/>
              </a:lnSpc>
              <a:buNone/>
            </a:pPr>
            <a:r>
              <a:rPr lang="en-US" altLang="zh-CN" sz="2400" dirty="0"/>
              <a:t>A number of these instructional systems have been created over the last two decades, but recent advances in hardware and software design, along with the increasing power of available computational resources, </a:t>
            </a:r>
            <a:r>
              <a:rPr lang="en-US" altLang="zh-CN" sz="2400" b="1" dirty="0"/>
              <a:t>have changed the basis for many of the tradeoffs made by these systems.</a:t>
            </a:r>
            <a:endParaRPr lang="zh-CN" altLang="en-US" sz="2400" b="1" dirty="0"/>
          </a:p>
        </p:txBody>
      </p:sp>
    </p:spTree>
    <p:extLst>
      <p:ext uri="{BB962C8B-B14F-4D97-AF65-F5344CB8AC3E}">
        <p14:creationId xmlns:p14="http://schemas.microsoft.com/office/powerpoint/2010/main" val="96523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a:t>The Nachos Instructional Operating System</a:t>
            </a:r>
            <a:endParaRPr lang="zh-CN" altLang="en-US" sz="3200"/>
          </a:p>
        </p:txBody>
      </p:sp>
      <p:sp>
        <p:nvSpPr>
          <p:cNvPr id="3" name="内容占位符 2"/>
          <p:cNvSpPr>
            <a:spLocks noGrp="1"/>
          </p:cNvSpPr>
          <p:nvPr>
            <p:ph idx="1"/>
          </p:nvPr>
        </p:nvSpPr>
        <p:spPr>
          <a:xfrm>
            <a:off x="825011" y="1130424"/>
            <a:ext cx="10541977" cy="47894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marL="0" indent="0" algn="just">
              <a:lnSpc>
                <a:spcPct val="130000"/>
              </a:lnSpc>
              <a:buNone/>
            </a:pPr>
            <a:r>
              <a:rPr lang="en-US" altLang="zh-CN" sz="2400" dirty="0"/>
              <a:t>We have implemented an instructional operating system, called </a:t>
            </a:r>
            <a:r>
              <a:rPr lang="en-US" altLang="zh-CN" sz="2400" b="1" dirty="0"/>
              <a:t>Nachos</a:t>
            </a:r>
            <a:r>
              <a:rPr lang="en-US" altLang="zh-CN" sz="2400" dirty="0"/>
              <a:t>, and designed a series of assignments to go with it. Our system includes CPU and device simulators, and it </a:t>
            </a:r>
            <a:r>
              <a:rPr lang="en-US" altLang="zh-CN" sz="2400" b="1" dirty="0"/>
              <a:t>runs as a regular UNIX process</a:t>
            </a:r>
            <a:r>
              <a:rPr lang="en-US" altLang="zh-CN" sz="2400" dirty="0"/>
              <a:t>. Nachos illustrates and takes advantage of modern operating systems technology, such as threads and remote procedure calls, recent hardware advances, such as RISC'S and the prevalence of memory hierarchies, and modern software design techniques, such as protocol layering and object-oriented programming. Nachos has been used to teach undergraduate operating systems classes at several universities with positive results.</a:t>
            </a:r>
            <a:endParaRPr lang="zh-CN" altLang="en-US" sz="2400" dirty="0"/>
          </a:p>
        </p:txBody>
      </p:sp>
    </p:spTree>
    <p:extLst>
      <p:ext uri="{BB962C8B-B14F-4D97-AF65-F5344CB8AC3E}">
        <p14:creationId xmlns:p14="http://schemas.microsoft.com/office/powerpoint/2010/main" val="1811855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7137" y="0"/>
            <a:ext cx="9917723" cy="847725"/>
          </a:xfrm>
        </p:spPr>
        <p:txBody>
          <a:bodyPr/>
          <a:lstStyle/>
          <a:p>
            <a:r>
              <a:rPr lang="en-US" altLang="zh-CN"/>
              <a:t>Some OS for Teaching Purpose(4)</a:t>
            </a:r>
            <a:endParaRPr lang="zh-CN" altLang="en-US"/>
          </a:p>
        </p:txBody>
      </p:sp>
      <p:sp>
        <p:nvSpPr>
          <p:cNvPr id="3" name="内容占位符 2"/>
          <p:cNvSpPr>
            <a:spLocks noGrp="1"/>
          </p:cNvSpPr>
          <p:nvPr>
            <p:ph idx="1"/>
          </p:nvPr>
        </p:nvSpPr>
        <p:spPr/>
        <p:txBody>
          <a:bodyPr/>
          <a:lstStyle/>
          <a:p>
            <a:pPr algn="just">
              <a:lnSpc>
                <a:spcPct val="150000"/>
              </a:lnSpc>
            </a:pPr>
            <a:r>
              <a:rPr lang="en-US" altLang="zh-CN" sz="3200" b="1" dirty="0">
                <a:solidFill>
                  <a:srgbClr val="0070C0"/>
                </a:solidFill>
              </a:rPr>
              <a:t>Pintos</a:t>
            </a:r>
            <a:r>
              <a:rPr lang="en-US" altLang="zh-CN" sz="3200" dirty="0"/>
              <a:t> by Ben Pfaff</a:t>
            </a:r>
          </a:p>
          <a:p>
            <a:pPr algn="just">
              <a:lnSpc>
                <a:spcPct val="150000"/>
              </a:lnSpc>
            </a:pPr>
            <a:r>
              <a:rPr lang="en-US" altLang="zh-CN" sz="3200" dirty="0"/>
              <a:t>Developed for Stanford’s CS 140 operating systems course as a successor to </a:t>
            </a:r>
            <a:r>
              <a:rPr lang="en-US" altLang="zh-CN" sz="3200" dirty="0">
                <a:solidFill>
                  <a:srgbClr val="0070C0"/>
                </a:solidFill>
                <a:hlinkClick r:id="rId2">
                  <a:extLst>
                    <a:ext uri="{A12FA001-AC4F-418D-AE19-62706E023703}">
                      <ahyp:hlinkClr xmlns:ahyp="http://schemas.microsoft.com/office/drawing/2018/hyperlinkcolor" val="tx"/>
                    </a:ext>
                  </a:extLst>
                </a:hlinkClick>
              </a:rPr>
              <a:t>Nachos</a:t>
            </a:r>
            <a:r>
              <a:rPr lang="zh-CN" altLang="en-US" sz="3200" dirty="0"/>
              <a:t>，</a:t>
            </a:r>
            <a:r>
              <a:rPr lang="en-US" altLang="zh-CN" sz="3200" dirty="0"/>
              <a:t>a less realistic educational operating system.</a:t>
            </a:r>
          </a:p>
          <a:p>
            <a:pPr algn="just">
              <a:lnSpc>
                <a:spcPct val="150000"/>
              </a:lnSpc>
            </a:pPr>
            <a:r>
              <a:rPr lang="en-US" altLang="zh-CN" sz="3200" dirty="0">
                <a:solidFill>
                  <a:srgbClr val="0070C0"/>
                </a:solidFill>
                <a:hlinkClick r:id="rId3">
                  <a:extLst>
                    <a:ext uri="{A12FA001-AC4F-418D-AE19-62706E023703}">
                      <ahyp:hlinkClr xmlns:ahyp="http://schemas.microsoft.com/office/drawing/2018/hyperlinkcolor" val="tx"/>
                    </a:ext>
                  </a:extLst>
                </a:hlinkClick>
              </a:rPr>
              <a:t>https://pintos-os.org/</a:t>
            </a:r>
            <a:endParaRPr lang="en-US" altLang="zh-CN" sz="3200" dirty="0">
              <a:solidFill>
                <a:srgbClr val="0070C0"/>
              </a:solidFill>
            </a:endParaRPr>
          </a:p>
          <a:p>
            <a:pPr algn="just">
              <a:lnSpc>
                <a:spcPct val="150000"/>
              </a:lnSpc>
            </a:pPr>
            <a:endParaRPr lang="en-US" altLang="zh-CN" dirty="0"/>
          </a:p>
          <a:p>
            <a:pPr algn="just">
              <a:lnSpc>
                <a:spcPct val="150000"/>
              </a:lnSpc>
            </a:pPr>
            <a:endParaRPr lang="zh-CN" altLang="en-US" dirty="0"/>
          </a:p>
        </p:txBody>
      </p:sp>
    </p:spTree>
    <p:extLst>
      <p:ext uri="{BB962C8B-B14F-4D97-AF65-F5344CB8AC3E}">
        <p14:creationId xmlns:p14="http://schemas.microsoft.com/office/powerpoint/2010/main" val="155478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Pintos</a:t>
            </a:r>
            <a:endParaRPr lang="zh-CN" altLang="en-US"/>
          </a:p>
        </p:txBody>
      </p:sp>
      <p:sp>
        <p:nvSpPr>
          <p:cNvPr id="3" name="内容占位符 2"/>
          <p:cNvSpPr>
            <a:spLocks noGrp="1"/>
          </p:cNvSpPr>
          <p:nvPr>
            <p:ph idx="1"/>
          </p:nvPr>
        </p:nvSpPr>
        <p:spPr>
          <a:xfrm>
            <a:off x="548054" y="1010445"/>
            <a:ext cx="10972801" cy="5006181"/>
          </a:xfrm>
        </p:spPr>
        <p:txBody>
          <a:bodyPr/>
          <a:lstStyle/>
          <a:p>
            <a:pPr marL="0" indent="0" algn="just">
              <a:lnSpc>
                <a:spcPct val="130000"/>
              </a:lnSpc>
              <a:buNone/>
            </a:pPr>
            <a:r>
              <a:rPr lang="en-US" altLang="zh-CN" sz="2400" dirty="0"/>
              <a:t>Pintos is a simple OS framework for 80x86. It supports kernel threads, loading and running user programs, and a file system, but it implements all of these in a very simple way. </a:t>
            </a:r>
          </a:p>
          <a:p>
            <a:pPr marL="0" indent="0" algn="just">
              <a:lnSpc>
                <a:spcPct val="130000"/>
              </a:lnSpc>
              <a:buNone/>
            </a:pPr>
            <a:r>
              <a:rPr lang="en-US" altLang="zh-CN" sz="2400" b="1" dirty="0">
                <a:solidFill>
                  <a:srgbClr val="0070C0"/>
                </a:solidFill>
              </a:rPr>
              <a:t>Pintos could run on a regular IBM-compatible PC. </a:t>
            </a:r>
          </a:p>
          <a:p>
            <a:pPr marL="0" indent="0" algn="just">
              <a:lnSpc>
                <a:spcPct val="130000"/>
              </a:lnSpc>
              <a:buNone/>
            </a:pPr>
            <a:r>
              <a:rPr lang="en-US" altLang="zh-CN" sz="2400" dirty="0"/>
              <a:t>We will run Pintos projects in a system simulator, </a:t>
            </a:r>
            <a:r>
              <a:rPr lang="en-US" altLang="zh-CN" sz="2400" dirty="0" err="1"/>
              <a:t>Bochs</a:t>
            </a:r>
            <a:r>
              <a:rPr lang="en-US" altLang="zh-CN" sz="2400" dirty="0"/>
              <a:t> and QEMU simulators. Pintos has also been tested with VMware Player.</a:t>
            </a:r>
          </a:p>
          <a:p>
            <a:pPr marL="0" indent="0" algn="just">
              <a:lnSpc>
                <a:spcPct val="130000"/>
              </a:lnSpc>
              <a:buNone/>
            </a:pPr>
            <a:r>
              <a:rPr lang="en-US" altLang="zh-CN" sz="2400" b="1" dirty="0">
                <a:solidFill>
                  <a:srgbClr val="0070C0"/>
                </a:solidFill>
              </a:rPr>
              <a:t>These projects are hard. They have a reputation of taking a lot of time, and deservedly so. </a:t>
            </a:r>
            <a:r>
              <a:rPr lang="en-US" altLang="zh-CN" sz="2400" dirty="0"/>
              <a:t>We will do what we can to reduce the workload, such as providing a lot of support material, </a:t>
            </a:r>
            <a:r>
              <a:rPr lang="en-US" altLang="zh-CN" sz="2400" b="1" dirty="0">
                <a:solidFill>
                  <a:srgbClr val="0070C0"/>
                </a:solidFill>
              </a:rPr>
              <a:t>but there is plenty of hard work that needs to be done</a:t>
            </a:r>
            <a:r>
              <a:rPr lang="en-US" altLang="zh-CN" sz="2400" b="1" dirty="0"/>
              <a:t>. </a:t>
            </a:r>
            <a:endParaRPr lang="zh-CN" altLang="en-US" sz="2400" b="1" dirty="0"/>
          </a:p>
        </p:txBody>
      </p:sp>
    </p:spTree>
    <p:extLst>
      <p:ext uri="{BB962C8B-B14F-4D97-AF65-F5344CB8AC3E}">
        <p14:creationId xmlns:p14="http://schemas.microsoft.com/office/powerpoint/2010/main" val="2279105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Pintos(2)</a:t>
            </a:r>
            <a:endParaRPr lang="zh-CN" altLang="en-US"/>
          </a:p>
        </p:txBody>
      </p:sp>
      <p:sp>
        <p:nvSpPr>
          <p:cNvPr id="3" name="内容占位符 2"/>
          <p:cNvSpPr>
            <a:spLocks noGrp="1"/>
          </p:cNvSpPr>
          <p:nvPr>
            <p:ph idx="1"/>
          </p:nvPr>
        </p:nvSpPr>
        <p:spPr/>
        <p:txBody>
          <a:bodyPr/>
          <a:lstStyle/>
          <a:p>
            <a:pPr>
              <a:lnSpc>
                <a:spcPct val="150000"/>
              </a:lnSpc>
            </a:pPr>
            <a:r>
              <a:rPr lang="en-US" altLang="zh-CN" sz="2800" dirty="0"/>
              <a:t>Pintos</a:t>
            </a:r>
            <a:r>
              <a:rPr lang="zh-CN" altLang="en-US" sz="2800" dirty="0"/>
              <a:t>有</a:t>
            </a:r>
            <a:r>
              <a:rPr lang="en-US" altLang="zh-CN" sz="2800" dirty="0"/>
              <a:t>4</a:t>
            </a:r>
            <a:r>
              <a:rPr lang="zh-CN" altLang="en-US" sz="2800" dirty="0"/>
              <a:t>个</a:t>
            </a:r>
            <a:r>
              <a:rPr lang="en-US" altLang="zh-CN" sz="2800" dirty="0"/>
              <a:t>Projects</a:t>
            </a:r>
            <a:r>
              <a:rPr lang="zh-CN" altLang="en-US" sz="2800" dirty="0"/>
              <a:t>，难度高。参见：</a:t>
            </a:r>
            <a:endParaRPr lang="en-US" altLang="zh-CN" sz="2800" dirty="0"/>
          </a:p>
          <a:p>
            <a:pPr>
              <a:lnSpc>
                <a:spcPct val="150000"/>
              </a:lnSpc>
            </a:pPr>
            <a:r>
              <a:rPr lang="en-US" altLang="zh-CN" sz="2800" dirty="0">
                <a:solidFill>
                  <a:srgbClr val="0070C0"/>
                </a:solidFill>
                <a:hlinkClick r:id="rId2">
                  <a:extLst>
                    <a:ext uri="{A12FA001-AC4F-418D-AE19-62706E023703}">
                      <ahyp:hlinkClr xmlns:ahyp="http://schemas.microsoft.com/office/drawing/2018/hyperlinkcolor" val="tx"/>
                    </a:ext>
                  </a:extLst>
                </a:hlinkClick>
              </a:rPr>
              <a:t>https://zhuanlan.zhihu.com/p/104497182</a:t>
            </a:r>
            <a:endParaRPr lang="en-US" altLang="zh-CN" sz="2800" dirty="0">
              <a:solidFill>
                <a:srgbClr val="0070C0"/>
              </a:solidFill>
            </a:endParaRPr>
          </a:p>
          <a:p>
            <a:pPr marL="0" indent="0">
              <a:lnSpc>
                <a:spcPct val="150000"/>
              </a:lnSpc>
              <a:buNone/>
            </a:pPr>
            <a:r>
              <a:rPr lang="zh-CN" altLang="en-US" sz="2800" dirty="0"/>
              <a:t>   斯坦福大学</a:t>
            </a:r>
            <a:r>
              <a:rPr lang="en-US" altLang="zh-CN" sz="2800" dirty="0"/>
              <a:t>Pintos Project1</a:t>
            </a:r>
            <a:r>
              <a:rPr lang="zh-CN" altLang="en-US" sz="2800" dirty="0"/>
              <a:t>、</a:t>
            </a:r>
            <a:r>
              <a:rPr lang="en-US" altLang="zh-CN" sz="2800" dirty="0"/>
              <a:t>2 </a:t>
            </a:r>
            <a:r>
              <a:rPr lang="zh-CN" altLang="en-US" sz="2800" dirty="0"/>
              <a:t>指南</a:t>
            </a:r>
            <a:r>
              <a:rPr lang="en-US" altLang="zh-CN" sz="2800" dirty="0"/>
              <a:t>+</a:t>
            </a:r>
            <a:r>
              <a:rPr lang="zh-CN" altLang="en-US" sz="2800" dirty="0"/>
              <a:t>总结</a:t>
            </a:r>
            <a:endParaRPr lang="en-US" altLang="zh-CN" sz="2800" dirty="0"/>
          </a:p>
          <a:p>
            <a:pPr>
              <a:lnSpc>
                <a:spcPct val="150000"/>
              </a:lnSpc>
            </a:pPr>
            <a:r>
              <a:rPr lang="en-US" altLang="zh-CN" sz="2800" dirty="0">
                <a:solidFill>
                  <a:srgbClr val="0070C0"/>
                </a:solidFill>
                <a:hlinkClick r:id="rId3">
                  <a:extLst>
                    <a:ext uri="{A12FA001-AC4F-418D-AE19-62706E023703}">
                      <ahyp:hlinkClr xmlns:ahyp="http://schemas.microsoft.com/office/drawing/2018/hyperlinkcolor" val="tx"/>
                    </a:ext>
                  </a:extLst>
                </a:hlinkClick>
              </a:rPr>
              <a:t>https://zhuanlan.zhihu.com/p/96498456</a:t>
            </a:r>
            <a:endParaRPr lang="en-US" altLang="zh-CN" sz="2800" dirty="0">
              <a:solidFill>
                <a:srgbClr val="0070C0"/>
              </a:solidFill>
            </a:endParaRPr>
          </a:p>
          <a:p>
            <a:pPr marL="0" indent="0">
              <a:lnSpc>
                <a:spcPct val="150000"/>
              </a:lnSpc>
              <a:buNone/>
            </a:pPr>
            <a:r>
              <a:rPr lang="en-US" altLang="zh-CN" sz="2800" dirty="0"/>
              <a:t>   </a:t>
            </a:r>
            <a:r>
              <a:rPr lang="en-US" altLang="zh-CN" sz="2800" dirty="0" err="1"/>
              <a:t>PintOS</a:t>
            </a:r>
            <a:r>
              <a:rPr lang="en-US" altLang="zh-CN" sz="2800" dirty="0"/>
              <a:t> projects </a:t>
            </a:r>
            <a:r>
              <a:rPr lang="zh-CN" altLang="en-US" sz="2800" dirty="0"/>
              <a:t>爆肝实录 </a:t>
            </a:r>
            <a:r>
              <a:rPr lang="en-US" altLang="zh-CN" sz="2800" dirty="0"/>
              <a:t>-- 1</a:t>
            </a:r>
            <a:endParaRPr lang="zh-CN" altLang="en-US" sz="2800" dirty="0"/>
          </a:p>
        </p:txBody>
      </p:sp>
    </p:spTree>
    <p:extLst>
      <p:ext uri="{BB962C8B-B14F-4D97-AF65-F5344CB8AC3E}">
        <p14:creationId xmlns:p14="http://schemas.microsoft.com/office/powerpoint/2010/main" val="81900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Possible Platforms for Nachos</a:t>
            </a:r>
            <a:endParaRPr lang="zh-CN" altLang="en-US"/>
          </a:p>
        </p:txBody>
      </p:sp>
      <p:sp>
        <p:nvSpPr>
          <p:cNvPr id="3" name="内容占位符 2"/>
          <p:cNvSpPr>
            <a:spLocks noGrp="1"/>
          </p:cNvSpPr>
          <p:nvPr>
            <p:ph idx="1"/>
          </p:nvPr>
        </p:nvSpPr>
        <p:spPr/>
        <p:txBody>
          <a:bodyPr/>
          <a:lstStyle/>
          <a:p>
            <a:pPr>
              <a:lnSpc>
                <a:spcPct val="150000"/>
              </a:lnSpc>
            </a:pPr>
            <a:r>
              <a:rPr lang="en-US" altLang="zh-CN" sz="3600" dirty="0"/>
              <a:t>Linux</a:t>
            </a:r>
            <a:r>
              <a:rPr lang="zh-CN" altLang="en-US" sz="3600" dirty="0"/>
              <a:t>，包括虚拟机</a:t>
            </a:r>
            <a:r>
              <a:rPr lang="en-US" altLang="zh-CN" sz="3600" dirty="0"/>
              <a:t>(VMware</a:t>
            </a:r>
            <a:r>
              <a:rPr lang="zh-CN" altLang="en-US" sz="3600" dirty="0"/>
              <a:t>等</a:t>
            </a:r>
            <a:r>
              <a:rPr lang="en-US" altLang="zh-CN" sz="3600" dirty="0"/>
              <a:t>)</a:t>
            </a:r>
            <a:r>
              <a:rPr lang="zh-CN" altLang="en-US" sz="3600" dirty="0"/>
              <a:t>中的</a:t>
            </a:r>
            <a:r>
              <a:rPr lang="en-US" altLang="zh-CN" sz="3600" dirty="0"/>
              <a:t>Linux</a:t>
            </a:r>
          </a:p>
          <a:p>
            <a:pPr>
              <a:lnSpc>
                <a:spcPct val="150000"/>
              </a:lnSpc>
            </a:pPr>
            <a:r>
              <a:rPr lang="en-US" altLang="zh-CN" sz="3600" dirty="0"/>
              <a:t>Windows Subsystem for Linux(WSL version 2)</a:t>
            </a:r>
          </a:p>
          <a:p>
            <a:pPr>
              <a:lnSpc>
                <a:spcPct val="150000"/>
              </a:lnSpc>
            </a:pPr>
            <a:r>
              <a:rPr lang="en-US" altLang="zh-CN" sz="3600" dirty="0"/>
              <a:t>Cygwin</a:t>
            </a:r>
          </a:p>
          <a:p>
            <a:pPr>
              <a:lnSpc>
                <a:spcPct val="150000"/>
              </a:lnSpc>
            </a:pPr>
            <a:r>
              <a:rPr lang="en-US" altLang="zh-CN" sz="3600" dirty="0"/>
              <a:t>386 BSD Unix</a:t>
            </a:r>
          </a:p>
        </p:txBody>
      </p:sp>
    </p:spTree>
    <p:extLst>
      <p:ext uri="{BB962C8B-B14F-4D97-AF65-F5344CB8AC3E}">
        <p14:creationId xmlns:p14="http://schemas.microsoft.com/office/powerpoint/2010/main" val="2497315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Possible Platforms for Nachos(2)</a:t>
            </a:r>
            <a:endParaRPr lang="zh-CN" altLang="en-US"/>
          </a:p>
        </p:txBody>
      </p:sp>
      <p:sp>
        <p:nvSpPr>
          <p:cNvPr id="3" name="内容占位符 2"/>
          <p:cNvSpPr>
            <a:spLocks noGrp="1"/>
          </p:cNvSpPr>
          <p:nvPr>
            <p:ph idx="1"/>
          </p:nvPr>
        </p:nvSpPr>
        <p:spPr>
          <a:xfrm>
            <a:off x="609601" y="1115508"/>
            <a:ext cx="10972799" cy="4626984"/>
          </a:xfrm>
        </p:spPr>
        <p:txBody>
          <a:bodyPr/>
          <a:lstStyle/>
          <a:p>
            <a:pPr>
              <a:lnSpc>
                <a:spcPct val="130000"/>
              </a:lnSpc>
            </a:pPr>
            <a:r>
              <a:rPr lang="en-US" altLang="zh-CN" sz="2800" dirty="0"/>
              <a:t>Sun Solaris</a:t>
            </a:r>
          </a:p>
          <a:p>
            <a:pPr>
              <a:lnSpc>
                <a:spcPct val="130000"/>
              </a:lnSpc>
            </a:pPr>
            <a:r>
              <a:rPr lang="en-US" altLang="zh-CN" sz="2800" dirty="0"/>
              <a:t>HP-UX</a:t>
            </a:r>
          </a:p>
          <a:p>
            <a:pPr>
              <a:lnSpc>
                <a:spcPct val="130000"/>
              </a:lnSpc>
            </a:pPr>
            <a:r>
              <a:rPr lang="en-US" altLang="zh-CN" sz="2800" dirty="0"/>
              <a:t>DEC Alpha BSD/Linux</a:t>
            </a:r>
          </a:p>
          <a:p>
            <a:pPr>
              <a:lnSpc>
                <a:spcPct val="130000"/>
              </a:lnSpc>
            </a:pPr>
            <a:r>
              <a:rPr lang="en-US" altLang="zh-CN" sz="2800" dirty="0"/>
              <a:t>IBM RS/6000 AIX</a:t>
            </a:r>
          </a:p>
          <a:p>
            <a:pPr>
              <a:lnSpc>
                <a:spcPct val="130000"/>
              </a:lnSpc>
            </a:pPr>
            <a:r>
              <a:rPr lang="en-US" altLang="zh-CN" sz="2800" dirty="0"/>
              <a:t>Mac(X86) OS</a:t>
            </a:r>
          </a:p>
          <a:p>
            <a:pPr>
              <a:lnSpc>
                <a:spcPct val="130000"/>
              </a:lnSpc>
            </a:pPr>
            <a:endParaRPr lang="en-US" altLang="zh-CN" sz="2800" dirty="0"/>
          </a:p>
          <a:p>
            <a:pPr>
              <a:lnSpc>
                <a:spcPct val="130000"/>
              </a:lnSpc>
            </a:pPr>
            <a:r>
              <a:rPr lang="en-US" altLang="zh-CN" sz="2800" dirty="0"/>
              <a:t>Nachos Java</a:t>
            </a:r>
            <a:r>
              <a:rPr lang="zh-CN" altLang="en-US" sz="2800" dirty="0"/>
              <a:t>版</a:t>
            </a:r>
          </a:p>
        </p:txBody>
      </p:sp>
    </p:spTree>
    <p:extLst>
      <p:ext uri="{BB962C8B-B14F-4D97-AF65-F5344CB8AC3E}">
        <p14:creationId xmlns:p14="http://schemas.microsoft.com/office/powerpoint/2010/main" val="369561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Our Choice</a:t>
            </a:r>
            <a:endParaRPr lang="zh-CN" altLang="en-US"/>
          </a:p>
        </p:txBody>
      </p:sp>
      <p:sp>
        <p:nvSpPr>
          <p:cNvPr id="3" name="内容占位符 2"/>
          <p:cNvSpPr>
            <a:spLocks noGrp="1"/>
          </p:cNvSpPr>
          <p:nvPr>
            <p:ph idx="1"/>
          </p:nvPr>
        </p:nvSpPr>
        <p:spPr/>
        <p:txBody>
          <a:bodyPr/>
          <a:lstStyle/>
          <a:p>
            <a:r>
              <a:rPr lang="en-US" altLang="zh-CN" sz="3200" dirty="0"/>
              <a:t>Nachos-3.4-UALR-2022</a:t>
            </a:r>
            <a:r>
              <a:rPr lang="zh-CN" altLang="en-US" sz="3200" dirty="0"/>
              <a:t>版</a:t>
            </a:r>
            <a:endParaRPr lang="en-US" altLang="zh-CN" sz="3200" dirty="0"/>
          </a:p>
          <a:p>
            <a:endParaRPr lang="en-US" altLang="zh-CN" sz="3200" dirty="0"/>
          </a:p>
          <a:p>
            <a:r>
              <a:rPr lang="en-US" altLang="zh-CN" sz="3200" dirty="0"/>
              <a:t>Host of Nachos: Ubuntu, 32 or 64 bit</a:t>
            </a:r>
          </a:p>
          <a:p>
            <a:endParaRPr lang="en-US" altLang="zh-CN" sz="3200" dirty="0"/>
          </a:p>
          <a:p>
            <a:r>
              <a:rPr lang="en-US" altLang="zh-CN" sz="3200" dirty="0"/>
              <a:t>Run Ubuntu on PC or in VMware, VirtualBox, …</a:t>
            </a:r>
          </a:p>
          <a:p>
            <a:endParaRPr lang="zh-CN" altLang="en-US" sz="3200" dirty="0"/>
          </a:p>
        </p:txBody>
      </p:sp>
    </p:spTree>
    <p:extLst>
      <p:ext uri="{BB962C8B-B14F-4D97-AF65-F5344CB8AC3E}">
        <p14:creationId xmlns:p14="http://schemas.microsoft.com/office/powerpoint/2010/main" val="338744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M1/M2(ARM CPU) Mac</a:t>
            </a:r>
            <a:endParaRPr lang="zh-CN" altLang="en-US" dirty="0"/>
          </a:p>
        </p:txBody>
      </p:sp>
      <p:sp>
        <p:nvSpPr>
          <p:cNvPr id="3" name="内容占位符 2"/>
          <p:cNvSpPr>
            <a:spLocks noGrp="1"/>
          </p:cNvSpPr>
          <p:nvPr>
            <p:ph idx="1"/>
          </p:nvPr>
        </p:nvSpPr>
        <p:spPr>
          <a:xfrm>
            <a:off x="512383" y="1000224"/>
            <a:ext cx="11070017" cy="4626984"/>
          </a:xfrm>
        </p:spPr>
        <p:txBody>
          <a:bodyPr/>
          <a:lstStyle/>
          <a:p>
            <a:pPr algn="just">
              <a:lnSpc>
                <a:spcPct val="150000"/>
              </a:lnSpc>
            </a:pPr>
            <a:r>
              <a:rPr lang="zh-CN" altLang="en-US" sz="2400" dirty="0"/>
              <a:t>因为</a:t>
            </a:r>
            <a:r>
              <a:rPr lang="en-US" altLang="zh-CN" sz="2400" dirty="0"/>
              <a:t>C++</a:t>
            </a:r>
            <a:r>
              <a:rPr lang="zh-CN" altLang="en-US" sz="2400" dirty="0"/>
              <a:t>版本</a:t>
            </a:r>
            <a:r>
              <a:rPr lang="en-US" altLang="zh-CN" sz="2400" dirty="0"/>
              <a:t>Nachos</a:t>
            </a:r>
            <a:r>
              <a:rPr lang="zh-CN" altLang="en-US" sz="2400" dirty="0"/>
              <a:t>中的线程上下文切换程序是用汇编语言写的</a:t>
            </a:r>
            <a:r>
              <a:rPr lang="en-US" altLang="zh-CN" sz="2400" dirty="0"/>
              <a:t>(</a:t>
            </a:r>
            <a:r>
              <a:rPr lang="zh-CN" altLang="en-US" sz="2400" dirty="0"/>
              <a:t>也必须用汇编语言</a:t>
            </a:r>
            <a:r>
              <a:rPr lang="en-US" altLang="zh-CN" sz="2400" dirty="0"/>
              <a:t>)</a:t>
            </a:r>
            <a:r>
              <a:rPr lang="zh-CN" altLang="en-US" sz="2400" dirty="0"/>
              <a:t>，与</a:t>
            </a:r>
            <a:r>
              <a:rPr lang="en-US" altLang="zh-CN" sz="2400" dirty="0"/>
              <a:t>CPU</a:t>
            </a:r>
            <a:r>
              <a:rPr lang="zh-CN" altLang="en-US" sz="2400" dirty="0"/>
              <a:t>的机器指令相关。</a:t>
            </a:r>
            <a:r>
              <a:rPr lang="en-US" altLang="zh-CN" sz="2400" dirty="0"/>
              <a:t>Nachos</a:t>
            </a:r>
            <a:r>
              <a:rPr lang="zh-CN" altLang="en-US" sz="2400" dirty="0"/>
              <a:t>当前版本尚未支持</a:t>
            </a:r>
            <a:r>
              <a:rPr lang="en-US" altLang="zh-CN" sz="2400" dirty="0"/>
              <a:t>ARM CPU</a:t>
            </a:r>
          </a:p>
          <a:p>
            <a:pPr algn="just">
              <a:lnSpc>
                <a:spcPct val="150000"/>
              </a:lnSpc>
            </a:pPr>
            <a:r>
              <a:rPr lang="zh-CN" altLang="en-US" sz="2400" dirty="0"/>
              <a:t>因此需要在</a:t>
            </a:r>
            <a:r>
              <a:rPr lang="en-US" altLang="zh-CN" sz="2400" dirty="0"/>
              <a:t>Nachos</a:t>
            </a:r>
            <a:r>
              <a:rPr lang="zh-CN" altLang="en-US" sz="2400" dirty="0"/>
              <a:t>中添加对</a:t>
            </a:r>
            <a:r>
              <a:rPr lang="en-US" altLang="zh-CN" sz="2400" dirty="0"/>
              <a:t>ARM CPU</a:t>
            </a:r>
            <a:r>
              <a:rPr lang="zh-CN" altLang="en-US" sz="2400" dirty="0"/>
              <a:t>的相关汇编语言程序，才能让</a:t>
            </a:r>
            <a:r>
              <a:rPr lang="en-US" altLang="zh-CN" sz="2400" dirty="0"/>
              <a:t>Nachos</a:t>
            </a:r>
            <a:r>
              <a:rPr lang="zh-CN" altLang="en-US" sz="2400" dirty="0"/>
              <a:t>支持</a:t>
            </a:r>
            <a:r>
              <a:rPr lang="en-US" altLang="zh-CN" sz="2400" dirty="0"/>
              <a:t>ARM</a:t>
            </a:r>
            <a:r>
              <a:rPr lang="zh-CN" altLang="en-US" sz="2400" dirty="0"/>
              <a:t>的机器</a:t>
            </a:r>
            <a:endParaRPr lang="en-US" altLang="zh-CN" sz="2400" dirty="0"/>
          </a:p>
          <a:p>
            <a:pPr algn="just">
              <a:lnSpc>
                <a:spcPct val="150000"/>
              </a:lnSpc>
            </a:pPr>
            <a:r>
              <a:rPr lang="zh-CN" altLang="en-US" sz="2400" dirty="0"/>
              <a:t>使用</a:t>
            </a:r>
            <a:r>
              <a:rPr lang="en-US" altLang="zh-CN" sz="2400" dirty="0"/>
              <a:t>M1/M2 Mac</a:t>
            </a:r>
            <a:r>
              <a:rPr lang="zh-CN" altLang="en-US" sz="2400" dirty="0"/>
              <a:t>的同学可用：</a:t>
            </a:r>
            <a:r>
              <a:rPr lang="en-US" altLang="zh-CN" sz="2400" dirty="0"/>
              <a:t>1-</a:t>
            </a:r>
            <a:r>
              <a:rPr lang="zh-CN" altLang="en-US" sz="2400" dirty="0"/>
              <a:t>实验室</a:t>
            </a:r>
            <a:r>
              <a:rPr lang="en-US" altLang="zh-CN" sz="2400" dirty="0"/>
              <a:t>Linux</a:t>
            </a:r>
            <a:r>
              <a:rPr lang="zh-CN" altLang="en-US" sz="2400" dirty="0"/>
              <a:t>机器；</a:t>
            </a:r>
            <a:r>
              <a:rPr lang="en-US" altLang="zh-CN" sz="2400" dirty="0"/>
              <a:t>2-</a:t>
            </a:r>
            <a:r>
              <a:rPr lang="zh-CN" altLang="en-US" sz="2400" dirty="0"/>
              <a:t>同组</a:t>
            </a:r>
            <a:r>
              <a:rPr lang="en-US" altLang="zh-CN" sz="2400" dirty="0"/>
              <a:t>X86 Linux</a:t>
            </a:r>
            <a:r>
              <a:rPr lang="zh-CN" altLang="en-US" sz="2400" dirty="0"/>
              <a:t>的同学开启</a:t>
            </a:r>
            <a:r>
              <a:rPr lang="en-US" altLang="zh-CN" sz="2400" dirty="0"/>
              <a:t>SSH</a:t>
            </a:r>
            <a:r>
              <a:rPr lang="zh-CN" altLang="en-US" sz="2400" dirty="0"/>
              <a:t>服务，</a:t>
            </a:r>
            <a:r>
              <a:rPr lang="en-US" altLang="zh-CN" sz="2400" dirty="0"/>
              <a:t>Mac</a:t>
            </a:r>
            <a:r>
              <a:rPr lang="zh-CN" altLang="en-US" sz="2400" dirty="0"/>
              <a:t>的同学用</a:t>
            </a:r>
            <a:r>
              <a:rPr lang="en-US" altLang="zh-CN" sz="2400" dirty="0"/>
              <a:t>SSH</a:t>
            </a:r>
            <a:r>
              <a:rPr lang="zh-CN" altLang="en-US" sz="2400" dirty="0"/>
              <a:t>协议通过网络连接；</a:t>
            </a:r>
            <a:r>
              <a:rPr lang="en-US" altLang="zh-CN" sz="2400" dirty="0"/>
              <a:t>3-</a:t>
            </a:r>
            <a:r>
              <a:rPr lang="zh-CN" altLang="en-US" sz="2400" dirty="0"/>
              <a:t>网上的</a:t>
            </a:r>
            <a:r>
              <a:rPr lang="en-US" altLang="zh-CN" sz="2400" dirty="0"/>
              <a:t>X86</a:t>
            </a:r>
            <a:r>
              <a:rPr lang="zh-CN" altLang="en-US" sz="2400" dirty="0"/>
              <a:t>虚拟机；</a:t>
            </a:r>
            <a:r>
              <a:rPr lang="en-US" altLang="zh-CN" sz="2400" dirty="0">
                <a:solidFill>
                  <a:srgbClr val="0070C0"/>
                </a:solidFill>
              </a:rPr>
              <a:t>4*-</a:t>
            </a:r>
            <a:r>
              <a:rPr lang="zh-CN" altLang="en-US" sz="2400" dirty="0">
                <a:solidFill>
                  <a:srgbClr val="0070C0"/>
                </a:solidFill>
              </a:rPr>
              <a:t>我校高性能计算云平台的</a:t>
            </a:r>
            <a:r>
              <a:rPr lang="en-US" altLang="zh-CN" sz="2400" dirty="0">
                <a:solidFill>
                  <a:srgbClr val="0070C0"/>
                </a:solidFill>
              </a:rPr>
              <a:t>X86</a:t>
            </a:r>
            <a:r>
              <a:rPr lang="zh-CN" altLang="en-US" sz="2400" dirty="0">
                <a:solidFill>
                  <a:srgbClr val="0070C0"/>
                </a:solidFill>
              </a:rPr>
              <a:t>虚拟机</a:t>
            </a:r>
            <a:r>
              <a:rPr lang="zh-CN" altLang="en-US" sz="2400" dirty="0"/>
              <a:t>；</a:t>
            </a:r>
            <a:r>
              <a:rPr lang="en-US" altLang="zh-CN" sz="2400" dirty="0"/>
              <a:t>…</a:t>
            </a:r>
          </a:p>
          <a:p>
            <a:pPr algn="just">
              <a:lnSpc>
                <a:spcPct val="150000"/>
              </a:lnSpc>
            </a:pPr>
            <a:r>
              <a:rPr lang="zh-CN" altLang="en-US" sz="2400" dirty="0">
                <a:solidFill>
                  <a:srgbClr val="0070C0"/>
                </a:solidFill>
              </a:rPr>
              <a:t>我校高性能计算云平台的存储及运算性能有限，因此仅限确实需要该平台的同学使用</a:t>
            </a:r>
            <a:endParaRPr lang="en-US" altLang="zh-CN" sz="2400" dirty="0">
              <a:solidFill>
                <a:srgbClr val="0070C0"/>
              </a:solidFill>
            </a:endParaRPr>
          </a:p>
        </p:txBody>
      </p:sp>
    </p:spTree>
    <p:extLst>
      <p:ext uri="{BB962C8B-B14F-4D97-AF65-F5344CB8AC3E}">
        <p14:creationId xmlns:p14="http://schemas.microsoft.com/office/powerpoint/2010/main" val="990745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95B59-7381-41B7-9E45-365F500EC9BE}"/>
              </a:ext>
            </a:extLst>
          </p:cNvPr>
          <p:cNvSpPr>
            <a:spLocks noGrp="1"/>
          </p:cNvSpPr>
          <p:nvPr>
            <p:ph type="title"/>
          </p:nvPr>
        </p:nvSpPr>
        <p:spPr/>
        <p:txBody>
          <a:bodyPr/>
          <a:lstStyle/>
          <a:p>
            <a:r>
              <a:rPr lang="en-US" altLang="zh-CN"/>
              <a:t>Nachos</a:t>
            </a:r>
            <a:r>
              <a:rPr lang="zh-CN" altLang="en-US"/>
              <a:t>的一些版本</a:t>
            </a:r>
          </a:p>
        </p:txBody>
      </p:sp>
      <p:sp>
        <p:nvSpPr>
          <p:cNvPr id="3" name="内容占位符 2">
            <a:extLst>
              <a:ext uri="{FF2B5EF4-FFF2-40B4-BE49-F238E27FC236}">
                <a16:creationId xmlns:a16="http://schemas.microsoft.com/office/drawing/2014/main" id="{C86BBA99-9D7B-4402-8716-377B0266AD34}"/>
              </a:ext>
            </a:extLst>
          </p:cNvPr>
          <p:cNvSpPr>
            <a:spLocks noGrp="1"/>
          </p:cNvSpPr>
          <p:nvPr>
            <p:ph idx="1"/>
          </p:nvPr>
        </p:nvSpPr>
        <p:spPr>
          <a:xfrm>
            <a:off x="525624" y="1084378"/>
            <a:ext cx="10972799" cy="5260437"/>
          </a:xfrm>
        </p:spPr>
        <p:txBody>
          <a:bodyPr/>
          <a:lstStyle/>
          <a:p>
            <a:pPr>
              <a:lnSpc>
                <a:spcPct val="130000"/>
              </a:lnSpc>
            </a:pPr>
            <a:r>
              <a:rPr lang="en-US" altLang="zh-CN" sz="2800" dirty="0"/>
              <a:t>Nachos 3.0</a:t>
            </a:r>
            <a:r>
              <a:rPr lang="zh-CN" altLang="en-US" sz="2800" dirty="0"/>
              <a:t>，</a:t>
            </a:r>
            <a:r>
              <a:rPr lang="en-US" altLang="zh-CN" sz="2800" dirty="0"/>
              <a:t>3.1</a:t>
            </a:r>
            <a:r>
              <a:rPr lang="zh-CN" altLang="en-US" sz="2800" dirty="0"/>
              <a:t>，</a:t>
            </a:r>
            <a:r>
              <a:rPr lang="en-US" altLang="zh-CN" sz="2800" dirty="0"/>
              <a:t>3.2</a:t>
            </a:r>
            <a:r>
              <a:rPr lang="zh-CN" altLang="en-US" sz="2800" dirty="0"/>
              <a:t>：一些早期的版本</a:t>
            </a:r>
            <a:endParaRPr lang="en-US" altLang="zh-CN" sz="2800" dirty="0"/>
          </a:p>
          <a:p>
            <a:pPr>
              <a:lnSpc>
                <a:spcPct val="130000"/>
              </a:lnSpc>
            </a:pPr>
            <a:r>
              <a:rPr lang="en-US" altLang="zh-CN" sz="2800" dirty="0"/>
              <a:t>Nachos 3.4</a:t>
            </a:r>
            <a:r>
              <a:rPr lang="zh-CN" altLang="en-US" sz="2800" dirty="0"/>
              <a:t>：一个主要的成熟版本</a:t>
            </a:r>
            <a:endParaRPr lang="en-US" altLang="zh-CN" sz="2800" dirty="0"/>
          </a:p>
          <a:p>
            <a:pPr>
              <a:lnSpc>
                <a:spcPct val="130000"/>
              </a:lnSpc>
            </a:pPr>
            <a:r>
              <a:rPr lang="en-US" altLang="zh-CN" sz="2800" dirty="0"/>
              <a:t>Nachos-3.4-UALR</a:t>
            </a:r>
            <a:r>
              <a:rPr lang="zh-CN" altLang="en-US" sz="2800" dirty="0"/>
              <a:t>：</a:t>
            </a:r>
            <a:r>
              <a:rPr lang="en-US" altLang="zh-CN" sz="2800" dirty="0" err="1"/>
              <a:t>Peiyi</a:t>
            </a:r>
            <a:r>
              <a:rPr lang="en-US" altLang="zh-CN" sz="2800" dirty="0"/>
              <a:t> Tang</a:t>
            </a:r>
            <a:r>
              <a:rPr lang="zh-CN" altLang="en-US" sz="2800" dirty="0"/>
              <a:t>等改写的</a:t>
            </a:r>
            <a:r>
              <a:rPr lang="en-US" altLang="zh-CN" sz="2800" dirty="0"/>
              <a:t>Nachos 3.4</a:t>
            </a:r>
            <a:r>
              <a:rPr lang="zh-CN" altLang="en-US" sz="2800" dirty="0"/>
              <a:t>修改版</a:t>
            </a:r>
            <a:endParaRPr lang="en-US" altLang="zh-CN" sz="2800" dirty="0"/>
          </a:p>
          <a:p>
            <a:pPr>
              <a:lnSpc>
                <a:spcPct val="130000"/>
              </a:lnSpc>
            </a:pPr>
            <a:r>
              <a:rPr lang="en-US" altLang="zh-CN" sz="2800" dirty="0"/>
              <a:t>Nachos 4.0</a:t>
            </a:r>
            <a:r>
              <a:rPr lang="zh-CN" altLang="en-US" sz="2800" dirty="0"/>
              <a:t>：</a:t>
            </a:r>
            <a:r>
              <a:rPr lang="en-US" altLang="zh-CN" sz="2800" dirty="0"/>
              <a:t>Nachos</a:t>
            </a:r>
            <a:r>
              <a:rPr lang="zh-CN" altLang="en-US" sz="2800" dirty="0"/>
              <a:t>原作者重写的一个版本。与</a:t>
            </a:r>
            <a:r>
              <a:rPr lang="en-US" altLang="zh-CN" sz="2800" dirty="0"/>
              <a:t>3.4</a:t>
            </a:r>
            <a:r>
              <a:rPr lang="zh-CN" altLang="en-US" sz="2800" dirty="0"/>
              <a:t>版相比，原作者自己认为没有突出的优点，且仅做到了</a:t>
            </a:r>
            <a:r>
              <a:rPr lang="en-US" altLang="zh-CN" sz="2800" dirty="0"/>
              <a:t>beta-test</a:t>
            </a:r>
            <a:r>
              <a:rPr lang="zh-CN" altLang="en-US" sz="2800" dirty="0"/>
              <a:t>阶段</a:t>
            </a:r>
            <a:endParaRPr lang="en-US" altLang="zh-CN" sz="2800" dirty="0"/>
          </a:p>
          <a:p>
            <a:pPr>
              <a:lnSpc>
                <a:spcPct val="130000"/>
              </a:lnSpc>
            </a:pPr>
            <a:r>
              <a:rPr lang="en-US" altLang="zh-CN" sz="2800" dirty="0"/>
              <a:t>Nachos 4.1</a:t>
            </a:r>
            <a:r>
              <a:rPr lang="zh-CN" altLang="en-US" sz="2800" dirty="0"/>
              <a:t>：非官方对</a:t>
            </a:r>
            <a:r>
              <a:rPr lang="en-US" altLang="zh-CN" sz="2800" dirty="0"/>
              <a:t>Nachos 4.0</a:t>
            </a:r>
            <a:r>
              <a:rPr lang="zh-CN" altLang="en-US" sz="2800" dirty="0"/>
              <a:t>的修改版</a:t>
            </a:r>
            <a:endParaRPr lang="en-US" altLang="zh-CN" sz="2800" dirty="0"/>
          </a:p>
          <a:p>
            <a:pPr>
              <a:lnSpc>
                <a:spcPct val="130000"/>
              </a:lnSpc>
            </a:pPr>
            <a:r>
              <a:rPr lang="en-US" altLang="zh-CN" sz="2800" dirty="0"/>
              <a:t>Nachos 5.0j</a:t>
            </a:r>
            <a:r>
              <a:rPr lang="zh-CN" altLang="en-US" sz="2800" dirty="0"/>
              <a:t>：</a:t>
            </a:r>
            <a:r>
              <a:rPr lang="en-US" altLang="zh-CN" sz="2800" dirty="0"/>
              <a:t>Daniel </a:t>
            </a:r>
            <a:r>
              <a:rPr lang="en-US" altLang="zh-CN" sz="2800" dirty="0" err="1"/>
              <a:t>Hettena</a:t>
            </a:r>
            <a:r>
              <a:rPr lang="zh-CN" altLang="en-US" sz="2800" dirty="0"/>
              <a:t>等改写的</a:t>
            </a:r>
            <a:r>
              <a:rPr lang="en-US" altLang="zh-CN" sz="2800" dirty="0"/>
              <a:t>Java</a:t>
            </a:r>
            <a:r>
              <a:rPr lang="zh-CN" altLang="en-US" sz="2800" dirty="0"/>
              <a:t>版</a:t>
            </a:r>
          </a:p>
        </p:txBody>
      </p:sp>
    </p:spTree>
    <p:extLst>
      <p:ext uri="{BB962C8B-B14F-4D97-AF65-F5344CB8AC3E}">
        <p14:creationId xmlns:p14="http://schemas.microsoft.com/office/powerpoint/2010/main" val="80751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Course Project Purpose</a:t>
            </a:r>
            <a:endParaRPr lang="zh-CN" altLang="en-US"/>
          </a:p>
        </p:txBody>
      </p:sp>
      <p:sp>
        <p:nvSpPr>
          <p:cNvPr id="3" name="内容占位符 2"/>
          <p:cNvSpPr>
            <a:spLocks noGrp="1"/>
          </p:cNvSpPr>
          <p:nvPr>
            <p:ph idx="1"/>
          </p:nvPr>
        </p:nvSpPr>
        <p:spPr>
          <a:xfrm>
            <a:off x="609600" y="1021053"/>
            <a:ext cx="10972799" cy="4626984"/>
          </a:xfrm>
        </p:spPr>
        <p:txBody>
          <a:bodyPr/>
          <a:lstStyle/>
          <a:p>
            <a:pPr>
              <a:lnSpc>
                <a:spcPct val="150000"/>
              </a:lnSpc>
            </a:pPr>
            <a:r>
              <a:rPr lang="zh-CN" altLang="en-US" sz="2400" dirty="0"/>
              <a:t>操作系统是一门实践性很强的课程</a:t>
            </a:r>
            <a:endParaRPr lang="en-US" altLang="zh-CN" sz="2400" dirty="0"/>
          </a:p>
          <a:p>
            <a:pPr>
              <a:lnSpc>
                <a:spcPct val="150000"/>
              </a:lnSpc>
            </a:pPr>
            <a:r>
              <a:rPr lang="zh-CN" altLang="en-US" sz="2400" dirty="0"/>
              <a:t>一般性地阐述其工作原理，很可能使本来具体生动的内容变得十分</a:t>
            </a:r>
            <a:r>
              <a:rPr lang="zh-CN" altLang="en-US" sz="2400" b="1" dirty="0">
                <a:solidFill>
                  <a:srgbClr val="0070C0"/>
                </a:solidFill>
              </a:rPr>
              <a:t>抽象、枯燥并难以理解</a:t>
            </a:r>
            <a:endParaRPr lang="en-US" altLang="zh-CN" sz="2400" b="1" dirty="0">
              <a:solidFill>
                <a:srgbClr val="0070C0"/>
              </a:solidFill>
            </a:endParaRPr>
          </a:p>
          <a:p>
            <a:pPr>
              <a:lnSpc>
                <a:spcPct val="150000"/>
              </a:lnSpc>
            </a:pPr>
            <a:r>
              <a:rPr lang="zh-CN" altLang="en-US" sz="2400" dirty="0"/>
              <a:t>解决好</a:t>
            </a:r>
            <a:r>
              <a:rPr lang="zh-CN" altLang="en-US" sz="2400" dirty="0">
                <a:solidFill>
                  <a:srgbClr val="C00000"/>
                </a:solidFill>
              </a:rPr>
              <a:t>理论与实践相结合</a:t>
            </a:r>
            <a:r>
              <a:rPr lang="zh-CN" altLang="en-US" sz="2400" dirty="0"/>
              <a:t>的问题是提高操作系统教学质量的关键</a:t>
            </a:r>
            <a:endParaRPr lang="en-US" altLang="zh-CN" sz="2400" dirty="0"/>
          </a:p>
          <a:p>
            <a:pPr>
              <a:lnSpc>
                <a:spcPct val="150000"/>
              </a:lnSpc>
            </a:pPr>
            <a:r>
              <a:rPr lang="zh-CN" altLang="en-US" sz="2400" dirty="0"/>
              <a:t>一门好的操作系统实践课将使读者更加形象和深刻地理解课堂中讲述的概念、原理和它们的应用</a:t>
            </a:r>
            <a:endParaRPr lang="en-US" altLang="zh-CN" sz="2400" dirty="0"/>
          </a:p>
          <a:p>
            <a:pPr>
              <a:lnSpc>
                <a:spcPct val="150000"/>
              </a:lnSpc>
            </a:pPr>
            <a:r>
              <a:rPr lang="zh-CN" altLang="en-US" sz="2400" dirty="0"/>
              <a:t>经常地，基本思想用自然语言及图表等描述更简洁清晰。而对应的详细实现，则必须</a:t>
            </a:r>
            <a:r>
              <a:rPr lang="zh-CN" altLang="en-US" sz="2400" dirty="0">
                <a:solidFill>
                  <a:srgbClr val="C00000"/>
                </a:solidFill>
              </a:rPr>
              <a:t>用代码才能表达完整</a:t>
            </a:r>
          </a:p>
        </p:txBody>
      </p:sp>
    </p:spTree>
    <p:extLst>
      <p:ext uri="{BB962C8B-B14F-4D97-AF65-F5344CB8AC3E}">
        <p14:creationId xmlns:p14="http://schemas.microsoft.com/office/powerpoint/2010/main" val="3524508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42D37-81EE-432D-8CEF-3AD0389E3596}"/>
              </a:ext>
            </a:extLst>
          </p:cNvPr>
          <p:cNvSpPr>
            <a:spLocks noGrp="1"/>
          </p:cNvSpPr>
          <p:nvPr>
            <p:ph type="title"/>
          </p:nvPr>
        </p:nvSpPr>
        <p:spPr/>
        <p:txBody>
          <a:bodyPr/>
          <a:lstStyle/>
          <a:p>
            <a:r>
              <a:rPr lang="en-US" altLang="zh-CN"/>
              <a:t>Nachos-3.4-UALR</a:t>
            </a:r>
            <a:r>
              <a:rPr lang="zh-CN" altLang="en-US"/>
              <a:t>版</a:t>
            </a:r>
          </a:p>
        </p:txBody>
      </p:sp>
      <p:sp>
        <p:nvSpPr>
          <p:cNvPr id="3" name="内容占位符 2">
            <a:extLst>
              <a:ext uri="{FF2B5EF4-FFF2-40B4-BE49-F238E27FC236}">
                <a16:creationId xmlns:a16="http://schemas.microsoft.com/office/drawing/2014/main" id="{CCCFC772-F463-44D8-B744-AA8FE51B2444}"/>
              </a:ext>
            </a:extLst>
          </p:cNvPr>
          <p:cNvSpPr>
            <a:spLocks noGrp="1"/>
          </p:cNvSpPr>
          <p:nvPr>
            <p:ph idx="1"/>
          </p:nvPr>
        </p:nvSpPr>
        <p:spPr>
          <a:xfrm>
            <a:off x="609600" y="1013681"/>
            <a:ext cx="10785231" cy="4626984"/>
          </a:xfrm>
        </p:spPr>
        <p:txBody>
          <a:bodyPr/>
          <a:lstStyle/>
          <a:p>
            <a:pPr>
              <a:lnSpc>
                <a:spcPct val="130000"/>
              </a:lnSpc>
            </a:pPr>
            <a:r>
              <a:rPr lang="zh-CN" altLang="en-US" sz="2400" dirty="0"/>
              <a:t>修改自</a:t>
            </a:r>
            <a:r>
              <a:rPr lang="en-US" altLang="zh-CN" sz="2400" dirty="0"/>
              <a:t>Nachos 3.4</a:t>
            </a:r>
            <a:r>
              <a:rPr lang="zh-CN" altLang="en-US" sz="2400" dirty="0"/>
              <a:t>版，主要修改者为</a:t>
            </a:r>
            <a:r>
              <a:rPr lang="en-US" altLang="zh-CN" sz="2400" dirty="0"/>
              <a:t>Dr.  </a:t>
            </a:r>
            <a:r>
              <a:rPr lang="en-US" altLang="zh-CN" sz="2400" dirty="0" err="1"/>
              <a:t>Peiyi</a:t>
            </a:r>
            <a:r>
              <a:rPr lang="en-US" altLang="zh-CN" sz="2400" dirty="0"/>
              <a:t> Tang</a:t>
            </a:r>
          </a:p>
          <a:p>
            <a:pPr>
              <a:lnSpc>
                <a:spcPct val="130000"/>
              </a:lnSpc>
            </a:pPr>
            <a:r>
              <a:rPr lang="zh-CN" altLang="en-US" sz="2400" dirty="0"/>
              <a:t>改进了可移植性、兼容性及</a:t>
            </a:r>
            <a:r>
              <a:rPr lang="en-US" altLang="zh-CN" sz="2400" dirty="0"/>
              <a:t>Nachos 3.4</a:t>
            </a:r>
            <a:r>
              <a:rPr lang="zh-CN" altLang="en-US" sz="2400" dirty="0"/>
              <a:t>原版的个别</a:t>
            </a:r>
            <a:r>
              <a:rPr lang="en-US" altLang="zh-CN" sz="2400" dirty="0"/>
              <a:t>bug</a:t>
            </a:r>
          </a:p>
          <a:p>
            <a:pPr>
              <a:lnSpc>
                <a:spcPct val="130000"/>
              </a:lnSpc>
            </a:pPr>
            <a:r>
              <a:rPr lang="zh-CN" altLang="en-US" sz="2400" dirty="0"/>
              <a:t>附带</a:t>
            </a:r>
            <a:r>
              <a:rPr lang="en-US" altLang="zh-CN" sz="2400" b="1" dirty="0">
                <a:solidFill>
                  <a:srgbClr val="0070C0"/>
                </a:solidFill>
              </a:rPr>
              <a:t>《Introductory Book》</a:t>
            </a:r>
            <a:r>
              <a:rPr lang="zh-CN" altLang="en-US" sz="2400" dirty="0"/>
              <a:t>及</a:t>
            </a:r>
            <a:r>
              <a:rPr lang="en-US" altLang="zh-CN" sz="2400" b="1" dirty="0">
                <a:solidFill>
                  <a:srgbClr val="0070C0"/>
                </a:solidFill>
              </a:rPr>
              <a:t>《Study Book》</a:t>
            </a:r>
            <a:r>
              <a:rPr lang="zh-CN" altLang="en-US" sz="2400" dirty="0"/>
              <a:t>这两个较为详尽的</a:t>
            </a:r>
            <a:r>
              <a:rPr lang="en-US" altLang="zh-CN" sz="2400" dirty="0"/>
              <a:t>Nachos</a:t>
            </a:r>
            <a:r>
              <a:rPr lang="zh-CN" altLang="en-US" sz="2400" dirty="0"/>
              <a:t>教程，</a:t>
            </a:r>
            <a:r>
              <a:rPr lang="zh-CN" altLang="en-US" sz="2400" dirty="0">
                <a:solidFill>
                  <a:srgbClr val="00B0F0"/>
                </a:solidFill>
              </a:rPr>
              <a:t>教程中引用的部分代码直接带有</a:t>
            </a:r>
            <a:r>
              <a:rPr lang="en-US" altLang="zh-CN" sz="2400" dirty="0">
                <a:solidFill>
                  <a:srgbClr val="00B0F0"/>
                </a:solidFill>
              </a:rPr>
              <a:t>Nachos-3.4-UALR</a:t>
            </a:r>
            <a:r>
              <a:rPr lang="zh-CN" altLang="en-US" sz="2400" dirty="0">
                <a:solidFill>
                  <a:srgbClr val="00B0F0"/>
                </a:solidFill>
              </a:rPr>
              <a:t>版的</a:t>
            </a:r>
            <a:r>
              <a:rPr lang="zh-CN" altLang="en-US" sz="2400" b="1" u="sng" dirty="0">
                <a:solidFill>
                  <a:srgbClr val="00B0F0"/>
                </a:solidFill>
              </a:rPr>
              <a:t>源代码行号</a:t>
            </a:r>
            <a:r>
              <a:rPr lang="zh-CN" altLang="en-US" sz="2400" dirty="0"/>
              <a:t>，方便对照学习</a:t>
            </a:r>
            <a:endParaRPr lang="en-US" altLang="zh-CN" sz="2400" dirty="0"/>
          </a:p>
          <a:p>
            <a:pPr>
              <a:lnSpc>
                <a:spcPct val="130000"/>
              </a:lnSpc>
            </a:pPr>
            <a:r>
              <a:rPr lang="zh-CN" altLang="en-US" sz="2400" dirty="0"/>
              <a:t>我院张鸿烈老师撰写的经典教程</a:t>
            </a:r>
            <a:r>
              <a:rPr lang="en-US" altLang="zh-CN" sz="2400" dirty="0"/>
              <a:t>《</a:t>
            </a:r>
            <a:r>
              <a:rPr lang="zh-CN" altLang="en-US" sz="2400" dirty="0"/>
              <a:t>操作系统课程设计 指导教程</a:t>
            </a:r>
            <a:r>
              <a:rPr lang="en-US" altLang="zh-CN" sz="2400" dirty="0"/>
              <a:t>》</a:t>
            </a:r>
            <a:r>
              <a:rPr lang="zh-CN" altLang="en-US" sz="2400" dirty="0"/>
              <a:t>也是基于</a:t>
            </a:r>
            <a:r>
              <a:rPr lang="en-US" altLang="zh-CN" sz="2400" dirty="0"/>
              <a:t>Nachos-3.4-UALR</a:t>
            </a:r>
            <a:r>
              <a:rPr lang="zh-CN" altLang="en-US" sz="2400" dirty="0"/>
              <a:t>版的，</a:t>
            </a:r>
            <a:r>
              <a:rPr lang="zh-CN" altLang="en-US" sz="2400" dirty="0">
                <a:solidFill>
                  <a:srgbClr val="00B0F0"/>
                </a:solidFill>
              </a:rPr>
              <a:t>大量的源代码也带有</a:t>
            </a:r>
            <a:r>
              <a:rPr lang="en-US" altLang="zh-CN" sz="2400" dirty="0">
                <a:solidFill>
                  <a:srgbClr val="00B0F0"/>
                </a:solidFill>
              </a:rPr>
              <a:t>Nachos-3.4-UALR</a:t>
            </a:r>
            <a:r>
              <a:rPr lang="zh-CN" altLang="en-US" sz="2400" dirty="0">
                <a:solidFill>
                  <a:srgbClr val="00B0F0"/>
                </a:solidFill>
              </a:rPr>
              <a:t>版的行号</a:t>
            </a:r>
            <a:endParaRPr lang="en-US" altLang="zh-CN" sz="2400" dirty="0">
              <a:solidFill>
                <a:srgbClr val="00B0F0"/>
              </a:solidFill>
            </a:endParaRPr>
          </a:p>
          <a:p>
            <a:pPr>
              <a:lnSpc>
                <a:spcPct val="130000"/>
              </a:lnSpc>
            </a:pPr>
            <a:r>
              <a:rPr lang="zh-CN" altLang="en-US" sz="2400" dirty="0"/>
              <a:t>所以，选择</a:t>
            </a:r>
            <a:r>
              <a:rPr lang="en-US" altLang="zh-CN" sz="2400" dirty="0"/>
              <a:t>Nachos-3.4-UALR</a:t>
            </a:r>
            <a:r>
              <a:rPr lang="zh-CN" altLang="en-US" sz="2400" dirty="0"/>
              <a:t>版，是多方面考虑的结果</a:t>
            </a:r>
            <a:endParaRPr lang="en-US" altLang="zh-CN" sz="2400" dirty="0"/>
          </a:p>
          <a:p>
            <a:pPr>
              <a:lnSpc>
                <a:spcPct val="130000"/>
              </a:lnSpc>
            </a:pPr>
            <a:endParaRPr lang="zh-CN" altLang="en-US" sz="2400" dirty="0"/>
          </a:p>
        </p:txBody>
      </p:sp>
    </p:spTree>
    <p:extLst>
      <p:ext uri="{BB962C8B-B14F-4D97-AF65-F5344CB8AC3E}">
        <p14:creationId xmlns:p14="http://schemas.microsoft.com/office/powerpoint/2010/main" val="1145550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ECF25-3513-4000-88E4-35779AF405B5}"/>
              </a:ext>
            </a:extLst>
          </p:cNvPr>
          <p:cNvSpPr>
            <a:spLocks noGrp="1"/>
          </p:cNvSpPr>
          <p:nvPr>
            <p:ph type="title"/>
          </p:nvPr>
        </p:nvSpPr>
        <p:spPr/>
        <p:txBody>
          <a:bodyPr/>
          <a:lstStyle/>
          <a:p>
            <a:r>
              <a:rPr lang="en-US" altLang="zh-CN"/>
              <a:t>Dr.  Peiyi Tang</a:t>
            </a:r>
            <a:endParaRPr lang="zh-CN" altLang="en-US"/>
          </a:p>
        </p:txBody>
      </p:sp>
      <p:sp>
        <p:nvSpPr>
          <p:cNvPr id="3" name="内容占位符 2">
            <a:extLst>
              <a:ext uri="{FF2B5EF4-FFF2-40B4-BE49-F238E27FC236}">
                <a16:creationId xmlns:a16="http://schemas.microsoft.com/office/drawing/2014/main" id="{96543B5B-B407-47AA-92A7-501C2EB14A81}"/>
              </a:ext>
            </a:extLst>
          </p:cNvPr>
          <p:cNvSpPr>
            <a:spLocks noGrp="1"/>
          </p:cNvSpPr>
          <p:nvPr>
            <p:ph idx="1"/>
          </p:nvPr>
        </p:nvSpPr>
        <p:spPr>
          <a:xfrm>
            <a:off x="609599" y="1032606"/>
            <a:ext cx="5660572" cy="4626984"/>
          </a:xfrm>
        </p:spPr>
        <p:txBody>
          <a:bodyPr/>
          <a:lstStyle/>
          <a:p>
            <a:pPr>
              <a:lnSpc>
                <a:spcPct val="130000"/>
              </a:lnSpc>
            </a:pPr>
            <a:r>
              <a:rPr lang="zh-CN" altLang="en-US" sz="2400" dirty="0"/>
              <a:t>复旦，数学学士，</a:t>
            </a:r>
            <a:r>
              <a:rPr lang="en-US" altLang="zh-CN" sz="2400" dirty="0"/>
              <a:t>1970</a:t>
            </a:r>
          </a:p>
          <a:p>
            <a:pPr>
              <a:lnSpc>
                <a:spcPct val="130000"/>
              </a:lnSpc>
            </a:pPr>
            <a:r>
              <a:rPr lang="zh-CN" altLang="en-US" sz="2400" dirty="0"/>
              <a:t>华东师大，计算机科学硕士，</a:t>
            </a:r>
            <a:r>
              <a:rPr lang="en-US" altLang="zh-CN" sz="2400" dirty="0"/>
              <a:t>1982</a:t>
            </a:r>
          </a:p>
          <a:p>
            <a:pPr>
              <a:lnSpc>
                <a:spcPct val="130000"/>
              </a:lnSpc>
            </a:pPr>
            <a:r>
              <a:rPr lang="en-US" altLang="zh-CN" sz="2400" dirty="0"/>
              <a:t>University of Illinois at Urbana-Champaign (UIUC)</a:t>
            </a:r>
            <a:r>
              <a:rPr lang="zh-CN" altLang="en-US" sz="2400" dirty="0"/>
              <a:t>，计算机科学博士，</a:t>
            </a:r>
            <a:r>
              <a:rPr lang="en-US" altLang="zh-CN" sz="2400" dirty="0"/>
              <a:t>1989</a:t>
            </a:r>
          </a:p>
          <a:p>
            <a:pPr>
              <a:lnSpc>
                <a:spcPct val="130000"/>
              </a:lnSpc>
            </a:pPr>
            <a:r>
              <a:rPr lang="en-US" altLang="zh-CN" sz="2400" dirty="0"/>
              <a:t>University of Southern Queensland</a:t>
            </a:r>
            <a:r>
              <a:rPr lang="zh-CN" altLang="en-US" sz="2400" dirty="0"/>
              <a:t>任教</a:t>
            </a:r>
            <a:r>
              <a:rPr lang="en-US" altLang="zh-CN" sz="2400" dirty="0"/>
              <a:t>1995-2001</a:t>
            </a:r>
          </a:p>
          <a:p>
            <a:pPr>
              <a:lnSpc>
                <a:spcPct val="130000"/>
              </a:lnSpc>
            </a:pPr>
            <a:r>
              <a:rPr lang="en-US" altLang="zh-CN" sz="2400" dirty="0"/>
              <a:t>University of Arkansas at Little Rock(UALR</a:t>
            </a:r>
            <a:r>
              <a:rPr lang="zh-CN" altLang="en-US" sz="2400" dirty="0"/>
              <a:t>阿肯色大学小石城校区</a:t>
            </a:r>
            <a:r>
              <a:rPr lang="en-US" altLang="zh-CN" sz="2400" dirty="0"/>
              <a:t>)</a:t>
            </a:r>
            <a:r>
              <a:rPr lang="zh-CN" altLang="en-US" sz="2400" dirty="0"/>
              <a:t>，任教</a:t>
            </a:r>
            <a:r>
              <a:rPr lang="en-US" altLang="zh-CN" sz="2400" dirty="0"/>
              <a:t>2001-</a:t>
            </a:r>
            <a:endParaRPr lang="zh-CN" altLang="en-US" sz="2400" dirty="0"/>
          </a:p>
        </p:txBody>
      </p:sp>
      <p:pic>
        <p:nvPicPr>
          <p:cNvPr id="5" name="图片 4">
            <a:extLst>
              <a:ext uri="{FF2B5EF4-FFF2-40B4-BE49-F238E27FC236}">
                <a16:creationId xmlns:a16="http://schemas.microsoft.com/office/drawing/2014/main" id="{6450BE44-055E-4291-BF27-7A458422B1EF}"/>
              </a:ext>
            </a:extLst>
          </p:cNvPr>
          <p:cNvPicPr>
            <a:picLocks noChangeAspect="1"/>
          </p:cNvPicPr>
          <p:nvPr/>
        </p:nvPicPr>
        <p:blipFill>
          <a:blip r:embed="rId2"/>
          <a:stretch>
            <a:fillRect/>
          </a:stretch>
        </p:blipFill>
        <p:spPr>
          <a:xfrm>
            <a:off x="6585373" y="1705956"/>
            <a:ext cx="4747023" cy="3565840"/>
          </a:xfrm>
          <a:prstGeom prst="rect">
            <a:avLst/>
          </a:prstGeom>
        </p:spPr>
      </p:pic>
    </p:spTree>
    <p:extLst>
      <p:ext uri="{BB962C8B-B14F-4D97-AF65-F5344CB8AC3E}">
        <p14:creationId xmlns:p14="http://schemas.microsoft.com/office/powerpoint/2010/main" val="1646023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42D37-81EE-432D-8CEF-3AD0389E3596}"/>
              </a:ext>
            </a:extLst>
          </p:cNvPr>
          <p:cNvSpPr>
            <a:spLocks noGrp="1"/>
          </p:cNvSpPr>
          <p:nvPr>
            <p:ph type="title"/>
          </p:nvPr>
        </p:nvSpPr>
        <p:spPr/>
        <p:txBody>
          <a:bodyPr/>
          <a:lstStyle/>
          <a:p>
            <a:r>
              <a:rPr lang="en-US" altLang="zh-CN"/>
              <a:t>Nachos-3.4-UALR-2022</a:t>
            </a:r>
            <a:r>
              <a:rPr lang="zh-CN" altLang="en-US"/>
              <a:t>版</a:t>
            </a:r>
          </a:p>
        </p:txBody>
      </p:sp>
      <p:sp>
        <p:nvSpPr>
          <p:cNvPr id="3" name="内容占位符 2">
            <a:extLst>
              <a:ext uri="{FF2B5EF4-FFF2-40B4-BE49-F238E27FC236}">
                <a16:creationId xmlns:a16="http://schemas.microsoft.com/office/drawing/2014/main" id="{CCCFC772-F463-44D8-B744-AA8FE51B2444}"/>
              </a:ext>
            </a:extLst>
          </p:cNvPr>
          <p:cNvSpPr>
            <a:spLocks noGrp="1"/>
          </p:cNvSpPr>
          <p:nvPr>
            <p:ph idx="1"/>
          </p:nvPr>
        </p:nvSpPr>
        <p:spPr>
          <a:xfrm>
            <a:off x="609600" y="908897"/>
            <a:ext cx="10972799" cy="4626984"/>
          </a:xfrm>
        </p:spPr>
        <p:txBody>
          <a:bodyPr/>
          <a:lstStyle/>
          <a:p>
            <a:pPr algn="just">
              <a:lnSpc>
                <a:spcPct val="130000"/>
              </a:lnSpc>
            </a:pPr>
            <a:r>
              <a:rPr lang="en-US" altLang="zh-CN" sz="2800" dirty="0"/>
              <a:t>2021-2022</a:t>
            </a:r>
            <a:r>
              <a:rPr lang="zh-CN" altLang="en-US" sz="2800" dirty="0"/>
              <a:t>年修改自</a:t>
            </a:r>
            <a:r>
              <a:rPr lang="en-US" altLang="zh-CN" sz="2800" dirty="0"/>
              <a:t>Nachos-3.4-UALR</a:t>
            </a:r>
            <a:r>
              <a:rPr lang="zh-CN" altLang="en-US" sz="2800" dirty="0"/>
              <a:t>版</a:t>
            </a:r>
            <a:endParaRPr lang="en-US" altLang="zh-CN" sz="2800" dirty="0"/>
          </a:p>
          <a:p>
            <a:pPr algn="just">
              <a:lnSpc>
                <a:spcPct val="130000"/>
              </a:lnSpc>
            </a:pPr>
            <a:r>
              <a:rPr lang="zh-CN" altLang="en-US" sz="2800" dirty="0"/>
              <a:t>主要修改点：</a:t>
            </a:r>
            <a:endParaRPr lang="en-US" altLang="zh-CN" sz="2800" dirty="0"/>
          </a:p>
          <a:p>
            <a:pPr lvl="1" algn="just">
              <a:lnSpc>
                <a:spcPct val="130000"/>
              </a:lnSpc>
            </a:pPr>
            <a:r>
              <a:rPr lang="zh-CN" altLang="en-US" sz="2800" dirty="0"/>
              <a:t>消除了编译时的大量</a:t>
            </a:r>
            <a:r>
              <a:rPr lang="en-US" altLang="zh-CN" sz="2800" dirty="0"/>
              <a:t>warning</a:t>
            </a:r>
            <a:r>
              <a:rPr lang="zh-CN" altLang="en-US" sz="2800" dirty="0"/>
              <a:t>输出</a:t>
            </a:r>
            <a:endParaRPr lang="en-US" altLang="zh-CN" sz="2800" dirty="0"/>
          </a:p>
          <a:p>
            <a:pPr lvl="1" algn="just">
              <a:lnSpc>
                <a:spcPct val="130000"/>
              </a:lnSpc>
            </a:pPr>
            <a:r>
              <a:rPr lang="zh-CN" altLang="en-US" sz="2800" dirty="0"/>
              <a:t>与高低版本的</a:t>
            </a:r>
            <a:r>
              <a:rPr lang="en-US" altLang="zh-CN" sz="2800" dirty="0" err="1"/>
              <a:t>gcc</a:t>
            </a:r>
            <a:r>
              <a:rPr lang="en-US" altLang="zh-CN" sz="2800" dirty="0"/>
              <a:t>/g++</a:t>
            </a:r>
            <a:r>
              <a:rPr lang="zh-CN" altLang="en-US" sz="2800" dirty="0"/>
              <a:t>均兼容</a:t>
            </a:r>
            <a:endParaRPr lang="en-US" altLang="zh-CN" sz="2800" dirty="0"/>
          </a:p>
          <a:p>
            <a:pPr lvl="1" algn="just">
              <a:lnSpc>
                <a:spcPct val="130000"/>
              </a:lnSpc>
            </a:pPr>
            <a:r>
              <a:rPr lang="zh-CN" altLang="en-US" sz="2800" dirty="0"/>
              <a:t>用同一套</a:t>
            </a:r>
            <a:r>
              <a:rPr lang="en-US" altLang="zh-CN" sz="2800" dirty="0" err="1"/>
              <a:t>Makefile</a:t>
            </a:r>
            <a:r>
              <a:rPr lang="zh-CN" altLang="en-US" sz="2800" dirty="0"/>
              <a:t>自动适应</a:t>
            </a:r>
            <a:r>
              <a:rPr lang="en-US" altLang="zh-CN" sz="2800" dirty="0"/>
              <a:t>32/64</a:t>
            </a:r>
            <a:r>
              <a:rPr lang="zh-CN" altLang="en-US" sz="2800" dirty="0"/>
              <a:t>位的</a:t>
            </a:r>
            <a:r>
              <a:rPr lang="en-US" altLang="zh-CN" sz="2800" dirty="0"/>
              <a:t>Linux</a:t>
            </a:r>
            <a:r>
              <a:rPr lang="zh-CN" altLang="en-US" sz="2800" dirty="0"/>
              <a:t>平台</a:t>
            </a:r>
            <a:r>
              <a:rPr lang="en-US" altLang="zh-CN" sz="2800" dirty="0"/>
              <a:t>(</a:t>
            </a:r>
            <a:r>
              <a:rPr lang="zh-CN" altLang="en-US" sz="2800" dirty="0"/>
              <a:t>但编译出的</a:t>
            </a:r>
            <a:r>
              <a:rPr lang="en-US" altLang="zh-CN" sz="2800" dirty="0"/>
              <a:t>Nachos</a:t>
            </a:r>
            <a:r>
              <a:rPr lang="zh-CN" altLang="en-US" sz="2800" dirty="0"/>
              <a:t>仍为</a:t>
            </a:r>
            <a:r>
              <a:rPr lang="en-US" altLang="zh-CN" sz="2800" dirty="0"/>
              <a:t>32</a:t>
            </a:r>
            <a:r>
              <a:rPr lang="zh-CN" altLang="en-US" sz="2800" dirty="0"/>
              <a:t>位应用程序</a:t>
            </a:r>
            <a:r>
              <a:rPr lang="en-US" altLang="zh-CN" sz="2800" dirty="0"/>
              <a:t>)</a:t>
            </a:r>
          </a:p>
          <a:p>
            <a:pPr lvl="1" algn="just">
              <a:lnSpc>
                <a:spcPct val="130000"/>
              </a:lnSpc>
            </a:pPr>
            <a:r>
              <a:rPr lang="zh-CN" altLang="en-US" sz="2800" dirty="0"/>
              <a:t>在修改过程中尽量保持原来源码的行号不变</a:t>
            </a:r>
            <a:endParaRPr lang="en-US" altLang="zh-CN" sz="2800" dirty="0"/>
          </a:p>
          <a:p>
            <a:pPr algn="just">
              <a:lnSpc>
                <a:spcPct val="130000"/>
              </a:lnSpc>
            </a:pPr>
            <a:r>
              <a:rPr lang="zh-CN" altLang="en-US" sz="2800" dirty="0"/>
              <a:t>我们的操作系统课程设计选用</a:t>
            </a:r>
            <a:r>
              <a:rPr lang="en-US" altLang="zh-CN" sz="2800" dirty="0"/>
              <a:t>Nachos-3.4-UALR-2022</a:t>
            </a:r>
            <a:r>
              <a:rPr lang="zh-CN" altLang="en-US" sz="2800" dirty="0"/>
              <a:t>版</a:t>
            </a:r>
          </a:p>
        </p:txBody>
      </p:sp>
    </p:spTree>
    <p:extLst>
      <p:ext uri="{BB962C8B-B14F-4D97-AF65-F5344CB8AC3E}">
        <p14:creationId xmlns:p14="http://schemas.microsoft.com/office/powerpoint/2010/main" val="124915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a:t>Recommended Environment(For Your PC)</a:t>
            </a:r>
            <a:endParaRPr lang="zh-CN" altLang="en-US" sz="2800"/>
          </a:p>
        </p:txBody>
      </p:sp>
      <p:sp>
        <p:nvSpPr>
          <p:cNvPr id="3" name="内容占位符 2"/>
          <p:cNvSpPr>
            <a:spLocks noGrp="1"/>
          </p:cNvSpPr>
          <p:nvPr>
            <p:ph idx="1"/>
          </p:nvPr>
        </p:nvSpPr>
        <p:spPr/>
        <p:txBody>
          <a:bodyPr/>
          <a:lstStyle/>
          <a:p>
            <a:pPr>
              <a:lnSpc>
                <a:spcPct val="150000"/>
              </a:lnSpc>
            </a:pPr>
            <a:r>
              <a:rPr lang="en-US" altLang="zh-CN" sz="2800" dirty="0"/>
              <a:t>Ubuntu 14.04.6 LTS  Desktop i386 (Trusty </a:t>
            </a:r>
            <a:r>
              <a:rPr lang="en-US" altLang="zh-CN" sz="2800" dirty="0" err="1"/>
              <a:t>Tahr</a:t>
            </a:r>
            <a:r>
              <a:rPr lang="en-US" altLang="zh-CN" sz="2800" dirty="0"/>
              <a:t>)(</a:t>
            </a:r>
            <a:r>
              <a:rPr lang="zh-CN" altLang="en-US" sz="2800" dirty="0"/>
              <a:t>仍在支持中</a:t>
            </a:r>
            <a:r>
              <a:rPr lang="en-US" altLang="zh-CN" sz="2800" dirty="0"/>
              <a:t>)</a:t>
            </a:r>
            <a:r>
              <a:rPr lang="zh-CN" altLang="en-US" sz="2800" dirty="0"/>
              <a:t>，版本低的</a:t>
            </a:r>
            <a:r>
              <a:rPr lang="en-US" altLang="zh-CN" sz="2800" dirty="0"/>
              <a:t>Linux</a:t>
            </a:r>
            <a:r>
              <a:rPr lang="zh-CN" altLang="en-US" sz="2800" dirty="0"/>
              <a:t>启动快，虚拟机映像小，方便在不同机器间移动。</a:t>
            </a:r>
            <a:r>
              <a:rPr lang="en-US" altLang="zh-CN" sz="2800" dirty="0"/>
              <a:t>VMware</a:t>
            </a:r>
            <a:r>
              <a:rPr lang="zh-CN" altLang="en-US" sz="2800" dirty="0"/>
              <a:t>会自动安装</a:t>
            </a:r>
            <a:r>
              <a:rPr lang="en-US" altLang="zh-CN" sz="2800" dirty="0"/>
              <a:t>VMware Tools</a:t>
            </a:r>
            <a:r>
              <a:rPr lang="zh-CN" altLang="en-US" sz="2800" dirty="0"/>
              <a:t>，方便改变客户机窗口，与宿主机之间复制粘贴文本及拖放文件等</a:t>
            </a:r>
            <a:endParaRPr lang="en-US" altLang="zh-CN" sz="2800" dirty="0"/>
          </a:p>
          <a:p>
            <a:pPr>
              <a:lnSpc>
                <a:spcPct val="150000"/>
              </a:lnSpc>
            </a:pPr>
            <a:r>
              <a:rPr lang="en-US" altLang="zh-CN" sz="2800" dirty="0"/>
              <a:t>gcc-2.8.1-mips cross compiler</a:t>
            </a:r>
          </a:p>
          <a:p>
            <a:pPr>
              <a:lnSpc>
                <a:spcPct val="150000"/>
              </a:lnSpc>
            </a:pPr>
            <a:r>
              <a:rPr lang="en-US" altLang="zh-CN" sz="2800" dirty="0"/>
              <a:t>Nachos-3.4-UALR-2022</a:t>
            </a:r>
            <a:r>
              <a:rPr lang="zh-CN" altLang="en-US" sz="2800" dirty="0"/>
              <a:t>版</a:t>
            </a:r>
            <a:endParaRPr lang="en-US" altLang="zh-CN" sz="2800" dirty="0"/>
          </a:p>
          <a:p>
            <a:pPr>
              <a:lnSpc>
                <a:spcPct val="150000"/>
              </a:lnSpc>
            </a:pPr>
            <a:endParaRPr lang="zh-CN" altLang="en-US" sz="2800" dirty="0"/>
          </a:p>
        </p:txBody>
      </p:sp>
    </p:spTree>
    <p:extLst>
      <p:ext uri="{BB962C8B-B14F-4D97-AF65-F5344CB8AC3E}">
        <p14:creationId xmlns:p14="http://schemas.microsoft.com/office/powerpoint/2010/main" val="3261522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AFE04-5F5F-4F2E-ADA7-CA43F2EE7AB2}"/>
              </a:ext>
            </a:extLst>
          </p:cNvPr>
          <p:cNvSpPr>
            <a:spLocks noGrp="1"/>
          </p:cNvSpPr>
          <p:nvPr>
            <p:ph type="title"/>
          </p:nvPr>
        </p:nvSpPr>
        <p:spPr/>
        <p:txBody>
          <a:bodyPr/>
          <a:lstStyle/>
          <a:p>
            <a:r>
              <a:rPr lang="en-US" altLang="zh-CN"/>
              <a:t>7</a:t>
            </a:r>
            <a:r>
              <a:rPr lang="zh-CN" altLang="en-US"/>
              <a:t>个实验</a:t>
            </a:r>
          </a:p>
        </p:txBody>
      </p:sp>
      <p:sp>
        <p:nvSpPr>
          <p:cNvPr id="3" name="内容占位符 2">
            <a:extLst>
              <a:ext uri="{FF2B5EF4-FFF2-40B4-BE49-F238E27FC236}">
                <a16:creationId xmlns:a16="http://schemas.microsoft.com/office/drawing/2014/main" id="{A2C3A756-CD64-463E-9AB1-1D5910A3EF93}"/>
              </a:ext>
            </a:extLst>
          </p:cNvPr>
          <p:cNvSpPr>
            <a:spLocks noGrp="1"/>
          </p:cNvSpPr>
          <p:nvPr>
            <p:ph idx="1"/>
          </p:nvPr>
        </p:nvSpPr>
        <p:spPr/>
        <p:txBody>
          <a:bodyPr/>
          <a:lstStyle/>
          <a:p>
            <a:pPr>
              <a:lnSpc>
                <a:spcPct val="130000"/>
              </a:lnSpc>
            </a:pPr>
            <a:r>
              <a:rPr lang="zh-CN" altLang="en-US" sz="2800" dirty="0"/>
              <a:t>实验</a:t>
            </a:r>
            <a:r>
              <a:rPr lang="en-US" altLang="zh-CN" sz="2800" dirty="0"/>
              <a:t>1 Nachos</a:t>
            </a:r>
            <a:r>
              <a:rPr lang="zh-CN" altLang="en-US" sz="2800" dirty="0"/>
              <a:t>实验环境准备、安装与源码分析</a:t>
            </a:r>
            <a:r>
              <a:rPr lang="en-US" altLang="zh-CN" sz="2800" dirty="0"/>
              <a:t>(Lab1)</a:t>
            </a:r>
            <a:endParaRPr lang="zh-CN" altLang="en-US" sz="2800" dirty="0"/>
          </a:p>
          <a:p>
            <a:pPr>
              <a:lnSpc>
                <a:spcPct val="130000"/>
              </a:lnSpc>
            </a:pPr>
            <a:r>
              <a:rPr lang="zh-CN" altLang="en-US" sz="2800" dirty="0"/>
              <a:t>实验</a:t>
            </a:r>
            <a:r>
              <a:rPr lang="en-US" altLang="zh-CN" sz="2800" dirty="0"/>
              <a:t>2 </a:t>
            </a:r>
            <a:r>
              <a:rPr lang="zh-CN" altLang="en-US" sz="2800" dirty="0"/>
              <a:t>具有优先级的线程调度</a:t>
            </a:r>
            <a:r>
              <a:rPr lang="en-US" altLang="zh-CN" sz="2800" dirty="0"/>
              <a:t>(Lab2)</a:t>
            </a:r>
            <a:endParaRPr lang="zh-CN" altLang="en-US" sz="2800" dirty="0"/>
          </a:p>
          <a:p>
            <a:pPr>
              <a:lnSpc>
                <a:spcPct val="130000"/>
              </a:lnSpc>
            </a:pPr>
            <a:r>
              <a:rPr lang="zh-CN" altLang="en-US" sz="2800" dirty="0"/>
              <a:t>实验</a:t>
            </a:r>
            <a:r>
              <a:rPr lang="en-US" altLang="zh-CN" sz="2800" dirty="0"/>
              <a:t>3 </a:t>
            </a:r>
            <a:r>
              <a:rPr lang="zh-CN" altLang="en-US" sz="2800" dirty="0"/>
              <a:t>使用信号量解决</a:t>
            </a:r>
            <a:r>
              <a:rPr lang="en-US" altLang="zh-CN" sz="2800" dirty="0"/>
              <a:t>N</a:t>
            </a:r>
            <a:r>
              <a:rPr lang="zh-CN" altLang="en-US" sz="2800" dirty="0"/>
              <a:t>线程屏障问题</a:t>
            </a:r>
            <a:r>
              <a:rPr lang="en-US" altLang="zh-CN" sz="2800" dirty="0"/>
              <a:t>(Lab3)</a:t>
            </a:r>
            <a:endParaRPr lang="zh-CN" altLang="en-US" sz="2800" dirty="0"/>
          </a:p>
          <a:p>
            <a:pPr>
              <a:lnSpc>
                <a:spcPct val="130000"/>
              </a:lnSpc>
            </a:pPr>
            <a:r>
              <a:rPr lang="zh-CN" altLang="en-US" sz="2800" dirty="0"/>
              <a:t>实验</a:t>
            </a:r>
            <a:r>
              <a:rPr lang="en-US" altLang="zh-CN" sz="2800" dirty="0"/>
              <a:t>4 </a:t>
            </a:r>
            <a:r>
              <a:rPr lang="zh-CN" altLang="en-US" sz="2800" dirty="0"/>
              <a:t>基本文件系统扩展</a:t>
            </a:r>
            <a:r>
              <a:rPr lang="en-US" altLang="zh-CN" sz="2800" dirty="0"/>
              <a:t>(Lab4)</a:t>
            </a:r>
          </a:p>
          <a:p>
            <a:pPr>
              <a:lnSpc>
                <a:spcPct val="130000"/>
              </a:lnSpc>
            </a:pPr>
            <a:r>
              <a:rPr lang="zh-CN" altLang="en-US" sz="2800" dirty="0"/>
              <a:t>实验</a:t>
            </a:r>
            <a:r>
              <a:rPr lang="en-US" altLang="zh-CN" sz="2800" dirty="0"/>
              <a:t>5 </a:t>
            </a:r>
            <a:r>
              <a:rPr lang="zh-CN" altLang="en-US" sz="2800" dirty="0"/>
              <a:t>具有二级索引的文件系统</a:t>
            </a:r>
            <a:r>
              <a:rPr lang="en-US" altLang="zh-CN" sz="2800" dirty="0"/>
              <a:t>(Lab5)</a:t>
            </a:r>
          </a:p>
          <a:p>
            <a:pPr>
              <a:lnSpc>
                <a:spcPct val="130000"/>
              </a:lnSpc>
            </a:pPr>
            <a:r>
              <a:rPr lang="zh-CN" altLang="en-US" sz="2800" dirty="0"/>
              <a:t>实验</a:t>
            </a:r>
            <a:r>
              <a:rPr lang="en-US" altLang="zh-CN" sz="2800" dirty="0"/>
              <a:t>6 </a:t>
            </a:r>
            <a:r>
              <a:rPr lang="zh-CN" altLang="en-US" sz="2800" dirty="0"/>
              <a:t>系统调用与多道用户程序</a:t>
            </a:r>
            <a:r>
              <a:rPr lang="en-US" altLang="zh-CN" sz="2800" dirty="0"/>
              <a:t>(Lab6)</a:t>
            </a:r>
            <a:endParaRPr lang="zh-CN" altLang="en-US" sz="2800" dirty="0"/>
          </a:p>
          <a:p>
            <a:pPr>
              <a:lnSpc>
                <a:spcPct val="130000"/>
              </a:lnSpc>
            </a:pPr>
            <a:r>
              <a:rPr lang="zh-CN" altLang="en-US" sz="2800" dirty="0"/>
              <a:t>实验</a:t>
            </a:r>
            <a:r>
              <a:rPr lang="en-US" altLang="zh-CN" sz="2800" dirty="0"/>
              <a:t>7 </a:t>
            </a:r>
            <a:r>
              <a:rPr lang="zh-CN" altLang="en-US" sz="2800" dirty="0"/>
              <a:t>虚拟内存</a:t>
            </a:r>
            <a:r>
              <a:rPr lang="en-US" altLang="zh-CN" sz="2800" dirty="0"/>
              <a:t>(Lab7)</a:t>
            </a:r>
            <a:endParaRPr lang="zh-CN" altLang="en-US" sz="2800" dirty="0"/>
          </a:p>
          <a:p>
            <a:pPr>
              <a:lnSpc>
                <a:spcPct val="130000"/>
              </a:lnSpc>
            </a:pPr>
            <a:endParaRPr lang="zh-CN" altLang="en-US" sz="2800" dirty="0"/>
          </a:p>
        </p:txBody>
      </p:sp>
    </p:spTree>
    <p:extLst>
      <p:ext uri="{BB962C8B-B14F-4D97-AF65-F5344CB8AC3E}">
        <p14:creationId xmlns:p14="http://schemas.microsoft.com/office/powerpoint/2010/main" val="2090787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981FE-68B0-4B3F-B765-08A2A1BF68F1}"/>
              </a:ext>
            </a:extLst>
          </p:cNvPr>
          <p:cNvSpPr>
            <a:spLocks noGrp="1"/>
          </p:cNvSpPr>
          <p:nvPr>
            <p:ph type="title"/>
          </p:nvPr>
        </p:nvSpPr>
        <p:spPr/>
        <p:txBody>
          <a:bodyPr/>
          <a:lstStyle/>
          <a:p>
            <a:r>
              <a:rPr lang="zh-CN" altLang="en-US"/>
              <a:t>各实验相对难度及依赖关系</a:t>
            </a:r>
          </a:p>
        </p:txBody>
      </p:sp>
      <p:graphicFrame>
        <p:nvGraphicFramePr>
          <p:cNvPr id="5" name="表格 4">
            <a:extLst>
              <a:ext uri="{FF2B5EF4-FFF2-40B4-BE49-F238E27FC236}">
                <a16:creationId xmlns:a16="http://schemas.microsoft.com/office/drawing/2014/main" id="{D39FA952-9925-4E57-89A8-81BCF2D43736}"/>
              </a:ext>
            </a:extLst>
          </p:cNvPr>
          <p:cNvGraphicFramePr>
            <a:graphicFrameLocks noGrp="1"/>
          </p:cNvGraphicFramePr>
          <p:nvPr>
            <p:extLst>
              <p:ext uri="{D42A27DB-BD31-4B8C-83A1-F6EECF244321}">
                <p14:modId xmlns:p14="http://schemas.microsoft.com/office/powerpoint/2010/main" val="3015416472"/>
              </p:ext>
            </p:extLst>
          </p:nvPr>
        </p:nvGraphicFramePr>
        <p:xfrm>
          <a:off x="782515" y="1009678"/>
          <a:ext cx="10392508" cy="4441555"/>
        </p:xfrm>
        <a:graphic>
          <a:graphicData uri="http://schemas.openxmlformats.org/drawingml/2006/table">
            <a:tbl>
              <a:tblPr firstRow="1" bandRow="1">
                <a:tableStyleId>{5C22544A-7EE6-4342-B048-85BDC9FD1C3A}</a:tableStyleId>
              </a:tblPr>
              <a:tblGrid>
                <a:gridCol w="988039">
                  <a:extLst>
                    <a:ext uri="{9D8B030D-6E8A-4147-A177-3AD203B41FA5}">
                      <a16:colId xmlns:a16="http://schemas.microsoft.com/office/drawing/2014/main" val="944496516"/>
                    </a:ext>
                  </a:extLst>
                </a:gridCol>
                <a:gridCol w="3446824">
                  <a:extLst>
                    <a:ext uri="{9D8B030D-6E8A-4147-A177-3AD203B41FA5}">
                      <a16:colId xmlns:a16="http://schemas.microsoft.com/office/drawing/2014/main" val="2450598838"/>
                    </a:ext>
                  </a:extLst>
                </a:gridCol>
                <a:gridCol w="2227508">
                  <a:extLst>
                    <a:ext uri="{9D8B030D-6E8A-4147-A177-3AD203B41FA5}">
                      <a16:colId xmlns:a16="http://schemas.microsoft.com/office/drawing/2014/main" val="1095391383"/>
                    </a:ext>
                  </a:extLst>
                </a:gridCol>
                <a:gridCol w="2038466">
                  <a:extLst>
                    <a:ext uri="{9D8B030D-6E8A-4147-A177-3AD203B41FA5}">
                      <a16:colId xmlns:a16="http://schemas.microsoft.com/office/drawing/2014/main" val="4248932855"/>
                    </a:ext>
                  </a:extLst>
                </a:gridCol>
                <a:gridCol w="1691671">
                  <a:extLst>
                    <a:ext uri="{9D8B030D-6E8A-4147-A177-3AD203B41FA5}">
                      <a16:colId xmlns:a16="http://schemas.microsoft.com/office/drawing/2014/main" val="1929293778"/>
                    </a:ext>
                  </a:extLst>
                </a:gridCol>
              </a:tblGrid>
              <a:tr h="563745">
                <a:tc>
                  <a:txBody>
                    <a:bodyPr/>
                    <a:lstStyle/>
                    <a:p>
                      <a:r>
                        <a:rPr lang="en-US" altLang="zh-CN" sz="2400"/>
                        <a:t>Lab</a:t>
                      </a:r>
                      <a:endParaRPr lang="zh-CN" altLang="en-US" sz="2400"/>
                    </a:p>
                  </a:txBody>
                  <a:tcPr/>
                </a:tc>
                <a:tc>
                  <a:txBody>
                    <a:bodyPr/>
                    <a:lstStyle/>
                    <a:p>
                      <a:r>
                        <a:rPr lang="zh-CN" altLang="en-US" sz="2400"/>
                        <a:t>题目</a:t>
                      </a:r>
                    </a:p>
                  </a:txBody>
                  <a:tcPr/>
                </a:tc>
                <a:tc>
                  <a:txBody>
                    <a:bodyPr/>
                    <a:lstStyle/>
                    <a:p>
                      <a:r>
                        <a:rPr lang="zh-CN" altLang="en-US" sz="2400"/>
                        <a:t>相对难度</a:t>
                      </a:r>
                    </a:p>
                  </a:txBody>
                  <a:tcPr/>
                </a:tc>
                <a:tc>
                  <a:txBody>
                    <a:bodyPr/>
                    <a:lstStyle/>
                    <a:p>
                      <a:r>
                        <a:rPr lang="zh-CN" altLang="en-US" sz="2400"/>
                        <a:t>相对代码量</a:t>
                      </a:r>
                    </a:p>
                  </a:txBody>
                  <a:tcPr/>
                </a:tc>
                <a:tc>
                  <a:txBody>
                    <a:bodyPr/>
                    <a:lstStyle/>
                    <a:p>
                      <a:r>
                        <a:rPr lang="zh-CN" altLang="en-US" sz="2400"/>
                        <a:t>前序</a:t>
                      </a:r>
                      <a:r>
                        <a:rPr lang="en-US" altLang="zh-CN" sz="2400"/>
                        <a:t>Lab</a:t>
                      </a:r>
                      <a:endParaRPr lang="zh-CN" altLang="en-US" sz="2400"/>
                    </a:p>
                  </a:txBody>
                  <a:tcPr/>
                </a:tc>
                <a:extLst>
                  <a:ext uri="{0D108BD9-81ED-4DB2-BD59-A6C34878D82A}">
                    <a16:rowId xmlns:a16="http://schemas.microsoft.com/office/drawing/2014/main" val="4191204712"/>
                  </a:ext>
                </a:extLst>
              </a:tr>
              <a:tr h="563745">
                <a:tc>
                  <a:txBody>
                    <a:bodyPr/>
                    <a:lstStyle/>
                    <a:p>
                      <a:r>
                        <a:rPr lang="en-US" altLang="zh-CN" sz="2400"/>
                        <a:t>Lab1</a:t>
                      </a:r>
                      <a:endParaRPr lang="zh-CN" altLang="en-US" sz="2400"/>
                    </a:p>
                  </a:txBody>
                  <a:tcPr/>
                </a:tc>
                <a:tc>
                  <a:txBody>
                    <a:bodyPr/>
                    <a:lstStyle/>
                    <a:p>
                      <a:r>
                        <a:rPr lang="zh-CN" altLang="en-US" sz="2400"/>
                        <a:t>安装及源码分析</a:t>
                      </a:r>
                    </a:p>
                  </a:txBody>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zh-CN" altLang="en-US" sz="2400" b="0">
                          <a:solidFill>
                            <a:srgbClr val="C00000"/>
                          </a:solidFill>
                          <a:effectLst/>
                          <a:latin typeface="微软雅黑" panose="020B0503020204020204" pitchFamily="34" charset="-122"/>
                          <a:ea typeface="微软雅黑" panose="020B0503020204020204" pitchFamily="34" charset="-122"/>
                        </a:rPr>
                        <a:t>★★★★★</a:t>
                      </a:r>
                      <a:endParaRPr lang="zh-CN" altLang="en-US" sz="2400"/>
                    </a:p>
                  </a:txBody>
                  <a:tcPr/>
                </a:tc>
                <a:tc>
                  <a:txBody>
                    <a:bodyPr/>
                    <a:lstStyle/>
                    <a:p>
                      <a:endParaRPr lang="zh-CN" altLang="en-US" sz="2400"/>
                    </a:p>
                  </a:txBody>
                  <a:tcPr/>
                </a:tc>
                <a:tc>
                  <a:txBody>
                    <a:bodyPr/>
                    <a:lstStyle/>
                    <a:p>
                      <a:endParaRPr lang="zh-CN" altLang="en-US" sz="2400"/>
                    </a:p>
                  </a:txBody>
                  <a:tcPr/>
                </a:tc>
                <a:extLst>
                  <a:ext uri="{0D108BD9-81ED-4DB2-BD59-A6C34878D82A}">
                    <a16:rowId xmlns:a16="http://schemas.microsoft.com/office/drawing/2014/main" val="1257744213"/>
                  </a:ext>
                </a:extLst>
              </a:tr>
              <a:tr h="563745">
                <a:tc>
                  <a:txBody>
                    <a:bodyPr/>
                    <a:lstStyle/>
                    <a:p>
                      <a:r>
                        <a:rPr lang="en-US" altLang="zh-CN" sz="2400"/>
                        <a:t>Lab2</a:t>
                      </a:r>
                      <a:endParaRPr lang="zh-CN" altLang="en-US" sz="2400"/>
                    </a:p>
                  </a:txBody>
                  <a:tcPr/>
                </a:tc>
                <a:tc>
                  <a:txBody>
                    <a:bodyPr/>
                    <a:lstStyle/>
                    <a:p>
                      <a:r>
                        <a:rPr lang="zh-CN" altLang="en-US" sz="2400"/>
                        <a:t>优先级线程调度</a:t>
                      </a:r>
                    </a:p>
                  </a:txBody>
                  <a:tcPr/>
                </a:tc>
                <a:tc>
                  <a:txBody>
                    <a:bodyPr/>
                    <a:lstStyle/>
                    <a:p>
                      <a:r>
                        <a:rPr lang="zh-CN" altLang="en-US" sz="2400" b="0">
                          <a:solidFill>
                            <a:srgbClr val="C00000"/>
                          </a:solidFill>
                          <a:effectLst/>
                          <a:latin typeface="微软雅黑" panose="020B0503020204020204" pitchFamily="34" charset="-122"/>
                          <a:ea typeface="微软雅黑" panose="020B0503020204020204" pitchFamily="34" charset="-122"/>
                        </a:rPr>
                        <a:t>★★★</a:t>
                      </a:r>
                    </a:p>
                  </a:txBody>
                  <a:tcPr/>
                </a:tc>
                <a:tc>
                  <a:txBody>
                    <a:bodyPr/>
                    <a:lstStyle/>
                    <a:p>
                      <a:r>
                        <a:rPr lang="en-US" altLang="zh-CN" sz="2400"/>
                        <a:t>1.0</a:t>
                      </a:r>
                      <a:endParaRPr lang="zh-CN" altLang="en-US" sz="2400"/>
                    </a:p>
                  </a:txBody>
                  <a:tcPr/>
                </a:tc>
                <a:tc>
                  <a:txBody>
                    <a:bodyPr/>
                    <a:lstStyle/>
                    <a:p>
                      <a:endParaRPr lang="zh-CN" altLang="en-US" sz="2400"/>
                    </a:p>
                  </a:txBody>
                  <a:tcPr/>
                </a:tc>
                <a:extLst>
                  <a:ext uri="{0D108BD9-81ED-4DB2-BD59-A6C34878D82A}">
                    <a16:rowId xmlns:a16="http://schemas.microsoft.com/office/drawing/2014/main" val="4255921549"/>
                  </a:ext>
                </a:extLst>
              </a:tr>
              <a:tr h="563745">
                <a:tc>
                  <a:txBody>
                    <a:bodyPr/>
                    <a:lstStyle/>
                    <a:p>
                      <a:r>
                        <a:rPr lang="en-US" altLang="zh-CN" sz="2400"/>
                        <a:t>Lab3</a:t>
                      </a:r>
                      <a:endParaRPr lang="zh-CN" altLang="en-US" sz="2400"/>
                    </a:p>
                  </a:txBody>
                  <a:tcPr/>
                </a:tc>
                <a:tc>
                  <a:txBody>
                    <a:bodyPr/>
                    <a:lstStyle/>
                    <a:p>
                      <a:r>
                        <a:rPr lang="en-US" altLang="zh-CN" sz="2400"/>
                        <a:t>N</a:t>
                      </a:r>
                      <a:r>
                        <a:rPr lang="zh-CN" altLang="en-US" sz="2400"/>
                        <a:t>线程屏障信号量问题</a:t>
                      </a:r>
                    </a:p>
                  </a:txBody>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zh-CN" altLang="en-US" sz="2400" b="0">
                          <a:solidFill>
                            <a:srgbClr val="C00000"/>
                          </a:solidFill>
                          <a:effectLst/>
                          <a:latin typeface="微软雅黑" panose="020B0503020204020204" pitchFamily="34" charset="-122"/>
                          <a:ea typeface="微软雅黑" panose="020B0503020204020204" pitchFamily="34" charset="-122"/>
                        </a:rPr>
                        <a:t>★★★</a:t>
                      </a:r>
                      <a:r>
                        <a:rPr lang="en-US" altLang="zh-CN" sz="2400" b="0">
                          <a:solidFill>
                            <a:srgbClr val="C00000"/>
                          </a:solidFill>
                          <a:effectLst/>
                          <a:latin typeface="微软雅黑" panose="020B0503020204020204" pitchFamily="34" charset="-122"/>
                          <a:ea typeface="微软雅黑" panose="020B0503020204020204" pitchFamily="34" charset="-122"/>
                        </a:rPr>
                        <a:t>+</a:t>
                      </a:r>
                      <a:endParaRPr lang="zh-CN" altLang="en-US" sz="2400" b="0">
                        <a:solidFill>
                          <a:srgbClr val="C00000"/>
                        </a:solidFill>
                        <a:effectLst/>
                        <a:latin typeface="微软雅黑" panose="020B0503020204020204" pitchFamily="34" charset="-122"/>
                        <a:ea typeface="微软雅黑" panose="020B0503020204020204" pitchFamily="34" charset="-122"/>
                      </a:endParaRPr>
                    </a:p>
                  </a:txBody>
                  <a:tcPr/>
                </a:tc>
                <a:tc>
                  <a:txBody>
                    <a:bodyPr/>
                    <a:lstStyle/>
                    <a:p>
                      <a:r>
                        <a:rPr lang="en-US" altLang="zh-CN" sz="2400"/>
                        <a:t>2.0</a:t>
                      </a:r>
                      <a:endParaRPr lang="zh-CN" altLang="en-US" sz="2400"/>
                    </a:p>
                  </a:txBody>
                  <a:tcPr/>
                </a:tc>
                <a:tc>
                  <a:txBody>
                    <a:bodyPr/>
                    <a:lstStyle/>
                    <a:p>
                      <a:endParaRPr lang="zh-CN" altLang="en-US" sz="2400"/>
                    </a:p>
                  </a:txBody>
                  <a:tcPr/>
                </a:tc>
                <a:extLst>
                  <a:ext uri="{0D108BD9-81ED-4DB2-BD59-A6C34878D82A}">
                    <a16:rowId xmlns:a16="http://schemas.microsoft.com/office/drawing/2014/main" val="2230397199"/>
                  </a:ext>
                </a:extLst>
              </a:tr>
              <a:tr h="563745">
                <a:tc>
                  <a:txBody>
                    <a:bodyPr/>
                    <a:lstStyle/>
                    <a:p>
                      <a:r>
                        <a:rPr lang="en-US" altLang="zh-CN" sz="2400"/>
                        <a:t>Lab4</a:t>
                      </a:r>
                      <a:endParaRPr lang="zh-CN" altLang="en-US" sz="2400"/>
                    </a:p>
                  </a:txBody>
                  <a:tcPr/>
                </a:tc>
                <a:tc>
                  <a:txBody>
                    <a:bodyPr/>
                    <a:lstStyle/>
                    <a:p>
                      <a:r>
                        <a:rPr lang="zh-CN" altLang="en-US" sz="2400"/>
                        <a:t>基本文件系统扩展</a:t>
                      </a:r>
                    </a:p>
                  </a:txBody>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zh-CN" altLang="en-US" sz="2400" b="0">
                          <a:solidFill>
                            <a:srgbClr val="C00000"/>
                          </a:solidFill>
                          <a:effectLst/>
                          <a:latin typeface="微软雅黑" panose="020B0503020204020204" pitchFamily="34" charset="-122"/>
                          <a:ea typeface="微软雅黑" panose="020B0503020204020204" pitchFamily="34" charset="-122"/>
                        </a:rPr>
                        <a:t>★★★★</a:t>
                      </a:r>
                      <a:r>
                        <a:rPr lang="en-US" altLang="zh-CN" sz="2400" b="0">
                          <a:solidFill>
                            <a:srgbClr val="C00000"/>
                          </a:solidFill>
                          <a:effectLst/>
                          <a:latin typeface="微软雅黑" panose="020B0503020204020204" pitchFamily="34" charset="-122"/>
                          <a:ea typeface="微软雅黑" panose="020B0503020204020204" pitchFamily="34" charset="-122"/>
                        </a:rPr>
                        <a:t>+</a:t>
                      </a:r>
                      <a:endParaRPr lang="zh-CN" altLang="en-US" sz="2400"/>
                    </a:p>
                  </a:txBody>
                  <a:tcPr/>
                </a:tc>
                <a:tc>
                  <a:txBody>
                    <a:bodyPr/>
                    <a:lstStyle/>
                    <a:p>
                      <a:r>
                        <a:rPr lang="en-US" altLang="zh-CN" sz="2400"/>
                        <a:t>4.0</a:t>
                      </a:r>
                      <a:endParaRPr lang="zh-CN" altLang="en-US" sz="2400"/>
                    </a:p>
                  </a:txBody>
                  <a:tcPr/>
                </a:tc>
                <a:tc>
                  <a:txBody>
                    <a:bodyPr/>
                    <a:lstStyle/>
                    <a:p>
                      <a:endParaRPr lang="zh-CN" altLang="en-US" sz="2400"/>
                    </a:p>
                  </a:txBody>
                  <a:tcPr/>
                </a:tc>
                <a:extLst>
                  <a:ext uri="{0D108BD9-81ED-4DB2-BD59-A6C34878D82A}">
                    <a16:rowId xmlns:a16="http://schemas.microsoft.com/office/drawing/2014/main" val="574862046"/>
                  </a:ext>
                </a:extLst>
              </a:tr>
              <a:tr h="563745">
                <a:tc>
                  <a:txBody>
                    <a:bodyPr/>
                    <a:lstStyle/>
                    <a:p>
                      <a:r>
                        <a:rPr lang="en-US" altLang="zh-CN" sz="2400"/>
                        <a:t>Lab5</a:t>
                      </a:r>
                      <a:endParaRPr lang="zh-CN" altLang="en-US" sz="2400"/>
                    </a:p>
                  </a:txBody>
                  <a:tcPr/>
                </a:tc>
                <a:tc>
                  <a:txBody>
                    <a:bodyPr/>
                    <a:lstStyle/>
                    <a:p>
                      <a:r>
                        <a:rPr lang="zh-CN" altLang="en-US" sz="2400"/>
                        <a:t>二级索引文件系统</a:t>
                      </a:r>
                    </a:p>
                  </a:txBody>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zh-CN" altLang="en-US" sz="2400" b="0">
                          <a:solidFill>
                            <a:srgbClr val="C00000"/>
                          </a:solidFill>
                          <a:effectLst/>
                          <a:latin typeface="微软雅黑" panose="020B0503020204020204" pitchFamily="34" charset="-122"/>
                          <a:ea typeface="微软雅黑" panose="020B0503020204020204" pitchFamily="34" charset="-122"/>
                        </a:rPr>
                        <a:t>★★★★</a:t>
                      </a:r>
                      <a:endParaRPr lang="zh-CN" altLang="en-US" sz="2400"/>
                    </a:p>
                  </a:txBody>
                  <a:tcPr/>
                </a:tc>
                <a:tc>
                  <a:txBody>
                    <a:bodyPr/>
                    <a:lstStyle/>
                    <a:p>
                      <a:r>
                        <a:rPr lang="en-US" altLang="zh-CN" sz="2400"/>
                        <a:t>6.0</a:t>
                      </a:r>
                      <a:endParaRPr lang="zh-CN" altLang="en-US" sz="2400"/>
                    </a:p>
                  </a:txBody>
                  <a:tcPr/>
                </a:tc>
                <a:tc>
                  <a:txBody>
                    <a:bodyPr/>
                    <a:lstStyle/>
                    <a:p>
                      <a:r>
                        <a:rPr lang="en-US" altLang="zh-CN" sz="2400"/>
                        <a:t>Lab4</a:t>
                      </a:r>
                      <a:endParaRPr lang="zh-CN" altLang="en-US" sz="2400"/>
                    </a:p>
                  </a:txBody>
                  <a:tcPr/>
                </a:tc>
                <a:extLst>
                  <a:ext uri="{0D108BD9-81ED-4DB2-BD59-A6C34878D82A}">
                    <a16:rowId xmlns:a16="http://schemas.microsoft.com/office/drawing/2014/main" val="4278122517"/>
                  </a:ext>
                </a:extLst>
              </a:tr>
              <a:tr h="495340">
                <a:tc>
                  <a:txBody>
                    <a:bodyPr/>
                    <a:lstStyle/>
                    <a:p>
                      <a:r>
                        <a:rPr lang="en-US" altLang="zh-CN" sz="2400"/>
                        <a:t>Lab6</a:t>
                      </a:r>
                      <a:endParaRPr lang="zh-CN" altLang="en-US" sz="2400"/>
                    </a:p>
                  </a:txBody>
                  <a:tcPr/>
                </a:tc>
                <a:tc>
                  <a:txBody>
                    <a:bodyPr/>
                    <a:lstStyle/>
                    <a:p>
                      <a:r>
                        <a:rPr lang="zh-CN" altLang="en-US" sz="2400"/>
                        <a:t>系统调用与多用户程序</a:t>
                      </a:r>
                    </a:p>
                  </a:txBody>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zh-CN" altLang="en-US" sz="2400" b="0">
                          <a:solidFill>
                            <a:srgbClr val="C00000"/>
                          </a:solidFill>
                          <a:effectLst/>
                          <a:latin typeface="微软雅黑" panose="020B0503020204020204" pitchFamily="34" charset="-122"/>
                          <a:ea typeface="微软雅黑" panose="020B0503020204020204" pitchFamily="34" charset="-122"/>
                        </a:rPr>
                        <a:t>★★★★★</a:t>
                      </a:r>
                      <a:endParaRPr lang="zh-CN" altLang="en-US" sz="2400"/>
                    </a:p>
                  </a:txBody>
                  <a:tcPr/>
                </a:tc>
                <a:tc>
                  <a:txBody>
                    <a:bodyPr/>
                    <a:lstStyle/>
                    <a:p>
                      <a:r>
                        <a:rPr lang="en-US" altLang="zh-CN" sz="2400"/>
                        <a:t>6.0</a:t>
                      </a:r>
                      <a:endParaRPr lang="zh-CN" altLang="en-US" sz="2400"/>
                    </a:p>
                  </a:txBody>
                  <a:tcPr/>
                </a:tc>
                <a:tc>
                  <a:txBody>
                    <a:bodyPr/>
                    <a:lstStyle/>
                    <a:p>
                      <a:endParaRPr lang="zh-CN" altLang="en-US" sz="2400"/>
                    </a:p>
                  </a:txBody>
                  <a:tcPr/>
                </a:tc>
                <a:extLst>
                  <a:ext uri="{0D108BD9-81ED-4DB2-BD59-A6C34878D82A}">
                    <a16:rowId xmlns:a16="http://schemas.microsoft.com/office/drawing/2014/main" val="2817315260"/>
                  </a:ext>
                </a:extLst>
              </a:tr>
              <a:tr h="563745">
                <a:tc>
                  <a:txBody>
                    <a:bodyPr/>
                    <a:lstStyle/>
                    <a:p>
                      <a:r>
                        <a:rPr lang="en-US" altLang="zh-CN" sz="2400"/>
                        <a:t>Lab7</a:t>
                      </a:r>
                      <a:endParaRPr lang="zh-CN" altLang="en-US" sz="2400"/>
                    </a:p>
                  </a:txBody>
                  <a:tcPr/>
                </a:tc>
                <a:tc>
                  <a:txBody>
                    <a:bodyPr/>
                    <a:lstStyle/>
                    <a:p>
                      <a:r>
                        <a:rPr lang="zh-CN" altLang="en-US" sz="2400"/>
                        <a:t>虚拟内存</a:t>
                      </a:r>
                      <a:r>
                        <a:rPr lang="en-US" altLang="zh-CN" sz="2400"/>
                        <a:t>(</a:t>
                      </a:r>
                      <a:r>
                        <a:rPr lang="zh-CN" altLang="en-US" sz="2400"/>
                        <a:t>选做</a:t>
                      </a:r>
                      <a:r>
                        <a:rPr lang="en-US" altLang="zh-CN" sz="2400"/>
                        <a:t>)</a:t>
                      </a:r>
                      <a:endParaRPr lang="zh-CN" altLang="en-US" sz="2400"/>
                    </a:p>
                  </a:txBody>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zh-CN" altLang="en-US" sz="2400" b="0">
                          <a:solidFill>
                            <a:srgbClr val="C00000"/>
                          </a:solidFill>
                          <a:effectLst/>
                          <a:latin typeface="微软雅黑" panose="020B0503020204020204" pitchFamily="34" charset="-122"/>
                          <a:ea typeface="微软雅黑" panose="020B0503020204020204" pitchFamily="34" charset="-122"/>
                        </a:rPr>
                        <a:t>★★★★★</a:t>
                      </a:r>
                      <a:r>
                        <a:rPr lang="en-US" altLang="zh-CN" sz="2400" b="0">
                          <a:solidFill>
                            <a:srgbClr val="C00000"/>
                          </a:solidFill>
                          <a:effectLst/>
                          <a:latin typeface="微软雅黑" panose="020B0503020204020204" pitchFamily="34" charset="-122"/>
                          <a:ea typeface="微软雅黑" panose="020B0503020204020204" pitchFamily="34" charset="-122"/>
                        </a:rPr>
                        <a:t>+</a:t>
                      </a:r>
                      <a:endParaRPr lang="zh-CN" altLang="en-US" sz="2400"/>
                    </a:p>
                  </a:txBody>
                  <a:tcPr/>
                </a:tc>
                <a:tc>
                  <a:txBody>
                    <a:bodyPr/>
                    <a:lstStyle/>
                    <a:p>
                      <a:r>
                        <a:rPr lang="en-US" altLang="zh-CN" sz="2400"/>
                        <a:t>10.0</a:t>
                      </a:r>
                      <a:endParaRPr lang="zh-CN" altLang="en-US" sz="2400"/>
                    </a:p>
                  </a:txBody>
                  <a:tcPr/>
                </a:tc>
                <a:tc>
                  <a:txBody>
                    <a:bodyPr/>
                    <a:lstStyle/>
                    <a:p>
                      <a:r>
                        <a:rPr lang="en-US" altLang="zh-CN" sz="2400"/>
                        <a:t>Lab6</a:t>
                      </a:r>
                      <a:endParaRPr lang="zh-CN" altLang="en-US" sz="2400"/>
                    </a:p>
                  </a:txBody>
                  <a:tcPr/>
                </a:tc>
                <a:extLst>
                  <a:ext uri="{0D108BD9-81ED-4DB2-BD59-A6C34878D82A}">
                    <a16:rowId xmlns:a16="http://schemas.microsoft.com/office/drawing/2014/main" val="940894890"/>
                  </a:ext>
                </a:extLst>
              </a:tr>
            </a:tbl>
          </a:graphicData>
        </a:graphic>
      </p:graphicFrame>
      <p:sp>
        <p:nvSpPr>
          <p:cNvPr id="6" name="文本框 5">
            <a:extLst>
              <a:ext uri="{FF2B5EF4-FFF2-40B4-BE49-F238E27FC236}">
                <a16:creationId xmlns:a16="http://schemas.microsoft.com/office/drawing/2014/main" id="{F577FE10-1627-4AD9-97A4-CAB62306CEBE}"/>
              </a:ext>
            </a:extLst>
          </p:cNvPr>
          <p:cNvSpPr txBox="1"/>
          <p:nvPr/>
        </p:nvSpPr>
        <p:spPr>
          <a:xfrm>
            <a:off x="677009" y="5530723"/>
            <a:ext cx="10137530" cy="923330"/>
          </a:xfrm>
          <a:prstGeom prst="rect">
            <a:avLst/>
          </a:prstGeom>
          <a:noFill/>
        </p:spPr>
        <p:txBody>
          <a:bodyPr wrap="square" rtlCol="0">
            <a:spAutoFit/>
          </a:bodyPr>
          <a:lstStyle/>
          <a:p>
            <a:r>
              <a:rPr lang="zh-CN" altLang="en-US"/>
              <a:t>注：相对代码量</a:t>
            </a:r>
            <a:r>
              <a:rPr lang="en-US" altLang="zh-CN"/>
              <a:t>(</a:t>
            </a:r>
            <a:r>
              <a:rPr lang="zh-CN" altLang="en-US"/>
              <a:t>不计空行及注释行</a:t>
            </a:r>
            <a:r>
              <a:rPr lang="en-US" altLang="zh-CN"/>
              <a:t>)</a:t>
            </a:r>
            <a:r>
              <a:rPr lang="zh-CN" altLang="en-US"/>
              <a:t>仅供参考。因方法算法等选项不同，编程风格的差异，代码量可能会有较大出入。</a:t>
            </a:r>
            <a:endParaRPr lang="en-US" altLang="zh-CN"/>
          </a:p>
          <a:p>
            <a:r>
              <a:rPr lang="zh-CN" altLang="en-US"/>
              <a:t>相对难度是综合考虑代码阅读、编写、调试，及撰写实验报告两部分的难度。</a:t>
            </a:r>
            <a:endParaRPr lang="en-US" altLang="zh-CN"/>
          </a:p>
        </p:txBody>
      </p:sp>
    </p:spTree>
    <p:extLst>
      <p:ext uri="{BB962C8B-B14F-4D97-AF65-F5344CB8AC3E}">
        <p14:creationId xmlns:p14="http://schemas.microsoft.com/office/powerpoint/2010/main" val="1884897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Download</a:t>
            </a:r>
            <a:endParaRPr lang="zh-CN" altLang="en-US"/>
          </a:p>
        </p:txBody>
      </p:sp>
      <p:sp>
        <p:nvSpPr>
          <p:cNvPr id="3" name="内容占位符 2"/>
          <p:cNvSpPr>
            <a:spLocks noGrp="1"/>
          </p:cNvSpPr>
          <p:nvPr>
            <p:ph idx="1"/>
          </p:nvPr>
        </p:nvSpPr>
        <p:spPr/>
        <p:txBody>
          <a:bodyPr/>
          <a:lstStyle/>
          <a:p>
            <a:pPr>
              <a:lnSpc>
                <a:spcPct val="150000"/>
              </a:lnSpc>
            </a:pPr>
            <a:r>
              <a:rPr lang="zh-CN" altLang="en-US" sz="2800" dirty="0"/>
              <a:t>课程设计相关的安装包及资料下载地址：</a:t>
            </a:r>
            <a:endParaRPr lang="en-US" altLang="zh-CN" sz="2800" dirty="0">
              <a:hlinkClick r:id="rId3"/>
            </a:endParaRPr>
          </a:p>
          <a:p>
            <a:pPr>
              <a:lnSpc>
                <a:spcPct val="150000"/>
              </a:lnSpc>
            </a:pPr>
            <a:r>
              <a:rPr lang="en-US" altLang="zh-CN" sz="2800" b="1" dirty="0">
                <a:solidFill>
                  <a:srgbClr val="0070C0"/>
                </a:solidFill>
                <a:hlinkClick r:id="rId4">
                  <a:extLst>
                    <a:ext uri="{A12FA001-AC4F-418D-AE19-62706E023703}">
                      <ahyp:hlinkClr xmlns:ahyp="http://schemas.microsoft.com/office/drawing/2018/hyperlinkcolor" val="tx"/>
                    </a:ext>
                  </a:extLst>
                </a:hlinkClick>
              </a:rPr>
              <a:t>https://pan.baidu.com/s/1eeAOOMRig8siCV0twkophw</a:t>
            </a:r>
            <a:endParaRPr lang="en-US" altLang="zh-CN" sz="2800" b="1" dirty="0">
              <a:solidFill>
                <a:srgbClr val="0070C0"/>
              </a:solidFill>
            </a:endParaRPr>
          </a:p>
          <a:p>
            <a:pPr>
              <a:lnSpc>
                <a:spcPct val="150000"/>
              </a:lnSpc>
            </a:pPr>
            <a:r>
              <a:rPr lang="zh-CN" altLang="en-US" sz="2800" dirty="0"/>
              <a:t>提取码：</a:t>
            </a:r>
            <a:r>
              <a:rPr lang="en-US" altLang="zh-CN" sz="2800" dirty="0" err="1"/>
              <a:t>oscp</a:t>
            </a:r>
            <a:endParaRPr lang="en-US" altLang="zh-CN" sz="2800" dirty="0"/>
          </a:p>
          <a:p>
            <a:pPr>
              <a:lnSpc>
                <a:spcPct val="150000"/>
              </a:lnSpc>
            </a:pPr>
            <a:endParaRPr lang="en-US" altLang="zh-CN" sz="2800" dirty="0"/>
          </a:p>
          <a:p>
            <a:pPr>
              <a:lnSpc>
                <a:spcPct val="150000"/>
              </a:lnSpc>
            </a:pPr>
            <a:endParaRPr lang="en-US" altLang="zh-CN" sz="2800" dirty="0"/>
          </a:p>
          <a:p>
            <a:pPr>
              <a:lnSpc>
                <a:spcPct val="150000"/>
              </a:lnSpc>
            </a:pPr>
            <a:endParaRPr lang="zh-CN" altLang="en-US" sz="2800" dirty="0"/>
          </a:p>
        </p:txBody>
      </p:sp>
    </p:spTree>
    <p:extLst>
      <p:ext uri="{BB962C8B-B14F-4D97-AF65-F5344CB8AC3E}">
        <p14:creationId xmlns:p14="http://schemas.microsoft.com/office/powerpoint/2010/main" val="1483546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Download(2)</a:t>
            </a:r>
            <a:endParaRPr lang="zh-CN" altLang="en-US"/>
          </a:p>
        </p:txBody>
      </p:sp>
      <p:sp>
        <p:nvSpPr>
          <p:cNvPr id="3" name="内容占位符 2"/>
          <p:cNvSpPr>
            <a:spLocks noGrp="1"/>
          </p:cNvSpPr>
          <p:nvPr>
            <p:ph idx="1"/>
          </p:nvPr>
        </p:nvSpPr>
        <p:spPr>
          <a:xfrm>
            <a:off x="442545" y="882733"/>
            <a:ext cx="4055564" cy="5231739"/>
          </a:xfrm>
        </p:spPr>
        <p:txBody>
          <a:bodyPr/>
          <a:lstStyle/>
          <a:p>
            <a:r>
              <a:rPr lang="zh-CN" altLang="en-US"/>
              <a:t>网盘目录如右图</a:t>
            </a:r>
            <a:endParaRPr lang="en-US" altLang="zh-CN"/>
          </a:p>
          <a:p>
            <a:r>
              <a:rPr lang="zh-CN" altLang="en-US"/>
              <a:t>内容包括：</a:t>
            </a:r>
            <a:endParaRPr lang="en-US" altLang="zh-CN"/>
          </a:p>
          <a:p>
            <a:pPr lvl="1"/>
            <a:r>
              <a:rPr lang="zh-CN" altLang="en-US"/>
              <a:t>安装包</a:t>
            </a:r>
            <a:r>
              <a:rPr lang="en-US" altLang="zh-CN"/>
              <a:t>(2</a:t>
            </a:r>
            <a:r>
              <a:rPr lang="zh-CN" altLang="en-US"/>
              <a:t>个</a:t>
            </a:r>
            <a:r>
              <a:rPr lang="en-US" altLang="zh-CN"/>
              <a:t>)</a:t>
            </a:r>
            <a:endParaRPr lang="zh-CN" altLang="en-US"/>
          </a:p>
          <a:p>
            <a:pPr lvl="1"/>
            <a:r>
              <a:rPr lang="zh-CN" altLang="en-US"/>
              <a:t>中英文教程</a:t>
            </a:r>
          </a:p>
          <a:p>
            <a:pPr lvl="1"/>
            <a:r>
              <a:rPr lang="zh-CN" altLang="en-US"/>
              <a:t>课件</a:t>
            </a:r>
            <a:r>
              <a:rPr lang="en-US" altLang="zh-CN"/>
              <a:t>(</a:t>
            </a:r>
            <a:r>
              <a:rPr lang="zh-CN" altLang="en-US"/>
              <a:t>持续更新</a:t>
            </a:r>
            <a:r>
              <a:rPr lang="en-US" altLang="zh-CN"/>
              <a:t>)</a:t>
            </a:r>
          </a:p>
          <a:p>
            <a:pPr lvl="1"/>
            <a:r>
              <a:rPr lang="zh-CN" altLang="en-US"/>
              <a:t>其他参考资料</a:t>
            </a:r>
            <a:endParaRPr lang="en-US" altLang="zh-CN"/>
          </a:p>
          <a:p>
            <a:pPr lvl="2"/>
            <a:r>
              <a:rPr lang="en-US" altLang="zh-CN"/>
              <a:t>Nachos</a:t>
            </a:r>
          </a:p>
          <a:p>
            <a:pPr lvl="2"/>
            <a:r>
              <a:rPr lang="en-US" altLang="zh-CN"/>
              <a:t>gcc</a:t>
            </a:r>
          </a:p>
          <a:p>
            <a:pPr lvl="2"/>
            <a:r>
              <a:rPr lang="en-US" altLang="zh-CN"/>
              <a:t>Makefile</a:t>
            </a:r>
          </a:p>
          <a:p>
            <a:pPr lvl="2"/>
            <a:r>
              <a:rPr lang="en-US" altLang="zh-CN"/>
              <a:t>gdb</a:t>
            </a:r>
          </a:p>
          <a:p>
            <a:pPr lvl="2"/>
            <a:r>
              <a:rPr lang="en-US" altLang="zh-CN"/>
              <a:t>Ubuntu</a:t>
            </a:r>
          </a:p>
          <a:p>
            <a:pPr lvl="2"/>
            <a:r>
              <a:rPr lang="en-US" altLang="zh-CN"/>
              <a:t>VirtualBox</a:t>
            </a:r>
          </a:p>
          <a:p>
            <a:pPr lvl="2"/>
            <a:r>
              <a:rPr lang="en-US" altLang="zh-CN"/>
              <a:t>vi/vim</a:t>
            </a:r>
            <a:endParaRPr lang="zh-CN" altLang="en-US"/>
          </a:p>
          <a:p>
            <a:pPr lvl="1"/>
            <a:r>
              <a:rPr lang="zh-CN" altLang="en-US"/>
              <a:t>实验内容及代码报告提交要求</a:t>
            </a:r>
            <a:endParaRPr lang="en-US" altLang="zh-CN"/>
          </a:p>
          <a:p>
            <a:pPr lvl="1"/>
            <a:r>
              <a:rPr lang="zh-CN" altLang="en-US"/>
              <a:t>一个</a:t>
            </a:r>
            <a:r>
              <a:rPr lang="en-US" altLang="zh-CN"/>
              <a:t>VMware</a:t>
            </a:r>
            <a:r>
              <a:rPr lang="zh-CN" altLang="en-US"/>
              <a:t>虚拟机映像</a:t>
            </a:r>
          </a:p>
        </p:txBody>
      </p:sp>
      <p:pic>
        <p:nvPicPr>
          <p:cNvPr id="5" name="图片 4">
            <a:extLst>
              <a:ext uri="{FF2B5EF4-FFF2-40B4-BE49-F238E27FC236}">
                <a16:creationId xmlns:a16="http://schemas.microsoft.com/office/drawing/2014/main" id="{37DE8001-7DC3-4BDF-9F12-008EF5D44C92}"/>
              </a:ext>
            </a:extLst>
          </p:cNvPr>
          <p:cNvPicPr>
            <a:picLocks noChangeAspect="1"/>
          </p:cNvPicPr>
          <p:nvPr/>
        </p:nvPicPr>
        <p:blipFill>
          <a:blip r:embed="rId3"/>
          <a:stretch>
            <a:fillRect/>
          </a:stretch>
        </p:blipFill>
        <p:spPr>
          <a:xfrm>
            <a:off x="3121383" y="1025102"/>
            <a:ext cx="8628072" cy="4540033"/>
          </a:xfrm>
          <a:prstGeom prst="rect">
            <a:avLst/>
          </a:prstGeom>
        </p:spPr>
      </p:pic>
    </p:spTree>
    <p:extLst>
      <p:ext uri="{BB962C8B-B14F-4D97-AF65-F5344CB8AC3E}">
        <p14:creationId xmlns:p14="http://schemas.microsoft.com/office/powerpoint/2010/main" val="2723953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URL</a:t>
            </a:r>
            <a:endParaRPr lang="zh-CN" altLang="en-US"/>
          </a:p>
        </p:txBody>
      </p:sp>
      <p:sp>
        <p:nvSpPr>
          <p:cNvPr id="3" name="内容占位符 2"/>
          <p:cNvSpPr>
            <a:spLocks noGrp="1"/>
          </p:cNvSpPr>
          <p:nvPr>
            <p:ph idx="1"/>
          </p:nvPr>
        </p:nvSpPr>
        <p:spPr>
          <a:xfrm>
            <a:off x="800101" y="1233489"/>
            <a:ext cx="10673862" cy="4626984"/>
          </a:xfrm>
        </p:spPr>
        <p:txBody>
          <a:bodyPr/>
          <a:lstStyle/>
          <a:p>
            <a:r>
              <a:rPr lang="en-US" altLang="zh-CN" sz="2800">
                <a:solidFill>
                  <a:srgbClr val="0070C0"/>
                </a:solidFill>
                <a:hlinkClick r:id="rId2">
                  <a:extLst>
                    <a:ext uri="{A12FA001-AC4F-418D-AE19-62706E023703}">
                      <ahyp:hlinkClr xmlns:ahyp="http://schemas.microsoft.com/office/drawing/2018/hyperlinkcolor" val="tx"/>
                    </a:ext>
                  </a:extLst>
                </a:hlinkClick>
              </a:rPr>
              <a:t>https://homes.cs.washington.edu/~tom/nachos/</a:t>
            </a:r>
            <a:endParaRPr lang="en-US" altLang="zh-CN" sz="2800">
              <a:solidFill>
                <a:srgbClr val="0070C0"/>
              </a:solidFill>
            </a:endParaRPr>
          </a:p>
          <a:p>
            <a:r>
              <a:rPr lang="en-US" altLang="zh-CN" sz="2800"/>
              <a:t>Nachos home</a:t>
            </a:r>
          </a:p>
          <a:p>
            <a:endParaRPr lang="en-US" altLang="zh-CN" sz="2800"/>
          </a:p>
          <a:p>
            <a:r>
              <a:rPr lang="en-US" altLang="zh-CN" sz="2800">
                <a:solidFill>
                  <a:srgbClr val="0070C0"/>
                </a:solidFill>
                <a:hlinkClick r:id="rId3">
                  <a:extLst>
                    <a:ext uri="{A12FA001-AC4F-418D-AE19-62706E023703}">
                      <ahyp:hlinkClr xmlns:ahyp="http://schemas.microsoft.com/office/drawing/2018/hyperlinkcolor" val="tx"/>
                    </a:ext>
                  </a:extLst>
                </a:hlinkClick>
              </a:rPr>
              <a:t>https://users.cs.duke.edu/~narten/110/nachos/main/main.html</a:t>
            </a:r>
            <a:endParaRPr lang="en-US" altLang="zh-CN" sz="2800">
              <a:solidFill>
                <a:srgbClr val="0070C0"/>
              </a:solidFill>
            </a:endParaRPr>
          </a:p>
          <a:p>
            <a:r>
              <a:rPr lang="en-US" altLang="zh-CN" sz="2800"/>
              <a:t>A Road Map Through Nachos by Thomas Narten</a:t>
            </a:r>
          </a:p>
          <a:p>
            <a:endParaRPr lang="zh-CN" altLang="en-US" sz="2800"/>
          </a:p>
        </p:txBody>
      </p:sp>
    </p:spTree>
    <p:extLst>
      <p:ext uri="{BB962C8B-B14F-4D97-AF65-F5344CB8AC3E}">
        <p14:creationId xmlns:p14="http://schemas.microsoft.com/office/powerpoint/2010/main" val="861182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F3394-149A-4AE2-8DB6-9A2F66BC4BA4}"/>
              </a:ext>
            </a:extLst>
          </p:cNvPr>
          <p:cNvSpPr>
            <a:spLocks noGrp="1"/>
          </p:cNvSpPr>
          <p:nvPr>
            <p:ph type="title"/>
          </p:nvPr>
        </p:nvSpPr>
        <p:spPr/>
        <p:txBody>
          <a:bodyPr/>
          <a:lstStyle/>
          <a:p>
            <a:r>
              <a:rPr lang="zh-CN" altLang="en-US"/>
              <a:t>主要参考资料</a:t>
            </a:r>
          </a:p>
        </p:txBody>
      </p:sp>
      <p:sp>
        <p:nvSpPr>
          <p:cNvPr id="3" name="内容占位符 2">
            <a:extLst>
              <a:ext uri="{FF2B5EF4-FFF2-40B4-BE49-F238E27FC236}">
                <a16:creationId xmlns:a16="http://schemas.microsoft.com/office/drawing/2014/main" id="{3A409FA4-2A72-4000-AC69-4AE4E0B5CC84}"/>
              </a:ext>
            </a:extLst>
          </p:cNvPr>
          <p:cNvSpPr>
            <a:spLocks noGrp="1"/>
          </p:cNvSpPr>
          <p:nvPr>
            <p:ph idx="1"/>
          </p:nvPr>
        </p:nvSpPr>
        <p:spPr>
          <a:xfrm>
            <a:off x="609601" y="1115508"/>
            <a:ext cx="10972799" cy="4626984"/>
          </a:xfrm>
        </p:spPr>
        <p:txBody>
          <a:bodyPr/>
          <a:lstStyle/>
          <a:p>
            <a:pPr>
              <a:lnSpc>
                <a:spcPct val="120000"/>
              </a:lnSpc>
            </a:pPr>
            <a:r>
              <a:rPr lang="en-US" altLang="zh-CN" sz="2400" dirty="0"/>
              <a:t>1. 《</a:t>
            </a:r>
            <a:r>
              <a:rPr lang="zh-CN" altLang="en-US" sz="2400" dirty="0"/>
              <a:t>操作系统课程设计 指导教程</a:t>
            </a:r>
            <a:r>
              <a:rPr lang="en-US" altLang="zh-CN" sz="2400" dirty="0"/>
              <a:t>》</a:t>
            </a:r>
            <a:r>
              <a:rPr lang="zh-CN" altLang="en-US" sz="2400" dirty="0"/>
              <a:t>，张鸿烈，</a:t>
            </a:r>
            <a:r>
              <a:rPr lang="en-US" altLang="zh-CN" sz="2400" dirty="0"/>
              <a:t>2012</a:t>
            </a:r>
          </a:p>
          <a:p>
            <a:pPr>
              <a:lnSpc>
                <a:spcPct val="120000"/>
              </a:lnSpc>
            </a:pPr>
            <a:r>
              <a:rPr lang="en-US" altLang="zh-CN" sz="2400" dirty="0"/>
              <a:t>2. Nachos Introductory Book V2.5</a:t>
            </a:r>
            <a:r>
              <a:rPr lang="zh-CN" altLang="en-US" sz="2400" dirty="0"/>
              <a:t>，</a:t>
            </a:r>
            <a:r>
              <a:rPr lang="en-US" altLang="zh-CN" sz="2400" dirty="0" err="1"/>
              <a:t>Peiyi</a:t>
            </a:r>
            <a:r>
              <a:rPr lang="en-US" altLang="zh-CN" sz="2400" dirty="0"/>
              <a:t> Tang</a:t>
            </a:r>
            <a:r>
              <a:rPr lang="zh-CN" altLang="en-US" sz="2400" dirty="0"/>
              <a:t>，</a:t>
            </a:r>
            <a:r>
              <a:rPr lang="en-US" altLang="zh-CN" sz="2400" dirty="0"/>
              <a:t>2002</a:t>
            </a:r>
          </a:p>
          <a:p>
            <a:pPr>
              <a:lnSpc>
                <a:spcPct val="120000"/>
              </a:lnSpc>
            </a:pPr>
            <a:r>
              <a:rPr lang="en-US" altLang="zh-CN" sz="2400" dirty="0"/>
              <a:t>3. Nachos Study Book V1.2</a:t>
            </a:r>
            <a:r>
              <a:rPr lang="zh-CN" altLang="en-US" sz="2400" dirty="0"/>
              <a:t>，</a:t>
            </a:r>
            <a:r>
              <a:rPr lang="en-US" altLang="zh-CN" sz="2400" dirty="0" err="1"/>
              <a:t>Peiyi</a:t>
            </a:r>
            <a:r>
              <a:rPr lang="en-US" altLang="zh-CN" sz="2400" dirty="0"/>
              <a:t> Tang</a:t>
            </a:r>
            <a:r>
              <a:rPr lang="zh-CN" altLang="en-US" sz="2400" dirty="0"/>
              <a:t>，</a:t>
            </a:r>
            <a:r>
              <a:rPr lang="en-US" altLang="zh-CN" sz="2400" dirty="0"/>
              <a:t>2002</a:t>
            </a:r>
          </a:p>
          <a:p>
            <a:pPr>
              <a:lnSpc>
                <a:spcPct val="120000"/>
              </a:lnSpc>
            </a:pPr>
            <a:r>
              <a:rPr lang="en-US" altLang="zh-CN" sz="2400" dirty="0"/>
              <a:t>4. A Road Map Through Nachos</a:t>
            </a:r>
            <a:r>
              <a:rPr lang="zh-CN" altLang="en-US" sz="2400" dirty="0"/>
              <a:t>，</a:t>
            </a:r>
            <a:r>
              <a:rPr lang="en-US" altLang="zh-CN" sz="2400" dirty="0"/>
              <a:t>Thomas </a:t>
            </a:r>
            <a:r>
              <a:rPr lang="en-US" altLang="zh-CN" sz="2400" dirty="0" err="1"/>
              <a:t>Narten</a:t>
            </a:r>
            <a:r>
              <a:rPr lang="zh-CN" altLang="en-US" sz="2400" dirty="0"/>
              <a:t>，</a:t>
            </a:r>
            <a:r>
              <a:rPr lang="en-US" altLang="zh-CN" sz="2400" dirty="0"/>
              <a:t>1995</a:t>
            </a:r>
          </a:p>
          <a:p>
            <a:pPr>
              <a:lnSpc>
                <a:spcPct val="120000"/>
              </a:lnSpc>
            </a:pPr>
            <a:r>
              <a:rPr lang="en-US" altLang="zh-CN" sz="2400" dirty="0"/>
              <a:t>5. 《Nachos </a:t>
            </a:r>
            <a:r>
              <a:rPr lang="zh-CN" altLang="en-US" sz="2400" dirty="0"/>
              <a:t>操作系统教程</a:t>
            </a:r>
            <a:r>
              <a:rPr lang="en-US" altLang="zh-CN" sz="2400" dirty="0"/>
              <a:t>》</a:t>
            </a:r>
          </a:p>
          <a:p>
            <a:pPr>
              <a:lnSpc>
                <a:spcPct val="120000"/>
              </a:lnSpc>
            </a:pPr>
            <a:r>
              <a:rPr lang="en-US" altLang="zh-CN" sz="2400" dirty="0"/>
              <a:t>6. </a:t>
            </a:r>
            <a:r>
              <a:rPr lang="zh-CN" altLang="en-US" sz="2400" dirty="0"/>
              <a:t>部分教程</a:t>
            </a:r>
            <a:r>
              <a:rPr lang="en-US" altLang="zh-CN" sz="2400" dirty="0"/>
              <a:t>\</a:t>
            </a:r>
            <a:r>
              <a:rPr lang="en-US" altLang="zh-CN" sz="2400" dirty="0" err="1"/>
              <a:t>ZHL_Doc</a:t>
            </a:r>
            <a:r>
              <a:rPr lang="en-US" altLang="zh-CN" sz="2400" dirty="0"/>
              <a:t>\index.html  </a:t>
            </a:r>
            <a:r>
              <a:rPr lang="zh-CN" altLang="en-US" sz="2400" dirty="0"/>
              <a:t>网页版的资料及</a:t>
            </a:r>
            <a:r>
              <a:rPr lang="en-US" altLang="zh-CN" sz="2400" dirty="0"/>
              <a:t>Nachos</a:t>
            </a:r>
            <a:r>
              <a:rPr lang="zh-CN" altLang="en-US" sz="2400" dirty="0"/>
              <a:t>源码</a:t>
            </a:r>
            <a:endParaRPr lang="en-US" altLang="zh-CN" sz="2400" dirty="0"/>
          </a:p>
          <a:p>
            <a:pPr>
              <a:lnSpc>
                <a:spcPct val="120000"/>
              </a:lnSpc>
            </a:pPr>
            <a:endParaRPr lang="en-US" altLang="zh-CN" sz="1100" dirty="0"/>
          </a:p>
          <a:p>
            <a:pPr>
              <a:lnSpc>
                <a:spcPct val="120000"/>
              </a:lnSpc>
            </a:pPr>
            <a:r>
              <a:rPr lang="zh-CN" altLang="en-US" sz="2400" dirty="0"/>
              <a:t>以上资料网盘中均有</a:t>
            </a:r>
            <a:endParaRPr lang="en-US" altLang="zh-CN" sz="2400" dirty="0"/>
          </a:p>
          <a:p>
            <a:pPr>
              <a:lnSpc>
                <a:spcPct val="120000"/>
              </a:lnSpc>
            </a:pPr>
            <a:r>
              <a:rPr lang="zh-CN" altLang="en-US" sz="2400" dirty="0"/>
              <a:t>有关</a:t>
            </a:r>
            <a:r>
              <a:rPr lang="en-US" altLang="zh-CN" sz="2400" dirty="0"/>
              <a:t>Nachos</a:t>
            </a:r>
            <a:r>
              <a:rPr lang="zh-CN" altLang="en-US" sz="2400" dirty="0"/>
              <a:t>的其他资料，以及</a:t>
            </a:r>
            <a:r>
              <a:rPr lang="en-US" altLang="zh-CN" sz="2400" dirty="0" err="1"/>
              <a:t>gcc</a:t>
            </a:r>
            <a:r>
              <a:rPr lang="zh-CN" altLang="en-US" sz="2400" dirty="0"/>
              <a:t>，</a:t>
            </a:r>
            <a:r>
              <a:rPr lang="en-US" altLang="zh-CN" sz="2400" dirty="0" err="1"/>
              <a:t>makefile</a:t>
            </a:r>
            <a:r>
              <a:rPr lang="zh-CN" altLang="en-US" sz="2400" dirty="0"/>
              <a:t>，</a:t>
            </a:r>
            <a:r>
              <a:rPr lang="en-US" altLang="zh-CN" sz="2400" dirty="0" err="1"/>
              <a:t>gdb</a:t>
            </a:r>
            <a:r>
              <a:rPr lang="zh-CN" altLang="en-US" sz="2400" dirty="0"/>
              <a:t>，</a:t>
            </a:r>
            <a:r>
              <a:rPr lang="en-US" altLang="zh-CN" sz="2400" dirty="0"/>
              <a:t>Ubuntu</a:t>
            </a:r>
            <a:r>
              <a:rPr lang="zh-CN" altLang="en-US" sz="2400" dirty="0"/>
              <a:t>，</a:t>
            </a:r>
            <a:r>
              <a:rPr lang="en-US" altLang="zh-CN" sz="2400" dirty="0"/>
              <a:t>vi/vim</a:t>
            </a:r>
            <a:r>
              <a:rPr lang="zh-CN" altLang="en-US" sz="2400" dirty="0"/>
              <a:t>等方面的资料，详见网盘相关目录，或自行搜索补充</a:t>
            </a:r>
          </a:p>
        </p:txBody>
      </p:sp>
    </p:spTree>
    <p:extLst>
      <p:ext uri="{BB962C8B-B14F-4D97-AF65-F5344CB8AC3E}">
        <p14:creationId xmlns:p14="http://schemas.microsoft.com/office/powerpoint/2010/main" val="225490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How to Study</a:t>
            </a:r>
            <a:r>
              <a:rPr lang="zh-CN" altLang="en-US"/>
              <a:t>？</a:t>
            </a:r>
          </a:p>
        </p:txBody>
      </p:sp>
      <p:sp>
        <p:nvSpPr>
          <p:cNvPr id="3" name="内容占位符 2"/>
          <p:cNvSpPr>
            <a:spLocks noGrp="1"/>
          </p:cNvSpPr>
          <p:nvPr>
            <p:ph idx="1"/>
          </p:nvPr>
        </p:nvSpPr>
        <p:spPr>
          <a:xfrm>
            <a:off x="1981200" y="1341439"/>
            <a:ext cx="8229602" cy="2087562"/>
          </a:xfrm>
        </p:spPr>
        <p:txBody>
          <a:bodyPr/>
          <a:lstStyle/>
          <a:p>
            <a:pPr algn="just"/>
            <a:r>
              <a:rPr lang="en-US" altLang="zh-CN" sz="3600" dirty="0">
                <a:latin typeface="Sitka Subheading Semibold" pitchFamily="2" charset="0"/>
              </a:rPr>
              <a:t>What I hear I forget, what I see I remember, what I do I understand.</a:t>
            </a:r>
            <a:br>
              <a:rPr lang="en-US" altLang="zh-CN" dirty="0">
                <a:latin typeface="Sitka Subheading Semibold" pitchFamily="2" charset="0"/>
              </a:rPr>
            </a:br>
            <a:endParaRPr lang="en-US" altLang="zh-CN" dirty="0">
              <a:latin typeface="Sitka Subheading Semibold" pitchFamily="2" charset="0"/>
            </a:endParaRPr>
          </a:p>
          <a:p>
            <a:pPr algn="just"/>
            <a:endParaRPr lang="zh-CN" altLang="en-US" dirty="0">
              <a:latin typeface="Sitka Subheading Semibold" pitchFamily="2" charset="0"/>
            </a:endParaRPr>
          </a:p>
        </p:txBody>
      </p:sp>
      <p:sp>
        <p:nvSpPr>
          <p:cNvPr id="6" name="AutoShape 7" descr="纸莎草纸"/>
          <p:cNvSpPr>
            <a:spLocks noChangeArrowheads="1"/>
          </p:cNvSpPr>
          <p:nvPr/>
        </p:nvSpPr>
        <p:spPr bwMode="auto">
          <a:xfrm>
            <a:off x="2205005" y="2983526"/>
            <a:ext cx="8005796" cy="2087562"/>
          </a:xfrm>
          <a:prstGeom prst="flowChartAlternateProcess">
            <a:avLst/>
          </a:prstGeom>
          <a:blipFill dpi="0" rotWithShape="1">
            <a:blip r:embed="rId2"/>
            <a:srcRect/>
            <a:tile tx="0" ty="0" sx="100000" sy="100000" flip="none" algn="tl"/>
          </a:blipFill>
          <a:ln w="9525">
            <a:solidFill>
              <a:schemeClr val="tx1"/>
            </a:solidFill>
            <a:miter lim="800000"/>
            <a:headEnd/>
            <a:tailEnd/>
          </a:ln>
        </p:spPr>
        <p:txBody>
          <a:bodyPr tIns="154800"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lnSpc>
                <a:spcPct val="130000"/>
              </a:lnSpc>
              <a:spcBef>
                <a:spcPct val="0"/>
              </a:spcBef>
              <a:buClrTx/>
              <a:buSzTx/>
              <a:buFontTx/>
              <a:buNone/>
            </a:pPr>
            <a:r>
              <a:rPr lang="zh-CN" altLang="en-US" sz="3200" dirty="0">
                <a:latin typeface="隶书" pitchFamily="49" charset="-122"/>
                <a:ea typeface="隶书" pitchFamily="49" charset="-122"/>
              </a:rPr>
              <a:t>不闻不若闻之，闻之不若见之，见之不若知之，知之不若行之</a:t>
            </a:r>
            <a:r>
              <a:rPr lang="en-US" altLang="zh-CN" sz="3200" dirty="0">
                <a:latin typeface="隶书" pitchFamily="49" charset="-122"/>
                <a:ea typeface="隶书" pitchFamily="49" charset="-122"/>
              </a:rPr>
              <a:t>,</a:t>
            </a:r>
            <a:r>
              <a:rPr lang="zh-CN" altLang="en-US" sz="3200" dirty="0">
                <a:latin typeface="隶书" pitchFamily="49" charset="-122"/>
                <a:ea typeface="隶书" pitchFamily="49" charset="-122"/>
              </a:rPr>
              <a:t>学至于行之而止矣。</a:t>
            </a:r>
          </a:p>
          <a:p>
            <a:pPr eaLnBrk="1" hangingPunct="1">
              <a:lnSpc>
                <a:spcPct val="130000"/>
              </a:lnSpc>
              <a:spcBef>
                <a:spcPct val="0"/>
              </a:spcBef>
              <a:buClrTx/>
              <a:buSzTx/>
              <a:buFontTx/>
              <a:buNone/>
            </a:pPr>
            <a:r>
              <a:rPr lang="zh-CN" altLang="en-US" sz="2800" dirty="0">
                <a:latin typeface="隶书" pitchFamily="49" charset="-122"/>
                <a:ea typeface="隶书" pitchFamily="49" charset="-122"/>
              </a:rPr>
              <a:t>					      </a:t>
            </a:r>
            <a:r>
              <a:rPr lang="en-US" altLang="zh-CN" sz="2800" dirty="0">
                <a:latin typeface="隶书" pitchFamily="49" charset="-122"/>
                <a:ea typeface="隶书" pitchFamily="49" charset="-122"/>
              </a:rPr>
              <a:t>---</a:t>
            </a:r>
            <a:r>
              <a:rPr lang="zh-CN" altLang="en-US" sz="2800" dirty="0">
                <a:latin typeface="隶书" pitchFamily="49" charset="-122"/>
                <a:ea typeface="隶书" pitchFamily="49" charset="-122"/>
              </a:rPr>
              <a:t>荀子</a:t>
            </a:r>
          </a:p>
        </p:txBody>
      </p:sp>
    </p:spTree>
    <p:extLst>
      <p:ext uri="{BB962C8B-B14F-4D97-AF65-F5344CB8AC3E}">
        <p14:creationId xmlns:p14="http://schemas.microsoft.com/office/powerpoint/2010/main" val="21594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Thanks!</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CN">
                <a:ea typeface="宋体" pitchFamily="2" charset="-122"/>
              </a:rPr>
              <a:t>What This Course is About?</a:t>
            </a:r>
          </a:p>
        </p:txBody>
      </p:sp>
      <p:sp>
        <p:nvSpPr>
          <p:cNvPr id="18437" name="Rectangle 3"/>
          <p:cNvSpPr>
            <a:spLocks noGrp="1" noChangeArrowheads="1"/>
          </p:cNvSpPr>
          <p:nvPr>
            <p:ph type="body" idx="1"/>
          </p:nvPr>
        </p:nvSpPr>
        <p:spPr>
          <a:xfrm>
            <a:off x="751832" y="1084570"/>
            <a:ext cx="9900139" cy="2718048"/>
          </a:xfrm>
        </p:spPr>
        <p:txBody>
          <a:bodyPr/>
          <a:lstStyle/>
          <a:p>
            <a:pPr algn="just" eaLnBrk="1" hangingPunct="1">
              <a:lnSpc>
                <a:spcPct val="130000"/>
              </a:lnSpc>
            </a:pPr>
            <a:r>
              <a:rPr lang="en-US" altLang="zh-CN" sz="2800" dirty="0"/>
              <a:t>Concentrates on the concepts and techniques in </a:t>
            </a:r>
            <a:r>
              <a:rPr lang="en-US" altLang="zh-CN" sz="2800" b="1" dirty="0">
                <a:solidFill>
                  <a:srgbClr val="0070C0"/>
                </a:solidFill>
              </a:rPr>
              <a:t>design</a:t>
            </a:r>
            <a:r>
              <a:rPr lang="en-US" altLang="zh-CN" sz="2800" dirty="0">
                <a:solidFill>
                  <a:srgbClr val="CC0000"/>
                </a:solidFill>
              </a:rPr>
              <a:t> </a:t>
            </a:r>
            <a:r>
              <a:rPr lang="en-US" altLang="zh-CN" sz="2800" dirty="0"/>
              <a:t>and</a:t>
            </a:r>
            <a:r>
              <a:rPr lang="en-US" altLang="zh-CN" sz="2800" dirty="0">
                <a:solidFill>
                  <a:srgbClr val="CC0000"/>
                </a:solidFill>
              </a:rPr>
              <a:t> </a:t>
            </a:r>
            <a:r>
              <a:rPr lang="en-US" altLang="zh-CN" sz="2800" b="1" dirty="0">
                <a:solidFill>
                  <a:srgbClr val="0070C0"/>
                </a:solidFill>
              </a:rPr>
              <a:t>implementation</a:t>
            </a:r>
            <a:r>
              <a:rPr lang="en-US" altLang="zh-CN" sz="2800" dirty="0"/>
              <a:t> of operating systems</a:t>
            </a:r>
          </a:p>
          <a:p>
            <a:pPr algn="just" eaLnBrk="1" hangingPunct="1">
              <a:lnSpc>
                <a:spcPct val="130000"/>
              </a:lnSpc>
            </a:pPr>
            <a:r>
              <a:rPr lang="en-US" altLang="zh-CN" sz="2800" dirty="0"/>
              <a:t>This course covers the design and implementation of </a:t>
            </a:r>
            <a:r>
              <a:rPr lang="en-US" altLang="zh-CN" sz="2800" u="sng" dirty="0"/>
              <a:t>three principle components</a:t>
            </a:r>
            <a:r>
              <a:rPr lang="en-US" altLang="zh-CN" sz="2800" dirty="0"/>
              <a:t> of operating systems:</a:t>
            </a:r>
          </a:p>
          <a:p>
            <a:pPr algn="just" eaLnBrk="1" hangingPunct="1">
              <a:lnSpc>
                <a:spcPct val="130000"/>
              </a:lnSpc>
              <a:buFont typeface="Wingdings" pitchFamily="2" charset="2"/>
              <a:buNone/>
            </a:pPr>
            <a:endParaRPr lang="en-US" altLang="zh-CN" sz="3200" dirty="0">
              <a:latin typeface="Baskerville Old Face" pitchFamily="18" charset="0"/>
              <a:ea typeface="宋体" pitchFamily="2" charset="-122"/>
            </a:endParaRPr>
          </a:p>
          <a:p>
            <a:pPr algn="just" eaLnBrk="1" hangingPunct="1">
              <a:lnSpc>
                <a:spcPct val="130000"/>
              </a:lnSpc>
            </a:pPr>
            <a:endParaRPr lang="en-US" altLang="zh-CN" sz="3200" dirty="0">
              <a:ea typeface="宋体" pitchFamily="2" charset="-122"/>
            </a:endParaRPr>
          </a:p>
        </p:txBody>
      </p:sp>
      <p:sp>
        <p:nvSpPr>
          <p:cNvPr id="7172" name="Oval 4"/>
          <p:cNvSpPr>
            <a:spLocks noChangeArrowheads="1"/>
          </p:cNvSpPr>
          <p:nvPr/>
        </p:nvSpPr>
        <p:spPr bwMode="auto">
          <a:xfrm>
            <a:off x="5045982" y="4077073"/>
            <a:ext cx="2066144" cy="1152401"/>
          </a:xfrm>
          <a:prstGeom prst="ellipse">
            <a:avLst/>
          </a:prstGeom>
          <a:solidFill>
            <a:schemeClr val="folHlink"/>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 typeface="Wingdings" pitchFamily="2" charset="2"/>
              <a:buNone/>
            </a:pPr>
            <a:r>
              <a:rPr lang="en-US" altLang="zh-CN" sz="1800">
                <a:solidFill>
                  <a:srgbClr val="000000"/>
                </a:solidFill>
                <a:latin typeface="Comic Sans MS" pitchFamily="66" charset="0"/>
              </a:rPr>
              <a:t>Process </a:t>
            </a:r>
          </a:p>
          <a:p>
            <a:pPr algn="ctr" eaLnBrk="1" hangingPunct="1">
              <a:spcBef>
                <a:spcPct val="0"/>
              </a:spcBef>
              <a:buClrTx/>
              <a:buSzTx/>
              <a:buFont typeface="Wingdings" pitchFamily="2" charset="2"/>
              <a:buNone/>
            </a:pPr>
            <a:r>
              <a:rPr lang="en-US" altLang="zh-CN" sz="1800">
                <a:solidFill>
                  <a:srgbClr val="000000"/>
                </a:solidFill>
                <a:latin typeface="Comic Sans MS" pitchFamily="66" charset="0"/>
              </a:rPr>
              <a:t>Management</a:t>
            </a:r>
          </a:p>
        </p:txBody>
      </p:sp>
      <p:sp>
        <p:nvSpPr>
          <p:cNvPr id="7173" name="Oval 5"/>
          <p:cNvSpPr>
            <a:spLocks noChangeArrowheads="1"/>
          </p:cNvSpPr>
          <p:nvPr/>
        </p:nvSpPr>
        <p:spPr bwMode="auto">
          <a:xfrm>
            <a:off x="2855640" y="4713587"/>
            <a:ext cx="2160240" cy="13506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 typeface="Wingdings" pitchFamily="2" charset="2"/>
              <a:buNone/>
            </a:pPr>
            <a:r>
              <a:rPr lang="en-US" altLang="zh-CN" sz="1800">
                <a:solidFill>
                  <a:srgbClr val="000000"/>
                </a:solidFill>
                <a:latin typeface="Comic Sans MS" pitchFamily="66" charset="0"/>
              </a:rPr>
              <a:t>Memory </a:t>
            </a:r>
          </a:p>
          <a:p>
            <a:pPr algn="ctr" eaLnBrk="1" hangingPunct="1">
              <a:spcBef>
                <a:spcPct val="0"/>
              </a:spcBef>
              <a:buClrTx/>
              <a:buSzTx/>
              <a:buFont typeface="Wingdings" pitchFamily="2" charset="2"/>
              <a:buNone/>
            </a:pPr>
            <a:r>
              <a:rPr lang="en-US" altLang="zh-CN" sz="1800">
                <a:solidFill>
                  <a:srgbClr val="000000"/>
                </a:solidFill>
                <a:latin typeface="Comic Sans MS" pitchFamily="66" charset="0"/>
              </a:rPr>
              <a:t>Management</a:t>
            </a:r>
          </a:p>
        </p:txBody>
      </p:sp>
      <p:sp>
        <p:nvSpPr>
          <p:cNvPr id="7174" name="Oval 6"/>
          <p:cNvSpPr>
            <a:spLocks noChangeArrowheads="1"/>
          </p:cNvSpPr>
          <p:nvPr/>
        </p:nvSpPr>
        <p:spPr bwMode="auto">
          <a:xfrm>
            <a:off x="7246395" y="4869160"/>
            <a:ext cx="2233488" cy="1212852"/>
          </a:xfrm>
          <a:prstGeom prst="ellipse">
            <a:avLst/>
          </a:prstGeom>
          <a:solidFill>
            <a:srgbClr val="FF6600"/>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algn="ctr" eaLnBrk="1" hangingPunct="1">
              <a:spcBef>
                <a:spcPct val="0"/>
              </a:spcBef>
              <a:buClrTx/>
              <a:buSzTx/>
              <a:buFont typeface="Wingdings" pitchFamily="2" charset="2"/>
              <a:buNone/>
            </a:pPr>
            <a:r>
              <a:rPr lang="en-US" altLang="zh-CN" sz="1800">
                <a:solidFill>
                  <a:srgbClr val="000000"/>
                </a:solidFill>
                <a:latin typeface="Comic Sans MS" pitchFamily="66" charset="0"/>
              </a:rPr>
              <a:t>File Systems</a:t>
            </a:r>
          </a:p>
          <a:p>
            <a:pPr algn="ctr" eaLnBrk="1" hangingPunct="1">
              <a:spcBef>
                <a:spcPct val="0"/>
              </a:spcBef>
              <a:buClrTx/>
              <a:buSzTx/>
              <a:buFont typeface="Wingdings" pitchFamily="2" charset="2"/>
              <a:buNone/>
            </a:pPr>
            <a:r>
              <a:rPr lang="en-US" altLang="zh-CN" sz="1800">
                <a:solidFill>
                  <a:srgbClr val="000000"/>
                </a:solidFill>
                <a:latin typeface="Comic Sans MS" pitchFamily="66" charset="0"/>
              </a:rPr>
              <a:t> Management</a:t>
            </a:r>
          </a:p>
        </p:txBody>
      </p:sp>
    </p:spTree>
    <p:extLst>
      <p:ext uri="{BB962C8B-B14F-4D97-AF65-F5344CB8AC3E}">
        <p14:creationId xmlns:p14="http://schemas.microsoft.com/office/powerpoint/2010/main" val="2627440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blinds(horizontal)">
                                      <p:cBhvr>
                                        <p:cTn id="12" dur="5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blinds(horizontal)">
                                      <p:cBhvr>
                                        <p:cTn id="1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P spid="71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Real OS?</a:t>
            </a:r>
            <a:endParaRPr lang="zh-CN" altLang="en-US"/>
          </a:p>
        </p:txBody>
      </p:sp>
      <p:sp>
        <p:nvSpPr>
          <p:cNvPr id="3" name="内容占位符 2"/>
          <p:cNvSpPr>
            <a:spLocks noGrp="1"/>
          </p:cNvSpPr>
          <p:nvPr>
            <p:ph idx="1"/>
          </p:nvPr>
        </p:nvSpPr>
        <p:spPr>
          <a:xfrm>
            <a:off x="609600" y="1115508"/>
            <a:ext cx="10972800" cy="4626984"/>
          </a:xfrm>
        </p:spPr>
        <p:txBody>
          <a:bodyPr/>
          <a:lstStyle/>
          <a:p>
            <a:pPr algn="just">
              <a:lnSpc>
                <a:spcPct val="150000"/>
              </a:lnSpc>
            </a:pPr>
            <a:r>
              <a:rPr lang="zh-CN" altLang="en-US" sz="2800" dirty="0"/>
              <a:t>实际的</a:t>
            </a:r>
            <a:r>
              <a:rPr lang="en-US" altLang="zh-CN" sz="2800" dirty="0"/>
              <a:t>OS</a:t>
            </a:r>
            <a:r>
              <a:rPr lang="zh-CN" altLang="en-US" sz="2800" dirty="0"/>
              <a:t>不管结构功能还是源代码都</a:t>
            </a:r>
            <a:r>
              <a:rPr lang="zh-CN" altLang="en-US" sz="2800" dirty="0">
                <a:solidFill>
                  <a:srgbClr val="0070C0"/>
                </a:solidFill>
              </a:rPr>
              <a:t>太复杂</a:t>
            </a:r>
            <a:r>
              <a:rPr lang="en-US" altLang="zh-CN" sz="2800" dirty="0"/>
              <a:t>(</a:t>
            </a:r>
            <a:r>
              <a:rPr lang="zh-CN" altLang="en-US" sz="2800" dirty="0"/>
              <a:t>新版</a:t>
            </a:r>
            <a:r>
              <a:rPr lang="en-US" altLang="zh-CN" sz="2800" dirty="0"/>
              <a:t>Linux</a:t>
            </a:r>
            <a:r>
              <a:rPr lang="zh-CN" altLang="en-US" sz="2800" dirty="0"/>
              <a:t>内核源代码行数已近</a:t>
            </a:r>
            <a:r>
              <a:rPr lang="en-US" altLang="zh-CN" sz="2800" dirty="0"/>
              <a:t>3000</a:t>
            </a:r>
            <a:r>
              <a:rPr lang="zh-CN" altLang="en-US" sz="2800" dirty="0"/>
              <a:t>万行</a:t>
            </a:r>
            <a:r>
              <a:rPr lang="en-US" altLang="zh-CN" sz="2800" dirty="0"/>
              <a:t>)</a:t>
            </a:r>
            <a:r>
              <a:rPr lang="zh-CN" altLang="en-US" sz="2800" dirty="0"/>
              <a:t>，个人短时间内难以掌握</a:t>
            </a:r>
            <a:endParaRPr lang="en-US" altLang="zh-CN" sz="2800" dirty="0"/>
          </a:p>
          <a:p>
            <a:pPr algn="just">
              <a:lnSpc>
                <a:spcPct val="150000"/>
              </a:lnSpc>
            </a:pPr>
            <a:r>
              <a:rPr lang="zh-CN" altLang="en-US" sz="2800" dirty="0"/>
              <a:t>常常</a:t>
            </a:r>
            <a:r>
              <a:rPr lang="zh-CN" altLang="en-US" sz="2800" dirty="0">
                <a:solidFill>
                  <a:srgbClr val="0070C0"/>
                </a:solidFill>
              </a:rPr>
              <a:t>缺少有效的内核调试手段</a:t>
            </a:r>
            <a:r>
              <a:rPr lang="zh-CN" altLang="en-US" sz="2800" dirty="0"/>
              <a:t>。在实机上修改内核，一不小心就瘫痪了。</a:t>
            </a:r>
            <a:r>
              <a:rPr lang="en-US" altLang="zh-CN" sz="2800" dirty="0"/>
              <a:t>coding, remake</a:t>
            </a:r>
            <a:r>
              <a:rPr lang="zh-CN" altLang="en-US" sz="2800" dirty="0"/>
              <a:t>，</a:t>
            </a:r>
            <a:r>
              <a:rPr lang="en-US" altLang="zh-CN" sz="2800" dirty="0"/>
              <a:t>reinstall</a:t>
            </a:r>
            <a:r>
              <a:rPr lang="zh-CN" altLang="en-US" sz="2800" dirty="0"/>
              <a:t>，</a:t>
            </a:r>
            <a:r>
              <a:rPr lang="en-US" altLang="zh-CN" sz="2800" dirty="0"/>
              <a:t>coding, remake</a:t>
            </a:r>
            <a:r>
              <a:rPr lang="zh-CN" altLang="en-US" sz="2800" dirty="0"/>
              <a:t>，</a:t>
            </a:r>
            <a:r>
              <a:rPr lang="en-US" altLang="zh-CN" sz="2800" dirty="0"/>
              <a:t>reinstall</a:t>
            </a:r>
            <a:r>
              <a:rPr lang="zh-CN" altLang="en-US" sz="2800" dirty="0"/>
              <a:t>，</a:t>
            </a:r>
            <a:r>
              <a:rPr lang="en-US" altLang="zh-CN" sz="2800" dirty="0"/>
              <a:t>…, nightmare</a:t>
            </a:r>
          </a:p>
          <a:p>
            <a:pPr algn="just">
              <a:lnSpc>
                <a:spcPct val="150000"/>
              </a:lnSpc>
            </a:pPr>
            <a:r>
              <a:rPr lang="zh-CN" altLang="en-US" sz="2800" dirty="0"/>
              <a:t>对教学而言，在实机上更适合做一些外围扩展功能，以及用应用代码模拟一些</a:t>
            </a:r>
            <a:r>
              <a:rPr lang="en-US" altLang="zh-CN" sz="2800" dirty="0"/>
              <a:t>OS</a:t>
            </a:r>
            <a:r>
              <a:rPr lang="zh-CN" altLang="en-US" sz="2800" dirty="0"/>
              <a:t>内核功能</a:t>
            </a:r>
            <a:endParaRPr lang="en-US" altLang="zh-CN" sz="2800" dirty="0"/>
          </a:p>
          <a:p>
            <a:pPr algn="just">
              <a:lnSpc>
                <a:spcPct val="150000"/>
              </a:lnSpc>
            </a:pPr>
            <a:endParaRPr lang="zh-CN" altLang="en-US" sz="2800" dirty="0"/>
          </a:p>
        </p:txBody>
      </p:sp>
    </p:spTree>
    <p:extLst>
      <p:ext uri="{BB962C8B-B14F-4D97-AF65-F5344CB8AC3E}">
        <p14:creationId xmlns:p14="http://schemas.microsoft.com/office/powerpoint/2010/main" val="837313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Required OS for OSCP</a:t>
            </a:r>
            <a:endParaRPr lang="zh-CN" altLang="en-US" dirty="0"/>
          </a:p>
        </p:txBody>
      </p:sp>
      <p:sp>
        <p:nvSpPr>
          <p:cNvPr id="3" name="内容占位符 2"/>
          <p:cNvSpPr>
            <a:spLocks noGrp="1"/>
          </p:cNvSpPr>
          <p:nvPr>
            <p:ph idx="1"/>
          </p:nvPr>
        </p:nvSpPr>
        <p:spPr>
          <a:xfrm>
            <a:off x="609600" y="1115508"/>
            <a:ext cx="10764416" cy="4626984"/>
          </a:xfrm>
        </p:spPr>
        <p:txBody>
          <a:bodyPr/>
          <a:lstStyle/>
          <a:p>
            <a:pPr algn="just">
              <a:lnSpc>
                <a:spcPct val="150000"/>
              </a:lnSpc>
            </a:pPr>
            <a:r>
              <a:rPr lang="zh-CN" altLang="en-US" sz="2400" dirty="0"/>
              <a:t>小巧玲珑，代码量少，容易掌握</a:t>
            </a:r>
            <a:endParaRPr lang="en-US" altLang="zh-CN" sz="2400" dirty="0"/>
          </a:p>
          <a:p>
            <a:pPr algn="just">
              <a:lnSpc>
                <a:spcPct val="150000"/>
              </a:lnSpc>
            </a:pPr>
            <a:r>
              <a:rPr lang="zh-CN" altLang="en-US" sz="2400" dirty="0"/>
              <a:t>有基本的</a:t>
            </a:r>
            <a:r>
              <a:rPr lang="en-US" altLang="zh-CN" sz="2400" dirty="0"/>
              <a:t>OS</a:t>
            </a:r>
            <a:r>
              <a:rPr lang="zh-CN" altLang="en-US" sz="2400" dirty="0"/>
              <a:t>功能，包括进程线程管理，内存管理，基本的文件系统等。</a:t>
            </a:r>
            <a:r>
              <a:rPr lang="zh-CN" altLang="en-US" sz="2400" b="1" dirty="0">
                <a:solidFill>
                  <a:srgbClr val="0070C0"/>
                </a:solidFill>
              </a:rPr>
              <a:t>基础平台不能太小</a:t>
            </a:r>
            <a:r>
              <a:rPr lang="zh-CN" altLang="en-US" sz="2400" dirty="0"/>
              <a:t>，否则几乎是平地起高楼，项目时间难把控</a:t>
            </a:r>
            <a:endParaRPr lang="en-US" altLang="zh-CN" sz="2400" dirty="0"/>
          </a:p>
          <a:p>
            <a:pPr algn="just">
              <a:lnSpc>
                <a:spcPct val="150000"/>
              </a:lnSpc>
            </a:pPr>
            <a:r>
              <a:rPr lang="zh-CN" altLang="en-US" sz="2400" dirty="0"/>
              <a:t>但功能又不能太完善，否则留下来改进的余地就少了，只能面向试验高级的功能</a:t>
            </a:r>
            <a:endParaRPr lang="en-US" altLang="zh-CN" sz="2400" dirty="0"/>
          </a:p>
          <a:p>
            <a:pPr algn="just">
              <a:lnSpc>
                <a:spcPct val="150000"/>
              </a:lnSpc>
            </a:pPr>
            <a:r>
              <a:rPr lang="zh-CN" altLang="en-US" sz="2400" dirty="0"/>
              <a:t>同时功能太完善，必然代码量大，结构复杂，学习掌握困难。因此</a:t>
            </a:r>
            <a:r>
              <a:rPr lang="zh-CN" altLang="en-US" sz="2400" b="1" dirty="0">
                <a:solidFill>
                  <a:srgbClr val="0070C0"/>
                </a:solidFill>
              </a:rPr>
              <a:t>基础平台不宜太大</a:t>
            </a:r>
            <a:endParaRPr lang="en-US" altLang="zh-CN" sz="2400" b="1" dirty="0">
              <a:solidFill>
                <a:srgbClr val="0070C0"/>
              </a:solidFill>
            </a:endParaRPr>
          </a:p>
          <a:p>
            <a:pPr algn="just">
              <a:lnSpc>
                <a:spcPct val="150000"/>
              </a:lnSpc>
            </a:pPr>
            <a:r>
              <a:rPr lang="zh-CN" altLang="en-US" sz="2400" dirty="0"/>
              <a:t>运行在某种模拟环境下，方便调试内核功能</a:t>
            </a:r>
            <a:endParaRPr lang="en-US" altLang="zh-CN" sz="2400" dirty="0"/>
          </a:p>
          <a:p>
            <a:pPr algn="just">
              <a:lnSpc>
                <a:spcPct val="150000"/>
              </a:lnSpc>
            </a:pPr>
            <a:endParaRPr lang="en-US" altLang="zh-CN" sz="2400" dirty="0"/>
          </a:p>
          <a:p>
            <a:pPr algn="just">
              <a:lnSpc>
                <a:spcPct val="150000"/>
              </a:lnSpc>
            </a:pPr>
            <a:endParaRPr lang="zh-CN" altLang="en-US" sz="2400" dirty="0"/>
          </a:p>
        </p:txBody>
      </p:sp>
    </p:spTree>
    <p:extLst>
      <p:ext uri="{BB962C8B-B14F-4D97-AF65-F5344CB8AC3E}">
        <p14:creationId xmlns:p14="http://schemas.microsoft.com/office/powerpoint/2010/main" val="30398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Some OS for Teaching Purpose</a:t>
            </a:r>
            <a:endParaRPr lang="zh-CN" altLang="en-US"/>
          </a:p>
        </p:txBody>
      </p:sp>
      <p:sp>
        <p:nvSpPr>
          <p:cNvPr id="3" name="内容占位符 2"/>
          <p:cNvSpPr>
            <a:spLocks noGrp="1"/>
          </p:cNvSpPr>
          <p:nvPr>
            <p:ph idx="1"/>
          </p:nvPr>
        </p:nvSpPr>
        <p:spPr/>
        <p:txBody>
          <a:bodyPr/>
          <a:lstStyle/>
          <a:p>
            <a:pPr>
              <a:lnSpc>
                <a:spcPct val="150000"/>
              </a:lnSpc>
            </a:pPr>
            <a:r>
              <a:rPr lang="en-US" altLang="zh-CN" sz="2800" b="1" dirty="0"/>
              <a:t>MINIX</a:t>
            </a:r>
            <a:r>
              <a:rPr lang="en-US" altLang="zh-CN" sz="2800" dirty="0"/>
              <a:t> (A. S. Tanenbaum, 12000</a:t>
            </a:r>
            <a:r>
              <a:rPr lang="zh-CN" altLang="en-US" sz="2800" dirty="0"/>
              <a:t>行源代码 </a:t>
            </a:r>
            <a:r>
              <a:rPr lang="en-US" altLang="zh-CN" sz="2800" dirty="0"/>
              <a:t>+ 3000</a:t>
            </a:r>
            <a:r>
              <a:rPr lang="zh-CN" altLang="en-US" sz="2800" dirty="0"/>
              <a:t>行注释</a:t>
            </a:r>
            <a:r>
              <a:rPr lang="en-US" altLang="zh-CN" sz="2800" dirty="0"/>
              <a:t>)</a:t>
            </a:r>
          </a:p>
          <a:p>
            <a:pPr>
              <a:lnSpc>
                <a:spcPct val="150000"/>
              </a:lnSpc>
            </a:pPr>
            <a:r>
              <a:rPr lang="zh-CN" altLang="en-US" sz="2800" dirty="0"/>
              <a:t>目标是一个完整的</a:t>
            </a:r>
            <a:r>
              <a:rPr lang="en-US" altLang="zh-CN" sz="2800" dirty="0"/>
              <a:t>OS</a:t>
            </a:r>
            <a:r>
              <a:rPr lang="zh-CN" altLang="en-US" sz="2800" dirty="0"/>
              <a:t>，类</a:t>
            </a:r>
            <a:r>
              <a:rPr lang="en-US" altLang="zh-CN" sz="2800" dirty="0"/>
              <a:t>Unix</a:t>
            </a:r>
          </a:p>
          <a:p>
            <a:pPr>
              <a:lnSpc>
                <a:spcPct val="150000"/>
              </a:lnSpc>
            </a:pPr>
            <a:r>
              <a:rPr lang="zh-CN" altLang="en-US" sz="2800" dirty="0"/>
              <a:t>包含了系统启动和</a:t>
            </a:r>
            <a:r>
              <a:rPr lang="en-US" altLang="zh-CN" sz="2800" dirty="0"/>
              <a:t>Shell</a:t>
            </a:r>
            <a:r>
              <a:rPr lang="zh-CN" altLang="en-US" sz="2800" dirty="0"/>
              <a:t>等实际操作系统不可缺少的部分</a:t>
            </a:r>
            <a:endParaRPr lang="en-US" altLang="zh-CN" sz="2800" dirty="0"/>
          </a:p>
          <a:p>
            <a:pPr>
              <a:lnSpc>
                <a:spcPct val="150000"/>
              </a:lnSpc>
            </a:pPr>
            <a:r>
              <a:rPr lang="zh-CN" altLang="en-US" sz="2800" dirty="0"/>
              <a:t>需与具体的设备打交道</a:t>
            </a:r>
            <a:endParaRPr lang="en-US" altLang="zh-CN" sz="2800" dirty="0"/>
          </a:p>
          <a:p>
            <a:pPr>
              <a:lnSpc>
                <a:spcPct val="150000"/>
              </a:lnSpc>
            </a:pPr>
            <a:r>
              <a:rPr lang="zh-CN" altLang="en-US" sz="2800" dirty="0"/>
              <a:t>不同的机器指令集需要有不同的编译器</a:t>
            </a:r>
            <a:endParaRPr lang="en-US" altLang="zh-CN" sz="2800" dirty="0"/>
          </a:p>
          <a:p>
            <a:pPr>
              <a:lnSpc>
                <a:spcPct val="150000"/>
              </a:lnSpc>
            </a:pPr>
            <a:r>
              <a:rPr lang="zh-CN" altLang="en-US" sz="2800" dirty="0"/>
              <a:t>移植性不能令人满意</a:t>
            </a:r>
            <a:endParaRPr lang="en-US" altLang="zh-CN" sz="2800" dirty="0"/>
          </a:p>
          <a:p>
            <a:pPr>
              <a:lnSpc>
                <a:spcPct val="150000"/>
              </a:lnSpc>
            </a:pPr>
            <a:endParaRPr lang="zh-CN" altLang="en-US" sz="2800" dirty="0"/>
          </a:p>
        </p:txBody>
      </p:sp>
    </p:spTree>
    <p:extLst>
      <p:ext uri="{BB962C8B-B14F-4D97-AF65-F5344CB8AC3E}">
        <p14:creationId xmlns:p14="http://schemas.microsoft.com/office/powerpoint/2010/main" val="406907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4737" y="0"/>
            <a:ext cx="9961685" cy="847725"/>
          </a:xfrm>
        </p:spPr>
        <p:txBody>
          <a:bodyPr/>
          <a:lstStyle/>
          <a:p>
            <a:r>
              <a:rPr lang="en-US" altLang="zh-CN"/>
              <a:t>Some OS for Teaching Purpose(2)</a:t>
            </a:r>
            <a:endParaRPr lang="zh-CN" altLang="en-US"/>
          </a:p>
        </p:txBody>
      </p:sp>
      <p:sp>
        <p:nvSpPr>
          <p:cNvPr id="3" name="内容占位符 2"/>
          <p:cNvSpPr>
            <a:spLocks noGrp="1"/>
          </p:cNvSpPr>
          <p:nvPr>
            <p:ph idx="1"/>
          </p:nvPr>
        </p:nvSpPr>
        <p:spPr/>
        <p:txBody>
          <a:bodyPr/>
          <a:lstStyle/>
          <a:p>
            <a:pPr>
              <a:lnSpc>
                <a:spcPct val="150000"/>
              </a:lnSpc>
            </a:pPr>
            <a:r>
              <a:rPr lang="en-US" altLang="zh-CN" sz="2800" b="1" dirty="0"/>
              <a:t>MOS</a:t>
            </a:r>
            <a:r>
              <a:rPr lang="en-US" altLang="zh-CN" sz="2800" dirty="0"/>
              <a:t>(Shanghai </a:t>
            </a:r>
            <a:r>
              <a:rPr lang="en-US" altLang="zh-CN" sz="2800" dirty="0" err="1"/>
              <a:t>Jiaotong</a:t>
            </a:r>
            <a:r>
              <a:rPr lang="en-US" altLang="zh-CN" sz="2800" dirty="0"/>
              <a:t> University)</a:t>
            </a:r>
          </a:p>
          <a:p>
            <a:pPr>
              <a:lnSpc>
                <a:spcPct val="150000"/>
              </a:lnSpc>
            </a:pPr>
            <a:r>
              <a:rPr lang="zh-CN" altLang="en-US" sz="2800" dirty="0"/>
              <a:t>简单，能非常容易地理解进程调度和文件系统等部分原理</a:t>
            </a:r>
            <a:endParaRPr lang="en-US" altLang="zh-CN" sz="2800" dirty="0"/>
          </a:p>
          <a:p>
            <a:pPr>
              <a:lnSpc>
                <a:spcPct val="150000"/>
              </a:lnSpc>
            </a:pPr>
            <a:r>
              <a:rPr lang="zh-CN" altLang="en-US" sz="2800" dirty="0"/>
              <a:t>但过于简单，不能涵盖操作系统的大部分功能</a:t>
            </a:r>
            <a:endParaRPr lang="en-US" altLang="zh-CN" sz="2800" dirty="0"/>
          </a:p>
          <a:p>
            <a:pPr>
              <a:lnSpc>
                <a:spcPct val="150000"/>
              </a:lnSpc>
            </a:pPr>
            <a:r>
              <a:rPr lang="zh-CN" altLang="en-US" sz="2800" dirty="0"/>
              <a:t>虚拟机指令集为自定义，没有现成的编译器，</a:t>
            </a:r>
            <a:r>
              <a:rPr lang="zh-CN" altLang="en-US" sz="2800" b="1" dirty="0"/>
              <a:t>必须直接编写汇编程序</a:t>
            </a:r>
            <a:r>
              <a:rPr lang="zh-CN" altLang="en-US" sz="2800" dirty="0"/>
              <a:t>才能在</a:t>
            </a:r>
            <a:r>
              <a:rPr lang="en-US" altLang="zh-CN" sz="2800" dirty="0"/>
              <a:t>MOS</a:t>
            </a:r>
            <a:r>
              <a:rPr lang="zh-CN" altLang="en-US" sz="2800" dirty="0"/>
              <a:t>虚拟机上运行，缺乏开发大型应用程序的能力</a:t>
            </a:r>
            <a:endParaRPr lang="en-US" altLang="zh-CN" sz="2800" dirty="0"/>
          </a:p>
          <a:p>
            <a:pPr>
              <a:lnSpc>
                <a:spcPct val="150000"/>
              </a:lnSpc>
            </a:pPr>
            <a:endParaRPr lang="zh-CN" altLang="en-US" sz="2800" dirty="0"/>
          </a:p>
        </p:txBody>
      </p:sp>
    </p:spTree>
    <p:extLst>
      <p:ext uri="{BB962C8B-B14F-4D97-AF65-F5344CB8AC3E}">
        <p14:creationId xmlns:p14="http://schemas.microsoft.com/office/powerpoint/2010/main" val="71739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337" y="0"/>
            <a:ext cx="10067193" cy="847725"/>
          </a:xfrm>
        </p:spPr>
        <p:txBody>
          <a:bodyPr/>
          <a:lstStyle/>
          <a:p>
            <a:r>
              <a:rPr lang="en-US" altLang="zh-CN"/>
              <a:t>Some OS for Teaching Purpose(3)</a:t>
            </a:r>
            <a:endParaRPr lang="zh-CN" altLang="en-US"/>
          </a:p>
        </p:txBody>
      </p:sp>
      <p:sp>
        <p:nvSpPr>
          <p:cNvPr id="3" name="内容占位符 2"/>
          <p:cNvSpPr>
            <a:spLocks noGrp="1"/>
          </p:cNvSpPr>
          <p:nvPr>
            <p:ph idx="1"/>
          </p:nvPr>
        </p:nvSpPr>
        <p:spPr>
          <a:xfrm>
            <a:off x="609600" y="1115508"/>
            <a:ext cx="10972799" cy="4626984"/>
          </a:xfrm>
        </p:spPr>
        <p:txBody>
          <a:bodyPr/>
          <a:lstStyle/>
          <a:p>
            <a:pPr>
              <a:lnSpc>
                <a:spcPct val="150000"/>
              </a:lnSpc>
            </a:pPr>
            <a:r>
              <a:rPr lang="en-US" altLang="zh-CN" sz="2800" b="1" dirty="0">
                <a:solidFill>
                  <a:srgbClr val="0070C0"/>
                </a:solidFill>
              </a:rPr>
              <a:t>NACHOS</a:t>
            </a:r>
            <a:r>
              <a:rPr lang="en-US" altLang="zh-CN" sz="2800" dirty="0">
                <a:solidFill>
                  <a:srgbClr val="0070C0"/>
                </a:solidFill>
              </a:rPr>
              <a:t> </a:t>
            </a:r>
            <a:r>
              <a:rPr lang="en-US" altLang="zh-CN" sz="2800" dirty="0"/>
              <a:t>(Not Another Completely Heuristic Operating System)</a:t>
            </a:r>
          </a:p>
          <a:p>
            <a:pPr>
              <a:lnSpc>
                <a:spcPct val="150000"/>
              </a:lnSpc>
            </a:pPr>
            <a:r>
              <a:rPr lang="en-US" altLang="zh-CN" sz="2800" dirty="0"/>
              <a:t>Prof. Thomas E. Anderson of UC Berkeley</a:t>
            </a:r>
          </a:p>
          <a:p>
            <a:pPr>
              <a:lnSpc>
                <a:spcPct val="150000"/>
              </a:lnSpc>
            </a:pPr>
            <a:r>
              <a:rPr lang="zh-CN" altLang="en-US" sz="2800" dirty="0"/>
              <a:t>目前原作者在华盛顿大学，</a:t>
            </a:r>
            <a:r>
              <a:rPr lang="en-US" altLang="zh-CN" sz="2800" dirty="0"/>
              <a:t>Nachos</a:t>
            </a:r>
            <a:r>
              <a:rPr lang="zh-CN" altLang="en-US" sz="2800" dirty="0"/>
              <a:t>主页为：</a:t>
            </a:r>
            <a:endParaRPr lang="en-US" altLang="zh-CN" sz="2800" dirty="0"/>
          </a:p>
          <a:p>
            <a:pPr>
              <a:lnSpc>
                <a:spcPct val="150000"/>
              </a:lnSpc>
            </a:pPr>
            <a:r>
              <a:rPr lang="en-US" altLang="zh-CN" sz="2800" dirty="0">
                <a:solidFill>
                  <a:srgbClr val="0070C0"/>
                </a:solidFill>
                <a:hlinkClick r:id="rId2">
                  <a:extLst>
                    <a:ext uri="{A12FA001-AC4F-418D-AE19-62706E023703}">
                      <ahyp:hlinkClr xmlns:ahyp="http://schemas.microsoft.com/office/drawing/2018/hyperlinkcolor" val="tx"/>
                    </a:ext>
                  </a:extLst>
                </a:hlinkClick>
              </a:rPr>
              <a:t>https://homes.cs.washington.edu/~tom/nachos/</a:t>
            </a:r>
            <a:endParaRPr lang="en-US" altLang="zh-CN" sz="2800" dirty="0">
              <a:solidFill>
                <a:srgbClr val="0070C0"/>
              </a:solidFill>
            </a:endParaRPr>
          </a:p>
          <a:p>
            <a:pPr>
              <a:lnSpc>
                <a:spcPct val="150000"/>
              </a:lnSpc>
            </a:pPr>
            <a:r>
              <a:rPr lang="en-US" altLang="zh-CN" sz="2800" dirty="0"/>
              <a:t>Nachos</a:t>
            </a:r>
            <a:r>
              <a:rPr lang="zh-CN" altLang="en-US" sz="2800" dirty="0"/>
              <a:t>的主页已很长时间未更新了</a:t>
            </a:r>
            <a:endParaRPr lang="en-US" altLang="zh-CN" sz="2800" dirty="0"/>
          </a:p>
          <a:p>
            <a:pPr>
              <a:lnSpc>
                <a:spcPct val="150000"/>
              </a:lnSpc>
            </a:pPr>
            <a:endParaRPr lang="en-US" altLang="zh-CN" sz="2800" dirty="0"/>
          </a:p>
          <a:p>
            <a:pPr>
              <a:lnSpc>
                <a:spcPct val="150000"/>
              </a:lnSpc>
            </a:pPr>
            <a:endParaRPr lang="zh-CN" altLang="en-US" sz="2800" dirty="0"/>
          </a:p>
        </p:txBody>
      </p:sp>
    </p:spTree>
    <p:extLst>
      <p:ext uri="{BB962C8B-B14F-4D97-AF65-F5344CB8AC3E}">
        <p14:creationId xmlns:p14="http://schemas.microsoft.com/office/powerpoint/2010/main" val="1337064976"/>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18284</TotalTime>
  <Words>2147</Words>
  <Application>Microsoft Office PowerPoint</Application>
  <PresentationFormat>宽屏</PresentationFormat>
  <Paragraphs>213</Paragraphs>
  <Slides>30</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隶书</vt:lpstr>
      <vt:lpstr>微软雅黑</vt:lpstr>
      <vt:lpstr>Arial</vt:lpstr>
      <vt:lpstr>Baskerville Old Face</vt:lpstr>
      <vt:lpstr>Comic Sans MS</vt:lpstr>
      <vt:lpstr>Helvetica</vt:lpstr>
      <vt:lpstr>Sitka Subheading Semibold</vt:lpstr>
      <vt:lpstr>Times New Roman</vt:lpstr>
      <vt:lpstr>Verdana</vt:lpstr>
      <vt:lpstr>Webdings</vt:lpstr>
      <vt:lpstr>Wingdings</vt:lpstr>
      <vt:lpstr>os-8</vt:lpstr>
      <vt:lpstr>Operating System Course Project</vt:lpstr>
      <vt:lpstr>Course Project Purpose</vt:lpstr>
      <vt:lpstr>How to Study？</vt:lpstr>
      <vt:lpstr>What This Course is About?</vt:lpstr>
      <vt:lpstr>Real OS?</vt:lpstr>
      <vt:lpstr>Required OS for OSCP</vt:lpstr>
      <vt:lpstr>Some OS for Teaching Purpose</vt:lpstr>
      <vt:lpstr>Some OS for Teaching Purpose(2)</vt:lpstr>
      <vt:lpstr>Some OS for Teaching Purpose(3)</vt:lpstr>
      <vt:lpstr>The Nachos Instructional Operating System</vt:lpstr>
      <vt:lpstr>The Nachos Instructional Operating System</vt:lpstr>
      <vt:lpstr>Some OS for Teaching Purpose(4)</vt:lpstr>
      <vt:lpstr>Pintos</vt:lpstr>
      <vt:lpstr>Pintos(2)</vt:lpstr>
      <vt:lpstr>Possible Platforms for Nachos</vt:lpstr>
      <vt:lpstr>Possible Platforms for Nachos(2)</vt:lpstr>
      <vt:lpstr>Our Choice</vt:lpstr>
      <vt:lpstr>About M1/M2(ARM CPU) Mac</vt:lpstr>
      <vt:lpstr>Nachos的一些版本</vt:lpstr>
      <vt:lpstr>Nachos-3.4-UALR版</vt:lpstr>
      <vt:lpstr>Dr.  Peiyi Tang</vt:lpstr>
      <vt:lpstr>Nachos-3.4-UALR-2022版</vt:lpstr>
      <vt:lpstr>Recommended Environment(For Your PC)</vt:lpstr>
      <vt:lpstr>7个实验</vt:lpstr>
      <vt:lpstr>各实验相对难度及依赖关系</vt:lpstr>
      <vt:lpstr>Download</vt:lpstr>
      <vt:lpstr>Download(2)</vt:lpstr>
      <vt:lpstr>URL</vt:lpstr>
      <vt:lpstr>主要参考资料</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Fengyu Wang</cp:lastModifiedBy>
  <cp:revision>518</cp:revision>
  <cp:lastPrinted>2020-11-04T14:30:39Z</cp:lastPrinted>
  <dcterms:created xsi:type="dcterms:W3CDTF">2011-01-13T23:43:38Z</dcterms:created>
  <dcterms:modified xsi:type="dcterms:W3CDTF">2024-10-27T02:34:56Z</dcterms:modified>
</cp:coreProperties>
</file>