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1"/>
  </p:notesMasterIdLst>
  <p:handoutMasterIdLst>
    <p:handoutMasterId r:id="rId42"/>
  </p:handoutMasterIdLst>
  <p:sldIdLst>
    <p:sldId id="331" r:id="rId2"/>
    <p:sldId id="257" r:id="rId3"/>
    <p:sldId id="258" r:id="rId4"/>
    <p:sldId id="259" r:id="rId5"/>
    <p:sldId id="260" r:id="rId6"/>
    <p:sldId id="291" r:id="rId7"/>
    <p:sldId id="290" r:id="rId8"/>
    <p:sldId id="261" r:id="rId9"/>
    <p:sldId id="288" r:id="rId10"/>
    <p:sldId id="289" r:id="rId11"/>
    <p:sldId id="292" r:id="rId12"/>
    <p:sldId id="408" r:id="rId13"/>
    <p:sldId id="262" r:id="rId14"/>
    <p:sldId id="265" r:id="rId15"/>
    <p:sldId id="287" r:id="rId16"/>
    <p:sldId id="266" r:id="rId17"/>
    <p:sldId id="267" r:id="rId18"/>
    <p:sldId id="268" r:id="rId19"/>
    <p:sldId id="269" r:id="rId20"/>
    <p:sldId id="407" r:id="rId21"/>
    <p:sldId id="270" r:id="rId22"/>
    <p:sldId id="271" r:id="rId23"/>
    <p:sldId id="281" r:id="rId24"/>
    <p:sldId id="282" r:id="rId25"/>
    <p:sldId id="406" r:id="rId26"/>
    <p:sldId id="283" r:id="rId27"/>
    <p:sldId id="284" r:id="rId28"/>
    <p:sldId id="404" r:id="rId29"/>
    <p:sldId id="272" r:id="rId30"/>
    <p:sldId id="285" r:id="rId31"/>
    <p:sldId id="273" r:id="rId32"/>
    <p:sldId id="274" r:id="rId33"/>
    <p:sldId id="275" r:id="rId34"/>
    <p:sldId id="276" r:id="rId35"/>
    <p:sldId id="286" r:id="rId36"/>
    <p:sldId id="277" r:id="rId37"/>
    <p:sldId id="278" r:id="rId38"/>
    <p:sldId id="279" r:id="rId39"/>
    <p:sldId id="280" r:id="rId40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82172" autoAdjust="0"/>
  </p:normalViewPr>
  <p:slideViewPr>
    <p:cSldViewPr snapToGrid="0">
      <p:cViewPr varScale="1">
        <p:scale>
          <a:sx n="89" d="100"/>
          <a:sy n="89" d="100"/>
        </p:scale>
        <p:origin x="1218" y="66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23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In machine.h</a:t>
            </a:r>
          </a:p>
          <a:p>
            <a:r>
              <a:rPr lang="en-US" altLang="zh-CN"/>
              <a:t>#define PageSize SectorSize // set the page size equal to the disk sector size, for simplicity, 128 bytes</a:t>
            </a:r>
          </a:p>
          <a:p>
            <a:r>
              <a:rPr lang="en-US" altLang="zh-CN"/>
              <a:t>#define NumPhysPages 32</a:t>
            </a:r>
          </a:p>
          <a:p>
            <a:r>
              <a:rPr lang="en-US" altLang="zh-CN"/>
              <a:t>#define MemorySize  (NumPhysPages * PageSize)</a:t>
            </a:r>
          </a:p>
          <a:p>
            <a:r>
              <a:rPr lang="en-US" altLang="zh-CN"/>
              <a:t>#define TLBSize 4 // if there is a TLB, make it small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38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563169D-EA7C-4828-82E1-8F2BF7B89665}" type="slidenum">
              <a:rPr lang="en-US" altLang="zh-CN" i="0"/>
              <a:pPr/>
              <a:t>14</a:t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79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8117" y="6550228"/>
            <a:ext cx="1356451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Nachos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/40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11:27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.cs.uwaterloo.ca/~cs350/common/nachos.html" TargetMode="External"/><Relationship Id="rId2" Type="http://schemas.openxmlformats.org/officeDocument/2006/relationships/hyperlink" Target="https://homes.cs.washington.edu/~tom/nach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rs.cs.duke.edu/~narten/110/nachos/main/main.html" TargetMode="External"/><Relationship Id="rId4" Type="http://schemas.openxmlformats.org/officeDocument/2006/relationships/hyperlink" Target="https://cseweb.ucsd.edu/classes/su10/cse120/projects/index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Introduction to Nachos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Architecture</a:t>
            </a:r>
            <a:endParaRPr lang="zh-CN" altLang="en-US"/>
          </a:p>
        </p:txBody>
      </p:sp>
      <p:pic>
        <p:nvPicPr>
          <p:cNvPr id="2051" name="Picture 3" descr="D:\SDU\软件学院\课程\操作系统课程设计(双语)\Nachos Images\nach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94" y="1022230"/>
            <a:ext cx="6840759" cy="55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0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Machine/Kernel Interactions</a:t>
            </a:r>
            <a:endParaRPr lang="zh-CN" altLang="en-US"/>
          </a:p>
        </p:txBody>
      </p:sp>
      <p:pic>
        <p:nvPicPr>
          <p:cNvPr id="4098" name="Picture 2" descr="D:\SDU\软件学院\课程\操作系统课程设计(双语)\Nachos Images\Machine-Kernel Intera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62" y="980727"/>
            <a:ext cx="8790074" cy="55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9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EE7A9-3F91-4177-BD80-5983F81F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</a:t>
            </a:r>
            <a:r>
              <a:rPr lang="zh-CN" altLang="en-US"/>
              <a:t>中的系统线程和用户进程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1EF45F-DE34-4110-A40A-A89C7CB9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6" y="1059235"/>
            <a:ext cx="8282354" cy="53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askerville Old Face" pitchFamily="18" charset="0"/>
                <a:ea typeface="宋体" pitchFamily="2" charset="-122"/>
              </a:rPr>
              <a:t>Differences from other earlier systems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844062" y="1196752"/>
            <a:ext cx="10418884" cy="5040560"/>
          </a:xfrm>
        </p:spPr>
        <p:txBody>
          <a:bodyPr/>
          <a:lstStyle/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Simulate a standard, well-documented instruction set (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MIPS R2/3000 integer instructions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), so we can run C programs as user programs on it. (MIPS architecture)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Simulate the behavior of a network.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Simulation is deterministic. (Nachos maintains a event-driven simulated clock)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Simulation is also randomizable but repeatable behavior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It is implemented in a subset of C++.</a:t>
            </a:r>
          </a:p>
        </p:txBody>
      </p:sp>
    </p:spTree>
    <p:extLst>
      <p:ext uri="{BB962C8B-B14F-4D97-AF65-F5344CB8AC3E}">
        <p14:creationId xmlns:p14="http://schemas.microsoft.com/office/powerpoint/2010/main" val="251644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How to study?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245" y="1196975"/>
            <a:ext cx="10093569" cy="50292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Two components of the course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understand the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concepts and design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read the 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textbook</a:t>
            </a:r>
          </a:p>
          <a:p>
            <a:pPr lvl="3" eaLnBrk="1" hangingPunct="1"/>
            <a:r>
              <a:rPr lang="en-US" altLang="zh-CN" sz="2600">
                <a:latin typeface="Comic Sans MS" pitchFamily="66" charset="0"/>
                <a:ea typeface="宋体" pitchFamily="2" charset="-122"/>
              </a:rPr>
              <a:t>Nachos Introductory Book-v2.5</a:t>
            </a:r>
          </a:p>
          <a:p>
            <a:pPr lvl="3" eaLnBrk="1" hangingPunct="1"/>
            <a:r>
              <a:rPr lang="en-US" altLang="zh-CN" sz="2600">
                <a:latin typeface="Comic Sans MS" pitchFamily="66" charset="0"/>
                <a:ea typeface="宋体" pitchFamily="2" charset="-122"/>
              </a:rPr>
              <a:t>Nachos study book-v1.2</a:t>
            </a:r>
          </a:p>
          <a:p>
            <a:pPr lvl="3" eaLnBrk="1" hangingPunct="1"/>
            <a:r>
              <a:rPr lang="zh-CN" altLang="en-US" sz="2600">
                <a:latin typeface="Comic Sans MS" pitchFamily="66" charset="0"/>
                <a:ea typeface="宋体" pitchFamily="2" charset="-122"/>
              </a:rPr>
              <a:t>操作系统课程设计 指导教程</a:t>
            </a:r>
            <a:r>
              <a:rPr lang="en-US" altLang="zh-CN" sz="2400">
                <a:latin typeface="Comic Sans MS" pitchFamily="66" charset="0"/>
                <a:ea typeface="宋体" pitchFamily="2" charset="-122"/>
              </a:rPr>
              <a:t>, Nachos_</a:t>
            </a:r>
            <a:r>
              <a:rPr lang="zh-CN" altLang="en-US" sz="2400">
                <a:latin typeface="Comic Sans MS" pitchFamily="66" charset="0"/>
                <a:ea typeface="宋体" pitchFamily="2" charset="-122"/>
              </a:rPr>
              <a:t>操作系统教程</a:t>
            </a:r>
            <a:r>
              <a:rPr lang="en-US" altLang="zh-CN" sz="2400">
                <a:latin typeface="Comic Sans MS" pitchFamily="66" charset="0"/>
                <a:ea typeface="宋体" pitchFamily="2" charset="-122"/>
              </a:rPr>
              <a:t>, …</a:t>
            </a:r>
          </a:p>
          <a:p>
            <a:pPr lvl="1" eaLnBrk="1" hangingPunct="1"/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understand the </a:t>
            </a:r>
            <a:r>
              <a:rPr lang="en-US" altLang="zh-CN" sz="2800" u="sng">
                <a:latin typeface="Baskerville Old Face" pitchFamily="18" charset="0"/>
                <a:ea typeface="宋体" pitchFamily="2" charset="-122"/>
              </a:rPr>
              <a:t>implementation</a:t>
            </a: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 of the concepts and design </a:t>
            </a:r>
          </a:p>
          <a:p>
            <a:pPr lvl="2" eaLnBrk="1" hangingPunct="1"/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read the </a:t>
            </a:r>
            <a:r>
              <a:rPr lang="en-US" altLang="zh-CN" sz="2800">
                <a:latin typeface="Comic Sans MS" pitchFamily="66" charset="0"/>
                <a:ea typeface="宋体" pitchFamily="2" charset="-122"/>
              </a:rPr>
              <a:t>Nachos source code in</a:t>
            </a:r>
            <a:r>
              <a:rPr lang="zh-CN" altLang="en-US" sz="2800">
                <a:latin typeface="Comic Sans MS" pitchFamily="66" charset="0"/>
                <a:ea typeface="宋体" pitchFamily="2" charset="-122"/>
              </a:rPr>
              <a:t>：</a:t>
            </a:r>
            <a:endParaRPr lang="en-US" altLang="zh-CN" sz="2800">
              <a:latin typeface="Comic Sans MS" pitchFamily="66" charset="0"/>
              <a:ea typeface="宋体" pitchFamily="2" charset="-122"/>
            </a:endParaRPr>
          </a:p>
          <a:p>
            <a:pPr lvl="3" eaLnBrk="1" hangingPunct="1"/>
            <a:r>
              <a:rPr lang="en-US" altLang="zh-CN" sz="2600">
                <a:latin typeface="Comic Sans MS" pitchFamily="66" charset="0"/>
                <a:ea typeface="宋体" pitchFamily="2" charset="-122"/>
              </a:rPr>
              <a:t>nachos-3.4-ualr-2022.tar.gz</a:t>
            </a:r>
            <a:endParaRPr lang="en-US" altLang="zh-CN" sz="3400"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15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Three Phases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15508"/>
            <a:ext cx="10972799" cy="4626984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</a:rPr>
              <a:t>. </a:t>
            </a:r>
            <a:r>
              <a:rPr lang="zh-CN" altLang="en-US" sz="2800" b="1" dirty="0">
                <a:solidFill>
                  <a:srgbClr val="0070C0"/>
                </a:solidFill>
              </a:rPr>
              <a:t>先观察明白整个森林的全貌</a:t>
            </a:r>
            <a:r>
              <a:rPr lang="en-US" altLang="zh-CN" sz="2800" b="1" dirty="0">
                <a:solidFill>
                  <a:srgbClr val="0070C0"/>
                </a:solidFill>
              </a:rPr>
              <a:t>(</a:t>
            </a:r>
            <a:r>
              <a:rPr lang="zh-CN" altLang="en-US" sz="2800" b="1" dirty="0">
                <a:solidFill>
                  <a:srgbClr val="0070C0"/>
                </a:solidFill>
              </a:rPr>
              <a:t>若有上帝视角</a:t>
            </a:r>
            <a:r>
              <a:rPr lang="en-US" altLang="zh-CN" sz="2800" b="1" dirty="0">
                <a:solidFill>
                  <a:srgbClr val="0070C0"/>
                </a:solidFill>
              </a:rPr>
              <a:t>)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800" dirty="0"/>
              <a:t>基本搞清楚</a:t>
            </a:r>
            <a:r>
              <a:rPr lang="en-US" altLang="zh-CN" sz="2800" dirty="0"/>
              <a:t>Nachos</a:t>
            </a:r>
            <a:r>
              <a:rPr lang="zh-CN" altLang="en-US" sz="2800" dirty="0"/>
              <a:t>的运行环境，总体架构，各文件夹的用途，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等等</a:t>
            </a:r>
          </a:p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</a:rPr>
              <a:t>2. </a:t>
            </a:r>
            <a:r>
              <a:rPr lang="zh-CN" altLang="en-US" sz="2800" b="1" dirty="0">
                <a:solidFill>
                  <a:srgbClr val="0070C0"/>
                </a:solidFill>
              </a:rPr>
              <a:t>再勘察清除森林中的大小路径、山头沟壑、物种情况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2800" dirty="0"/>
              <a:t>搞清楚主要模块、文件、函数调用关系、全局变量、信号等等</a:t>
            </a:r>
            <a:endParaRPr lang="en-US" altLang="zh-CN" sz="2800" dirty="0"/>
          </a:p>
          <a:p>
            <a:pPr algn="just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</a:rPr>
              <a:t>3. </a:t>
            </a:r>
            <a:r>
              <a:rPr lang="zh-CN" altLang="en-US" sz="2800" b="1" dirty="0">
                <a:solidFill>
                  <a:srgbClr val="0070C0"/>
                </a:solidFill>
              </a:rPr>
              <a:t>然后仔细摸清整个森林中的边边角角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2800" dirty="0"/>
              <a:t>大量阅读</a:t>
            </a:r>
            <a:r>
              <a:rPr lang="en-US" altLang="zh-CN" sz="2800" dirty="0"/>
              <a:t>code</a:t>
            </a:r>
            <a:r>
              <a:rPr lang="zh-CN" altLang="en-US" sz="2800" dirty="0"/>
              <a:t>，搞清楚</a:t>
            </a:r>
            <a:r>
              <a:rPr lang="en-US" altLang="zh-CN" sz="2800" dirty="0"/>
              <a:t>Nachos</a:t>
            </a:r>
            <a:r>
              <a:rPr lang="zh-CN" altLang="en-US" sz="2800" dirty="0"/>
              <a:t>的细节。并根据课程设计要求，进行改进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https://homes.cs.washington.edu/~tom/nachos/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   Nachos home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https://student.cs.uwaterloo.ca/~cs350/common/nachos.html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https://cseweb.ucsd.edu/classes/su10/cse120/projects/index.html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https://users.cs.duke.edu/~narten/110/nachos/main/main.html</a:t>
            </a:r>
            <a:r>
              <a:rPr lang="en-US" altLang="zh-CN" sz="2400" dirty="0">
                <a:solidFill>
                  <a:srgbClr val="0070C0"/>
                </a:solidFill>
              </a:rPr>
              <a:t>   </a:t>
            </a:r>
            <a:r>
              <a:rPr lang="en-US" altLang="zh-CN" sz="2400" dirty="0"/>
              <a:t>A Road Map Through Nachos by Thomas </a:t>
            </a:r>
            <a:r>
              <a:rPr lang="en-US" altLang="zh-CN" sz="2400" dirty="0" err="1"/>
              <a:t>Narten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79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Folders &amp; Files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9850"/>
            <a:ext cx="10972799" cy="51888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本文档所说的是压缩包</a:t>
            </a:r>
            <a:r>
              <a:rPr lang="en-US" altLang="zh-CN" sz="2800" dirty="0"/>
              <a:t>nachos-3.4-ualr-2022.tar.gz</a:t>
            </a:r>
            <a:r>
              <a:rPr lang="zh-CN" altLang="en-US" sz="2800" dirty="0"/>
              <a:t>中的</a:t>
            </a:r>
            <a:r>
              <a:rPr lang="en-US" altLang="zh-CN" sz="2800" dirty="0"/>
              <a:t>Nachos-3.4</a:t>
            </a:r>
            <a:r>
              <a:rPr lang="zh-CN" altLang="en-US" sz="2800" dirty="0"/>
              <a:t>版本</a:t>
            </a:r>
            <a:r>
              <a:rPr lang="en-US" altLang="zh-CN" sz="2800" dirty="0"/>
              <a:t>(</a:t>
            </a:r>
            <a:r>
              <a:rPr lang="zh-CN" altLang="en-US" sz="2800" dirty="0"/>
              <a:t>与原作者的</a:t>
            </a:r>
            <a:r>
              <a:rPr lang="en-US" altLang="zh-CN" sz="2800" dirty="0"/>
              <a:t>3.4</a:t>
            </a:r>
            <a:r>
              <a:rPr lang="zh-CN" altLang="en-US" sz="2800" dirty="0"/>
              <a:t>版本及</a:t>
            </a:r>
            <a:r>
              <a:rPr lang="en-US" altLang="zh-CN" sz="2800" dirty="0"/>
              <a:t>UALR</a:t>
            </a:r>
            <a:r>
              <a:rPr lang="zh-CN" altLang="en-US" sz="2800" dirty="0"/>
              <a:t>版本相比，有修改</a:t>
            </a:r>
            <a:r>
              <a:rPr lang="en-US" altLang="zh-CN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Nachos</a:t>
            </a:r>
            <a:r>
              <a:rPr lang="zh-CN" altLang="en-US" sz="2800" dirty="0"/>
              <a:t>一级文件夹：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70C0"/>
                </a:solidFill>
              </a:rPr>
              <a:t>c++</a:t>
            </a:r>
            <a:r>
              <a:rPr lang="en-US" altLang="zh-CN" sz="2800" b="1" dirty="0">
                <a:solidFill>
                  <a:srgbClr val="0070C0"/>
                </a:solidFill>
              </a:rPr>
              <a:t>example/   </a:t>
            </a:r>
            <a:r>
              <a:rPr lang="zh-CN" altLang="en-US" sz="2800" dirty="0"/>
              <a:t>有关</a:t>
            </a:r>
            <a:r>
              <a:rPr lang="en-US" altLang="zh-CN" sz="2800" dirty="0"/>
              <a:t>C++</a:t>
            </a:r>
            <a:r>
              <a:rPr lang="zh-CN" altLang="en-US" sz="2800" dirty="0"/>
              <a:t>介绍和实例</a:t>
            </a:r>
            <a:r>
              <a:rPr lang="en-US" altLang="zh-CN" sz="2800" dirty="0"/>
              <a:t>(</a:t>
            </a:r>
            <a:r>
              <a:rPr lang="zh-CN" altLang="en-US" sz="2800" dirty="0"/>
              <a:t>仅学</a:t>
            </a:r>
            <a:r>
              <a:rPr lang="en-US" altLang="zh-CN" sz="2800" dirty="0"/>
              <a:t>C</a:t>
            </a:r>
            <a:r>
              <a:rPr lang="zh-CN" altLang="en-US" sz="2800" dirty="0"/>
              <a:t>，没学</a:t>
            </a:r>
            <a:r>
              <a:rPr lang="en-US" altLang="zh-CN" sz="2800" dirty="0"/>
              <a:t>C++</a:t>
            </a:r>
            <a:r>
              <a:rPr lang="zh-CN" altLang="en-US" sz="2800" dirty="0"/>
              <a:t>，可看此文件夹中的例子</a:t>
            </a:r>
            <a:r>
              <a:rPr lang="en-US" altLang="zh-CN" sz="2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</a:rPr>
              <a:t>code/  </a:t>
            </a:r>
            <a:r>
              <a:rPr lang="zh-CN" altLang="en-US" sz="2800" dirty="0"/>
              <a:t>各部分代码，含</a:t>
            </a:r>
            <a:r>
              <a:rPr lang="en-US" altLang="zh-CN" sz="2800" dirty="0"/>
              <a:t>MIPS</a:t>
            </a:r>
            <a:r>
              <a:rPr lang="zh-CN" altLang="en-US" sz="2800" dirty="0"/>
              <a:t>可执行文件转换实用工具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</a:rPr>
              <a:t>doc/   </a:t>
            </a:r>
            <a:r>
              <a:rPr lang="zh-CN" altLang="en-US" sz="2800" dirty="0"/>
              <a:t>原作者的简单介绍和原有的作业要求</a:t>
            </a:r>
          </a:p>
          <a:p>
            <a:pPr lvl="1">
              <a:lnSpc>
                <a:spcPct val="15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2010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15508"/>
            <a:ext cx="10972799" cy="46269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b="1" dirty="0" err="1">
                <a:solidFill>
                  <a:srgbClr val="0070C0"/>
                </a:solidFill>
              </a:rPr>
              <a:t>Makefile.dep</a:t>
            </a:r>
            <a:r>
              <a:rPr lang="en-US" altLang="zh-CN" sz="4000" b="1" dirty="0">
                <a:solidFill>
                  <a:srgbClr val="0070C0"/>
                </a:solidFill>
              </a:rPr>
              <a:t>  </a:t>
            </a:r>
            <a:r>
              <a:rPr lang="zh-CN" altLang="en-US" sz="4000" dirty="0"/>
              <a:t>平台相关文件，包括</a:t>
            </a:r>
            <a:r>
              <a:rPr lang="en-US" altLang="zh-CN" sz="4000" dirty="0"/>
              <a:t>x86 Linux</a:t>
            </a:r>
            <a:r>
              <a:rPr lang="zh-CN" altLang="en-US" sz="4000" dirty="0"/>
              <a:t>平台。为各个</a:t>
            </a:r>
            <a:r>
              <a:rPr lang="en-US" altLang="zh-CN" sz="4000" dirty="0" err="1"/>
              <a:t>Makefile</a:t>
            </a:r>
            <a:r>
              <a:rPr lang="zh-CN" altLang="en-US" sz="4000" dirty="0"/>
              <a:t>所共用，一般不需要修改此文件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b="1" dirty="0" err="1">
                <a:solidFill>
                  <a:srgbClr val="0070C0"/>
                </a:solidFill>
              </a:rPr>
              <a:t>Makefile.common</a:t>
            </a:r>
            <a:r>
              <a:rPr lang="en-US" altLang="zh-CN" sz="4000" b="1" dirty="0">
                <a:solidFill>
                  <a:srgbClr val="0070C0"/>
                </a:solidFill>
              </a:rPr>
              <a:t>  </a:t>
            </a:r>
            <a:r>
              <a:rPr lang="zh-CN" altLang="en-US" sz="4000" dirty="0"/>
              <a:t>各个</a:t>
            </a:r>
            <a:r>
              <a:rPr lang="en-US" altLang="zh-CN" sz="4000" dirty="0" err="1"/>
              <a:t>Makefile</a:t>
            </a:r>
            <a:r>
              <a:rPr lang="zh-CN" altLang="en-US" sz="4000" dirty="0"/>
              <a:t>所共用的文件部分，一般不需要修改此文件</a:t>
            </a:r>
          </a:p>
        </p:txBody>
      </p:sp>
    </p:spTree>
    <p:extLst>
      <p:ext uri="{BB962C8B-B14F-4D97-AF65-F5344CB8AC3E}">
        <p14:creationId xmlns:p14="http://schemas.microsoft.com/office/powerpoint/2010/main" val="63830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</a:rPr>
              <a:t>bin/</a:t>
            </a:r>
            <a:r>
              <a:rPr lang="en-US" altLang="zh-CN" sz="2800" dirty="0"/>
              <a:t>    Nachos</a:t>
            </a:r>
            <a:r>
              <a:rPr lang="zh-CN" altLang="en-US" sz="2800" dirty="0"/>
              <a:t>用户</a:t>
            </a:r>
            <a:r>
              <a:rPr lang="en-US" altLang="zh-CN" sz="2800" dirty="0"/>
              <a:t>MIPS</a:t>
            </a:r>
            <a:r>
              <a:rPr lang="zh-CN" altLang="en-US" sz="2800" dirty="0"/>
              <a:t>程序目标码变换的实用程序及源码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70C0"/>
                </a:solidFill>
              </a:rPr>
              <a:t>filesys</a:t>
            </a:r>
            <a:r>
              <a:rPr lang="en-US" altLang="zh-CN" sz="2800" b="1" dirty="0">
                <a:solidFill>
                  <a:srgbClr val="0070C0"/>
                </a:solidFill>
              </a:rPr>
              <a:t>/</a:t>
            </a:r>
            <a:r>
              <a:rPr lang="en-US" altLang="zh-CN" sz="2800" dirty="0"/>
              <a:t>    Nachos</a:t>
            </a:r>
            <a:r>
              <a:rPr lang="zh-CN" altLang="en-US" sz="2800" dirty="0"/>
              <a:t>文件系统管理部分的代码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</a:rPr>
              <a:t>machine/</a:t>
            </a:r>
            <a:r>
              <a:rPr lang="en-US" altLang="zh-CN" sz="2800" dirty="0"/>
              <a:t>    Nachos MIPS</a:t>
            </a:r>
            <a:r>
              <a:rPr lang="zh-CN" altLang="en-US" sz="2800" dirty="0"/>
              <a:t>虚拟机模拟代码，一般不需要修改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</a:rPr>
              <a:t>network/</a:t>
            </a:r>
            <a:r>
              <a:rPr lang="en-US" altLang="zh-CN" sz="2800" dirty="0"/>
              <a:t>    Nachos</a:t>
            </a:r>
            <a:r>
              <a:rPr lang="zh-CN" altLang="en-US" sz="2800" dirty="0"/>
              <a:t>网络管理部分的代码</a:t>
            </a:r>
            <a:r>
              <a:rPr lang="en-US" altLang="zh-CN" sz="2800" dirty="0"/>
              <a:t>(</a:t>
            </a:r>
            <a:r>
              <a:rPr lang="zh-CN" altLang="en-US" sz="2800" dirty="0"/>
              <a:t>我们的课程设计未涉及网络部分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513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Nachos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115508"/>
            <a:ext cx="10761233" cy="4626984"/>
          </a:xfrm>
        </p:spPr>
        <p:txBody>
          <a:bodyPr/>
          <a:lstStyle/>
          <a:p>
            <a:pPr algn="just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The only way to study and learn effectively the concepts and techniques of 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design and implementation</a:t>
            </a:r>
            <a:r>
              <a:rPr lang="en-US" altLang="zh-CN" sz="36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of operating systems is to examine and experiment with a 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real operating system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at the 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source code level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algn="just" eaLnBrk="1" hangingPunct="1"/>
            <a:endParaRPr lang="en-US" altLang="zh-CN" sz="3600" dirty="0">
              <a:ea typeface="宋体" pitchFamily="2" charset="-122"/>
            </a:endParaRPr>
          </a:p>
          <a:p>
            <a:pPr algn="just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However, most operating systems are </a:t>
            </a:r>
            <a:r>
              <a:rPr lang="en-US" altLang="zh-CN" sz="36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large</a:t>
            </a:r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and not suitable for teaching purposes.</a:t>
            </a:r>
          </a:p>
          <a:p>
            <a:pPr algn="just"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algn="just" eaLnBrk="1" hangingPunct="1"/>
            <a:endParaRPr lang="en-US" altLang="zh-CN" sz="3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28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0070C0"/>
                </a:solidFill>
              </a:rPr>
              <a:t>test/</a:t>
            </a:r>
            <a:r>
              <a:rPr lang="en-US" altLang="zh-CN" sz="4000" dirty="0"/>
              <a:t>    </a:t>
            </a:r>
            <a:r>
              <a:rPr lang="zh-CN" altLang="en-US" sz="4000" dirty="0"/>
              <a:t>一些测试用</a:t>
            </a:r>
            <a:r>
              <a:rPr lang="en-US" altLang="zh-CN" sz="4000" dirty="0"/>
              <a:t>MIPS</a:t>
            </a:r>
            <a:r>
              <a:rPr lang="zh-CN" altLang="en-US" sz="4000" dirty="0"/>
              <a:t>用户应用程序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0070C0"/>
                </a:solidFill>
              </a:rPr>
              <a:t>threads/</a:t>
            </a:r>
            <a:r>
              <a:rPr lang="en-US" altLang="zh-CN" sz="4000" dirty="0"/>
              <a:t>    </a:t>
            </a:r>
            <a:r>
              <a:rPr lang="zh-CN" altLang="en-US" sz="4000" dirty="0"/>
              <a:t>线程管理部分的代码</a:t>
            </a:r>
            <a:r>
              <a:rPr lang="en-US" altLang="zh-CN" sz="4000" dirty="0"/>
              <a:t>(</a:t>
            </a:r>
            <a:r>
              <a:rPr lang="zh-CN" altLang="en-US" sz="4000" dirty="0"/>
              <a:t>最主要的文件夹之一</a:t>
            </a:r>
            <a:r>
              <a:rPr lang="en-US" altLang="zh-CN" sz="4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4000" b="1" dirty="0" err="1">
                <a:solidFill>
                  <a:srgbClr val="0070C0"/>
                </a:solidFill>
              </a:rPr>
              <a:t>userprog</a:t>
            </a:r>
            <a:r>
              <a:rPr lang="en-US" altLang="zh-CN" sz="4000" b="1" dirty="0">
                <a:solidFill>
                  <a:srgbClr val="0070C0"/>
                </a:solidFill>
              </a:rPr>
              <a:t>/</a:t>
            </a:r>
            <a:r>
              <a:rPr lang="en-US" altLang="zh-CN" sz="4000" dirty="0"/>
              <a:t>    </a:t>
            </a:r>
            <a:r>
              <a:rPr lang="zh-CN" altLang="en-US" sz="4000" dirty="0"/>
              <a:t>用户程序部分的代码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67069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</a:rPr>
              <a:t>demo0/</a:t>
            </a:r>
            <a:r>
              <a:rPr lang="en-US" altLang="zh-CN" sz="3200" dirty="0"/>
              <a:t>    </a:t>
            </a:r>
            <a:r>
              <a:rPr lang="zh-CN" altLang="en-US" sz="3200" dirty="0"/>
              <a:t>一个用于演示</a:t>
            </a:r>
            <a:r>
              <a:rPr lang="en-US" altLang="zh-CN" sz="3200" dirty="0" err="1"/>
              <a:t>Makefile</a:t>
            </a:r>
            <a:r>
              <a:rPr lang="zh-CN" altLang="en-US" sz="3200" dirty="0"/>
              <a:t>的例子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</a:rPr>
              <a:t>demo1/   </a:t>
            </a:r>
            <a:r>
              <a:rPr lang="zh-CN" altLang="en-US" sz="3200" dirty="0"/>
              <a:t>使用信号量解决生产者消费者同步问题的例子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</a:rPr>
              <a:t>lab2/ </a:t>
            </a:r>
            <a:r>
              <a:rPr lang="zh-CN" altLang="en-US" sz="3200" dirty="0"/>
              <a:t>至 </a:t>
            </a:r>
            <a:r>
              <a:rPr lang="en-US" altLang="zh-CN" sz="3200" b="1" dirty="0">
                <a:solidFill>
                  <a:srgbClr val="0070C0"/>
                </a:solidFill>
              </a:rPr>
              <a:t>lab7/</a:t>
            </a:r>
            <a:r>
              <a:rPr lang="en-US" altLang="zh-CN" sz="3200" dirty="0"/>
              <a:t>    </a:t>
            </a:r>
            <a:r>
              <a:rPr lang="zh-CN" altLang="en-US" sz="3200" dirty="0"/>
              <a:t>一些待完成的</a:t>
            </a:r>
            <a:r>
              <a:rPr lang="en-US" altLang="zh-CN" sz="3200" dirty="0"/>
              <a:t>lab2-lab7</a:t>
            </a:r>
            <a:r>
              <a:rPr lang="zh-CN" altLang="en-US" sz="3200" dirty="0"/>
              <a:t>的代码放在对应的文件夹内。文件夹内已包含相应的</a:t>
            </a:r>
            <a:r>
              <a:rPr lang="en-US" altLang="zh-CN" sz="3200" dirty="0" err="1"/>
              <a:t>Makefile</a:t>
            </a:r>
            <a:r>
              <a:rPr lang="zh-CN" altLang="en-US" sz="3200" dirty="0"/>
              <a:t>，一般不需要修改即可使用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1628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1439"/>
            <a:ext cx="10629899" cy="1295474"/>
          </a:xfrm>
        </p:spPr>
        <p:txBody>
          <a:bodyPr/>
          <a:lstStyle/>
          <a:p>
            <a:r>
              <a:rPr lang="en-US" altLang="zh-CN" sz="2800"/>
              <a:t>code/ </a:t>
            </a:r>
            <a:r>
              <a:rPr lang="zh-CN" altLang="en-US" sz="2800"/>
              <a:t>下不同文件夹下的</a:t>
            </a:r>
            <a:r>
              <a:rPr lang="en-US" altLang="zh-CN" sz="2800"/>
              <a:t>Makefile</a:t>
            </a:r>
            <a:r>
              <a:rPr lang="zh-CN" altLang="en-US" sz="2800"/>
              <a:t>，调用了三种</a:t>
            </a:r>
            <a:r>
              <a:rPr lang="en-US" altLang="zh-CN" sz="2800"/>
              <a:t>C++/C</a:t>
            </a:r>
            <a:r>
              <a:rPr lang="zh-CN" altLang="en-US" sz="2800"/>
              <a:t>编译器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32067"/>
              </p:ext>
            </p:extLst>
          </p:nvPr>
        </p:nvGraphicFramePr>
        <p:xfrm>
          <a:off x="1212112" y="2062072"/>
          <a:ext cx="9292855" cy="410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3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Makefile</a:t>
                      </a:r>
                      <a:r>
                        <a:rPr lang="en-US" altLang="zh-CN" sz="2800" dirty="0"/>
                        <a:t> in Folder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Compiler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942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machine, threads, </a:t>
                      </a:r>
                      <a:r>
                        <a:rPr lang="en-US" altLang="zh-CN" sz="2800" dirty="0" err="1"/>
                        <a:t>userprog</a:t>
                      </a:r>
                      <a:r>
                        <a:rPr lang="en-US" altLang="zh-CN" sz="2800" dirty="0"/>
                        <a:t>, </a:t>
                      </a:r>
                      <a:r>
                        <a:rPr lang="en-US" altLang="zh-CN" sz="2800" dirty="0" err="1"/>
                        <a:t>filesys</a:t>
                      </a:r>
                      <a:r>
                        <a:rPr lang="en-US" altLang="zh-CN" sz="2800" dirty="0"/>
                        <a:t>, network, demo0, demo1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Host g++</a:t>
                      </a:r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72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bin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Host </a:t>
                      </a:r>
                      <a:r>
                        <a:rPr lang="en-US" altLang="zh-CN" sz="2800" dirty="0" err="1"/>
                        <a:t>gcc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942">
                <a:tc>
                  <a:txBody>
                    <a:bodyPr/>
                    <a:lstStyle/>
                    <a:p>
                      <a:r>
                        <a:rPr lang="en-US" altLang="zh-CN" sz="2800"/>
                        <a:t>test</a:t>
                      </a:r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MIPS cross compiler </a:t>
                      </a:r>
                      <a:r>
                        <a:rPr lang="en-US" altLang="zh-CN" sz="2800" dirty="0" err="1"/>
                        <a:t>gcc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92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nachos-3.4-ualr-2022/code/test/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816" y="1115508"/>
            <a:ext cx="10225453" cy="46269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在读者实现虚拟存储之前，有些</a:t>
            </a:r>
            <a:r>
              <a:rPr lang="en-US" altLang="zh-CN" sz="3600" dirty="0"/>
              <a:t>Nachos </a:t>
            </a:r>
            <a:r>
              <a:rPr lang="zh-CN" altLang="en-US" sz="3600" dirty="0"/>
              <a:t>用户应用程序</a:t>
            </a:r>
            <a:r>
              <a:rPr lang="en-US" altLang="zh-CN" sz="3600" dirty="0"/>
              <a:t>(MIPS</a:t>
            </a:r>
            <a:r>
              <a:rPr lang="zh-CN" altLang="en-US" sz="3600" dirty="0"/>
              <a:t>代码</a:t>
            </a:r>
            <a:r>
              <a:rPr lang="en-US" altLang="zh-CN" sz="3600" dirty="0"/>
              <a:t>)</a:t>
            </a:r>
            <a:r>
              <a:rPr lang="zh-CN" altLang="en-US" sz="3600" dirty="0"/>
              <a:t>可能会因为使用过多的内存而不能运行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比如</a:t>
            </a:r>
            <a:r>
              <a:rPr lang="en-US" altLang="zh-CN" sz="3600" dirty="0"/>
              <a:t>Nachos</a:t>
            </a:r>
            <a:r>
              <a:rPr lang="zh-CN" altLang="en-US" sz="3600" dirty="0"/>
              <a:t>自带的：</a:t>
            </a:r>
            <a:r>
              <a:rPr lang="en-US" altLang="zh-CN" sz="3600" dirty="0"/>
              <a:t>code/test/</a:t>
            </a:r>
            <a:r>
              <a:rPr lang="en-US" altLang="zh-CN" sz="3600" dirty="0" err="1"/>
              <a:t>matmult</a:t>
            </a:r>
            <a:r>
              <a:rPr lang="zh-CN" altLang="en-US" sz="3600" dirty="0"/>
              <a:t>，</a:t>
            </a:r>
            <a:r>
              <a:rPr lang="en-US" altLang="zh-CN" sz="3600" dirty="0"/>
              <a:t>code/test/sort</a:t>
            </a:r>
            <a:r>
              <a:rPr lang="zh-CN" altLang="en-US" sz="3600" dirty="0"/>
              <a:t>等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576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arguments - 1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13681"/>
            <a:ext cx="11137750" cy="4626984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altLang="zh-CN" sz="3200" dirty="0"/>
              <a:t>Nachos</a:t>
            </a:r>
            <a:r>
              <a:rPr lang="zh-CN" altLang="en-US" sz="3200" dirty="0"/>
              <a:t>命令行选项</a:t>
            </a:r>
            <a:endParaRPr lang="en-US" altLang="zh-CN" sz="3200" dirty="0"/>
          </a:p>
          <a:p>
            <a:pPr algn="just">
              <a:lnSpc>
                <a:spcPct val="130000"/>
              </a:lnSpc>
            </a:pPr>
            <a:r>
              <a:rPr lang="zh-CN" altLang="en-US" sz="3200" dirty="0"/>
              <a:t>一般选项：</a:t>
            </a:r>
            <a:endParaRPr lang="en-US" altLang="zh-CN" sz="3200" dirty="0"/>
          </a:p>
          <a:p>
            <a:pPr lvl="1" algn="just">
              <a:lnSpc>
                <a:spcPct val="130000"/>
              </a:lnSpc>
            </a:pPr>
            <a:r>
              <a:rPr lang="en-US" altLang="zh-CN" sz="3200" dirty="0"/>
              <a:t>-d: </a:t>
            </a:r>
            <a:r>
              <a:rPr lang="zh-CN" altLang="en-US" sz="3200" dirty="0"/>
              <a:t>显示特定的调试信息。比如：</a:t>
            </a:r>
            <a:r>
              <a:rPr lang="en-US" altLang="zh-CN" sz="3200" dirty="0"/>
              <a:t>-d f   </a:t>
            </a:r>
            <a:r>
              <a:rPr lang="zh-CN" altLang="en-US" sz="3200" dirty="0"/>
              <a:t>为显示文件系统相关调试信息，</a:t>
            </a:r>
            <a:r>
              <a:rPr lang="en-US" altLang="zh-CN" sz="3200" dirty="0"/>
              <a:t>-d t </a:t>
            </a:r>
            <a:r>
              <a:rPr lang="zh-CN" altLang="en-US" sz="3200" dirty="0"/>
              <a:t>为调试线程相关</a:t>
            </a:r>
          </a:p>
          <a:p>
            <a:pPr lvl="1" algn="just">
              <a:lnSpc>
                <a:spcPct val="130000"/>
              </a:lnSpc>
            </a:pPr>
            <a:r>
              <a:rPr lang="en-US" altLang="zh-CN" sz="3200" dirty="0"/>
              <a:t>-</a:t>
            </a:r>
            <a:r>
              <a:rPr lang="en-US" altLang="zh-CN" sz="3200" dirty="0" err="1"/>
              <a:t>rs</a:t>
            </a:r>
            <a:r>
              <a:rPr lang="en-US" altLang="zh-CN" sz="3200" dirty="0"/>
              <a:t>: </a:t>
            </a:r>
            <a:r>
              <a:rPr lang="zh-CN" altLang="en-US" sz="3200" dirty="0"/>
              <a:t>使得线程间可以随机切换（仅在</a:t>
            </a:r>
            <a:r>
              <a:rPr lang="en-US" altLang="zh-CN" sz="3200" dirty="0"/>
              <a:t>Nachos</a:t>
            </a:r>
            <a:r>
              <a:rPr lang="zh-CN" altLang="en-US" sz="3200" dirty="0"/>
              <a:t>模拟的时钟向前推进时）。比如：</a:t>
            </a:r>
            <a:r>
              <a:rPr lang="en-US" altLang="zh-CN" sz="3200" dirty="0"/>
              <a:t>-</a:t>
            </a:r>
            <a:r>
              <a:rPr lang="en-US" altLang="zh-CN" sz="3200" dirty="0" err="1"/>
              <a:t>rs</a:t>
            </a:r>
            <a:r>
              <a:rPr lang="en-US" altLang="zh-CN" sz="3200" dirty="0"/>
              <a:t> 123</a:t>
            </a:r>
            <a:r>
              <a:rPr lang="zh-CN" altLang="en-US" sz="3200" dirty="0"/>
              <a:t>，其中</a:t>
            </a:r>
            <a:r>
              <a:rPr lang="en-US" altLang="zh-CN" sz="3200" dirty="0"/>
              <a:t>123</a:t>
            </a:r>
            <a:r>
              <a:rPr lang="zh-CN" altLang="en-US" sz="3200" dirty="0"/>
              <a:t>为伪随机数种子</a:t>
            </a:r>
          </a:p>
          <a:p>
            <a:pPr lvl="1" algn="just">
              <a:lnSpc>
                <a:spcPct val="130000"/>
              </a:lnSpc>
            </a:pPr>
            <a:r>
              <a:rPr lang="en-US" altLang="zh-CN" sz="3200" dirty="0"/>
              <a:t>-z: </a:t>
            </a:r>
            <a:r>
              <a:rPr lang="zh-CN" altLang="en-US" sz="3200" dirty="0"/>
              <a:t>打印版权信息</a:t>
            </a:r>
          </a:p>
          <a:p>
            <a:pPr lvl="1" algn="just">
              <a:lnSpc>
                <a:spcPct val="13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964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arguments - 2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13681"/>
            <a:ext cx="10972799" cy="46269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用户进程相关选项：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en-US" altLang="zh-CN" sz="3600" dirty="0"/>
              <a:t>-s: </a:t>
            </a:r>
            <a:r>
              <a:rPr lang="zh-CN" altLang="en-US" sz="3600" dirty="0"/>
              <a:t>使用户进程进入单步调试模式</a:t>
            </a:r>
          </a:p>
          <a:p>
            <a:pPr lvl="1">
              <a:lnSpc>
                <a:spcPct val="150000"/>
              </a:lnSpc>
            </a:pPr>
            <a:r>
              <a:rPr lang="en-US" altLang="zh-CN" sz="3600" dirty="0"/>
              <a:t>-x: </a:t>
            </a:r>
            <a:r>
              <a:rPr lang="zh-CN" altLang="en-US" sz="3600" dirty="0"/>
              <a:t>执行一个用户程序。比如：</a:t>
            </a:r>
            <a:br>
              <a:rPr lang="en-US" altLang="zh-CN" sz="3600" dirty="0"/>
            </a:br>
            <a:r>
              <a:rPr lang="en-US" altLang="zh-CN" sz="3600" dirty="0"/>
              <a:t>		./nachos -x ../test/</a:t>
            </a:r>
            <a:r>
              <a:rPr lang="en-US" altLang="zh-CN" sz="3600" dirty="0" err="1"/>
              <a:t>halt.noff</a:t>
            </a:r>
            <a:endParaRPr lang="zh-CN" altLang="en-US" sz="3600" dirty="0"/>
          </a:p>
          <a:p>
            <a:pPr lvl="1">
              <a:lnSpc>
                <a:spcPct val="150000"/>
              </a:lnSpc>
            </a:pPr>
            <a:r>
              <a:rPr lang="en-US" altLang="zh-CN" sz="3600" dirty="0"/>
              <a:t>-c: </a:t>
            </a:r>
            <a:r>
              <a:rPr lang="zh-CN" altLang="en-US" sz="3600" dirty="0"/>
              <a:t>测试终端输入输出</a:t>
            </a:r>
          </a:p>
          <a:p>
            <a:pPr lvl="1">
              <a:lnSpc>
                <a:spcPct val="150000"/>
              </a:lnSpc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4995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arguments - 3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22474"/>
            <a:ext cx="10972799" cy="46269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文件系统相关选项：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en-US" altLang="zh-CN" sz="2800" dirty="0"/>
              <a:t>-f: </a:t>
            </a:r>
            <a:r>
              <a:rPr lang="zh-CN" altLang="en-US" sz="2800" dirty="0"/>
              <a:t>格式化模拟磁盘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/>
              <a:t>-cp: </a:t>
            </a:r>
            <a:r>
              <a:rPr lang="zh-CN" altLang="en-US" sz="2800" dirty="0"/>
              <a:t>将一个文件从宿主机拷贝到</a:t>
            </a:r>
            <a:r>
              <a:rPr lang="en-US" altLang="zh-CN" sz="2800" dirty="0"/>
              <a:t>Nachos</a:t>
            </a:r>
            <a:r>
              <a:rPr lang="zh-CN" altLang="en-US" sz="2800" dirty="0"/>
              <a:t>模拟磁盘上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/>
              <a:t>-p: </a:t>
            </a:r>
            <a:r>
              <a:rPr lang="zh-CN" altLang="en-US" sz="2800" dirty="0"/>
              <a:t>将</a:t>
            </a:r>
            <a:r>
              <a:rPr lang="en-US" altLang="zh-CN" sz="2800" dirty="0"/>
              <a:t>Nachos</a:t>
            </a:r>
            <a:r>
              <a:rPr lang="zh-CN" altLang="en-US" sz="2800" dirty="0"/>
              <a:t>磁盘上的文件显示出来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/>
              <a:t>-r: </a:t>
            </a:r>
            <a:r>
              <a:rPr lang="zh-CN" altLang="en-US" sz="2800" dirty="0"/>
              <a:t>将一个文件从</a:t>
            </a:r>
            <a:r>
              <a:rPr lang="en-US" altLang="zh-CN" sz="2800" dirty="0"/>
              <a:t>Nachos</a:t>
            </a:r>
            <a:r>
              <a:rPr lang="zh-CN" altLang="en-US" sz="2800" dirty="0"/>
              <a:t>模拟磁盘上删除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/>
              <a:t>-l: </a:t>
            </a:r>
            <a:r>
              <a:rPr lang="zh-CN" altLang="en-US" sz="2800" dirty="0"/>
              <a:t>列出</a:t>
            </a:r>
            <a:r>
              <a:rPr lang="en-US" altLang="zh-CN" sz="2800" dirty="0"/>
              <a:t>Nachos</a:t>
            </a:r>
            <a:r>
              <a:rPr lang="zh-CN" altLang="en-US" sz="2800" dirty="0"/>
              <a:t>模拟磁盘上的文件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/>
              <a:t>-D: </a:t>
            </a:r>
            <a:r>
              <a:rPr lang="zh-CN" altLang="en-US" sz="2800" dirty="0"/>
              <a:t>打印出</a:t>
            </a:r>
            <a:r>
              <a:rPr lang="en-US" altLang="zh-CN" sz="2800" dirty="0"/>
              <a:t>Nachos</a:t>
            </a:r>
            <a:r>
              <a:rPr lang="zh-CN" altLang="en-US" sz="2800" dirty="0"/>
              <a:t>文件系统的内容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/>
              <a:t>-t: </a:t>
            </a:r>
            <a:r>
              <a:rPr lang="zh-CN" altLang="en-US" sz="2800" dirty="0"/>
              <a:t>测试</a:t>
            </a:r>
            <a:r>
              <a:rPr lang="en-US" altLang="zh-CN" sz="2800" dirty="0"/>
              <a:t>Nachos</a:t>
            </a:r>
            <a:r>
              <a:rPr lang="zh-CN" altLang="en-US" sz="2800" dirty="0"/>
              <a:t>文件系统的效率</a:t>
            </a:r>
          </a:p>
        </p:txBody>
      </p:sp>
    </p:spTree>
    <p:extLst>
      <p:ext uri="{BB962C8B-B14F-4D97-AF65-F5344CB8AC3E}">
        <p14:creationId xmlns:p14="http://schemas.microsoft.com/office/powerpoint/2010/main" val="112926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arguments - 4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515" y="1233489"/>
            <a:ext cx="10585940" cy="46269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4000" dirty="0"/>
              <a:t>网络相关选项：</a:t>
            </a:r>
            <a:endParaRPr lang="en-US" altLang="zh-CN" sz="4000" dirty="0"/>
          </a:p>
          <a:p>
            <a:pPr lvl="1">
              <a:lnSpc>
                <a:spcPct val="130000"/>
              </a:lnSpc>
            </a:pPr>
            <a:r>
              <a:rPr lang="en-US" altLang="zh-CN" sz="4000" dirty="0"/>
              <a:t>-n: </a:t>
            </a:r>
            <a:r>
              <a:rPr lang="zh-CN" altLang="en-US" sz="4000" dirty="0"/>
              <a:t>设置网络的可靠度（在</a:t>
            </a:r>
            <a:r>
              <a:rPr lang="en-US" altLang="zh-CN" sz="4000" dirty="0"/>
              <a:t>0-1</a:t>
            </a:r>
            <a:r>
              <a:rPr lang="zh-CN" altLang="en-US" sz="4000" dirty="0"/>
              <a:t>之间的一个浮点数）</a:t>
            </a:r>
          </a:p>
          <a:p>
            <a:pPr lvl="1">
              <a:lnSpc>
                <a:spcPct val="130000"/>
              </a:lnSpc>
            </a:pPr>
            <a:r>
              <a:rPr lang="en-US" altLang="zh-CN" sz="4000" dirty="0"/>
              <a:t>-m: </a:t>
            </a:r>
            <a:r>
              <a:rPr lang="zh-CN" altLang="en-US" sz="4000" dirty="0"/>
              <a:t>设置自己的</a:t>
            </a:r>
            <a:r>
              <a:rPr lang="en-US" altLang="zh-CN" sz="4000" dirty="0" err="1"/>
              <a:t>HostID</a:t>
            </a:r>
            <a:endParaRPr lang="en-US" altLang="zh-CN" sz="4000" dirty="0"/>
          </a:p>
          <a:p>
            <a:pPr lvl="1">
              <a:lnSpc>
                <a:spcPct val="130000"/>
              </a:lnSpc>
            </a:pPr>
            <a:r>
              <a:rPr lang="en-US" altLang="zh-CN" sz="4000" dirty="0"/>
              <a:t>-o: </a:t>
            </a:r>
            <a:r>
              <a:rPr lang="zh-CN" altLang="en-US" sz="4000" dirty="0"/>
              <a:t>执行网络测试程序</a:t>
            </a:r>
          </a:p>
        </p:txBody>
      </p:sp>
    </p:spTree>
    <p:extLst>
      <p:ext uri="{BB962C8B-B14F-4D97-AF65-F5344CB8AC3E}">
        <p14:creationId xmlns:p14="http://schemas.microsoft.com/office/powerpoint/2010/main" val="252502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 Simulator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600" dirty="0"/>
              <a:t>Nachos</a:t>
            </a:r>
            <a:r>
              <a:rPr lang="zh-CN" altLang="en-US" sz="3600" dirty="0"/>
              <a:t>是建立在一个软件模拟的虚拟机之上的，模拟了</a:t>
            </a:r>
            <a:r>
              <a:rPr lang="en-US" altLang="zh-CN" sz="3600" dirty="0"/>
              <a:t>MIPS R2/3000</a:t>
            </a:r>
            <a:r>
              <a:rPr lang="zh-CN" altLang="en-US" sz="3600" dirty="0"/>
              <a:t>的指令集、主存、中断系统、网络以及磁盘系统等操作系统所必须的硬件系统。许多现代操作系统大多是先在用软件模拟的硬件上建立并调试，最后才在真正的硬件上运行。</a:t>
            </a:r>
          </a:p>
        </p:txBody>
      </p:sp>
    </p:spTree>
    <p:extLst>
      <p:ext uri="{BB962C8B-B14F-4D97-AF65-F5344CB8AC3E}">
        <p14:creationId xmlns:p14="http://schemas.microsoft.com/office/powerpoint/2010/main" val="16445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Nachos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508"/>
            <a:ext cx="10761233" cy="4626984"/>
          </a:xfrm>
        </p:spPr>
        <p:txBody>
          <a:bodyPr/>
          <a:lstStyle/>
          <a:p>
            <a:pPr algn="just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Nachos is a working operating system </a:t>
            </a:r>
            <a:r>
              <a:rPr lang="en-US" altLang="zh-CN" sz="3600" b="1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for teaching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operating systems. </a:t>
            </a:r>
          </a:p>
          <a:p>
            <a:pPr algn="just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Nachos is </a:t>
            </a:r>
            <a:r>
              <a:rPr lang="en-US" altLang="zh-CN" sz="3600" b="1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instructional software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that allows students to examine, modify and execute operating system software. </a:t>
            </a:r>
          </a:p>
          <a:p>
            <a:pPr algn="just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It provides a </a:t>
            </a:r>
            <a:r>
              <a:rPr lang="en-US" altLang="zh-CN" sz="3600" b="1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skeletal OS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that supports threads management, file systems, user-level processes (multiprogramming), virtual memory, networking,  and interrupt-driven I/O devices.</a:t>
            </a:r>
          </a:p>
          <a:p>
            <a:pPr algn="just"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79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 Simulator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zh-CN" altLang="en-US" sz="3600"/>
              <a:t>用软件模拟硬件的可靠性比真实硬件高得多，不会因为硬件故障而导致系统出错，便于调试。虚拟机可以在运行时报告详尽的出错信息，更重要的是采用虚拟机使</a:t>
            </a:r>
            <a:r>
              <a:rPr lang="en-US" altLang="zh-CN" sz="3600"/>
              <a:t>Nachos</a:t>
            </a:r>
            <a:r>
              <a:rPr lang="zh-CN" altLang="en-US" sz="3600"/>
              <a:t>的移植变得非常容易，在不同机器上移植</a:t>
            </a:r>
            <a:r>
              <a:rPr lang="en-US" altLang="zh-CN" sz="3600"/>
              <a:t>Nachos</a:t>
            </a:r>
            <a:r>
              <a:rPr lang="zh-CN" altLang="en-US" sz="3600"/>
              <a:t>，只需对虚拟机部分作移植即可。</a:t>
            </a:r>
          </a:p>
        </p:txBody>
      </p:sp>
    </p:spTree>
    <p:extLst>
      <p:ext uri="{BB962C8B-B14F-4D97-AF65-F5344CB8AC3E}">
        <p14:creationId xmlns:p14="http://schemas.microsoft.com/office/powerpoint/2010/main" val="1269915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 Simulator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/>
              <a:t>采用</a:t>
            </a:r>
            <a:r>
              <a:rPr lang="en-US" altLang="zh-CN" sz="3200" dirty="0"/>
              <a:t>R2/3000</a:t>
            </a:r>
            <a:r>
              <a:rPr lang="zh-CN" altLang="en-US" sz="3200" dirty="0"/>
              <a:t>指令集的原因是该指令集为</a:t>
            </a:r>
            <a:r>
              <a:rPr lang="en-US" altLang="zh-CN" sz="3200" dirty="0"/>
              <a:t>RISC</a:t>
            </a:r>
            <a:r>
              <a:rPr lang="zh-CN" altLang="en-US" sz="3200" dirty="0"/>
              <a:t>指令集，指令数目比较少。</a:t>
            </a:r>
            <a:r>
              <a:rPr lang="en-US" altLang="zh-CN" sz="3200" dirty="0"/>
              <a:t>Nachos</a:t>
            </a:r>
            <a:r>
              <a:rPr lang="zh-CN" altLang="en-US" sz="3200" dirty="0"/>
              <a:t>虚拟机模拟了其中的</a:t>
            </a:r>
            <a:r>
              <a:rPr lang="en-US" altLang="zh-CN" sz="3200" dirty="0"/>
              <a:t>63</a:t>
            </a:r>
            <a:r>
              <a:rPr lang="zh-CN" altLang="en-US" sz="3200" dirty="0"/>
              <a:t>条指令。由于该指令集是一个比较常用的指令集，许多现有的编译器如</a:t>
            </a:r>
            <a:r>
              <a:rPr lang="en-US" altLang="zh-CN" sz="3200" dirty="0" err="1"/>
              <a:t>gcc</a:t>
            </a:r>
            <a:r>
              <a:rPr lang="en-US" altLang="zh-CN" sz="3200" dirty="0"/>
              <a:t>/g++</a:t>
            </a:r>
            <a:r>
              <a:rPr lang="zh-CN" altLang="en-US" sz="3200" dirty="0"/>
              <a:t>能够直接将</a:t>
            </a:r>
            <a:r>
              <a:rPr lang="en-US" altLang="zh-CN" sz="3200" dirty="0"/>
              <a:t>C</a:t>
            </a:r>
            <a:r>
              <a:rPr lang="zh-CN" altLang="en-US" sz="3200" dirty="0"/>
              <a:t>或</a:t>
            </a:r>
            <a:r>
              <a:rPr lang="en-US" altLang="zh-CN" sz="3200" dirty="0"/>
              <a:t>C++</a:t>
            </a:r>
            <a:r>
              <a:rPr lang="zh-CN" altLang="en-US" sz="3200" dirty="0"/>
              <a:t>源程序编译成该指令集的目标代码，这样不必编写编译器，读者就可以直接用</a:t>
            </a:r>
            <a:r>
              <a:rPr lang="en-US" altLang="zh-CN" sz="3200" dirty="0"/>
              <a:t>C/C++</a:t>
            </a:r>
            <a:r>
              <a:rPr lang="zh-CN" altLang="en-US" sz="3200" dirty="0"/>
              <a:t>语言编写应用程序，使得在</a:t>
            </a:r>
            <a:r>
              <a:rPr lang="en-US" altLang="zh-CN" sz="3200" dirty="0"/>
              <a:t>Nachos</a:t>
            </a:r>
            <a:r>
              <a:rPr lang="zh-CN" altLang="en-US" sz="3200" dirty="0"/>
              <a:t>上开发大型的应用程序也成为可能。</a:t>
            </a:r>
          </a:p>
        </p:txBody>
      </p:sp>
    </p:spTree>
    <p:extLst>
      <p:ext uri="{BB962C8B-B14F-4D97-AF65-F5344CB8AC3E}">
        <p14:creationId xmlns:p14="http://schemas.microsoft.com/office/powerpoint/2010/main" val="2095107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 Concept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使用并实现了操作系统中的一些新的概念。随着计算机技术和操作系统技术的不断发展，产生了很多新的概念。</a:t>
            </a:r>
            <a:r>
              <a:rPr lang="en-US" altLang="zh-CN" sz="3600" dirty="0"/>
              <a:t>Nachos</a:t>
            </a:r>
            <a:r>
              <a:rPr lang="zh-CN" altLang="en-US" sz="3600" dirty="0"/>
              <a:t>将这些新概念融入操作系统教学中，包括网络、线程和分布式应用。而且</a:t>
            </a:r>
            <a:r>
              <a:rPr lang="en-US" altLang="zh-CN" sz="3600" dirty="0"/>
              <a:t>Nachos</a:t>
            </a:r>
            <a:r>
              <a:rPr lang="zh-CN" altLang="en-US" sz="3600" dirty="0"/>
              <a:t>以线程作为一个基本概念讲述，取代了进程在以前操作系统教学中的地位。</a:t>
            </a:r>
          </a:p>
        </p:txBody>
      </p:sp>
    </p:spTree>
    <p:extLst>
      <p:ext uri="{BB962C8B-B14F-4D97-AF65-F5344CB8AC3E}">
        <p14:creationId xmlns:p14="http://schemas.microsoft.com/office/powerpoint/2010/main" val="2325326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/>
              <a:t>Nachos</a:t>
            </a:r>
            <a:r>
              <a:rPr lang="zh-CN" altLang="en-US" sz="4000"/>
              <a:t>的虚拟机使得网络的实现相当简单。与</a:t>
            </a:r>
            <a:r>
              <a:rPr lang="en-US" altLang="zh-CN" sz="4000"/>
              <a:t>MINIX</a:t>
            </a:r>
            <a:r>
              <a:rPr lang="zh-CN" altLang="en-US" sz="4000"/>
              <a:t>不同，</a:t>
            </a:r>
            <a:r>
              <a:rPr lang="en-US" altLang="zh-CN" sz="4000"/>
              <a:t>Nachos</a:t>
            </a:r>
            <a:r>
              <a:rPr lang="zh-CN" altLang="en-US" sz="4000"/>
              <a:t>只是一个在宿主机上运行的一个进程。在同一个宿主机上可以运行多个</a:t>
            </a:r>
            <a:r>
              <a:rPr lang="en-US" altLang="zh-CN" sz="4000"/>
              <a:t>Nachos</a:t>
            </a:r>
            <a:r>
              <a:rPr lang="zh-CN" altLang="en-US" sz="4000"/>
              <a:t>进程，各个进程可以相互通讯，作为一个全互连网络的一个节点；进程之间通过</a:t>
            </a:r>
            <a:r>
              <a:rPr lang="en-US" altLang="zh-CN" sz="4000"/>
              <a:t>Socket</a:t>
            </a:r>
            <a:r>
              <a:rPr lang="zh-CN" altLang="en-US" sz="4000"/>
              <a:t>进行通讯，模拟了一个全互连网络。</a:t>
            </a:r>
          </a:p>
        </p:txBody>
      </p:sp>
    </p:spTree>
    <p:extLst>
      <p:ext uri="{BB962C8B-B14F-4D97-AF65-F5344CB8AC3E}">
        <p14:creationId xmlns:p14="http://schemas.microsoft.com/office/powerpoint/2010/main" val="3018072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Deterministic Simulation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因为操作系统的不确定性，所以在一个实际的系统中进行多线程调试是比较困难的。由于</a:t>
            </a:r>
            <a:r>
              <a:rPr lang="en-US" altLang="zh-CN" sz="3600" dirty="0"/>
              <a:t>Nachos</a:t>
            </a:r>
            <a:r>
              <a:rPr lang="zh-CN" altLang="en-US" sz="3600" dirty="0"/>
              <a:t>是在宿主机上运行的进程，它提供了确定性调试的手段。</a:t>
            </a:r>
          </a:p>
        </p:txBody>
      </p:sp>
    </p:spTree>
    <p:extLst>
      <p:ext uri="{BB962C8B-B14F-4D97-AF65-F5344CB8AC3E}">
        <p14:creationId xmlns:p14="http://schemas.microsoft.com/office/powerpoint/2010/main" val="3560134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Deterministic Simulation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/>
              <a:t>所谓确定性调试，就是在同样的输入顺序、输入参数的情况下，</a:t>
            </a:r>
            <a:r>
              <a:rPr lang="en-US" altLang="zh-CN" sz="3600" dirty="0"/>
              <a:t>Nachos</a:t>
            </a:r>
            <a:r>
              <a:rPr lang="zh-CN" altLang="en-US" sz="3600" dirty="0"/>
              <a:t>运行的结果是完全一样的。在多线程调试中，可以将注意力集中在某一个实际问题上，而不受操作系统不确定性的干扰。</a:t>
            </a:r>
          </a:p>
        </p:txBody>
      </p:sp>
    </p:spTree>
    <p:extLst>
      <p:ext uri="{BB962C8B-B14F-4D97-AF65-F5344CB8AC3E}">
        <p14:creationId xmlns:p14="http://schemas.microsoft.com/office/powerpoint/2010/main" val="196223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Randomizable &amp; Repeatable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600" dirty="0"/>
              <a:t>确定性调试比较方便；随机因素使系统运行更加真实。</a:t>
            </a:r>
          </a:p>
          <a:p>
            <a:pPr algn="just">
              <a:lnSpc>
                <a:spcPct val="130000"/>
              </a:lnSpc>
            </a:pPr>
            <a:r>
              <a:rPr lang="zh-CN" altLang="en-US" sz="3600" dirty="0"/>
              <a:t>另外，不确定性是操作系统所必须具有的特征，</a:t>
            </a:r>
            <a:r>
              <a:rPr lang="en-US" altLang="zh-CN" sz="3600" dirty="0"/>
              <a:t>Nachos</a:t>
            </a:r>
            <a:r>
              <a:rPr lang="zh-CN" altLang="en-US" sz="3600" dirty="0"/>
              <a:t>采用了随机因子模拟了真实操作系统的不确定性。</a:t>
            </a:r>
            <a:endParaRPr lang="en-US" altLang="zh-CN" sz="3600" dirty="0"/>
          </a:p>
          <a:p>
            <a:pPr algn="just">
              <a:lnSpc>
                <a:spcPct val="130000"/>
              </a:lnSpc>
            </a:pPr>
            <a:r>
              <a:rPr lang="zh-CN" altLang="en-US" sz="3600" dirty="0"/>
              <a:t>可控的伪随机性，保证了确定性。</a:t>
            </a:r>
          </a:p>
        </p:txBody>
      </p:sp>
    </p:spTree>
    <p:extLst>
      <p:ext uri="{BB962C8B-B14F-4D97-AF65-F5344CB8AC3E}">
        <p14:creationId xmlns:p14="http://schemas.microsoft.com/office/powerpoint/2010/main" val="251711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Expandable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/>
              <a:t>Nachos</a:t>
            </a:r>
            <a:r>
              <a:rPr lang="zh-CN" altLang="en-US" sz="3200" dirty="0"/>
              <a:t>是一个教学用操作系统平台，它必须简单而且有一定的扩展余地。</a:t>
            </a:r>
            <a:r>
              <a:rPr lang="en-US" altLang="zh-CN" sz="3200" dirty="0"/>
              <a:t>Nachos</a:t>
            </a:r>
            <a:r>
              <a:rPr lang="zh-CN" altLang="en-US" sz="3200" dirty="0"/>
              <a:t>不是向读者展示一个成功的操作系统，而是让读者在一个框架下发挥自己的创造性进行扩展。例如一个完整的类似于</a:t>
            </a:r>
            <a:r>
              <a:rPr lang="en-US" altLang="zh-CN" sz="3200" dirty="0"/>
              <a:t>UNIX</a:t>
            </a:r>
            <a:r>
              <a:rPr lang="zh-CN" altLang="en-US" sz="3200" dirty="0"/>
              <a:t>的文件系统是很复杂的，但是对于文件系统来说，无非是需要实现文件的逻辑地址到物理地址的映射以及实现文件</a:t>
            </a:r>
            <a:r>
              <a:rPr lang="en-US" altLang="zh-CN" sz="3200" dirty="0" err="1"/>
              <a:t>inode</a:t>
            </a:r>
            <a:r>
              <a:rPr lang="zh-CN" altLang="en-US" sz="3200" dirty="0"/>
              <a:t>、打开文件结构、线程打开文件表等重要的数据结构以及维护它们之间的关系。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3518449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Expandable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/>
              <a:t>Nachos</a:t>
            </a:r>
            <a:r>
              <a:rPr lang="zh-CN" altLang="en-US" sz="3600" dirty="0"/>
              <a:t>中具有所有这些内容，但是在很多方面作了一定的限制，比如只有一级索引结构限制了系统中最大文件的大小。读者可以应用学到的各种知识对文件系统进行扩展，逐步消除这些限制。</a:t>
            </a:r>
            <a:r>
              <a:rPr lang="en-US" altLang="zh-CN" sz="3600" dirty="0"/>
              <a:t>Nachos</a:t>
            </a:r>
            <a:r>
              <a:rPr lang="zh-CN" altLang="en-US" sz="3600" dirty="0"/>
              <a:t>在每一部分给出很多课程作业，作为读者进行系统扩展的提示和检查对系统扩展的结果。</a:t>
            </a:r>
          </a:p>
        </p:txBody>
      </p:sp>
    </p:spTree>
    <p:extLst>
      <p:ext uri="{BB962C8B-B14F-4D97-AF65-F5344CB8AC3E}">
        <p14:creationId xmlns:p14="http://schemas.microsoft.com/office/powerpoint/2010/main" val="3714966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 Oriented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600" dirty="0"/>
              <a:t>Nachos</a:t>
            </a:r>
            <a:r>
              <a:rPr lang="zh-CN" altLang="en-US" sz="3600" dirty="0"/>
              <a:t>的主体是用</a:t>
            </a:r>
            <a:r>
              <a:rPr lang="en-US" altLang="zh-CN" sz="3600" dirty="0"/>
              <a:t>C++</a:t>
            </a:r>
            <a:r>
              <a:rPr lang="zh-CN" altLang="en-US" sz="3600" dirty="0"/>
              <a:t>的一个子集来实现的。采用面向对象的语言，有利于清楚地描述操作系统各个部分的接口。</a:t>
            </a:r>
            <a:endParaRPr lang="en-US" altLang="zh-CN" sz="3600" dirty="0"/>
          </a:p>
          <a:p>
            <a:pPr algn="just">
              <a:lnSpc>
                <a:spcPct val="130000"/>
              </a:lnSpc>
            </a:pPr>
            <a:r>
              <a:rPr lang="en-US" altLang="zh-CN" sz="3600" dirty="0"/>
              <a:t>Nachos</a:t>
            </a:r>
            <a:r>
              <a:rPr lang="zh-CN" altLang="en-US" sz="3600" dirty="0"/>
              <a:t>没有用到面向对象语言的所有特征，如继承性、多态性等，所以它的代码就更容易阅读和理解</a:t>
            </a:r>
          </a:p>
        </p:txBody>
      </p:sp>
    </p:spTree>
    <p:extLst>
      <p:ext uri="{BB962C8B-B14F-4D97-AF65-F5344CB8AC3E}">
        <p14:creationId xmlns:p14="http://schemas.microsoft.com/office/powerpoint/2010/main" val="339384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Nachos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Baskerville Old Face" panose="02020602080505020303" pitchFamily="18" charset="0"/>
                <a:ea typeface="宋体" pitchFamily="2" charset="-122"/>
              </a:rPr>
              <a:t>It provides  all these features of modern OS</a:t>
            </a:r>
          </a:p>
          <a:p>
            <a:pPr lvl="1"/>
            <a:r>
              <a:rPr lang="en-US" altLang="zh-CN" sz="2400" dirty="0">
                <a:latin typeface="Baskerville Old Face" panose="02020602080505020303" pitchFamily="18" charset="0"/>
                <a:ea typeface="宋体" pitchFamily="2" charset="-122"/>
              </a:rPr>
              <a:t>Concurrency and synchronization</a:t>
            </a:r>
          </a:p>
          <a:p>
            <a:pPr lvl="1"/>
            <a:r>
              <a:rPr lang="en-US" altLang="zh-CN" sz="2400" dirty="0">
                <a:latin typeface="Baskerville Old Face" panose="02020602080505020303" pitchFamily="18" charset="0"/>
                <a:ea typeface="宋体" pitchFamily="2" charset="-122"/>
              </a:rPr>
              <a:t>Caching and locality</a:t>
            </a:r>
          </a:p>
          <a:p>
            <a:pPr lvl="1"/>
            <a:r>
              <a:rPr lang="en-US" altLang="zh-CN" sz="2400" dirty="0">
                <a:latin typeface="Baskerville Old Face" panose="02020602080505020303" pitchFamily="18" charset="0"/>
                <a:ea typeface="宋体" pitchFamily="2" charset="-122"/>
              </a:rPr>
              <a:t>Tradeoff between simplicity and performance</a:t>
            </a:r>
          </a:p>
          <a:p>
            <a:pPr lvl="1"/>
            <a:r>
              <a:rPr lang="en-US" altLang="zh-CN" sz="2400" dirty="0">
                <a:latin typeface="Baskerville Old Face" panose="02020602080505020303" pitchFamily="18" charset="0"/>
                <a:ea typeface="宋体" pitchFamily="2" charset="-122"/>
              </a:rPr>
              <a:t>Building reliability from unreliable components(Nachos network)</a:t>
            </a:r>
          </a:p>
          <a:p>
            <a:pPr lvl="1"/>
            <a:r>
              <a:rPr lang="en-US" altLang="zh-CN" sz="2400" dirty="0">
                <a:latin typeface="Baskerville Old Face" panose="02020602080505020303" pitchFamily="18" charset="0"/>
                <a:ea typeface="宋体" pitchFamily="2" charset="-122"/>
              </a:rPr>
              <a:t>Dynamic scheduling</a:t>
            </a:r>
          </a:p>
          <a:p>
            <a:pPr lvl="1"/>
            <a:r>
              <a:rPr lang="en-US" altLang="zh-CN" sz="2400" dirty="0">
                <a:latin typeface="Baskerville Old Face" panose="02020602080505020303" pitchFamily="18" charset="0"/>
                <a:ea typeface="宋体" pitchFamily="2" charset="-122"/>
              </a:rPr>
              <a:t>The power of a level of translation</a:t>
            </a:r>
          </a:p>
          <a:p>
            <a:pPr lvl="1"/>
            <a:r>
              <a:rPr lang="en-US" altLang="zh-CN" sz="2400" dirty="0">
                <a:latin typeface="Baskerville Old Face" panose="02020602080505020303" pitchFamily="18" charset="0"/>
                <a:ea typeface="宋体" pitchFamily="2" charset="-122"/>
              </a:rPr>
              <a:t>Distributed computing</a:t>
            </a:r>
          </a:p>
          <a:p>
            <a:pPr lvl="1"/>
            <a:r>
              <a:rPr lang="en-US" altLang="zh-CN" sz="2400" dirty="0">
                <a:latin typeface="Baskerville Old Face" panose="02020602080505020303" pitchFamily="18" charset="0"/>
                <a:ea typeface="宋体" pitchFamily="2" charset="-122"/>
              </a:rPr>
              <a:t>Layering</a:t>
            </a:r>
          </a:p>
          <a:p>
            <a:pPr lvl="1"/>
            <a:r>
              <a:rPr lang="en-US" altLang="zh-CN" sz="2400" dirty="0">
                <a:latin typeface="Baskerville Old Face" panose="02020602080505020303" pitchFamily="18" charset="0"/>
                <a:ea typeface="宋体" pitchFamily="2" charset="-122"/>
              </a:rPr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84443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Nachos Machine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The Nachos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simulates a machine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that roughly approximates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MIPS architecture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.  Its kernel and hardware simulator run together in the same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UNIX process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The machine has registers, memory and a CPU, and an event-driven simulated clock</a:t>
            </a:r>
          </a:p>
          <a:p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has TWO modes of execution</a:t>
            </a:r>
          </a:p>
          <a:p>
            <a:pPr lvl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MIPS simulator</a:t>
            </a:r>
          </a:p>
          <a:p>
            <a:pPr lvl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Nachos kernel</a:t>
            </a:r>
          </a:p>
          <a:p>
            <a:endParaRPr lang="zh-CN" altLang="en-US" sz="32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3853"/>
            <a:ext cx="5377962" cy="576262"/>
          </a:xfrm>
        </p:spPr>
        <p:txBody>
          <a:bodyPr/>
          <a:lstStyle/>
          <a:p>
            <a:r>
              <a:rPr lang="en-US" altLang="zh-CN"/>
              <a:t>Machine Simulator</a:t>
            </a:r>
            <a:endParaRPr lang="zh-CN" altLang="en-US"/>
          </a:p>
        </p:txBody>
      </p:sp>
      <p:pic>
        <p:nvPicPr>
          <p:cNvPr id="3074" name="Picture 2" descr="D:\SDU\软件学院\课程\操作系统课程设计(双语)\Nachos Images\Machine Sim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35" y="1061616"/>
            <a:ext cx="4558823" cy="556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Machine Simulator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Baskerville Old Face" panose="02020602080505020303" pitchFamily="18" charset="0"/>
              </a:rPr>
              <a:t>Registers include the program counter and stack pointer</a:t>
            </a:r>
          </a:p>
          <a:p>
            <a:r>
              <a:rPr lang="en-US" altLang="zh-CN" sz="3200" dirty="0">
                <a:latin typeface="Baskerville Old Face" panose="02020602080505020303" pitchFamily="18" charset="0"/>
              </a:rPr>
              <a:t>Main memory consists of </a:t>
            </a:r>
            <a:r>
              <a:rPr lang="en-US" altLang="zh-CN" sz="3200" dirty="0" err="1">
                <a:latin typeface="Baskerville Old Face" panose="02020602080505020303" pitchFamily="18" charset="0"/>
              </a:rPr>
              <a:t>NumPhysPages</a:t>
            </a:r>
            <a:r>
              <a:rPr lang="en-US" altLang="zh-CN" sz="3200" dirty="0">
                <a:latin typeface="Baskerville Old Face" panose="02020602080505020303" pitchFamily="18" charset="0"/>
              </a:rPr>
              <a:t> frames, each of size </a:t>
            </a:r>
            <a:r>
              <a:rPr lang="en-US" altLang="zh-CN" sz="3200" dirty="0" err="1">
                <a:latin typeface="Baskerville Old Face" panose="02020602080505020303" pitchFamily="18" charset="0"/>
              </a:rPr>
              <a:t>PageSize</a:t>
            </a:r>
            <a:endParaRPr lang="en-US" altLang="zh-CN" sz="3200" dirty="0">
              <a:latin typeface="Baskerville Old Face" panose="02020602080505020303" pitchFamily="18" charset="0"/>
            </a:endParaRPr>
          </a:p>
          <a:p>
            <a:r>
              <a:rPr lang="en-US" altLang="zh-CN" sz="3200" dirty="0">
                <a:latin typeface="Baskerville Old Face" panose="02020602080505020303" pitchFamily="18" charset="0"/>
              </a:rPr>
              <a:t>Some devices (e.g., network, second disk) are not shown</a:t>
            </a:r>
          </a:p>
          <a:p>
            <a:r>
              <a:rPr lang="en-US" altLang="zh-CN" sz="3200" dirty="0">
                <a:latin typeface="Baskerville Old Face" panose="02020602080505020303" pitchFamily="18" charset="0"/>
              </a:rPr>
              <a:t>Simulator uses either the TLB or the </a:t>
            </a:r>
            <a:r>
              <a:rPr lang="en-US" altLang="zh-CN" sz="3200" dirty="0" err="1">
                <a:latin typeface="Baskerville Old Face" panose="02020602080505020303" pitchFamily="18" charset="0"/>
              </a:rPr>
              <a:t>pageTable</a:t>
            </a:r>
            <a:r>
              <a:rPr lang="en-US" altLang="zh-CN" sz="3200" dirty="0">
                <a:latin typeface="Baskerville Old Face" panose="02020602080505020303" pitchFamily="18" charset="0"/>
              </a:rPr>
              <a:t> and </a:t>
            </a:r>
            <a:r>
              <a:rPr lang="en-US" altLang="zh-CN" sz="3200" dirty="0" err="1">
                <a:latin typeface="Baskerville Old Face" panose="02020602080505020303" pitchFamily="18" charset="0"/>
              </a:rPr>
              <a:t>pageTableSize</a:t>
            </a:r>
            <a:r>
              <a:rPr lang="en-US" altLang="zh-CN" sz="3200" dirty="0">
                <a:latin typeface="Baskerville Old Face" panose="02020602080505020303" pitchFamily="18" charset="0"/>
              </a:rPr>
              <a:t> registers, but not both.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5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Nachos </a:t>
            </a:r>
            <a:r>
              <a:rPr lang="zh-CN" altLang="en-US">
                <a:ea typeface="宋体" pitchFamily="2" charset="-122"/>
              </a:rPr>
              <a:t>体系结构</a:t>
            </a:r>
          </a:p>
        </p:txBody>
      </p:sp>
      <p:pic>
        <p:nvPicPr>
          <p:cNvPr id="23557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13" y="990233"/>
            <a:ext cx="9539468" cy="54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08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Nachos Architecture</a:t>
            </a:r>
            <a:endParaRPr lang="zh-CN" altLang="en-US"/>
          </a:p>
        </p:txBody>
      </p:sp>
      <p:pic>
        <p:nvPicPr>
          <p:cNvPr id="1027" name="Picture 3" descr="D:\SDU\软件学院\课程\操作系统课程设计(双语)\Nachos Images\Nachos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8" y="1103375"/>
            <a:ext cx="10004478" cy="52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33189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17743</TotalTime>
  <Words>2005</Words>
  <Application>Microsoft Office PowerPoint</Application>
  <PresentationFormat>宽屏</PresentationFormat>
  <Paragraphs>162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Introduction to Nachos</vt:lpstr>
      <vt:lpstr>Nachos</vt:lpstr>
      <vt:lpstr>Nachos</vt:lpstr>
      <vt:lpstr>Nachos</vt:lpstr>
      <vt:lpstr>Nachos Machine</vt:lpstr>
      <vt:lpstr>Machine Simulator</vt:lpstr>
      <vt:lpstr>Machine Simulator</vt:lpstr>
      <vt:lpstr>Nachos 体系结构</vt:lpstr>
      <vt:lpstr>Nachos Architecture</vt:lpstr>
      <vt:lpstr>Nachos Architecture</vt:lpstr>
      <vt:lpstr>Machine/Kernel Interactions</vt:lpstr>
      <vt:lpstr>Nachos中的系统线程和用户进程</vt:lpstr>
      <vt:lpstr>Differences from other earlier systems</vt:lpstr>
      <vt:lpstr>How to study?</vt:lpstr>
      <vt:lpstr>Three Phases</vt:lpstr>
      <vt:lpstr>URL</vt:lpstr>
      <vt:lpstr>Nachos Folders &amp; Files</vt:lpstr>
      <vt:lpstr>nachos-3.4-ualr-2022/code/</vt:lpstr>
      <vt:lpstr>nachos-3.4-ualr-2022/code/</vt:lpstr>
      <vt:lpstr>nachos-3.4-ualr-2022/code/</vt:lpstr>
      <vt:lpstr>nachos-3.4-ualr-2022/code/</vt:lpstr>
      <vt:lpstr>Compilers</vt:lpstr>
      <vt:lpstr>nachos-3.4-ualr-2022/code/test/</vt:lpstr>
      <vt:lpstr>Nachos arguments - 1</vt:lpstr>
      <vt:lpstr>Nachos arguments - 2</vt:lpstr>
      <vt:lpstr>Nachos arguments - 3</vt:lpstr>
      <vt:lpstr>Nachos arguments - 4</vt:lpstr>
      <vt:lpstr>Thanks!</vt:lpstr>
      <vt:lpstr>Virtual Machine Simulator </vt:lpstr>
      <vt:lpstr>Virtual Machine Simulator </vt:lpstr>
      <vt:lpstr>Virtual Machine Simulator </vt:lpstr>
      <vt:lpstr>New Concept</vt:lpstr>
      <vt:lpstr>Network</vt:lpstr>
      <vt:lpstr>Deterministic Simulation</vt:lpstr>
      <vt:lpstr>Deterministic Simulation</vt:lpstr>
      <vt:lpstr>Randomizable &amp; Repeatable</vt:lpstr>
      <vt:lpstr>Expandable</vt:lpstr>
      <vt:lpstr>Expandable</vt:lpstr>
      <vt:lpstr>Object Oriented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Fengyu Wang</cp:lastModifiedBy>
  <cp:revision>470</cp:revision>
  <cp:lastPrinted>2020-11-04T14:30:39Z</cp:lastPrinted>
  <dcterms:created xsi:type="dcterms:W3CDTF">2011-01-13T23:43:38Z</dcterms:created>
  <dcterms:modified xsi:type="dcterms:W3CDTF">2024-10-27T03:55:08Z</dcterms:modified>
</cp:coreProperties>
</file>