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7"/>
  </p:notesMasterIdLst>
  <p:handoutMasterIdLst>
    <p:handoutMasterId r:id="rId18"/>
  </p:handoutMasterIdLst>
  <p:sldIdLst>
    <p:sldId id="331" r:id="rId2"/>
    <p:sldId id="259" r:id="rId3"/>
    <p:sldId id="408" r:id="rId4"/>
    <p:sldId id="40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407" r:id="rId14"/>
    <p:sldId id="406" r:id="rId15"/>
    <p:sldId id="404" r:id="rId16"/>
  </p:sldIdLst>
  <p:sldSz cx="12192000" cy="68580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5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6699"/>
    <a:srgbClr val="0066CC"/>
    <a:srgbClr val="CC6600"/>
    <a:srgbClr val="993300"/>
    <a:srgbClr val="FF0000"/>
    <a:srgbClr val="CCECFF"/>
    <a:srgbClr val="66CCFF"/>
    <a:srgbClr val="CC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646"/>
  </p:normalViewPr>
  <p:slideViewPr>
    <p:cSldViewPr snapToGrid="0">
      <p:cViewPr varScale="1">
        <p:scale>
          <a:sx n="103" d="100"/>
          <a:sy n="103" d="100"/>
        </p:scale>
        <p:origin x="696" y="102"/>
      </p:cViewPr>
      <p:guideLst>
        <p:guide orient="horz" pos="816"/>
        <p:guide pos="5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64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9BB9D20-1A90-4A9F-AC31-CAE3CC12B0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3766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4296A01-89DA-4C44-BA5C-CEB7EB69E0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3185" y="0"/>
            <a:ext cx="3112157" cy="44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ctr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CF4E157-594E-4AE6-92E3-BEB09A7772D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54002"/>
            <a:ext cx="3113766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defTabSz="892536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2E27B97-18A3-4634-BA57-DE82D33258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3185" y="8954002"/>
            <a:ext cx="3112157" cy="447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250" tIns="44626" rIns="89250" bIns="44626" numCol="1" anchor="b" anchorCtr="0" compatLnSpc="1">
            <a:prstTxWarp prst="textNoShape">
              <a:avLst/>
            </a:prstTxWarp>
          </a:bodyPr>
          <a:lstStyle>
            <a:lvl1pPr algn="r" defTabSz="892536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91B1BB8-F100-428B-8F73-BD7D45341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D11CEAF-4ACE-425B-9299-B448630D79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D4B00DE-F358-4549-B75C-012C98E423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702" y="0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4FE0F0-1774-492C-8406-AF15195F92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2275" y="704850"/>
            <a:ext cx="6259513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7FA788-195B-4044-BEB0-4CFF18BC4A1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460167"/>
            <a:ext cx="5207838" cy="422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7E00ECD-7CEA-44E6-96BC-1C7D77F329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0334"/>
            <a:ext cx="3076775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defTabSz="940694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C60DC8-8CE3-4439-A7A8-7E7948200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702" y="8920334"/>
            <a:ext cx="3076774" cy="4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203" tIns="47102" rIns="94203" bIns="47102" numCol="1" anchor="b" anchorCtr="0" compatLnSpc="1">
            <a:prstTxWarp prst="textNoShape">
              <a:avLst/>
            </a:prstTxWarp>
          </a:bodyPr>
          <a:lstStyle>
            <a:lvl1pPr algn="r" defTabSz="940694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0E8F071-5978-475C-87F0-5ED336049D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261A532-F5D8-4423-97D9-51A759C32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4C4C77-1749-414B-A598-D337A43D507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D5FC33A-937F-4E68-B2B3-4B4BD24C08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B2D7686-5433-4194-B42C-CF112404F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Ubuntu 16.04.6 LTS Desktop i386 (Xenial Xerus)</a:t>
            </a:r>
            <a:r>
              <a:rPr lang="zh-CN" altLang="en-US"/>
              <a:t>在</a:t>
            </a:r>
            <a:r>
              <a:rPr lang="en-US" altLang="zh-CN"/>
              <a:t>VMware</a:t>
            </a:r>
            <a:r>
              <a:rPr lang="zh-CN" altLang="en-US"/>
              <a:t>中安装后，实测与</a:t>
            </a:r>
            <a:r>
              <a:rPr lang="en-US" altLang="zh-CN"/>
              <a:t>Win10</a:t>
            </a:r>
            <a:r>
              <a:rPr lang="zh-CN" altLang="en-US"/>
              <a:t>之间的复制粘贴及文件拖放不稳定或不可用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FC3C-E79C-4BE2-A09D-C43A22F06B90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30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Ubuntu 16.04.6 LTS Desktop i386 (Xenial Xerus)</a:t>
            </a:r>
            <a:r>
              <a:rPr lang="zh-CN" altLang="en-US"/>
              <a:t>在</a:t>
            </a:r>
            <a:r>
              <a:rPr lang="en-US" altLang="zh-CN"/>
              <a:t>VMware</a:t>
            </a:r>
            <a:r>
              <a:rPr lang="zh-CN" altLang="en-US"/>
              <a:t>中安装后，实测与</a:t>
            </a:r>
            <a:r>
              <a:rPr lang="en-US" altLang="zh-CN"/>
              <a:t>Win10</a:t>
            </a:r>
            <a:r>
              <a:rPr lang="zh-CN" altLang="en-US"/>
              <a:t>之间的复制粘贴及文件拖放不稳定或不可用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CFC3C-E79C-4BE2-A09D-C43A22F06B90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545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E8F071-5978-475C-87F0-5ED336049DF7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2584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FE1C5EA7-B174-4E26-B477-FFF72EF73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7264869-670A-4456-94F0-35BE1D40917D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30705A2-DA89-47C3-9FB3-19749B58E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2275" y="704850"/>
            <a:ext cx="6259513" cy="3521075"/>
          </a:xfrm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58A6CE70-EE5B-4268-A3D5-C2857B89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E2106FC-965F-4B36-95C9-85F38CB1D2AF}"/>
              </a:ext>
            </a:extLst>
          </p:cNvPr>
          <p:cNvGrpSpPr>
            <a:grpSpLocks/>
          </p:cNvGrpSpPr>
          <p:nvPr/>
        </p:nvGrpSpPr>
        <p:grpSpPr bwMode="auto">
          <a:xfrm>
            <a:off x="264584" y="2655888"/>
            <a:ext cx="114808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4F76597-B8F6-4CEA-9EE6-C249E66FF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609497D-9258-4404-AC76-F9D00A7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64FF4F3-FEAA-4C95-83DF-7C221470B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561975"/>
            <a:ext cx="10363200" cy="1724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</a:t>
            </a:r>
            <a:r>
              <a:rPr lang="en-US"/>
              <a:t>title style </a:t>
            </a:r>
            <a:r>
              <a:rPr lang="zh-CN" altLang="en-US"/>
              <a:t>中文</a:t>
            </a:r>
            <a:endParaRPr lang="en-US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55C5716-1072-48FA-8BE4-518F8A1B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4" y="3009901"/>
            <a:ext cx="4533901" cy="3681846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6953CB-5325-46DA-975E-95587AA6E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14776" y="3103563"/>
            <a:ext cx="4166670" cy="35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70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451" y="277813"/>
            <a:ext cx="285961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375651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13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233489"/>
            <a:ext cx="10972799" cy="462698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 </a:t>
            </a:r>
            <a:r>
              <a:rPr lang="zh-CN" altLang="en-US"/>
              <a:t>中文</a:t>
            </a:r>
            <a:endParaRPr lang="en-US"/>
          </a:p>
          <a:p>
            <a:pPr lvl="1"/>
            <a:r>
              <a:rPr lang="en-US"/>
              <a:t>Second level </a:t>
            </a:r>
            <a:r>
              <a:rPr lang="zh-CN" altLang="en-US"/>
              <a:t>中文</a:t>
            </a:r>
            <a:endParaRPr lang="en-US"/>
          </a:p>
          <a:p>
            <a:pPr lvl="2"/>
            <a:r>
              <a:rPr lang="en-US"/>
              <a:t>Third level </a:t>
            </a:r>
            <a:r>
              <a:rPr lang="zh-CN" altLang="en-US"/>
              <a:t>中文</a:t>
            </a:r>
            <a:endParaRPr lang="en-US"/>
          </a:p>
          <a:p>
            <a:pPr lvl="3"/>
            <a:r>
              <a:rPr lang="en-US"/>
              <a:t>Fourth level </a:t>
            </a:r>
            <a:r>
              <a:rPr lang="zh-CN" altLang="en-US"/>
              <a:t>中文</a:t>
            </a:r>
            <a:endParaRPr lang="en-US"/>
          </a:p>
          <a:p>
            <a:pPr lvl="4"/>
            <a:r>
              <a:rPr lang="en-US"/>
              <a:t>Fifth level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2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3349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7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88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  <a:r>
              <a:rPr lang="zh-CN" altLang="en-US"/>
              <a:t>中文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60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91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362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279327FA-57D7-4967-BC36-A4ACCFB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 </a:t>
            </a:r>
            <a:r>
              <a:rPr lang="zh-CN" altLang="en-US"/>
              <a:t>中文</a:t>
            </a:r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ED111BB-DF84-4F58-B786-823E8FDBA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267" y="1233489"/>
            <a:ext cx="1030393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</a:t>
            </a:r>
            <a:r>
              <a:rPr lang="en-US" altLang="en-US"/>
              <a:t>text styles </a:t>
            </a:r>
            <a:r>
              <a:rPr lang="zh-CN" altLang="en-US"/>
              <a:t>中文</a:t>
            </a:r>
            <a:endParaRPr lang="en-US" altLang="en-US" dirty="0"/>
          </a:p>
          <a:p>
            <a:pPr lvl="1"/>
            <a:r>
              <a:rPr lang="en-US" altLang="en-US"/>
              <a:t>Second level </a:t>
            </a:r>
            <a:r>
              <a:rPr lang="zh-CN" altLang="en-US"/>
              <a:t>中文</a:t>
            </a:r>
            <a:endParaRPr lang="en-US" altLang="en-US" dirty="0"/>
          </a:p>
          <a:p>
            <a:pPr lvl="2"/>
            <a:r>
              <a:rPr lang="en-US" altLang="en-US"/>
              <a:t>Third level </a:t>
            </a:r>
            <a:r>
              <a:rPr lang="zh-CN" altLang="en-US"/>
              <a:t>中文</a:t>
            </a:r>
            <a:endParaRPr lang="en-US" altLang="en-US" dirty="0"/>
          </a:p>
          <a:p>
            <a:pPr lvl="3"/>
            <a:r>
              <a:rPr lang="en-US" altLang="en-US"/>
              <a:t>Fourth level </a:t>
            </a:r>
            <a:r>
              <a:rPr lang="zh-CN" altLang="en-US"/>
              <a:t>中文</a:t>
            </a:r>
            <a:endParaRPr lang="en-US" altLang="en-US" dirty="0"/>
          </a:p>
          <a:p>
            <a:pPr lvl="4"/>
            <a:r>
              <a:rPr lang="en-US" altLang="en-US"/>
              <a:t>Fifth level </a:t>
            </a:r>
            <a:r>
              <a:rPr lang="zh-CN" altLang="en-US"/>
              <a:t>中文</a:t>
            </a: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85C16BD-7326-4520-8A0D-21DEA40B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FEECE86-85D6-4503-8E41-BA3D1D29C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860425"/>
            <a:ext cx="107696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8AF8B84-EECE-43B8-82D5-89568A3D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BC53B9-C98D-42F0-A4EA-7A43ACEE4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1F5A16B-4537-4ED4-AD9B-027F3994B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152" y="6550228"/>
            <a:ext cx="1534385" cy="307773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400" b="1">
                <a:solidFill>
                  <a:srgbClr val="006699"/>
                </a:solidFill>
                <a:latin typeface="Helvetica" panose="020B0604020202020204" pitchFamily="34" charset="0"/>
              </a:rPr>
              <a:t>Ubuntu32</a:t>
            </a: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-</a:t>
            </a:r>
            <a:fld id="{B911E7D7-D784-4B10-991E-22AC2D897065}" type="slidenum">
              <a:rPr lang="en-US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/15</a:t>
            </a:r>
            <a:endParaRPr lang="en-US" altLang="en-US" sz="14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85F01FE-DCF0-4E11-AA32-AAECD1961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542290"/>
            <a:ext cx="641512" cy="30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fld id="{EFB0CA53-DA0E-4995-8759-A7A81F59EB3E}" type="datetime10">
              <a:rPr lang="zh-CN" altLang="en-US" sz="1400" b="1" smtClean="0">
                <a:solidFill>
                  <a:srgbClr val="006699"/>
                </a:solidFill>
                <a:latin typeface="Helvetica" panose="020B0604020202020204" pitchFamily="34" charset="0"/>
              </a:rPr>
              <a:t>11:15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40" r:id="rId2"/>
    <p:sldLayoutId id="2147484341" r:id="rId3"/>
    <p:sldLayoutId id="2147484342" r:id="rId4"/>
    <p:sldLayoutId id="2147484343" r:id="rId5"/>
    <p:sldLayoutId id="2147484344" r:id="rId6"/>
    <p:sldLayoutId id="2147484345" r:id="rId7"/>
    <p:sldLayoutId id="2147484346" r:id="rId8"/>
    <p:sldLayoutId id="2147484347" r:id="rId9"/>
    <p:sldLayoutId id="2147484348" r:id="rId10"/>
    <p:sldLayoutId id="21474843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A84464-F8AB-4CD4-8982-CE48FC8A6B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808040"/>
            <a:ext cx="7772400" cy="1487485"/>
          </a:xfrm>
        </p:spPr>
        <p:txBody>
          <a:bodyPr/>
          <a:lstStyle/>
          <a:p>
            <a:pPr eaLnBrk="1" hangingPunct="1"/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en-US"/>
              <a:t>Ubuntu</a:t>
            </a:r>
            <a:r>
              <a:rPr lang="zh-CN" altLang="en-US"/>
              <a:t>安装</a:t>
            </a:r>
            <a:r>
              <a:rPr lang="en-US" altLang="en-US"/>
              <a:t>Nachos</a:t>
            </a:r>
            <a:endParaRPr lang="en-US" altLang="en-US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Make Nachos for User Program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cd ../</a:t>
            </a:r>
            <a:r>
              <a:rPr lang="en-US" altLang="zh-CN" sz="2800" dirty="0" err="1"/>
              <a:t>userprog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make clean</a:t>
            </a:r>
          </a:p>
          <a:p>
            <a:endParaRPr lang="en-US" altLang="zh-CN" sz="2800" dirty="0"/>
          </a:p>
          <a:p>
            <a:r>
              <a:rPr lang="en-US" altLang="zh-CN" sz="2800" dirty="0"/>
              <a:t>make</a:t>
            </a:r>
          </a:p>
          <a:p>
            <a:endParaRPr lang="en-US" altLang="zh-CN" sz="2800" dirty="0"/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code/</a:t>
            </a:r>
            <a:r>
              <a:rPr lang="en-US" altLang="zh-CN" sz="2800" dirty="0" err="1"/>
              <a:t>userprog</a:t>
            </a:r>
            <a:r>
              <a:rPr lang="zh-CN" altLang="en-US" sz="2800" dirty="0"/>
              <a:t>下生成了能加载用户进程的</a:t>
            </a:r>
            <a:r>
              <a:rPr lang="en-US" altLang="zh-CN" sz="2800" dirty="0"/>
              <a:t>nachos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439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Make User(MIPS) Test Programs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cd ../test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make clean</a:t>
            </a:r>
          </a:p>
          <a:p>
            <a:pPr>
              <a:lnSpc>
                <a:spcPct val="130000"/>
              </a:lnSpc>
            </a:pPr>
            <a:r>
              <a:rPr lang="en-US" altLang="zh-CN" sz="2400" dirty="0"/>
              <a:t>make</a:t>
            </a:r>
          </a:p>
          <a:p>
            <a:pPr>
              <a:lnSpc>
                <a:spcPct val="130000"/>
              </a:lnSpc>
            </a:pPr>
            <a:r>
              <a:rPr lang="zh-CN" altLang="en-US" sz="2400" dirty="0"/>
              <a:t>生成了用户</a:t>
            </a:r>
            <a:r>
              <a:rPr lang="en-US" altLang="zh-CN" sz="2400" dirty="0"/>
              <a:t>MIPS</a:t>
            </a:r>
            <a:r>
              <a:rPr lang="zh-CN" altLang="en-US" sz="2400" dirty="0"/>
              <a:t>程序</a:t>
            </a:r>
            <a:r>
              <a:rPr lang="en-US" altLang="zh-CN" sz="2400" dirty="0"/>
              <a:t>halt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matmult</a:t>
            </a:r>
            <a:r>
              <a:rPr lang="zh-CN" altLang="en-US" sz="2400" dirty="0"/>
              <a:t>，</a:t>
            </a:r>
            <a:r>
              <a:rPr lang="en-US" altLang="zh-CN" sz="2400" dirty="0"/>
              <a:t>shell</a:t>
            </a:r>
            <a:r>
              <a:rPr lang="zh-CN" altLang="en-US" sz="2400" dirty="0"/>
              <a:t>。注意在进一步实现</a:t>
            </a:r>
            <a:r>
              <a:rPr lang="en-US" altLang="zh-CN" sz="2400" dirty="0"/>
              <a:t>Nachos</a:t>
            </a:r>
            <a:r>
              <a:rPr lang="zh-CN" altLang="en-US" sz="2400" dirty="0"/>
              <a:t>内核的相关功能</a:t>
            </a:r>
            <a:r>
              <a:rPr lang="en-US" altLang="zh-CN" sz="2400" dirty="0"/>
              <a:t>(</a:t>
            </a:r>
            <a:r>
              <a:rPr lang="zh-CN" altLang="en-US" sz="2400" dirty="0"/>
              <a:t>比如虚拟内存</a:t>
            </a:r>
            <a:r>
              <a:rPr lang="en-US" altLang="zh-CN" sz="2400" dirty="0"/>
              <a:t>)</a:t>
            </a:r>
            <a:r>
              <a:rPr lang="zh-CN" altLang="en-US" sz="2400" dirty="0"/>
              <a:t>前，需要内存大的</a:t>
            </a:r>
            <a:r>
              <a:rPr lang="en-US" altLang="zh-CN" sz="2400" dirty="0"/>
              <a:t>Nachos</a:t>
            </a:r>
            <a:r>
              <a:rPr lang="zh-CN" altLang="en-US" sz="2400" dirty="0"/>
              <a:t>用户程序无法正常运行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070C0"/>
                </a:solidFill>
              </a:rPr>
              <a:t>../</a:t>
            </a:r>
            <a:r>
              <a:rPr lang="en-US" altLang="zh-CN" sz="2400" b="1" dirty="0" err="1">
                <a:solidFill>
                  <a:srgbClr val="0070C0"/>
                </a:solidFill>
              </a:rPr>
              <a:t>userprog</a:t>
            </a:r>
            <a:r>
              <a:rPr lang="en-US" altLang="zh-CN" sz="2400" b="1" dirty="0">
                <a:solidFill>
                  <a:srgbClr val="0070C0"/>
                </a:solidFill>
              </a:rPr>
              <a:t>/nachos -x </a:t>
            </a:r>
            <a:r>
              <a:rPr lang="en-US" altLang="zh-CN" sz="2400" b="1" dirty="0" err="1">
                <a:solidFill>
                  <a:srgbClr val="0070C0"/>
                </a:solidFill>
              </a:rPr>
              <a:t>halt.noff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/>
              <a:t>上面的命令行显示如下页所示：</a:t>
            </a:r>
          </a:p>
        </p:txBody>
      </p:sp>
    </p:spTree>
    <p:extLst>
      <p:ext uri="{BB962C8B-B14F-4D97-AF65-F5344CB8AC3E}">
        <p14:creationId xmlns:p14="http://schemas.microsoft.com/office/powerpoint/2010/main" val="86449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60267" y="1016303"/>
            <a:ext cx="8229600" cy="5870277"/>
          </a:xfrm>
        </p:spPr>
        <p:txBody>
          <a:bodyPr/>
          <a:lstStyle/>
          <a:p>
            <a:r>
              <a:rPr lang="en-US" altLang="zh-CN" sz="1400" b="1" dirty="0"/>
              <a:t>*** thread 0 looped 0 times</a:t>
            </a:r>
          </a:p>
          <a:p>
            <a:r>
              <a:rPr lang="en-US" altLang="zh-CN" sz="1400" b="1" dirty="0"/>
              <a:t>*** thread 1 looped 0 times</a:t>
            </a:r>
          </a:p>
          <a:p>
            <a:r>
              <a:rPr lang="en-US" altLang="zh-CN" sz="1400" b="1" dirty="0"/>
              <a:t>*** thread 0 looped 1 times</a:t>
            </a:r>
          </a:p>
          <a:p>
            <a:r>
              <a:rPr lang="en-US" altLang="zh-CN" sz="1400" b="1" dirty="0"/>
              <a:t>*** thread 1 looped 1 times</a:t>
            </a:r>
          </a:p>
          <a:p>
            <a:r>
              <a:rPr lang="en-US" altLang="zh-CN" sz="1400" b="1" dirty="0"/>
              <a:t>*** thread 0 looped 2 times</a:t>
            </a:r>
          </a:p>
          <a:p>
            <a:r>
              <a:rPr lang="en-US" altLang="zh-CN" sz="1400" b="1" dirty="0"/>
              <a:t>*** thread 1 looped 2 times</a:t>
            </a:r>
          </a:p>
          <a:p>
            <a:r>
              <a:rPr lang="en-US" altLang="zh-CN" sz="1400" b="1" dirty="0"/>
              <a:t>*** thread 0 looped 3 times</a:t>
            </a:r>
          </a:p>
          <a:p>
            <a:r>
              <a:rPr lang="en-US" altLang="zh-CN" sz="1400" b="1" dirty="0"/>
              <a:t>*** thread 1 looped 3 times</a:t>
            </a:r>
          </a:p>
          <a:p>
            <a:r>
              <a:rPr lang="en-US" altLang="zh-CN" sz="1400" b="1" dirty="0"/>
              <a:t>*** thread 0 looped 4 times</a:t>
            </a:r>
          </a:p>
          <a:p>
            <a:r>
              <a:rPr lang="en-US" altLang="zh-CN" sz="1400" b="1" dirty="0"/>
              <a:t>*** thread 1 looped 4 times</a:t>
            </a:r>
          </a:p>
          <a:p>
            <a:r>
              <a:rPr lang="en-US" altLang="zh-CN" sz="1400" b="1" dirty="0"/>
              <a:t>Machine halting!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Ticks: total 132, idle 0, system 120, </a:t>
            </a:r>
            <a:r>
              <a:rPr lang="en-US" altLang="zh-CN" sz="1400" b="1" dirty="0">
                <a:solidFill>
                  <a:srgbClr val="FF0000"/>
                </a:solidFill>
              </a:rPr>
              <a:t>user 12</a:t>
            </a:r>
          </a:p>
          <a:p>
            <a:r>
              <a:rPr lang="en-US" altLang="zh-CN" sz="1400" b="1" dirty="0"/>
              <a:t>Disk I/O: reads 0, writes 0</a:t>
            </a:r>
          </a:p>
          <a:p>
            <a:r>
              <a:rPr lang="en-US" altLang="zh-CN" sz="1400" b="1" dirty="0"/>
              <a:t>Console I/O: reads 0, writes 0</a:t>
            </a:r>
          </a:p>
          <a:p>
            <a:r>
              <a:rPr lang="en-US" altLang="zh-CN" sz="1400" b="1" dirty="0"/>
              <a:t>Paging: faults 0</a:t>
            </a:r>
          </a:p>
          <a:p>
            <a:r>
              <a:rPr lang="en-US" altLang="zh-CN" sz="1400" b="1" dirty="0"/>
              <a:t>Network I/O: packets received 0, sent 0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Cleaning up...</a:t>
            </a:r>
            <a:endParaRPr lang="zh-CN" altLang="en-US" sz="1400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2A47619-8888-457A-8613-DDD1C446F605}"/>
              </a:ext>
            </a:extLst>
          </p:cNvPr>
          <p:cNvSpPr txBox="1">
            <a:spLocks/>
          </p:cNvSpPr>
          <p:nvPr/>
        </p:nvSpPr>
        <p:spPr bwMode="auto">
          <a:xfrm>
            <a:off x="762000" y="233853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177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354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532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709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en-US" altLang="zh-CN" kern="0"/>
              <a:t>Make User(MIPS) Test Programs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2013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4DB6-0E1D-4F0D-B85C-C0AC498F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</a:t>
            </a:r>
            <a:r>
              <a:rPr lang="en-US" altLang="zh-CN"/>
              <a:t>1</a:t>
            </a:r>
            <a:r>
              <a:rPr lang="zh-CN" altLang="en-US"/>
              <a:t>：对</a:t>
            </a:r>
            <a:r>
              <a:rPr lang="en-US" altLang="zh-CN"/>
              <a:t>Ubuntu 14</a:t>
            </a:r>
            <a:r>
              <a:rPr lang="zh-CN" altLang="en-US"/>
              <a:t>的一些其他推荐设置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EC931-BCC3-4596-A1DD-577FADFA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sudo</a:t>
            </a:r>
            <a:r>
              <a:rPr lang="en-US" altLang="zh-CN" sz="2800" dirty="0"/>
              <a:t> apt install nautilus-open-terminal    # </a:t>
            </a:r>
            <a:r>
              <a:rPr lang="zh-CN" altLang="en-US" sz="2800" dirty="0"/>
              <a:t>文件管理器增加右键菜单项：</a:t>
            </a:r>
            <a:r>
              <a:rPr lang="en-US" altLang="zh-CN" sz="2800" dirty="0"/>
              <a:t>Open in Terminal</a:t>
            </a:r>
            <a:r>
              <a:rPr lang="zh-CN" altLang="en-US" sz="2800" dirty="0"/>
              <a:t>，在当前文件夹打开终端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若感觉 </a:t>
            </a:r>
            <a:r>
              <a:rPr lang="en-US" altLang="zh-CN" sz="2800" dirty="0"/>
              <a:t>Terminal </a:t>
            </a:r>
            <a:r>
              <a:rPr lang="zh-CN" altLang="en-US" sz="2800" dirty="0"/>
              <a:t>的默认字体太小，可手工设置 为 </a:t>
            </a:r>
            <a:r>
              <a:rPr lang="en-US" altLang="zh-CN" sz="2800" dirty="0"/>
              <a:t>Monospace 16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若感觉 </a:t>
            </a:r>
            <a:r>
              <a:rPr lang="en-US" altLang="zh-CN" sz="2800" dirty="0" err="1"/>
              <a:t>gedit</a:t>
            </a:r>
            <a:r>
              <a:rPr lang="en-US" altLang="zh-CN" sz="2800" dirty="0"/>
              <a:t> </a:t>
            </a:r>
            <a:r>
              <a:rPr lang="zh-CN" altLang="en-US" sz="2800" dirty="0"/>
              <a:t>的默认字体太小，可手工设置为 </a:t>
            </a:r>
            <a:r>
              <a:rPr lang="en-US" altLang="zh-CN" sz="2800" dirty="0"/>
              <a:t>Monospace 16</a:t>
            </a:r>
            <a:r>
              <a:rPr lang="zh-CN" altLang="en-US" sz="2800" dirty="0"/>
              <a:t>，并显示行号</a:t>
            </a:r>
          </a:p>
        </p:txBody>
      </p:sp>
    </p:spTree>
    <p:extLst>
      <p:ext uri="{BB962C8B-B14F-4D97-AF65-F5344CB8AC3E}">
        <p14:creationId xmlns:p14="http://schemas.microsoft.com/office/powerpoint/2010/main" val="72197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84DB6-0E1D-4F0D-B85C-C0AC498F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附录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Ubuntu</a:t>
            </a:r>
            <a:r>
              <a:rPr lang="zh-CN" altLang="en-US"/>
              <a:t>部分快捷键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EC931-BCC3-4596-A1DD-577FADFA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Ctrl + Alt + T</a:t>
            </a:r>
            <a:r>
              <a:rPr lang="zh-CN" altLang="en-US" sz="2000" dirty="0"/>
              <a:t>：桌面状态下打开终端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Ctrl + Shift + C</a:t>
            </a:r>
            <a:r>
              <a:rPr lang="zh-CN" altLang="en-US" sz="2000" dirty="0"/>
              <a:t>，</a:t>
            </a:r>
            <a:r>
              <a:rPr lang="en-US" altLang="zh-CN" sz="2000" dirty="0"/>
              <a:t>Ctrl + Shift + V</a:t>
            </a:r>
            <a:r>
              <a:rPr lang="zh-CN" altLang="en-US" sz="2000" dirty="0"/>
              <a:t>：终端内复制粘贴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Ctrl + Shift + +</a:t>
            </a:r>
            <a:r>
              <a:rPr lang="zh-CN" altLang="en-US" sz="2000" dirty="0"/>
              <a:t>，或者说是 </a:t>
            </a:r>
            <a:r>
              <a:rPr lang="en-US" altLang="zh-CN" sz="2000" dirty="0"/>
              <a:t>Ctrl + Shift + =</a:t>
            </a:r>
            <a:r>
              <a:rPr lang="zh-CN" altLang="en-US" sz="2000" dirty="0"/>
              <a:t>：放大终端字体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Ctrl + - </a:t>
            </a:r>
            <a:r>
              <a:rPr lang="zh-CN" altLang="en-US" sz="2000" dirty="0"/>
              <a:t>：缩小终端字体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上升</a:t>
            </a:r>
            <a:r>
              <a:rPr lang="en-US" altLang="zh-CN" sz="2000" dirty="0"/>
              <a:t>/</a:t>
            </a:r>
            <a:r>
              <a:rPr lang="zh-CN" altLang="en-US" sz="2000" dirty="0"/>
              <a:t>下降 方向键：调用终端的</a:t>
            </a:r>
            <a:r>
              <a:rPr lang="zh-CN" altLang="en-US" sz="2000" dirty="0">
                <a:solidFill>
                  <a:srgbClr val="0070C0"/>
                </a:solidFill>
              </a:rPr>
              <a:t>历史记录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Ctrl + S</a:t>
            </a:r>
            <a:r>
              <a:rPr lang="zh-CN" altLang="en-US" sz="2000" dirty="0"/>
              <a:t>：停止屏幕滚动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Ctrl + Q</a:t>
            </a:r>
            <a:r>
              <a:rPr lang="zh-CN" altLang="en-US" sz="2000" dirty="0"/>
              <a:t>：恢复屏幕滚动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更多快捷键详见网盘内相关文档</a:t>
            </a:r>
          </a:p>
        </p:txBody>
      </p:sp>
    </p:spTree>
    <p:extLst>
      <p:ext uri="{BB962C8B-B14F-4D97-AF65-F5344CB8AC3E}">
        <p14:creationId xmlns:p14="http://schemas.microsoft.com/office/powerpoint/2010/main" val="138986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>
            <a:extLst>
              <a:ext uri="{FF2B5EF4-FFF2-40B4-BE49-F238E27FC236}">
                <a16:creationId xmlns:a16="http://schemas.microsoft.com/office/drawing/2014/main" id="{1CB13DB1-791A-46D1-A33A-C4962EF62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Thanks!</a:t>
            </a:r>
            <a:endParaRPr lang="en-US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Ubuntu 32 bit(i386)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31266"/>
            <a:ext cx="10820399" cy="46269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3200" dirty="0"/>
              <a:t>为</a:t>
            </a:r>
            <a:r>
              <a:rPr lang="en-US" altLang="zh-CN" sz="3200" dirty="0"/>
              <a:t>Nachos-3.4(</a:t>
            </a:r>
            <a:r>
              <a:rPr lang="zh-CN" altLang="en-US" sz="3200" dirty="0"/>
              <a:t>目前版本仅能编译为为</a:t>
            </a:r>
            <a:r>
              <a:rPr lang="en-US" altLang="zh-CN" sz="3200" dirty="0"/>
              <a:t>32</a:t>
            </a:r>
            <a:r>
              <a:rPr lang="zh-CN" altLang="en-US" sz="3200" dirty="0"/>
              <a:t>位的应用</a:t>
            </a:r>
            <a:r>
              <a:rPr lang="en-US" altLang="zh-CN" sz="3200" dirty="0"/>
              <a:t>)</a:t>
            </a:r>
            <a:r>
              <a:rPr lang="zh-CN" altLang="en-US" sz="3200" dirty="0"/>
              <a:t>在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Linux</a:t>
            </a:r>
            <a:r>
              <a:rPr lang="zh-CN" altLang="en-US" sz="3200" dirty="0"/>
              <a:t>下设置编译环境，需手动操作的步骤，比</a:t>
            </a:r>
            <a:r>
              <a:rPr lang="en-US" altLang="zh-CN" sz="3200" dirty="0"/>
              <a:t>64</a:t>
            </a:r>
            <a:r>
              <a:rPr lang="zh-CN" altLang="en-US" sz="3200" dirty="0"/>
              <a:t>位</a:t>
            </a:r>
            <a:r>
              <a:rPr lang="en-US" altLang="zh-CN" sz="3200" dirty="0"/>
              <a:t>Linux</a:t>
            </a:r>
            <a:r>
              <a:rPr lang="zh-CN" altLang="en-US" sz="3200" dirty="0"/>
              <a:t>下要少一点</a:t>
            </a:r>
            <a:endParaRPr lang="en-US" altLang="zh-CN" sz="3200" dirty="0"/>
          </a:p>
          <a:p>
            <a:pPr algn="just">
              <a:lnSpc>
                <a:spcPct val="150000"/>
              </a:lnSpc>
            </a:pPr>
            <a:r>
              <a:rPr lang="zh-CN" altLang="en-US" sz="3200" dirty="0"/>
              <a:t>若用虚拟机，</a:t>
            </a:r>
            <a:r>
              <a:rPr lang="en-US" altLang="zh-CN" sz="3200" dirty="0"/>
              <a:t>32</a:t>
            </a:r>
            <a:r>
              <a:rPr lang="zh-CN" altLang="en-US" sz="3200" dirty="0"/>
              <a:t>位的</a:t>
            </a:r>
            <a:r>
              <a:rPr lang="en-US" altLang="zh-CN" sz="3200" dirty="0"/>
              <a:t>Linux</a:t>
            </a:r>
            <a:r>
              <a:rPr lang="zh-CN" altLang="en-US" sz="3200" dirty="0"/>
              <a:t>映像较小，运行速度快，便于携带</a:t>
            </a:r>
            <a:endParaRPr lang="en-US" altLang="zh-CN" sz="3200" dirty="0"/>
          </a:p>
          <a:p>
            <a:pPr algn="just">
              <a:lnSpc>
                <a:spcPct val="150000"/>
              </a:lnSpc>
            </a:pPr>
            <a:r>
              <a:rPr lang="en-US" altLang="zh-CN" sz="3200" dirty="0"/>
              <a:t>Ubuntu 17</a:t>
            </a:r>
            <a:r>
              <a:rPr lang="zh-CN" altLang="en-US" sz="3200" dirty="0"/>
              <a:t>之前均有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(i386)Desktop</a:t>
            </a:r>
            <a:r>
              <a:rPr lang="zh-CN" altLang="en-US" sz="3200" dirty="0"/>
              <a:t>版</a:t>
            </a:r>
            <a:endParaRPr lang="en-US" altLang="zh-CN" sz="3200" dirty="0"/>
          </a:p>
          <a:p>
            <a:pPr algn="just">
              <a:lnSpc>
                <a:spcPct val="15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8354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Ubuntu 32 bit(i386)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31266"/>
            <a:ext cx="10972799" cy="4626984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3200" dirty="0"/>
              <a:t>本文档以</a:t>
            </a:r>
            <a:r>
              <a:rPr lang="en-US" altLang="zh-CN" sz="3200" b="1" dirty="0">
                <a:solidFill>
                  <a:srgbClr val="0070C0"/>
                </a:solidFill>
              </a:rPr>
              <a:t>Ubuntu 14.04.6 LTS Desktop i386 </a:t>
            </a:r>
            <a:r>
              <a:rPr lang="en-US" altLang="zh-CN" sz="3200" dirty="0"/>
              <a:t>(Trusty </a:t>
            </a:r>
            <a:r>
              <a:rPr lang="en-US" altLang="zh-CN" sz="3200" dirty="0" err="1"/>
              <a:t>Tahr</a:t>
            </a:r>
            <a:r>
              <a:rPr lang="en-US" altLang="zh-CN" sz="3200" dirty="0"/>
              <a:t>) (32</a:t>
            </a:r>
            <a:r>
              <a:rPr lang="zh-CN" altLang="en-US" sz="3200" dirty="0"/>
              <a:t>位，</a:t>
            </a:r>
            <a:r>
              <a:rPr lang="en-US" altLang="zh-CN" sz="3200" dirty="0"/>
              <a:t>iso</a:t>
            </a:r>
            <a:r>
              <a:rPr lang="zh-CN" altLang="en-US" sz="3200" dirty="0"/>
              <a:t>文件：</a:t>
            </a:r>
            <a:r>
              <a:rPr lang="en-US" altLang="zh-CN" sz="3200" b="1" dirty="0">
                <a:solidFill>
                  <a:srgbClr val="0070C0"/>
                </a:solidFill>
              </a:rPr>
              <a:t>ubuntu-14.04.6-desktop-i386.iso</a:t>
            </a:r>
            <a:r>
              <a:rPr lang="en-US" altLang="zh-CN" sz="3200" dirty="0"/>
              <a:t>  1,170,964,480 </a:t>
            </a:r>
            <a:r>
              <a:rPr lang="zh-CN" altLang="en-US" sz="3200" dirty="0"/>
              <a:t>字节</a:t>
            </a:r>
            <a:r>
              <a:rPr lang="en-US" altLang="zh-CN" sz="3200" dirty="0"/>
              <a:t>)</a:t>
            </a:r>
            <a:r>
              <a:rPr lang="zh-CN" altLang="en-US" sz="3200" dirty="0"/>
              <a:t>为例，介绍在虚拟机中安装</a:t>
            </a:r>
            <a:r>
              <a:rPr lang="en-US" altLang="zh-CN" sz="3200" dirty="0"/>
              <a:t>32</a:t>
            </a:r>
            <a:r>
              <a:rPr lang="zh-CN" altLang="en-US" sz="3200" dirty="0"/>
              <a:t>位</a:t>
            </a:r>
            <a:r>
              <a:rPr lang="en-US" altLang="zh-CN" sz="3200" dirty="0"/>
              <a:t>Ubuntu</a:t>
            </a:r>
            <a:r>
              <a:rPr lang="zh-CN" altLang="en-US" sz="3200" dirty="0"/>
              <a:t>及</a:t>
            </a:r>
            <a:r>
              <a:rPr lang="en-US" altLang="zh-CN" sz="3200" dirty="0"/>
              <a:t>Nachos</a:t>
            </a:r>
            <a:r>
              <a:rPr lang="zh-CN" altLang="en-US" sz="3200" dirty="0"/>
              <a:t>的过程</a:t>
            </a:r>
            <a:endParaRPr lang="en-US" altLang="zh-CN" sz="3200" dirty="0"/>
          </a:p>
          <a:p>
            <a:pPr algn="just">
              <a:lnSpc>
                <a:spcPct val="130000"/>
              </a:lnSpc>
            </a:pPr>
            <a:r>
              <a:rPr lang="zh-CN" altLang="en-US" sz="3200" dirty="0"/>
              <a:t>其他</a:t>
            </a:r>
            <a:r>
              <a:rPr lang="en-US" altLang="zh-CN" sz="3200" dirty="0"/>
              <a:t>32</a:t>
            </a:r>
            <a:r>
              <a:rPr lang="zh-CN" altLang="en-US" sz="3200" dirty="0"/>
              <a:t>位的</a:t>
            </a:r>
            <a:r>
              <a:rPr lang="en-US" altLang="zh-CN" sz="3200" dirty="0"/>
              <a:t>Ubuntu</a:t>
            </a:r>
            <a:r>
              <a:rPr lang="zh-CN" altLang="en-US" sz="3200" dirty="0"/>
              <a:t>版本的安装也类似</a:t>
            </a:r>
            <a:endParaRPr lang="en-US" altLang="zh-CN" sz="3200" dirty="0"/>
          </a:p>
          <a:p>
            <a:pPr algn="just">
              <a:lnSpc>
                <a:spcPct val="130000"/>
              </a:lnSpc>
            </a:pPr>
            <a:r>
              <a:rPr lang="en-US" altLang="zh-CN" sz="3200" dirty="0"/>
              <a:t>Ubuntu 14.04 LTS</a:t>
            </a:r>
            <a:r>
              <a:rPr lang="zh-CN" altLang="en-US" sz="3200" dirty="0"/>
              <a:t>为目前官方在线支持的</a:t>
            </a:r>
            <a:r>
              <a:rPr lang="en-US" altLang="zh-CN" sz="3200" dirty="0"/>
              <a:t>Ubuntu</a:t>
            </a:r>
            <a:r>
              <a:rPr lang="zh-CN" altLang="en-US" sz="3200" dirty="0"/>
              <a:t>最低版本</a:t>
            </a:r>
          </a:p>
          <a:p>
            <a:pPr algn="just">
              <a:lnSpc>
                <a:spcPct val="130000"/>
              </a:lnSpc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948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636FA-5326-479C-9DBD-45BEB097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虚拟机软件中安装</a:t>
            </a:r>
            <a:r>
              <a:rPr lang="en-US" altLang="zh-CN" sz="3200" dirty="0"/>
              <a:t>Ubuntu 14.04.6 LTS Desktop i386 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9502C-75CC-41BF-80FC-9AF452D6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13681"/>
            <a:ext cx="10972799" cy="4626984"/>
          </a:xfrm>
        </p:spPr>
        <p:txBody>
          <a:bodyPr/>
          <a:lstStyle/>
          <a:p>
            <a:r>
              <a:rPr lang="zh-CN" altLang="en-US" sz="2400" dirty="0"/>
              <a:t>首先确认宿主机网络畅通，并在虚拟机软件中安装</a:t>
            </a:r>
            <a:r>
              <a:rPr lang="da-DK" altLang="zh-CN" sz="2400" dirty="0"/>
              <a:t>Ubuntu 14.04.6 LTS</a:t>
            </a:r>
            <a:r>
              <a:rPr lang="zh-CN" altLang="en-US" sz="2400" dirty="0"/>
              <a:t>。具体过程省略</a:t>
            </a:r>
            <a:endParaRPr lang="en-US" altLang="zh-CN" sz="2400" dirty="0"/>
          </a:p>
          <a:p>
            <a:endParaRPr lang="da-DK" altLang="zh-CN" sz="2400" dirty="0"/>
          </a:p>
          <a:p>
            <a:r>
              <a:rPr lang="da-DK" altLang="zh-CN" sz="2400" dirty="0"/>
              <a:t># </a:t>
            </a:r>
            <a:r>
              <a:rPr lang="zh-CN" altLang="en-US" sz="2400" dirty="0"/>
              <a:t>更新</a:t>
            </a:r>
            <a:r>
              <a:rPr lang="en-US" altLang="zh-CN" sz="2400" dirty="0"/>
              <a:t>Ubuntu</a:t>
            </a:r>
            <a:r>
              <a:rPr lang="zh-CN" altLang="en-US" sz="2400" dirty="0"/>
              <a:t>的源</a:t>
            </a:r>
            <a:endParaRPr lang="en-US" altLang="zh-CN" sz="2400" dirty="0"/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apt update</a:t>
            </a:r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由于安装的</a:t>
            </a:r>
            <a:r>
              <a:rPr lang="en-US" altLang="zh-CN" sz="2400" dirty="0"/>
              <a:t>Ubuntu 14</a:t>
            </a:r>
            <a:r>
              <a:rPr lang="zh-CN" altLang="en-US" sz="2400" dirty="0"/>
              <a:t>只带有</a:t>
            </a:r>
            <a:r>
              <a:rPr lang="en-US" altLang="zh-CN" sz="2400" dirty="0" err="1"/>
              <a:t>gcc</a:t>
            </a:r>
            <a:r>
              <a:rPr lang="zh-CN" altLang="en-US" sz="2400" dirty="0"/>
              <a:t>，而无</a:t>
            </a:r>
            <a:r>
              <a:rPr lang="en-US" altLang="zh-CN" sz="2400" dirty="0"/>
              <a:t>g++</a:t>
            </a:r>
            <a:r>
              <a:rPr lang="zh-CN" altLang="en-US" sz="2400" dirty="0"/>
              <a:t>，在线安装</a:t>
            </a:r>
            <a:r>
              <a:rPr lang="en-US" altLang="zh-CN" sz="2400" dirty="0"/>
              <a:t>g++</a:t>
            </a:r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apt install g++</a:t>
            </a:r>
          </a:p>
          <a:p>
            <a:endParaRPr lang="en-US" altLang="zh-CN" sz="2400" dirty="0"/>
          </a:p>
          <a:p>
            <a:r>
              <a:rPr lang="en-US" altLang="zh-CN" sz="2400" dirty="0"/>
              <a:t># </a:t>
            </a:r>
            <a:r>
              <a:rPr lang="zh-CN" altLang="en-US" sz="2400" dirty="0"/>
              <a:t>可选升级软件</a:t>
            </a:r>
            <a:r>
              <a:rPr lang="en-US" altLang="zh-CN" sz="2400" dirty="0"/>
              <a:t>(</a:t>
            </a:r>
            <a:r>
              <a:rPr lang="zh-CN" altLang="en-US" sz="2400" dirty="0"/>
              <a:t>非必须。网速慢时此过程有可能需要较长时间</a:t>
            </a:r>
            <a:r>
              <a:rPr lang="en-US" altLang="zh-CN" sz="2400" dirty="0"/>
              <a:t>)</a:t>
            </a:r>
          </a:p>
          <a:p>
            <a:r>
              <a:rPr lang="en-US" altLang="zh-CN" sz="2400" dirty="0" err="1"/>
              <a:t>sudo</a:t>
            </a:r>
            <a:r>
              <a:rPr lang="en-US" altLang="zh-CN" sz="2400" dirty="0"/>
              <a:t> apt upgrade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79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安装用于</a:t>
            </a:r>
            <a:r>
              <a:rPr lang="en-US" altLang="zh-CN"/>
              <a:t>MIPS</a:t>
            </a:r>
            <a:r>
              <a:rPr lang="zh-CN" altLang="en-US"/>
              <a:t>的交叉编译器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将压缩包 </a:t>
            </a:r>
            <a:r>
              <a:rPr lang="en-US" altLang="zh-CN" sz="2800"/>
              <a:t>gcc-2.8.1-mips.tar.gz </a:t>
            </a:r>
            <a:r>
              <a:rPr lang="zh-CN" altLang="en-US" sz="2800"/>
              <a:t>复制到 </a:t>
            </a:r>
            <a:r>
              <a:rPr lang="en-US" altLang="zh-CN" sz="2800"/>
              <a:t>~ (Home</a:t>
            </a:r>
            <a:r>
              <a:rPr lang="zh-CN" altLang="en-US" sz="2800"/>
              <a:t>，用户主目录</a:t>
            </a:r>
            <a:r>
              <a:rPr lang="en-US" altLang="zh-CN" sz="2800"/>
              <a:t>)</a:t>
            </a:r>
          </a:p>
          <a:p>
            <a:endParaRPr lang="en-US" altLang="zh-CN" sz="2800"/>
          </a:p>
          <a:p>
            <a:r>
              <a:rPr lang="en-US" altLang="zh-CN" sz="2800"/>
              <a:t>cd /usr/local</a:t>
            </a:r>
          </a:p>
          <a:p>
            <a:endParaRPr lang="en-US" altLang="zh-CN" sz="2800"/>
          </a:p>
          <a:p>
            <a:r>
              <a:rPr lang="en-US" altLang="zh-CN" sz="2800"/>
              <a:t>sudo tar -xzvf ~/gcc-2.8.1-mips.tar.gz</a:t>
            </a:r>
          </a:p>
          <a:p>
            <a:endParaRPr lang="en-US" altLang="zh-CN" sz="2800"/>
          </a:p>
          <a:p>
            <a:r>
              <a:rPr lang="zh-CN" altLang="en-US" sz="2800"/>
              <a:t>这样就安装好了用于</a:t>
            </a:r>
            <a:r>
              <a:rPr lang="en-US" altLang="zh-CN" sz="2800"/>
              <a:t>MIPS</a:t>
            </a:r>
            <a:r>
              <a:rPr lang="zh-CN" altLang="en-US" sz="2800"/>
              <a:t>的交叉编译器</a:t>
            </a:r>
          </a:p>
        </p:txBody>
      </p:sp>
    </p:spTree>
    <p:extLst>
      <p:ext uri="{BB962C8B-B14F-4D97-AF65-F5344CB8AC3E}">
        <p14:creationId xmlns:p14="http://schemas.microsoft.com/office/powerpoint/2010/main" val="10503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 Nachos 3.4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cd ~</a:t>
            </a:r>
          </a:p>
          <a:p>
            <a:r>
              <a:rPr lang="en-US" altLang="zh-CN" sz="2800"/>
              <a:t>mkdir oscp</a:t>
            </a:r>
          </a:p>
          <a:p>
            <a:r>
              <a:rPr lang="en-US" altLang="zh-CN" sz="2800"/>
              <a:t>cd oscp</a:t>
            </a:r>
          </a:p>
          <a:p>
            <a:endParaRPr lang="en-US" altLang="zh-CN" sz="2800"/>
          </a:p>
          <a:p>
            <a:r>
              <a:rPr lang="zh-CN" altLang="en-US" sz="2800"/>
              <a:t>将压缩包 </a:t>
            </a:r>
            <a:r>
              <a:rPr lang="en-US" altLang="zh-CN" sz="2800" b="1">
                <a:solidFill>
                  <a:srgbClr val="0070C0"/>
                </a:solidFill>
              </a:rPr>
              <a:t>nachos-3.4-ualr-2022.tar.gz </a:t>
            </a:r>
            <a:r>
              <a:rPr lang="zh-CN" altLang="en-US" sz="2800"/>
              <a:t>复制到</a:t>
            </a:r>
            <a:r>
              <a:rPr lang="en-US" altLang="zh-CN" sz="2800"/>
              <a:t> ~/oscp</a:t>
            </a:r>
          </a:p>
          <a:p>
            <a:endParaRPr lang="en-US" altLang="zh-CN" sz="2800"/>
          </a:p>
          <a:p>
            <a:r>
              <a:rPr lang="en-US" altLang="zh-CN" sz="2800"/>
              <a:t>tar -xzvf nachos-3.4-ualr-2022.tar.gz</a:t>
            </a:r>
          </a:p>
          <a:p>
            <a:endParaRPr lang="en-US" altLang="zh-CN" sz="2800"/>
          </a:p>
          <a:p>
            <a:r>
              <a:rPr lang="zh-CN" altLang="en-US" sz="2800"/>
              <a:t>至此，</a:t>
            </a:r>
            <a:r>
              <a:rPr lang="en-US" altLang="zh-CN" sz="2800"/>
              <a:t>Ubuntu</a:t>
            </a:r>
            <a:r>
              <a:rPr lang="zh-CN" altLang="en-US" sz="2800"/>
              <a:t>及</a:t>
            </a:r>
            <a:r>
              <a:rPr lang="en-US" altLang="zh-CN" sz="2800"/>
              <a:t>Nachos</a:t>
            </a:r>
            <a:r>
              <a:rPr lang="zh-CN" altLang="en-US" sz="2800"/>
              <a:t>均已安装完毕</a:t>
            </a:r>
          </a:p>
        </p:txBody>
      </p:sp>
    </p:spTree>
    <p:extLst>
      <p:ext uri="{BB962C8B-B14F-4D97-AF65-F5344CB8AC3E}">
        <p14:creationId xmlns:p14="http://schemas.microsoft.com/office/powerpoint/2010/main" val="114248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Nachos 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40058"/>
            <a:ext cx="10972799" cy="4626984"/>
          </a:xfrm>
        </p:spPr>
        <p:txBody>
          <a:bodyPr/>
          <a:lstStyle/>
          <a:p>
            <a:r>
              <a:rPr lang="en-US" altLang="zh-CN" sz="2800" dirty="0"/>
              <a:t>cd ~/</a:t>
            </a:r>
            <a:r>
              <a:rPr lang="en-US" altLang="zh-CN" sz="2800" dirty="0" err="1"/>
              <a:t>oscp</a:t>
            </a:r>
            <a:r>
              <a:rPr lang="en-US" altLang="zh-CN" sz="2800" dirty="0"/>
              <a:t>/nachos-3.4-ualr-2022/code/threads</a:t>
            </a:r>
          </a:p>
          <a:p>
            <a:r>
              <a:rPr lang="en-US" altLang="zh-CN" sz="2800" dirty="0"/>
              <a:t>make clean</a:t>
            </a:r>
          </a:p>
          <a:p>
            <a:r>
              <a:rPr lang="en-US" altLang="zh-CN" sz="2800" dirty="0"/>
              <a:t>make</a:t>
            </a:r>
          </a:p>
          <a:p>
            <a:r>
              <a:rPr lang="en-US" altLang="zh-CN" sz="2800" dirty="0"/>
              <a:t>./nachos</a:t>
            </a:r>
          </a:p>
          <a:p>
            <a:r>
              <a:rPr lang="zh-CN" altLang="en-US" sz="2800" dirty="0"/>
              <a:t>显示如下页：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注：从其他目录拷贝来的工程，或修改了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Makefile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后首次编译时，需要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make clean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下。其后再修改源代码编译时，无需再次执行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make clean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05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14916"/>
            <a:ext cx="8229600" cy="5356832"/>
          </a:xfrm>
        </p:spPr>
        <p:txBody>
          <a:bodyPr/>
          <a:lstStyle/>
          <a:p>
            <a:r>
              <a:rPr lang="en-US" altLang="zh-CN" sz="1200" b="1" dirty="0"/>
              <a:t>*** thread 0 looped 0 times</a:t>
            </a:r>
          </a:p>
          <a:p>
            <a:r>
              <a:rPr lang="en-US" altLang="zh-CN" sz="1200" b="1" dirty="0"/>
              <a:t>*** thread 1 looped 0 times</a:t>
            </a:r>
          </a:p>
          <a:p>
            <a:r>
              <a:rPr lang="en-US" altLang="zh-CN" sz="1200" b="1" dirty="0"/>
              <a:t>*** thread 0 looped 1 times</a:t>
            </a:r>
          </a:p>
          <a:p>
            <a:r>
              <a:rPr lang="en-US" altLang="zh-CN" sz="1200" b="1" dirty="0"/>
              <a:t>*** thread 1 looped 1 times</a:t>
            </a:r>
          </a:p>
          <a:p>
            <a:r>
              <a:rPr lang="en-US" altLang="zh-CN" sz="1200" b="1" dirty="0"/>
              <a:t>*** thread 0 looped 2 times</a:t>
            </a:r>
          </a:p>
          <a:p>
            <a:r>
              <a:rPr lang="en-US" altLang="zh-CN" sz="1200" b="1" dirty="0"/>
              <a:t>*** thread 1 looped 2 times</a:t>
            </a:r>
          </a:p>
          <a:p>
            <a:r>
              <a:rPr lang="en-US" altLang="zh-CN" sz="1200" b="1" dirty="0"/>
              <a:t>*** thread 0 looped 3 times</a:t>
            </a:r>
          </a:p>
          <a:p>
            <a:r>
              <a:rPr lang="en-US" altLang="zh-CN" sz="1200" b="1" dirty="0"/>
              <a:t>*** thread 1 looped 3 times</a:t>
            </a:r>
          </a:p>
          <a:p>
            <a:r>
              <a:rPr lang="en-US" altLang="zh-CN" sz="1200" b="1" dirty="0"/>
              <a:t>*** thread 0 looped 4 times</a:t>
            </a:r>
          </a:p>
          <a:p>
            <a:r>
              <a:rPr lang="en-US" altLang="zh-CN" sz="1200" b="1" dirty="0"/>
              <a:t>*** thread 1 looped 4 times</a:t>
            </a:r>
          </a:p>
          <a:p>
            <a:r>
              <a:rPr lang="en-US" altLang="zh-CN" sz="1200" b="1" dirty="0"/>
              <a:t>No threads ready or runnable, and no pending interrupts.</a:t>
            </a:r>
          </a:p>
          <a:p>
            <a:r>
              <a:rPr lang="en-US" altLang="zh-CN" sz="1200" b="1" dirty="0"/>
              <a:t>Assuming the program completed.</a:t>
            </a:r>
          </a:p>
          <a:p>
            <a:r>
              <a:rPr lang="en-US" altLang="zh-CN" sz="1200" b="1" dirty="0"/>
              <a:t>Machine halting!</a:t>
            </a:r>
          </a:p>
          <a:p>
            <a:endParaRPr lang="en-US" altLang="zh-CN" sz="1200" b="1" dirty="0"/>
          </a:p>
          <a:p>
            <a:r>
              <a:rPr lang="en-US" altLang="zh-CN" sz="1200" b="1" dirty="0"/>
              <a:t>Ticks: total 130, idle 0, system 130, user 0</a:t>
            </a:r>
          </a:p>
          <a:p>
            <a:r>
              <a:rPr lang="en-US" altLang="zh-CN" sz="1200" b="1" dirty="0"/>
              <a:t>Disk I/O: reads 0, writes 0</a:t>
            </a:r>
          </a:p>
          <a:p>
            <a:r>
              <a:rPr lang="en-US" altLang="zh-CN" sz="1200" b="1" dirty="0"/>
              <a:t>Console I/O: reads 0, writes 0</a:t>
            </a:r>
          </a:p>
          <a:p>
            <a:r>
              <a:rPr lang="en-US" altLang="zh-CN" sz="1200" b="1" dirty="0"/>
              <a:t>Paging: faults 0</a:t>
            </a:r>
          </a:p>
          <a:p>
            <a:r>
              <a:rPr lang="en-US" altLang="zh-CN" sz="1200" b="1" dirty="0"/>
              <a:t>Network I/O: packets received 0, sent 0</a:t>
            </a:r>
          </a:p>
          <a:p>
            <a:endParaRPr lang="en-US" altLang="zh-CN" sz="1200" b="1" dirty="0"/>
          </a:p>
          <a:p>
            <a:r>
              <a:rPr lang="en-US" altLang="zh-CN" sz="1200" b="1" dirty="0"/>
              <a:t>Cleaning up...</a:t>
            </a:r>
            <a:endParaRPr lang="zh-CN" altLang="en-US" sz="1200" b="1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C47B586-DECE-44E5-B2BA-ECFE9AE5F08C}"/>
              </a:ext>
            </a:extLst>
          </p:cNvPr>
          <p:cNvSpPr txBox="1">
            <a:spLocks/>
          </p:cNvSpPr>
          <p:nvPr/>
        </p:nvSpPr>
        <p:spPr bwMode="auto">
          <a:xfrm>
            <a:off x="762000" y="246300"/>
            <a:ext cx="10972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66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177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354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532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709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测试</a:t>
            </a:r>
            <a:r>
              <a:rPr lang="en-US" altLang="zh-CN" kern="0" dirty="0"/>
              <a:t>Nachos threads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5157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生成实用程序</a:t>
            </a:r>
            <a:r>
              <a:rPr lang="en-US" altLang="zh-CN"/>
              <a:t>coff2noff</a:t>
            </a:r>
            <a:r>
              <a:rPr lang="zh-CN" altLang="en-US"/>
              <a:t>及</a:t>
            </a:r>
            <a:r>
              <a:rPr lang="en-US" altLang="zh-CN"/>
              <a:t>coff2flat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cd ../bin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make clean</a:t>
            </a:r>
          </a:p>
          <a:p>
            <a:pPr>
              <a:lnSpc>
                <a:spcPct val="130000"/>
              </a:lnSpc>
            </a:pPr>
            <a:r>
              <a:rPr lang="en-US" altLang="zh-CN" sz="2800" dirty="0"/>
              <a:t>make</a:t>
            </a:r>
          </a:p>
          <a:p>
            <a:pPr>
              <a:lnSpc>
                <a:spcPct val="130000"/>
              </a:lnSpc>
            </a:pPr>
            <a:r>
              <a:rPr lang="zh-CN" altLang="en-US" sz="2800" dirty="0"/>
              <a:t>生成了 </a:t>
            </a:r>
            <a:r>
              <a:rPr lang="en-US" altLang="zh-CN" sz="2800" dirty="0" err="1"/>
              <a:t>coff</a:t>
            </a:r>
            <a:r>
              <a:rPr lang="en-US" altLang="zh-CN" sz="2800" dirty="0"/>
              <a:t> </a:t>
            </a:r>
            <a:r>
              <a:rPr lang="zh-CN" altLang="en-US" sz="2800" dirty="0"/>
              <a:t>转 </a:t>
            </a:r>
            <a:r>
              <a:rPr lang="en-US" altLang="zh-CN" sz="2800" dirty="0" err="1"/>
              <a:t>noff</a:t>
            </a:r>
            <a:r>
              <a:rPr lang="en-US" altLang="zh-CN" sz="2800" dirty="0"/>
              <a:t> </a:t>
            </a:r>
            <a:r>
              <a:rPr lang="zh-CN" altLang="en-US" sz="2800" dirty="0"/>
              <a:t>及 </a:t>
            </a:r>
            <a:r>
              <a:rPr lang="en-US" altLang="zh-CN" sz="2800" dirty="0" err="1"/>
              <a:t>coff</a:t>
            </a:r>
            <a:r>
              <a:rPr lang="en-US" altLang="zh-CN" sz="2800" dirty="0"/>
              <a:t> </a:t>
            </a:r>
            <a:r>
              <a:rPr lang="zh-CN" altLang="en-US" sz="2800" dirty="0"/>
              <a:t>转 </a:t>
            </a:r>
            <a:r>
              <a:rPr lang="en-US" altLang="zh-CN" sz="2800" dirty="0"/>
              <a:t>flat </a:t>
            </a:r>
            <a:r>
              <a:rPr lang="zh-CN" altLang="en-US" sz="2800" dirty="0"/>
              <a:t>的</a:t>
            </a:r>
            <a:r>
              <a:rPr lang="en-US" altLang="zh-CN" sz="2800" dirty="0"/>
              <a:t>MIPS</a:t>
            </a:r>
            <a:r>
              <a:rPr lang="zh-CN" altLang="en-US" sz="2800" dirty="0"/>
              <a:t>可执行文件转换工具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因为</a:t>
            </a:r>
            <a:r>
              <a:rPr lang="en-US" altLang="zh-CN" sz="2800" dirty="0"/>
              <a:t>Nachos</a:t>
            </a:r>
            <a:r>
              <a:rPr lang="zh-CN" altLang="en-US" sz="2800" dirty="0"/>
              <a:t>安装包</a:t>
            </a:r>
            <a:r>
              <a:rPr lang="en-US" altLang="zh-CN" sz="2800" dirty="0"/>
              <a:t>nachos-3.4-ualr-2022.tar.gz</a:t>
            </a:r>
            <a:r>
              <a:rPr lang="zh-CN" altLang="en-US" sz="2800" dirty="0"/>
              <a:t>中已包含编译好的这两个工具</a:t>
            </a:r>
            <a:r>
              <a:rPr lang="en-US" altLang="zh-CN" sz="2800" dirty="0"/>
              <a:t>(Linux i386</a:t>
            </a:r>
            <a:r>
              <a:rPr lang="zh-CN" altLang="en-US" sz="2800" dirty="0"/>
              <a:t>版</a:t>
            </a:r>
            <a:r>
              <a:rPr lang="en-US" altLang="zh-CN" sz="2800" dirty="0"/>
              <a:t>)</a:t>
            </a:r>
            <a:r>
              <a:rPr lang="zh-CN" altLang="en-US" sz="2800" dirty="0"/>
              <a:t>，也可不</a:t>
            </a:r>
            <a:r>
              <a:rPr lang="en-US" altLang="zh-CN" sz="2800" dirty="0"/>
              <a:t>make</a:t>
            </a:r>
            <a:r>
              <a:rPr lang="zh-CN" altLang="en-US" sz="2800" dirty="0"/>
              <a:t>，只要确认</a:t>
            </a:r>
            <a:r>
              <a:rPr lang="en-US" altLang="zh-CN" sz="2800" dirty="0"/>
              <a:t>coff2noff</a:t>
            </a:r>
            <a:r>
              <a:rPr lang="zh-CN" altLang="en-US" sz="2800" dirty="0"/>
              <a:t>及</a:t>
            </a:r>
            <a:r>
              <a:rPr lang="en-US" altLang="zh-CN" sz="2800" dirty="0"/>
              <a:t>coff2flat</a:t>
            </a:r>
            <a:r>
              <a:rPr lang="zh-CN" altLang="en-US" sz="2800" dirty="0"/>
              <a:t>有执行权限即可</a:t>
            </a:r>
          </a:p>
        </p:txBody>
      </p:sp>
    </p:spTree>
    <p:extLst>
      <p:ext uri="{BB962C8B-B14F-4D97-AF65-F5344CB8AC3E}">
        <p14:creationId xmlns:p14="http://schemas.microsoft.com/office/powerpoint/2010/main" val="1390947696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17453</TotalTime>
  <Words>1008</Words>
  <Application>Microsoft Office PowerPoint</Application>
  <PresentationFormat>宽屏</PresentationFormat>
  <Paragraphs>132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华文楷体</vt:lpstr>
      <vt:lpstr>微软雅黑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32位Ubuntu安装Nachos</vt:lpstr>
      <vt:lpstr>安装Ubuntu 32 bit(i386)</vt:lpstr>
      <vt:lpstr>安装Ubuntu 32 bit(i386)</vt:lpstr>
      <vt:lpstr>虚拟机软件中安装Ubuntu 14.04.6 LTS Desktop i386 </vt:lpstr>
      <vt:lpstr>安装用于MIPS的交叉编译器</vt:lpstr>
      <vt:lpstr>安装 Nachos 3.4</vt:lpstr>
      <vt:lpstr>测试Nachos threads</vt:lpstr>
      <vt:lpstr> </vt:lpstr>
      <vt:lpstr>生成实用程序coff2noff及coff2flat</vt:lpstr>
      <vt:lpstr>Make Nachos for User Program</vt:lpstr>
      <vt:lpstr>Make User(MIPS) Test Programs</vt:lpstr>
      <vt:lpstr> </vt:lpstr>
      <vt:lpstr>附录1：对Ubuntu 14的一些其他推荐设置</vt:lpstr>
      <vt:lpstr>附录2：Ubuntu部分快捷键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/>
  <cp:lastModifiedBy>Fengyu Wang</cp:lastModifiedBy>
  <cp:revision>444</cp:revision>
  <cp:lastPrinted>2020-11-04T14:30:39Z</cp:lastPrinted>
  <dcterms:created xsi:type="dcterms:W3CDTF">2011-01-13T23:43:38Z</dcterms:created>
  <dcterms:modified xsi:type="dcterms:W3CDTF">2024-10-27T03:24:36Z</dcterms:modified>
</cp:coreProperties>
</file>