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handoutMasterIdLst>
    <p:handoutMasterId r:id="rId50"/>
  </p:handoutMasterIdLst>
  <p:sldIdLst>
    <p:sldId id="331" r:id="rId2"/>
    <p:sldId id="257" r:id="rId3"/>
    <p:sldId id="262" r:id="rId4"/>
    <p:sldId id="267" r:id="rId5"/>
    <p:sldId id="406" r:id="rId6"/>
    <p:sldId id="263" r:id="rId7"/>
    <p:sldId id="264" r:id="rId8"/>
    <p:sldId id="266" r:id="rId9"/>
    <p:sldId id="311" r:id="rId10"/>
    <p:sldId id="268" r:id="rId11"/>
    <p:sldId id="309" r:id="rId12"/>
    <p:sldId id="269" r:id="rId13"/>
    <p:sldId id="270" r:id="rId14"/>
    <p:sldId id="271" r:id="rId15"/>
    <p:sldId id="272" r:id="rId16"/>
    <p:sldId id="273" r:id="rId17"/>
    <p:sldId id="274" r:id="rId18"/>
    <p:sldId id="276" r:id="rId19"/>
    <p:sldId id="319" r:id="rId20"/>
    <p:sldId id="320" r:id="rId21"/>
    <p:sldId id="321" r:id="rId22"/>
    <p:sldId id="312" r:id="rId23"/>
    <p:sldId id="277" r:id="rId24"/>
    <p:sldId id="278" r:id="rId25"/>
    <p:sldId id="568" r:id="rId26"/>
    <p:sldId id="279" r:id="rId27"/>
    <p:sldId id="569" r:id="rId28"/>
    <p:sldId id="313" r:id="rId29"/>
    <p:sldId id="280" r:id="rId30"/>
    <p:sldId id="281" r:id="rId31"/>
    <p:sldId id="314"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570" r:id="rId45"/>
    <p:sldId id="571" r:id="rId46"/>
    <p:sldId id="572" r:id="rId47"/>
    <p:sldId id="404" r:id="rId48"/>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72295" autoAdjust="0"/>
  </p:normalViewPr>
  <p:slideViewPr>
    <p:cSldViewPr snapToGrid="0">
      <p:cViewPr varScale="1">
        <p:scale>
          <a:sx n="78" d="100"/>
          <a:sy n="78" d="100"/>
        </p:scale>
        <p:origin x="1656" y="72"/>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9BF0EAE-FA21-4864-B927-B1FD5E87E7AA}"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Note that in this implementation, semaphore values may be negative, whereas semaphore values are never negative under the classical definition of</a:t>
            </a:r>
          </a:p>
          <a:p>
            <a:r>
              <a:rPr lang="en-US" altLang="zh-CN" dirty="0"/>
              <a:t>Semaphores with busy waiting. If a semaphore value is negative, its magnitude is the number of processes waiting on that semaphore. This fact results from</a:t>
            </a:r>
          </a:p>
          <a:p>
            <a:r>
              <a:rPr lang="en-US" altLang="zh-CN" dirty="0"/>
              <a:t>switching the order of the decrement and the test in the implementation of the wait() operation.</a:t>
            </a:r>
            <a:endParaRPr lang="zh-CN" altLang="en-US" dirty="0"/>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11</a:t>
            </a:fld>
            <a:endParaRPr lang="en-US" altLang="zh-CN"/>
          </a:p>
        </p:txBody>
      </p:sp>
    </p:spTree>
    <p:extLst>
      <p:ext uri="{BB962C8B-B14F-4D97-AF65-F5344CB8AC3E}">
        <p14:creationId xmlns:p14="http://schemas.microsoft.com/office/powerpoint/2010/main" val="418290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semaphore value, always s &gt;= 0</a:t>
            </a:r>
          </a:p>
          <a:p>
            <a:r>
              <a:rPr lang="en-US" altLang="zh-CN"/>
              <a:t>P() -- waits until value &gt; 0, then decrement</a:t>
            </a:r>
          </a:p>
          <a:p>
            <a:r>
              <a:rPr lang="en-US" altLang="zh-CN"/>
              <a:t>V() -- increment, waking up a thread waiting in P() if necessary</a:t>
            </a:r>
            <a:endParaRPr lang="zh-CN" altLang="en-US"/>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12</a:t>
            </a:fld>
            <a:endParaRPr lang="en-US" altLang="zh-CN"/>
          </a:p>
        </p:txBody>
      </p:sp>
    </p:spTree>
    <p:extLst>
      <p:ext uri="{BB962C8B-B14F-4D97-AF65-F5344CB8AC3E}">
        <p14:creationId xmlns:p14="http://schemas.microsoft.com/office/powerpoint/2010/main" val="158419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注意生产者和消费者之间的对称性。</a:t>
            </a:r>
            <a:endParaRPr lang="en-US" altLang="zh-CN"/>
          </a:p>
          <a:p>
            <a:r>
              <a:rPr lang="zh-CN" altLang="en-US"/>
              <a:t>生产者为消费者生成满的缓冲区，消费者为生产者生成空的缓冲区</a:t>
            </a:r>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16</a:t>
            </a:fld>
            <a:endParaRPr lang="en-US" altLang="zh-CN"/>
          </a:p>
        </p:txBody>
      </p:sp>
    </p:spTree>
    <p:extLst>
      <p:ext uri="{BB962C8B-B14F-4D97-AF65-F5344CB8AC3E}">
        <p14:creationId xmlns:p14="http://schemas.microsoft.com/office/powerpoint/2010/main" val="83536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以初始状态为例：</a:t>
            </a:r>
            <a:r>
              <a:rPr lang="en-US" altLang="zh-CN"/>
              <a:t>mutex</a:t>
            </a:r>
            <a:r>
              <a:rPr lang="zh-CN" altLang="en-US"/>
              <a:t>值为</a:t>
            </a:r>
            <a:r>
              <a:rPr lang="en-US" altLang="zh-CN"/>
              <a:t>1</a:t>
            </a:r>
            <a:r>
              <a:rPr lang="zh-CN" altLang="en-US"/>
              <a:t>，</a:t>
            </a:r>
            <a:r>
              <a:rPr lang="en-US" altLang="zh-CN"/>
              <a:t>nEmpty</a:t>
            </a:r>
            <a:r>
              <a:rPr lang="zh-CN" altLang="en-US"/>
              <a:t>值为</a:t>
            </a:r>
            <a:r>
              <a:rPr lang="en-US" altLang="zh-CN"/>
              <a:t>n</a:t>
            </a:r>
            <a:r>
              <a:rPr lang="zh-CN" altLang="en-US"/>
              <a:t>，</a:t>
            </a:r>
            <a:r>
              <a:rPr lang="en-US" altLang="zh-CN"/>
              <a:t>nFull</a:t>
            </a:r>
            <a:r>
              <a:rPr lang="zh-CN" altLang="en-US"/>
              <a:t>值为</a:t>
            </a:r>
            <a:r>
              <a:rPr lang="en-US" altLang="zh-CN"/>
              <a:t>0.</a:t>
            </a:r>
          </a:p>
          <a:p>
            <a:r>
              <a:rPr lang="zh-CN" altLang="en-US"/>
              <a:t>若</a:t>
            </a:r>
            <a:r>
              <a:rPr lang="en-US" altLang="zh-CN"/>
              <a:t>Producer Process</a:t>
            </a:r>
            <a:r>
              <a:rPr lang="zh-CN" altLang="en-US"/>
              <a:t>先执行，没问题。</a:t>
            </a:r>
            <a:endParaRPr lang="en-US" altLang="zh-CN"/>
          </a:p>
          <a:p>
            <a:r>
              <a:rPr lang="zh-CN" altLang="en-US"/>
              <a:t>若</a:t>
            </a:r>
            <a:r>
              <a:rPr lang="en-US" altLang="zh-CN"/>
              <a:t>Consumer Process</a:t>
            </a:r>
            <a:r>
              <a:rPr lang="zh-CN" altLang="en-US"/>
              <a:t>先执行，执行</a:t>
            </a:r>
            <a:r>
              <a:rPr lang="en-US" altLang="zh-CN"/>
              <a:t>mutex-&gt;P()</a:t>
            </a:r>
            <a:r>
              <a:rPr lang="zh-CN" altLang="en-US"/>
              <a:t>后，</a:t>
            </a:r>
            <a:r>
              <a:rPr lang="en-US" altLang="zh-CN"/>
              <a:t>mutex</a:t>
            </a:r>
            <a:r>
              <a:rPr lang="zh-CN" altLang="en-US"/>
              <a:t>减为</a:t>
            </a:r>
            <a:r>
              <a:rPr lang="en-US" altLang="zh-CN"/>
              <a:t>0</a:t>
            </a:r>
            <a:r>
              <a:rPr lang="zh-CN" altLang="en-US"/>
              <a:t>，这将使</a:t>
            </a:r>
            <a:r>
              <a:rPr lang="en-US" altLang="zh-CN"/>
              <a:t>Producer Process</a:t>
            </a:r>
            <a:r>
              <a:rPr lang="zh-CN" altLang="en-US"/>
              <a:t>进入时阻塞在</a:t>
            </a:r>
            <a:r>
              <a:rPr lang="en-US" altLang="zh-CN"/>
              <a:t>mutex-&gt;P()</a:t>
            </a:r>
            <a:r>
              <a:rPr lang="zh-CN" altLang="en-US"/>
              <a:t>这一行，无法到达</a:t>
            </a:r>
            <a:r>
              <a:rPr lang="en-US" altLang="zh-CN"/>
              <a:t>nFull-&gt;V()</a:t>
            </a:r>
            <a:r>
              <a:rPr lang="zh-CN" altLang="en-US"/>
              <a:t>这行，从而阻止</a:t>
            </a:r>
            <a:r>
              <a:rPr lang="en-US" altLang="zh-CN"/>
              <a:t>nFull</a:t>
            </a:r>
            <a:r>
              <a:rPr lang="zh-CN" altLang="en-US"/>
              <a:t>值从</a:t>
            </a:r>
            <a:r>
              <a:rPr lang="en-US" altLang="zh-CN"/>
              <a:t>0</a:t>
            </a:r>
            <a:r>
              <a:rPr lang="zh-CN" altLang="en-US"/>
              <a:t>变为</a:t>
            </a:r>
            <a:r>
              <a:rPr lang="en-US" altLang="zh-CN"/>
              <a:t>1</a:t>
            </a:r>
            <a:r>
              <a:rPr lang="zh-CN" altLang="en-US"/>
              <a:t>，也就导致了</a:t>
            </a:r>
            <a:r>
              <a:rPr lang="en-US" altLang="zh-CN"/>
              <a:t>Consumer Process</a:t>
            </a:r>
            <a:r>
              <a:rPr lang="zh-CN" altLang="en-US"/>
              <a:t>阻塞在</a:t>
            </a:r>
            <a:r>
              <a:rPr lang="en-US" altLang="zh-CN"/>
              <a:t>nFull-&gt;P()</a:t>
            </a:r>
            <a:r>
              <a:rPr lang="zh-CN" altLang="en-US"/>
              <a:t>这行无法脱离，双方陷入死锁</a:t>
            </a:r>
            <a:endParaRPr lang="en-US" altLang="zh-CN"/>
          </a:p>
          <a:p>
            <a:endParaRPr lang="zh-CN" altLang="en-US"/>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17</a:t>
            </a:fld>
            <a:endParaRPr lang="en-US" altLang="zh-CN"/>
          </a:p>
        </p:txBody>
      </p:sp>
    </p:spTree>
    <p:extLst>
      <p:ext uri="{BB962C8B-B14F-4D97-AF65-F5344CB8AC3E}">
        <p14:creationId xmlns:p14="http://schemas.microsoft.com/office/powerpoint/2010/main" val="28641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信号量机制的缺点：进程自备同步操作，</a:t>
            </a:r>
            <a:r>
              <a:rPr lang="en-US" altLang="zh-CN"/>
              <a:t>P(S)</a:t>
            </a:r>
            <a:r>
              <a:rPr lang="zh-CN" altLang="en-US"/>
              <a:t>和</a:t>
            </a:r>
            <a:r>
              <a:rPr lang="en-US" altLang="zh-CN"/>
              <a:t>V(S)</a:t>
            </a:r>
            <a:r>
              <a:rPr lang="zh-CN" altLang="en-US"/>
              <a:t>操作大量分散在各个进程中，不易管理，易发生死锁。</a:t>
            </a:r>
            <a:r>
              <a:rPr lang="en-US" altLang="zh-CN"/>
              <a:t>1974</a:t>
            </a:r>
            <a:r>
              <a:rPr lang="zh-CN" altLang="en-US"/>
              <a:t>年和</a:t>
            </a:r>
            <a:r>
              <a:rPr lang="en-US" altLang="zh-CN"/>
              <a:t>1977</a:t>
            </a:r>
            <a:r>
              <a:rPr lang="zh-CN" altLang="en-US"/>
              <a:t>年，</a:t>
            </a:r>
            <a:r>
              <a:rPr lang="en-US" altLang="zh-CN"/>
              <a:t>Hore</a:t>
            </a:r>
            <a:r>
              <a:rPr lang="zh-CN" altLang="en-US"/>
              <a:t>和</a:t>
            </a:r>
            <a:r>
              <a:rPr lang="en-US" altLang="zh-CN"/>
              <a:t>Hansen</a:t>
            </a:r>
            <a:r>
              <a:rPr lang="zh-CN" altLang="en-US"/>
              <a:t>提出了管程。</a:t>
            </a:r>
          </a:p>
          <a:p>
            <a:r>
              <a:rPr lang="zh-CN" altLang="en-US"/>
              <a:t>管程特点：管程封装了同步操作，对进程隐蔽了同步细节，简化了同步功能的调用界面。用户编写并发程序如同编写顺序</a:t>
            </a:r>
            <a:r>
              <a:rPr lang="en-US" altLang="zh-CN"/>
              <a:t>(</a:t>
            </a:r>
            <a:r>
              <a:rPr lang="zh-CN" altLang="en-US"/>
              <a:t>串行</a:t>
            </a:r>
            <a:r>
              <a:rPr lang="en-US" altLang="zh-CN"/>
              <a:t>)</a:t>
            </a:r>
            <a:r>
              <a:rPr lang="zh-CN" altLang="en-US"/>
              <a:t>程序。</a:t>
            </a:r>
          </a:p>
          <a:p>
            <a:r>
              <a:rPr lang="zh-CN" altLang="en-US"/>
              <a:t>引入管程机制的目的：</a:t>
            </a:r>
            <a:r>
              <a:rPr lang="en-US" altLang="zh-CN"/>
              <a:t>1</a:t>
            </a:r>
            <a:r>
              <a:rPr lang="zh-CN" altLang="en-US"/>
              <a:t>、把分散在各进程中的临界区集中起来进行管理；</a:t>
            </a:r>
            <a:r>
              <a:rPr lang="en-US" altLang="zh-CN"/>
              <a:t>2</a:t>
            </a:r>
            <a:r>
              <a:rPr lang="zh-CN" altLang="en-US"/>
              <a:t>、防止进程有意或无意的违法同步操作；</a:t>
            </a:r>
            <a:r>
              <a:rPr lang="en-US" altLang="zh-CN"/>
              <a:t>3</a:t>
            </a:r>
            <a:r>
              <a:rPr lang="zh-CN" altLang="en-US"/>
              <a:t>、便于用高级语言来书写程序，也便于程序正确性验证。</a:t>
            </a:r>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23</a:t>
            </a:fld>
            <a:endParaRPr lang="en-US" altLang="zh-CN"/>
          </a:p>
        </p:txBody>
      </p:sp>
    </p:spTree>
    <p:extLst>
      <p:ext uri="{BB962C8B-B14F-4D97-AF65-F5344CB8AC3E}">
        <p14:creationId xmlns:p14="http://schemas.microsoft.com/office/powerpoint/2010/main" val="416176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25</a:t>
            </a:fld>
            <a:endParaRPr lang="en-US" altLang="en-US"/>
          </a:p>
        </p:txBody>
      </p:sp>
    </p:spTree>
    <p:extLst>
      <p:ext uri="{BB962C8B-B14F-4D97-AF65-F5344CB8AC3E}">
        <p14:creationId xmlns:p14="http://schemas.microsoft.com/office/powerpoint/2010/main" val="382229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9695420" y="6550228"/>
            <a:ext cx="2101848"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a:solidFill>
                  <a:srgbClr val="006699"/>
                </a:solidFill>
                <a:latin typeface="Helvetica" panose="020B0604020202020204" pitchFamily="34" charset="0"/>
              </a:rPr>
              <a:t>Synchronization</a:t>
            </a:r>
            <a:r>
              <a:rPr lang="en-US" altLang="en-US" sz="1400" b="1">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/47</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09:33</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a:t>Process Synchronization</a:t>
            </a:r>
            <a:endParaRPr lang="en-US" alt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5365" name="Rectangle 3"/>
          <p:cNvSpPr>
            <a:spLocks noGrp="1" noChangeArrowheads="1"/>
          </p:cNvSpPr>
          <p:nvPr>
            <p:ph type="body" idx="1"/>
          </p:nvPr>
        </p:nvSpPr>
        <p:spPr>
          <a:xfrm>
            <a:off x="923192" y="1143000"/>
            <a:ext cx="10243039" cy="5029200"/>
          </a:xfrm>
        </p:spPr>
        <p:txBody>
          <a:bodyPr/>
          <a:lstStyle/>
          <a:p>
            <a:pPr marL="361950" indent="-265113" eaLnBrk="1" hangingPunct="1"/>
            <a:r>
              <a:rPr lang="en-US" altLang="zh-CN" sz="2400">
                <a:solidFill>
                  <a:srgbClr val="0070C0"/>
                </a:solidFill>
                <a:latin typeface="Comic Sans MS" pitchFamily="66" charset="0"/>
                <a:ea typeface="宋体" pitchFamily="2" charset="-122"/>
              </a:rPr>
              <a:t>Semaphore</a:t>
            </a:r>
            <a:r>
              <a:rPr lang="en-US" altLang="zh-CN" sz="2400">
                <a:latin typeface="Baskerville Old Face" pitchFamily="18" charset="0"/>
                <a:ea typeface="宋体" pitchFamily="2" charset="-122"/>
              </a:rPr>
              <a:t> is a special data type for process synchronization in operating systems.</a:t>
            </a:r>
          </a:p>
          <a:p>
            <a:pPr marL="827088" lvl="1" indent="-285750" eaLnBrk="1" hangingPunct="1"/>
            <a:r>
              <a:rPr lang="en-US" altLang="zh-CN" sz="2400">
                <a:latin typeface="Baskerville Old Face" pitchFamily="18" charset="0"/>
                <a:ea typeface="宋体" pitchFamily="2" charset="-122"/>
              </a:rPr>
              <a:t>It normally has </a:t>
            </a:r>
            <a:r>
              <a:rPr lang="en-US" altLang="zh-CN" sz="2400">
                <a:solidFill>
                  <a:srgbClr val="0070C0"/>
                </a:solidFill>
                <a:latin typeface="Baskerville Old Face" pitchFamily="18" charset="0"/>
                <a:ea typeface="宋体" pitchFamily="2" charset="-122"/>
              </a:rPr>
              <a:t>two private data members</a:t>
            </a:r>
          </a:p>
          <a:p>
            <a:pPr marL="1235075" lvl="2" indent="-228600" eaLnBrk="1" hangingPunct="1"/>
            <a:r>
              <a:rPr lang="en-US" altLang="zh-CN" sz="2400">
                <a:latin typeface="Baskerville Old Face" pitchFamily="18" charset="0"/>
                <a:ea typeface="宋体" pitchFamily="2" charset="-122"/>
              </a:rPr>
              <a:t>an integer </a:t>
            </a:r>
            <a:r>
              <a:rPr lang="en-US" altLang="zh-CN" sz="2400" b="1" i="1">
                <a:solidFill>
                  <a:srgbClr val="0070C0"/>
                </a:solidFill>
                <a:latin typeface="Comic Sans MS" pitchFamily="66" charset="0"/>
                <a:ea typeface="宋体" pitchFamily="2" charset="-122"/>
              </a:rPr>
              <a:t>s</a:t>
            </a:r>
            <a:r>
              <a:rPr lang="en-US" altLang="zh-CN" sz="2400" b="1">
                <a:latin typeface="Comic Sans MS" pitchFamily="66" charset="0"/>
                <a:ea typeface="宋体" pitchFamily="2" charset="-122"/>
              </a:rPr>
              <a:t> </a:t>
            </a:r>
            <a:r>
              <a:rPr lang="en-US" altLang="zh-CN" sz="2400">
                <a:latin typeface="Baskerville Old Face" pitchFamily="18" charset="0"/>
                <a:ea typeface="宋体" pitchFamily="2" charset="-122"/>
              </a:rPr>
              <a:t>to represent the value of the semaphore</a:t>
            </a:r>
          </a:p>
          <a:p>
            <a:pPr marL="1235075" lvl="2" indent="-228600" eaLnBrk="1" hangingPunct="1"/>
            <a:r>
              <a:rPr lang="en-US" altLang="zh-CN" sz="2400">
                <a:latin typeface="Baskerville Old Face" pitchFamily="18" charset="0"/>
                <a:ea typeface="宋体" pitchFamily="2" charset="-122"/>
              </a:rPr>
              <a:t>a process </a:t>
            </a:r>
            <a:r>
              <a:rPr lang="en-US" altLang="zh-CN" sz="2400" i="1">
                <a:solidFill>
                  <a:srgbClr val="0070C0"/>
                </a:solidFill>
                <a:latin typeface="Comic Sans MS" pitchFamily="66" charset="0"/>
                <a:ea typeface="宋体" pitchFamily="2" charset="-122"/>
              </a:rPr>
              <a:t>queue</a:t>
            </a:r>
            <a:r>
              <a:rPr lang="en-US" altLang="zh-CN" sz="2400">
                <a:latin typeface="Baskerville Old Face" pitchFamily="18" charset="0"/>
                <a:ea typeface="宋体" pitchFamily="2" charset="-122"/>
              </a:rPr>
              <a:t> to accommodate processes or threads blocked on the semaphore.</a:t>
            </a:r>
          </a:p>
          <a:p>
            <a:pPr marL="827088" lvl="1" indent="-285750" eaLnBrk="1" hangingPunct="1"/>
            <a:r>
              <a:rPr lang="en-US" altLang="zh-CN" sz="2400">
                <a:latin typeface="Baskerville Old Face" pitchFamily="18" charset="0"/>
                <a:ea typeface="宋体" pitchFamily="2" charset="-122"/>
              </a:rPr>
              <a:t>methods (operations)</a:t>
            </a:r>
          </a:p>
          <a:p>
            <a:pPr marL="1235075" lvl="2" indent="-228600" eaLnBrk="1" hangingPunct="1"/>
            <a:r>
              <a:rPr lang="en-US" altLang="zh-CN" sz="2400">
                <a:solidFill>
                  <a:srgbClr val="0070C0"/>
                </a:solidFill>
                <a:latin typeface="Comic Sans MS" pitchFamily="66" charset="0"/>
                <a:ea typeface="宋体" pitchFamily="2" charset="-122"/>
              </a:rPr>
              <a:t>P()</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(Wait() in the text)</a:t>
            </a:r>
          </a:p>
          <a:p>
            <a:pPr marL="1235075" lvl="2" indent="-228600" eaLnBrk="1" hangingPunct="1"/>
            <a:r>
              <a:rPr lang="en-US" altLang="zh-CN" sz="2400">
                <a:solidFill>
                  <a:srgbClr val="0070C0"/>
                </a:solidFill>
                <a:latin typeface="Comic Sans MS" pitchFamily="66" charset="0"/>
                <a:ea typeface="宋体" pitchFamily="2" charset="-122"/>
              </a:rPr>
              <a:t>V()</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(Signal() in the text)</a:t>
            </a:r>
          </a:p>
          <a:p>
            <a:pPr marL="827088" lvl="1" indent="-285750" eaLnBrk="1" hangingPunct="1"/>
            <a:r>
              <a:rPr lang="en-US" altLang="zh-CN" sz="2400">
                <a:latin typeface="Baskerville Old Face" pitchFamily="18" charset="0"/>
                <a:ea typeface="宋体" pitchFamily="2" charset="-122"/>
              </a:rPr>
              <a:t>Both </a:t>
            </a:r>
            <a:r>
              <a:rPr lang="en-US" altLang="zh-CN" sz="2400">
                <a:latin typeface="Comic Sans MS" pitchFamily="66" charset="0"/>
                <a:ea typeface="宋体" pitchFamily="2" charset="-122"/>
              </a:rPr>
              <a:t>P()</a:t>
            </a:r>
            <a:r>
              <a:rPr lang="en-US" altLang="zh-CN" sz="2400">
                <a:latin typeface="Baskerville Old Face" pitchFamily="18" charset="0"/>
                <a:ea typeface="宋体" pitchFamily="2" charset="-122"/>
              </a:rPr>
              <a:t> and </a:t>
            </a:r>
            <a:r>
              <a:rPr lang="en-US" altLang="zh-CN" sz="2400">
                <a:latin typeface="Comic Sans MS" pitchFamily="66" charset="0"/>
                <a:ea typeface="宋体" pitchFamily="2" charset="-122"/>
              </a:rPr>
              <a:t>V()</a:t>
            </a:r>
            <a:r>
              <a:rPr lang="en-US" altLang="zh-CN" sz="2400">
                <a:latin typeface="Baskerville Old Face" pitchFamily="18" charset="0"/>
                <a:ea typeface="宋体" pitchFamily="2" charset="-122"/>
              </a:rPr>
              <a:t> methods are </a:t>
            </a:r>
            <a:r>
              <a:rPr lang="en-US" altLang="zh-CN" sz="2400" u="sng">
                <a:solidFill>
                  <a:srgbClr val="0070C0"/>
                </a:solidFill>
                <a:latin typeface="Baskerville Old Face" pitchFamily="18" charset="0"/>
                <a:ea typeface="宋体" pitchFamily="2" charset="-122"/>
              </a:rPr>
              <a:t>atomic</a:t>
            </a:r>
            <a:r>
              <a:rPr lang="en-US" altLang="zh-CN" sz="2400">
                <a:latin typeface="Baskerville Old Face" pitchFamily="18" charset="0"/>
                <a:ea typeface="宋体" pitchFamily="2" charset="-122"/>
              </a:rPr>
              <a:t>.</a:t>
            </a:r>
          </a:p>
          <a:p>
            <a:pPr marL="827088" lvl="1" indent="-285750" eaLnBrk="1" hangingPunct="1"/>
            <a:r>
              <a:rPr lang="en-US" altLang="zh-CN" sz="2400">
                <a:solidFill>
                  <a:srgbClr val="0070C0"/>
                </a:solidFill>
                <a:latin typeface="Baskerville Old Face" pitchFamily="18" charset="0"/>
                <a:ea typeface="宋体" pitchFamily="2" charset="-122"/>
              </a:rPr>
              <a:t>Interrupt is disabled </a:t>
            </a:r>
            <a:r>
              <a:rPr lang="en-US" altLang="zh-CN" sz="2400">
                <a:latin typeface="Baskerville Old Face" pitchFamily="18" charset="0"/>
                <a:ea typeface="宋体" pitchFamily="2" charset="-122"/>
              </a:rPr>
              <a:t>during the execution of each method(…)</a:t>
            </a:r>
          </a:p>
          <a:p>
            <a:pPr marL="361950" indent="-265113" eaLnBrk="1" hangingPunct="1">
              <a:lnSpc>
                <a:spcPct val="90000"/>
              </a:lnSpc>
            </a:pPr>
            <a:endParaRPr lang="en-US" altLang="zh-CN" sz="2400">
              <a:latin typeface="Baskerville Old Face" pitchFamily="18"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6389" name="Rectangle 3"/>
          <p:cNvSpPr>
            <a:spLocks noGrp="1" noChangeArrowheads="1"/>
          </p:cNvSpPr>
          <p:nvPr>
            <p:ph type="body" idx="1"/>
          </p:nvPr>
        </p:nvSpPr>
        <p:spPr>
          <a:xfrm>
            <a:off x="1248508" y="1233489"/>
            <a:ext cx="10333891" cy="4626984"/>
          </a:xfrm>
        </p:spPr>
        <p:txBody>
          <a:bodyPr/>
          <a:lstStyle/>
          <a:p>
            <a:pPr eaLnBrk="1" hangingPunct="1">
              <a:buFont typeface="Wingdings" pitchFamily="2" charset="2"/>
              <a:buNone/>
            </a:pPr>
            <a:r>
              <a:rPr lang="en-US" altLang="zh-CN" sz="2600">
                <a:latin typeface="Baskerville Old Face" pitchFamily="18" charset="0"/>
                <a:ea typeface="宋体" pitchFamily="2" charset="-122"/>
              </a:rPr>
              <a:t>Semaphore </a:t>
            </a:r>
            <a:r>
              <a:rPr lang="en-US" altLang="zh-CN" sz="2600">
                <a:solidFill>
                  <a:srgbClr val="0070C0"/>
                </a:solidFill>
                <a:latin typeface="Baskerville Old Face" pitchFamily="18" charset="0"/>
                <a:ea typeface="宋体" pitchFamily="2" charset="-122"/>
              </a:rPr>
              <a:t>Algorithm 1</a:t>
            </a:r>
            <a:r>
              <a:rPr lang="en-US" altLang="zh-CN" sz="2600">
                <a:solidFill>
                  <a:srgbClr val="FF0000"/>
                </a:solidFill>
                <a:latin typeface="Baskerville Old Face" pitchFamily="18" charset="0"/>
                <a:ea typeface="宋体" pitchFamily="2" charset="-122"/>
              </a:rPr>
              <a:t> </a:t>
            </a:r>
            <a:r>
              <a:rPr lang="en-US" altLang="zh-CN" sz="2600">
                <a:latin typeface="Baskerville Old Face" pitchFamily="18" charset="0"/>
                <a:ea typeface="宋体" pitchFamily="2" charset="-122"/>
              </a:rPr>
              <a:t>(used in the textbook)</a:t>
            </a:r>
          </a:p>
          <a:p>
            <a:pPr eaLnBrk="1" hangingPunct="1"/>
            <a:r>
              <a:rPr lang="en-US" altLang="zh-CN" sz="2600">
                <a:ea typeface="宋体" pitchFamily="2" charset="-122"/>
              </a:rPr>
              <a:t> </a:t>
            </a:r>
            <a:r>
              <a:rPr lang="en-US" altLang="zh-CN" sz="2600">
                <a:latin typeface="Baskerville Old Face" pitchFamily="18" charset="0"/>
                <a:ea typeface="宋体" pitchFamily="2" charset="-122"/>
              </a:rPr>
              <a:t>P()  // wait</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s = s - 1;</a:t>
            </a:r>
          </a:p>
          <a:p>
            <a:pPr lvl="1" eaLnBrk="1" hangingPunct="1">
              <a:buFont typeface="Wingdings" pitchFamily="2" charset="2"/>
              <a:buNone/>
            </a:pPr>
            <a:r>
              <a:rPr lang="en-US" altLang="zh-CN" sz="2200" b="1">
                <a:solidFill>
                  <a:srgbClr val="0070C0"/>
                </a:solidFill>
                <a:latin typeface="Comic Sans MS" pitchFamily="66" charset="0"/>
                <a:ea typeface="宋体" pitchFamily="2" charset="-122"/>
              </a:rPr>
              <a:t>if </a:t>
            </a:r>
            <a:r>
              <a:rPr lang="en-US" altLang="zh-CN" sz="2200">
                <a:solidFill>
                  <a:srgbClr val="0070C0"/>
                </a:solidFill>
                <a:latin typeface="Comic Sans MS" pitchFamily="66" charset="0"/>
                <a:ea typeface="宋体" pitchFamily="2" charset="-122"/>
              </a:rPr>
              <a:t>(s &lt; 0) </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	block current process and put it in the queue;</a:t>
            </a:r>
          </a:p>
          <a:p>
            <a:pPr eaLnBrk="1" hangingPunct="1"/>
            <a:r>
              <a:rPr lang="en-US" altLang="zh-CN" sz="2600">
                <a:latin typeface="Baskerville Old Face" pitchFamily="18" charset="0"/>
                <a:ea typeface="宋体" pitchFamily="2" charset="-122"/>
              </a:rPr>
              <a:t>V()  // signal</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s = s + 1;</a:t>
            </a:r>
          </a:p>
          <a:p>
            <a:pPr lvl="1" eaLnBrk="1" hangingPunct="1">
              <a:buFont typeface="Wingdings" pitchFamily="2" charset="2"/>
              <a:buNone/>
            </a:pPr>
            <a:r>
              <a:rPr lang="en-US" altLang="zh-CN" sz="2200" b="1">
                <a:solidFill>
                  <a:srgbClr val="0070C0"/>
                </a:solidFill>
                <a:latin typeface="Comic Sans MS" pitchFamily="66" charset="0"/>
                <a:ea typeface="宋体" pitchFamily="2" charset="-122"/>
              </a:rPr>
              <a:t>if </a:t>
            </a:r>
            <a:r>
              <a:rPr lang="en-US" altLang="zh-CN" sz="2200">
                <a:solidFill>
                  <a:srgbClr val="0070C0"/>
                </a:solidFill>
                <a:latin typeface="Comic Sans MS" pitchFamily="66" charset="0"/>
                <a:ea typeface="宋体" pitchFamily="2" charset="-122"/>
              </a:rPr>
              <a:t>(s &lt;= 0) </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	remove a process from the queue and wake it up;</a:t>
            </a:r>
          </a:p>
          <a:p>
            <a:pPr eaLnBrk="1" hangingPunct="1"/>
            <a:endParaRPr lang="en-US" altLang="zh-CN" sz="2600">
              <a:solidFill>
                <a:schemeClr val="accent2"/>
              </a:solidFill>
              <a:latin typeface="Comic Sans MS" pitchFamily="66" charset="0"/>
              <a:ea typeface="宋体"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7413" name="Rectangle 3"/>
          <p:cNvSpPr>
            <a:spLocks noGrp="1" noChangeArrowheads="1"/>
          </p:cNvSpPr>
          <p:nvPr>
            <p:ph type="body" idx="1"/>
          </p:nvPr>
        </p:nvSpPr>
        <p:spPr>
          <a:xfrm>
            <a:off x="1019908" y="1233489"/>
            <a:ext cx="10562491" cy="4626984"/>
          </a:xfrm>
        </p:spPr>
        <p:txBody>
          <a:bodyPr/>
          <a:lstStyle/>
          <a:p>
            <a:pPr eaLnBrk="1" hangingPunct="1">
              <a:buFont typeface="Wingdings" pitchFamily="2" charset="2"/>
              <a:buNone/>
            </a:pPr>
            <a:r>
              <a:rPr lang="en-US" altLang="zh-CN" sz="2400">
                <a:latin typeface="Baskerville Old Face" pitchFamily="18" charset="0"/>
                <a:ea typeface="宋体" pitchFamily="2" charset="-122"/>
              </a:rPr>
              <a:t>Semaphore </a:t>
            </a:r>
            <a:r>
              <a:rPr lang="en-US" altLang="zh-CN" sz="2400">
                <a:solidFill>
                  <a:srgbClr val="0070C0"/>
                </a:solidFill>
                <a:latin typeface="Baskerville Old Face" pitchFamily="18" charset="0"/>
                <a:ea typeface="宋体" pitchFamily="2" charset="-122"/>
              </a:rPr>
              <a:t>Algorithm 2</a:t>
            </a:r>
            <a:r>
              <a:rPr lang="en-US" altLang="zh-CN" sz="2400">
                <a:solidFill>
                  <a:srgbClr val="FF0000"/>
                </a:solidFill>
                <a:latin typeface="Baskerville Old Face" pitchFamily="18" charset="0"/>
                <a:ea typeface="宋体" pitchFamily="2" charset="-122"/>
              </a:rPr>
              <a:t> </a:t>
            </a:r>
            <a:r>
              <a:rPr lang="en-US" altLang="zh-CN" sz="2400">
                <a:latin typeface="Baskerville Old Face" pitchFamily="18" charset="0"/>
                <a:ea typeface="宋体" pitchFamily="2" charset="-122"/>
              </a:rPr>
              <a:t>(used in Nachos)</a:t>
            </a:r>
          </a:p>
          <a:p>
            <a:pPr eaLnBrk="1" hangingPunct="1"/>
            <a:r>
              <a:rPr lang="en-US" altLang="zh-CN" sz="2400">
                <a:ea typeface="宋体" pitchFamily="2" charset="-122"/>
              </a:rPr>
              <a:t> </a:t>
            </a:r>
            <a:r>
              <a:rPr lang="en-US" altLang="zh-CN" sz="2400">
                <a:latin typeface="Baskerville Old Face" pitchFamily="18" charset="0"/>
                <a:ea typeface="宋体" pitchFamily="2" charset="-122"/>
              </a:rPr>
              <a:t>P() // wait</a:t>
            </a:r>
          </a:p>
          <a:p>
            <a:pPr lvl="1" eaLnBrk="1" hangingPunct="1">
              <a:buFont typeface="Wingdings" pitchFamily="2" charset="2"/>
              <a:buNone/>
            </a:pPr>
            <a:r>
              <a:rPr lang="en-US" altLang="zh-CN" sz="2400" b="1">
                <a:solidFill>
                  <a:srgbClr val="0070C0"/>
                </a:solidFill>
                <a:latin typeface="Comic Sans MS" pitchFamily="66" charset="0"/>
                <a:ea typeface="宋体" pitchFamily="2" charset="-122"/>
              </a:rPr>
              <a:t>while</a:t>
            </a:r>
            <a:r>
              <a:rPr lang="en-US" altLang="zh-CN" sz="2400">
                <a:solidFill>
                  <a:srgbClr val="0070C0"/>
                </a:solidFill>
                <a:latin typeface="Comic Sans MS" pitchFamily="66" charset="0"/>
                <a:ea typeface="宋体" pitchFamily="2" charset="-122"/>
              </a:rPr>
              <a:t> (s = 0) </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	block current process and put it in the queue;</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s = s - 1;</a:t>
            </a:r>
          </a:p>
          <a:p>
            <a:pPr lvl="1" eaLnBrk="1" hangingPunct="1">
              <a:buFont typeface="Wingdings" pitchFamily="2" charset="2"/>
              <a:buNone/>
            </a:pPr>
            <a:endParaRPr lang="en-US" altLang="zh-CN" sz="2400">
              <a:solidFill>
                <a:schemeClr val="accent2"/>
              </a:solidFill>
              <a:latin typeface="Comic Sans MS" pitchFamily="66" charset="0"/>
              <a:ea typeface="宋体" pitchFamily="2" charset="-122"/>
            </a:endParaRPr>
          </a:p>
          <a:p>
            <a:pPr eaLnBrk="1" hangingPunct="1"/>
            <a:r>
              <a:rPr lang="en-US" altLang="zh-CN" sz="2400">
                <a:ea typeface="宋体" pitchFamily="2" charset="-122"/>
              </a:rPr>
              <a:t> </a:t>
            </a:r>
            <a:r>
              <a:rPr lang="en-US" altLang="zh-CN" sz="2400">
                <a:latin typeface="Baskerville Old Face" pitchFamily="18" charset="0"/>
                <a:ea typeface="宋体" pitchFamily="2" charset="-122"/>
              </a:rPr>
              <a:t>V() // signal</a:t>
            </a:r>
          </a:p>
          <a:p>
            <a:pPr lvl="1" eaLnBrk="1" hangingPunct="1">
              <a:buFont typeface="Wingdings" pitchFamily="2" charset="2"/>
              <a:buNone/>
            </a:pPr>
            <a:r>
              <a:rPr lang="en-US" altLang="zh-CN" sz="2400" b="1">
                <a:solidFill>
                  <a:srgbClr val="0070C0"/>
                </a:solidFill>
                <a:latin typeface="Comic Sans MS" pitchFamily="66" charset="0"/>
                <a:ea typeface="宋体" pitchFamily="2" charset="-122"/>
              </a:rPr>
              <a:t>if </a:t>
            </a:r>
            <a:r>
              <a:rPr lang="en-US" altLang="zh-CN" sz="2400">
                <a:solidFill>
                  <a:srgbClr val="0070C0"/>
                </a:solidFill>
                <a:latin typeface="Comic Sans MS" pitchFamily="66" charset="0"/>
                <a:ea typeface="宋体" pitchFamily="2" charset="-122"/>
              </a:rPr>
              <a:t>(the queue is non-empty) </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	remove a process from the queue and wake it up;</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s = s + 1;</a:t>
            </a:r>
          </a:p>
          <a:p>
            <a:pPr eaLnBrk="1" hangingPunct="1"/>
            <a:endParaRPr lang="en-US" altLang="zh-CN" sz="2400">
              <a:solidFill>
                <a:schemeClr val="accent2"/>
              </a:solidFill>
              <a:latin typeface="Comic Sans MS" pitchFamily="66" charset="0"/>
              <a:ea typeface="宋体" pitchFamily="2" charset="-122"/>
            </a:endParaRPr>
          </a:p>
          <a:p>
            <a:pPr eaLnBrk="1" hangingPunct="1">
              <a:buFont typeface="Wingdings" pitchFamily="2" charset="2"/>
              <a:buNone/>
            </a:pPr>
            <a:endParaRPr lang="en-US" altLang="zh-CN" sz="2400">
              <a:ea typeface="宋体" pitchFamily="2"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8437" name="Rectangle 3"/>
          <p:cNvSpPr>
            <a:spLocks noGrp="1" noChangeArrowheads="1"/>
          </p:cNvSpPr>
          <p:nvPr>
            <p:ph type="body" idx="1"/>
          </p:nvPr>
        </p:nvSpPr>
        <p:spPr>
          <a:xfrm>
            <a:off x="1528397" y="938213"/>
            <a:ext cx="9135205" cy="2692400"/>
          </a:xfrm>
        </p:spPr>
        <p:txBody>
          <a:bodyPr/>
          <a:lstStyle/>
          <a:p>
            <a:pPr eaLnBrk="1" hangingPunct="1"/>
            <a:r>
              <a:rPr lang="en-US" altLang="zh-CN" sz="2000" b="1">
                <a:solidFill>
                  <a:srgbClr val="0070C0"/>
                </a:solidFill>
                <a:latin typeface="Baskerville Old Face" pitchFamily="18" charset="0"/>
                <a:ea typeface="宋体" pitchFamily="2" charset="-122"/>
              </a:rPr>
              <a:t>Bounded Buffer Problem </a:t>
            </a:r>
            <a:r>
              <a:rPr lang="en-US" altLang="zh-CN" sz="2000" b="1">
                <a:latin typeface="Baskerville Old Face" pitchFamily="18" charset="0"/>
                <a:ea typeface="宋体" pitchFamily="2" charset="-122"/>
              </a:rPr>
              <a:t>-</a:t>
            </a:r>
            <a:r>
              <a:rPr lang="en-US" altLang="zh-CN" sz="2000" b="1">
                <a:solidFill>
                  <a:srgbClr val="0070C0"/>
                </a:solidFill>
                <a:latin typeface="Baskerville Old Face" pitchFamily="18" charset="0"/>
                <a:ea typeface="宋体" pitchFamily="2" charset="-122"/>
              </a:rPr>
              <a:t> </a:t>
            </a:r>
            <a:r>
              <a:rPr lang="en-US" altLang="zh-CN" sz="2000">
                <a:latin typeface="Baskerville Old Face" pitchFamily="18" charset="0"/>
                <a:ea typeface="宋体" pitchFamily="2" charset="-122"/>
              </a:rPr>
              <a:t>A classical problem in operating systems and networking</a:t>
            </a:r>
          </a:p>
          <a:p>
            <a:pPr lvl="1" eaLnBrk="1" hangingPunct="1"/>
            <a:r>
              <a:rPr lang="en-US" altLang="zh-CN" sz="2000">
                <a:latin typeface="Comic Sans MS" pitchFamily="66" charset="0"/>
                <a:ea typeface="宋体" pitchFamily="2" charset="-122"/>
              </a:rPr>
              <a:t>Producer</a:t>
            </a:r>
            <a:r>
              <a:rPr lang="en-US" altLang="zh-CN" sz="2000">
                <a:latin typeface="Baskerville Old Face" pitchFamily="18" charset="0"/>
                <a:ea typeface="宋体" pitchFamily="2" charset="-122"/>
              </a:rPr>
              <a:t> processes put data items into the buffer</a:t>
            </a:r>
          </a:p>
          <a:p>
            <a:pPr lvl="1" eaLnBrk="1" hangingPunct="1"/>
            <a:r>
              <a:rPr lang="en-US" altLang="zh-CN" sz="2000">
                <a:latin typeface="Comic Sans MS" pitchFamily="66" charset="0"/>
                <a:ea typeface="宋体" pitchFamily="2" charset="-122"/>
              </a:rPr>
              <a:t>Consumer</a:t>
            </a:r>
            <a:r>
              <a:rPr lang="en-US" altLang="zh-CN" sz="2000">
                <a:latin typeface="Baskerville Old Face" pitchFamily="18" charset="0"/>
                <a:ea typeface="宋体" pitchFamily="2" charset="-122"/>
              </a:rPr>
              <a:t> processes get the data items from the buffer</a:t>
            </a:r>
          </a:p>
          <a:p>
            <a:pPr lvl="1" eaLnBrk="1" hangingPunct="1"/>
            <a:r>
              <a:rPr lang="en-US" altLang="zh-CN" sz="2000">
                <a:latin typeface="Baskerville Old Face" pitchFamily="18" charset="0"/>
                <a:ea typeface="宋体" pitchFamily="2" charset="-122"/>
              </a:rPr>
              <a:t>Shared buffer with </a:t>
            </a:r>
            <a:r>
              <a:rPr lang="en-US" altLang="zh-CN" sz="2000" b="1" i="1">
                <a:solidFill>
                  <a:srgbClr val="0070C0"/>
                </a:solidFill>
                <a:latin typeface="Comic Sans MS" pitchFamily="66" charset="0"/>
                <a:ea typeface="宋体" pitchFamily="2" charset="-122"/>
              </a:rPr>
              <a:t>n</a:t>
            </a:r>
            <a:r>
              <a:rPr lang="en-US" altLang="zh-CN" sz="2000" i="1">
                <a:solidFill>
                  <a:schemeClr val="accent2"/>
                </a:solidFill>
                <a:latin typeface="Baskerville Old Face" pitchFamily="18" charset="0"/>
                <a:ea typeface="宋体" pitchFamily="2" charset="-122"/>
              </a:rPr>
              <a:t> </a:t>
            </a:r>
            <a:r>
              <a:rPr lang="en-US" altLang="zh-CN" sz="2000">
                <a:latin typeface="Baskerville Old Face" pitchFamily="18" charset="0"/>
                <a:ea typeface="宋体" pitchFamily="2" charset="-122"/>
              </a:rPr>
              <a:t>slots to store at most </a:t>
            </a:r>
            <a:r>
              <a:rPr lang="en-US" altLang="zh-CN" sz="2000" b="1" i="1">
                <a:solidFill>
                  <a:srgbClr val="0070C0"/>
                </a:solidFill>
                <a:latin typeface="Comic Sans MS" pitchFamily="66" charset="0"/>
                <a:ea typeface="宋体" pitchFamily="2" charset="-122"/>
              </a:rPr>
              <a:t>n</a:t>
            </a:r>
            <a:r>
              <a:rPr lang="en-US" altLang="zh-CN" sz="2000">
                <a:latin typeface="Baskerville Old Face" pitchFamily="18" charset="0"/>
                <a:ea typeface="宋体" pitchFamily="2" charset="-122"/>
              </a:rPr>
              <a:t> items</a:t>
            </a:r>
          </a:p>
          <a:p>
            <a:pPr lvl="1" eaLnBrk="1" hangingPunct="1"/>
            <a:r>
              <a:rPr lang="en-US" altLang="zh-CN" sz="2000">
                <a:latin typeface="Baskerville Old Face" pitchFamily="18" charset="0"/>
                <a:ea typeface="宋体" pitchFamily="2" charset="-122"/>
              </a:rPr>
              <a:t>Variable </a:t>
            </a:r>
            <a:r>
              <a:rPr lang="en-US" altLang="zh-CN" sz="2000" b="1" i="1">
                <a:solidFill>
                  <a:srgbClr val="0070C0"/>
                </a:solidFill>
                <a:latin typeface="Comic Sans MS" pitchFamily="66" charset="0"/>
                <a:ea typeface="宋体" pitchFamily="2" charset="-122"/>
              </a:rPr>
              <a:t>in</a:t>
            </a:r>
            <a:r>
              <a:rPr lang="en-US" altLang="zh-CN" sz="2000" b="1">
                <a:latin typeface="Comic Sans MS" pitchFamily="66" charset="0"/>
                <a:ea typeface="宋体" pitchFamily="2" charset="-122"/>
              </a:rPr>
              <a:t> </a:t>
            </a:r>
            <a:r>
              <a:rPr lang="en-US" altLang="zh-CN" sz="2000">
                <a:latin typeface="Baskerville Old Face" pitchFamily="18" charset="0"/>
                <a:ea typeface="宋体" pitchFamily="2" charset="-122"/>
              </a:rPr>
              <a:t>points to the first empty slot in the buffer</a:t>
            </a:r>
          </a:p>
          <a:p>
            <a:pPr lvl="1" eaLnBrk="1" hangingPunct="1"/>
            <a:r>
              <a:rPr lang="en-US" altLang="zh-CN" sz="2000">
                <a:latin typeface="Baskerville Old Face" pitchFamily="18" charset="0"/>
                <a:ea typeface="宋体" pitchFamily="2" charset="-122"/>
              </a:rPr>
              <a:t>Variable </a:t>
            </a:r>
            <a:r>
              <a:rPr lang="en-US" altLang="zh-CN" sz="2000" b="1" i="1">
                <a:solidFill>
                  <a:srgbClr val="0070C0"/>
                </a:solidFill>
                <a:latin typeface="Comic Sans MS" pitchFamily="66" charset="0"/>
                <a:ea typeface="宋体" pitchFamily="2" charset="-122"/>
              </a:rPr>
              <a:t>out</a:t>
            </a:r>
            <a:r>
              <a:rPr lang="en-US" altLang="zh-CN" sz="2000" b="1" i="1">
                <a:solidFill>
                  <a:schemeClr val="accent2"/>
                </a:solidFill>
                <a:latin typeface="Comic Sans MS" pitchFamily="66" charset="0"/>
                <a:ea typeface="宋体" pitchFamily="2" charset="-122"/>
              </a:rPr>
              <a:t> </a:t>
            </a:r>
            <a:r>
              <a:rPr lang="en-US" altLang="zh-CN" sz="2000">
                <a:latin typeface="Baskerville Old Face" pitchFamily="18" charset="0"/>
                <a:ea typeface="宋体" pitchFamily="2" charset="-122"/>
              </a:rPr>
              <a:t>points to the first valid item in the buffer</a:t>
            </a:r>
          </a:p>
          <a:p>
            <a:pPr eaLnBrk="1" hangingPunct="1"/>
            <a:endParaRPr lang="en-US" altLang="zh-CN" sz="2000">
              <a:latin typeface="Baskerville Old Face" pitchFamily="18" charset="0"/>
              <a:ea typeface="宋体" pitchFamily="2" charset="-122"/>
            </a:endParaRPr>
          </a:p>
        </p:txBody>
      </p:sp>
      <p:sp>
        <p:nvSpPr>
          <p:cNvPr id="18438" name="Rectangle 4"/>
          <p:cNvSpPr>
            <a:spLocks noChangeArrowheads="1"/>
          </p:cNvSpPr>
          <p:nvPr/>
        </p:nvSpPr>
        <p:spPr bwMode="auto">
          <a:xfrm>
            <a:off x="2568576" y="3529807"/>
            <a:ext cx="331311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1800" u="sng"/>
              <a:t>Producer Process</a:t>
            </a:r>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b="1">
                <a:solidFill>
                  <a:srgbClr val="0070C0"/>
                </a:solidFill>
                <a:latin typeface="Comic Sans MS" pitchFamily="66" charset="0"/>
              </a:rPr>
              <a:t>repeat</a:t>
            </a:r>
          </a:p>
          <a:p>
            <a:pPr lvl="1" eaLnBrk="1" hangingPunct="1">
              <a:spcBef>
                <a:spcPct val="0"/>
              </a:spcBef>
              <a:buClrTx/>
              <a:buSzTx/>
              <a:buFontTx/>
              <a:buNone/>
            </a:pPr>
            <a:r>
              <a:rPr lang="en-US" altLang="zh-CN" sz="1800">
                <a:solidFill>
                  <a:srgbClr val="0070C0"/>
                </a:solidFill>
                <a:latin typeface="Comic Sans MS" pitchFamily="66" charset="0"/>
              </a:rPr>
              <a:t>produce an item in nextp;</a:t>
            </a:r>
          </a:p>
          <a:p>
            <a:pPr lvl="1" eaLnBrk="1" hangingPunct="1">
              <a:spcBef>
                <a:spcPct val="0"/>
              </a:spcBef>
              <a:buClrTx/>
              <a:buSzTx/>
              <a:buFontTx/>
              <a:buNone/>
            </a:pPr>
            <a:r>
              <a:rPr lang="en-US" altLang="zh-CN" sz="1800">
                <a:solidFill>
                  <a:srgbClr val="0070C0"/>
                </a:solidFill>
                <a:latin typeface="Comic Sans MS" pitchFamily="66" charset="0"/>
              </a:rPr>
              <a:t>entry synchronization;</a:t>
            </a:r>
          </a:p>
          <a:p>
            <a:pPr lvl="2" eaLnBrk="1" hangingPunct="1">
              <a:spcBef>
                <a:spcPct val="0"/>
              </a:spcBef>
              <a:buClrTx/>
              <a:buSzTx/>
              <a:buFontTx/>
              <a:buNone/>
            </a:pPr>
            <a:r>
              <a:rPr lang="en-US" altLang="zh-CN" sz="1800">
                <a:solidFill>
                  <a:srgbClr val="0070C0"/>
                </a:solidFill>
                <a:latin typeface="Comic Sans MS" pitchFamily="66" charset="0"/>
              </a:rPr>
              <a:t>buffer[in] = nextp;</a:t>
            </a:r>
          </a:p>
          <a:p>
            <a:pPr lvl="2" eaLnBrk="1" hangingPunct="1">
              <a:spcBef>
                <a:spcPct val="0"/>
              </a:spcBef>
              <a:buClrTx/>
              <a:buSzTx/>
              <a:buFontTx/>
              <a:buNone/>
            </a:pPr>
            <a:r>
              <a:rPr lang="en-US" altLang="zh-CN" sz="1800">
                <a:solidFill>
                  <a:srgbClr val="0070C0"/>
                </a:solidFill>
                <a:latin typeface="Comic Sans MS" pitchFamily="66" charset="0"/>
              </a:rPr>
              <a:t>in = in + 1 mod n;</a:t>
            </a:r>
          </a:p>
          <a:p>
            <a:pPr lvl="1" eaLnBrk="1" hangingPunct="1">
              <a:spcBef>
                <a:spcPct val="0"/>
              </a:spcBef>
              <a:buClrTx/>
              <a:buSzTx/>
              <a:buFontTx/>
              <a:buNone/>
            </a:pPr>
            <a:r>
              <a:rPr lang="en-US" altLang="zh-CN" sz="1800">
                <a:solidFill>
                  <a:srgbClr val="0070C0"/>
                </a:solidFill>
                <a:latin typeface="Comic Sans MS" pitchFamily="66" charset="0"/>
              </a:rPr>
              <a:t>exit synchronization;</a:t>
            </a:r>
          </a:p>
          <a:p>
            <a:pPr lvl="1" eaLnBrk="1" hangingPunct="1">
              <a:spcBef>
                <a:spcPct val="0"/>
              </a:spcBef>
              <a:buClrTx/>
              <a:buSzTx/>
              <a:buFontTx/>
              <a:buNone/>
            </a:pPr>
            <a:r>
              <a:rPr lang="en-US" altLang="zh-CN" sz="1800">
                <a:solidFill>
                  <a:srgbClr val="0070C0"/>
                </a:solidFill>
                <a:latin typeface="Comic Sans MS" pitchFamily="66" charset="0"/>
              </a:rPr>
              <a:t>	remaining section;</a:t>
            </a:r>
          </a:p>
          <a:p>
            <a:pPr eaLnBrk="1" hangingPunct="1">
              <a:spcBef>
                <a:spcPct val="0"/>
              </a:spcBef>
              <a:buClrTx/>
              <a:buSzTx/>
              <a:buFontTx/>
              <a:buNone/>
            </a:pPr>
            <a:r>
              <a:rPr lang="en-US" altLang="zh-CN" sz="1800" b="1">
                <a:solidFill>
                  <a:srgbClr val="0070C0"/>
                </a:solidFill>
                <a:latin typeface="Comic Sans MS" pitchFamily="66" charset="0"/>
              </a:rPr>
              <a:t>until </a:t>
            </a:r>
            <a:r>
              <a:rPr lang="en-US" altLang="zh-CN" sz="1800">
                <a:solidFill>
                  <a:srgbClr val="0070C0"/>
                </a:solidFill>
                <a:latin typeface="Comic Sans MS" pitchFamily="66" charset="0"/>
              </a:rPr>
              <a:t>false</a:t>
            </a:r>
          </a:p>
        </p:txBody>
      </p:sp>
      <p:sp>
        <p:nvSpPr>
          <p:cNvPr id="18439" name="Rectangle 5"/>
          <p:cNvSpPr>
            <a:spLocks noChangeArrowheads="1"/>
          </p:cNvSpPr>
          <p:nvPr/>
        </p:nvSpPr>
        <p:spPr bwMode="auto">
          <a:xfrm>
            <a:off x="6365263" y="3529807"/>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1800" u="sng"/>
              <a:t>Consumer Process</a:t>
            </a:r>
          </a:p>
          <a:p>
            <a:pPr eaLnBrk="1" hangingPunct="1">
              <a:spcBef>
                <a:spcPct val="0"/>
              </a:spcBef>
              <a:buClrTx/>
              <a:buSzTx/>
              <a:buFontTx/>
              <a:buNone/>
            </a:pPr>
            <a:endParaRPr lang="en-US" altLang="zh-CN" sz="1800" u="sng"/>
          </a:p>
          <a:p>
            <a:pPr eaLnBrk="1" hangingPunct="1">
              <a:spcBef>
                <a:spcPct val="0"/>
              </a:spcBef>
              <a:buClrTx/>
              <a:buSzTx/>
              <a:buFontTx/>
              <a:buNone/>
            </a:pPr>
            <a:r>
              <a:rPr lang="en-US" altLang="zh-CN" sz="1800" b="1">
                <a:solidFill>
                  <a:srgbClr val="0070C0"/>
                </a:solidFill>
                <a:latin typeface="Comic Sans MS" pitchFamily="66" charset="0"/>
              </a:rPr>
              <a:t>repeat</a:t>
            </a:r>
          </a:p>
          <a:p>
            <a:pPr lvl="1" eaLnBrk="1" hangingPunct="1">
              <a:spcBef>
                <a:spcPct val="0"/>
              </a:spcBef>
              <a:buClrTx/>
              <a:buSzTx/>
              <a:buFontTx/>
              <a:buNone/>
            </a:pPr>
            <a:r>
              <a:rPr lang="en-US" altLang="zh-CN" sz="1800">
                <a:solidFill>
                  <a:srgbClr val="0070C0"/>
                </a:solidFill>
                <a:latin typeface="Comic Sans MS" pitchFamily="66" charset="0"/>
              </a:rPr>
              <a:t>entry synchronization;</a:t>
            </a:r>
          </a:p>
          <a:p>
            <a:pPr lvl="2" eaLnBrk="1" hangingPunct="1">
              <a:spcBef>
                <a:spcPct val="0"/>
              </a:spcBef>
              <a:buClrTx/>
              <a:buSzTx/>
              <a:buFontTx/>
              <a:buNone/>
            </a:pPr>
            <a:r>
              <a:rPr lang="en-US" altLang="zh-CN" sz="1800">
                <a:solidFill>
                  <a:srgbClr val="0070C0"/>
                </a:solidFill>
                <a:latin typeface="Comic Sans MS" pitchFamily="66" charset="0"/>
              </a:rPr>
              <a:t>nextc = buffer[out];</a:t>
            </a:r>
          </a:p>
          <a:p>
            <a:pPr lvl="2" eaLnBrk="1" hangingPunct="1">
              <a:spcBef>
                <a:spcPct val="0"/>
              </a:spcBef>
              <a:buClrTx/>
              <a:buSzTx/>
              <a:buFontTx/>
              <a:buNone/>
            </a:pPr>
            <a:r>
              <a:rPr lang="en-US" altLang="zh-CN" sz="1800">
                <a:solidFill>
                  <a:srgbClr val="0070C0"/>
                </a:solidFill>
                <a:latin typeface="Comic Sans MS" pitchFamily="66" charset="0"/>
              </a:rPr>
              <a:t>out = out + 1 mod n;</a:t>
            </a:r>
          </a:p>
          <a:p>
            <a:pPr lvl="1" eaLnBrk="1" hangingPunct="1">
              <a:spcBef>
                <a:spcPct val="0"/>
              </a:spcBef>
              <a:buClrTx/>
              <a:buSzTx/>
              <a:buFontTx/>
              <a:buNone/>
            </a:pPr>
            <a:r>
              <a:rPr lang="en-US" altLang="zh-CN" sz="1800">
                <a:solidFill>
                  <a:srgbClr val="0070C0"/>
                </a:solidFill>
                <a:latin typeface="Comic Sans MS" pitchFamily="66" charset="0"/>
              </a:rPr>
              <a:t>exit synchronization;</a:t>
            </a:r>
          </a:p>
          <a:p>
            <a:pPr lvl="2" eaLnBrk="1" hangingPunct="1">
              <a:spcBef>
                <a:spcPct val="0"/>
              </a:spcBef>
              <a:buClrTx/>
              <a:buSzTx/>
              <a:buFontTx/>
              <a:buNone/>
            </a:pPr>
            <a:r>
              <a:rPr lang="en-US" altLang="zh-CN" sz="1800">
                <a:solidFill>
                  <a:srgbClr val="0070C0"/>
                </a:solidFill>
                <a:latin typeface="Comic Sans MS" pitchFamily="66" charset="0"/>
              </a:rPr>
              <a:t>consume the item nextc;</a:t>
            </a:r>
          </a:p>
          <a:p>
            <a:pPr lvl="2" eaLnBrk="1" hangingPunct="1">
              <a:spcBef>
                <a:spcPct val="0"/>
              </a:spcBef>
              <a:buClrTx/>
              <a:buSzTx/>
              <a:buFontTx/>
              <a:buNone/>
            </a:pPr>
            <a:r>
              <a:rPr lang="en-US" altLang="zh-CN" sz="1800">
                <a:solidFill>
                  <a:srgbClr val="0070C0"/>
                </a:solidFill>
                <a:latin typeface="Comic Sans MS" pitchFamily="66" charset="0"/>
              </a:rPr>
              <a:t>remaining section;</a:t>
            </a:r>
          </a:p>
          <a:p>
            <a:pPr eaLnBrk="1" hangingPunct="1">
              <a:spcBef>
                <a:spcPct val="0"/>
              </a:spcBef>
              <a:buClrTx/>
              <a:buSzTx/>
              <a:buFontTx/>
              <a:buNone/>
            </a:pPr>
            <a:r>
              <a:rPr lang="en-US" altLang="zh-CN" sz="1800" b="1">
                <a:solidFill>
                  <a:srgbClr val="0070C0"/>
                </a:solidFill>
                <a:latin typeface="Comic Sans MS" pitchFamily="66" charset="0"/>
              </a:rPr>
              <a:t>until </a:t>
            </a:r>
            <a:r>
              <a:rPr lang="en-US" altLang="zh-CN" sz="1800">
                <a:solidFill>
                  <a:srgbClr val="0070C0"/>
                </a:solidFill>
                <a:latin typeface="Comic Sans MS" pitchFamily="66" charset="0"/>
              </a:rPr>
              <a:t>false</a:t>
            </a:r>
          </a:p>
        </p:txBody>
      </p:sp>
      <p:cxnSp>
        <p:nvCxnSpPr>
          <p:cNvPr id="18440" name="直接连接符 2"/>
          <p:cNvCxnSpPr>
            <a:cxnSpLocks noChangeShapeType="1"/>
          </p:cNvCxnSpPr>
          <p:nvPr/>
        </p:nvCxnSpPr>
        <p:spPr bwMode="auto">
          <a:xfrm>
            <a:off x="6024563" y="3429000"/>
            <a:ext cx="0" cy="2838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9461" name="Rectangle 3"/>
          <p:cNvSpPr>
            <a:spLocks noGrp="1" noChangeArrowheads="1"/>
          </p:cNvSpPr>
          <p:nvPr>
            <p:ph type="body" idx="1"/>
          </p:nvPr>
        </p:nvSpPr>
        <p:spPr>
          <a:xfrm>
            <a:off x="1274885" y="1143000"/>
            <a:ext cx="9926515" cy="5029200"/>
          </a:xfrm>
        </p:spPr>
        <p:txBody>
          <a:bodyPr/>
          <a:lstStyle/>
          <a:p>
            <a:pPr eaLnBrk="1" hangingPunct="1">
              <a:lnSpc>
                <a:spcPct val="90000"/>
              </a:lnSpc>
              <a:buFont typeface="Wingdings" pitchFamily="2" charset="2"/>
              <a:buNone/>
            </a:pPr>
            <a:r>
              <a:rPr lang="en-US" altLang="zh-CN" sz="2800" b="1" u="sng">
                <a:latin typeface="Baskerville Old Face" pitchFamily="18" charset="0"/>
                <a:ea typeface="宋体" pitchFamily="2" charset="-122"/>
              </a:rPr>
              <a:t>Synchronization Required</a:t>
            </a:r>
          </a:p>
          <a:p>
            <a:pPr eaLnBrk="1" hangingPunct="1">
              <a:lnSpc>
                <a:spcPct val="90000"/>
              </a:lnSpc>
            </a:pPr>
            <a:r>
              <a:rPr lang="en-US" altLang="zh-CN" sz="2800">
                <a:latin typeface="Comic Sans MS" pitchFamily="66" charset="0"/>
                <a:ea typeface="宋体" pitchFamily="2" charset="-122"/>
              </a:rPr>
              <a:t>critical section</a:t>
            </a:r>
            <a:r>
              <a:rPr lang="en-US" altLang="zh-CN" sz="2800">
                <a:latin typeface="Baskerville Old Face" pitchFamily="18" charset="0"/>
                <a:ea typeface="宋体" pitchFamily="2" charset="-122"/>
              </a:rPr>
              <a:t> for operations on shared buffer and its pointers</a:t>
            </a:r>
          </a:p>
          <a:p>
            <a:pPr eaLnBrk="1" hangingPunct="1">
              <a:lnSpc>
                <a:spcPct val="90000"/>
              </a:lnSpc>
            </a:pPr>
            <a:r>
              <a:rPr lang="en-US" altLang="zh-CN" sz="2800">
                <a:latin typeface="Baskerville Old Face" pitchFamily="18" charset="0"/>
                <a:ea typeface="宋体" pitchFamily="2" charset="-122"/>
              </a:rPr>
              <a:t>consumer should be </a:t>
            </a:r>
            <a:r>
              <a:rPr lang="en-US" altLang="zh-CN" sz="2800">
                <a:latin typeface="Comic Sans MS" pitchFamily="66" charset="0"/>
                <a:ea typeface="宋体" pitchFamily="2" charset="-122"/>
              </a:rPr>
              <a:t>blocked</a:t>
            </a:r>
            <a:r>
              <a:rPr lang="en-US" altLang="zh-CN" sz="2800">
                <a:latin typeface="Baskerville Old Face" pitchFamily="18" charset="0"/>
                <a:ea typeface="宋体" pitchFamily="2" charset="-122"/>
              </a:rPr>
              <a:t> when buffer is empty</a:t>
            </a:r>
          </a:p>
          <a:p>
            <a:pPr eaLnBrk="1" hangingPunct="1">
              <a:lnSpc>
                <a:spcPct val="90000"/>
              </a:lnSpc>
            </a:pPr>
            <a:r>
              <a:rPr lang="en-US" altLang="zh-CN" sz="2800">
                <a:latin typeface="Baskerville Old Face" pitchFamily="18" charset="0"/>
                <a:ea typeface="宋体" pitchFamily="2" charset="-122"/>
              </a:rPr>
              <a:t>producer should be </a:t>
            </a:r>
            <a:r>
              <a:rPr lang="en-US" altLang="zh-CN" sz="2800">
                <a:latin typeface="Comic Sans MS" pitchFamily="66" charset="0"/>
                <a:ea typeface="宋体" pitchFamily="2" charset="-122"/>
              </a:rPr>
              <a:t>blocked</a:t>
            </a:r>
            <a:r>
              <a:rPr lang="en-US" altLang="zh-CN" sz="2800">
                <a:latin typeface="Baskerville Old Face" pitchFamily="18" charset="0"/>
                <a:ea typeface="宋体" pitchFamily="2" charset="-122"/>
              </a:rPr>
              <a:t> when buffer is full</a:t>
            </a:r>
          </a:p>
          <a:p>
            <a:pPr eaLnBrk="1" hangingPunct="1">
              <a:lnSpc>
                <a:spcPct val="90000"/>
              </a:lnSpc>
            </a:pPr>
            <a:endParaRPr lang="en-US" altLang="zh-CN" sz="1200">
              <a:latin typeface="Baskerville Old Face" pitchFamily="18" charset="0"/>
              <a:ea typeface="宋体" pitchFamily="2" charset="-122"/>
            </a:endParaRPr>
          </a:p>
          <a:p>
            <a:pPr eaLnBrk="1" hangingPunct="1">
              <a:lnSpc>
                <a:spcPct val="90000"/>
              </a:lnSpc>
            </a:pPr>
            <a:r>
              <a:rPr lang="en-US" altLang="zh-CN" sz="2800">
                <a:latin typeface="Comic Sans MS" pitchFamily="66" charset="0"/>
                <a:ea typeface="宋体" pitchFamily="2" charset="-122"/>
              </a:rPr>
              <a:t>Critical Section</a:t>
            </a:r>
          </a:p>
          <a:p>
            <a:pPr lvl="1" eaLnBrk="1" hangingPunct="1">
              <a:lnSpc>
                <a:spcPct val="90000"/>
              </a:lnSpc>
            </a:pPr>
            <a:r>
              <a:rPr lang="en-US" altLang="zh-CN" sz="2800">
                <a:latin typeface="Baskerville Old Face" pitchFamily="18" charset="0"/>
                <a:ea typeface="宋体" pitchFamily="2" charset="-122"/>
              </a:rPr>
              <a:t>use a semaphore for the critical sections in both producer and consumer</a:t>
            </a:r>
          </a:p>
          <a:p>
            <a:pPr lvl="1" eaLnBrk="1" hangingPunct="1">
              <a:lnSpc>
                <a:spcPct val="90000"/>
              </a:lnSpc>
              <a:buFont typeface="Wingdings" pitchFamily="2" charset="2"/>
              <a:buNone/>
            </a:pPr>
            <a:endParaRPr lang="en-US" altLang="zh-CN" sz="1200">
              <a:latin typeface="Baskerville Old Face" pitchFamily="18" charset="0"/>
              <a:ea typeface="宋体" pitchFamily="2" charset="-122"/>
            </a:endParaRPr>
          </a:p>
          <a:p>
            <a:pPr eaLnBrk="1" hangingPunct="1">
              <a:lnSpc>
                <a:spcPct val="90000"/>
              </a:lnSpc>
              <a:buFont typeface="Wingdings" pitchFamily="2" charset="2"/>
              <a:buNone/>
            </a:pPr>
            <a:r>
              <a:rPr lang="en-US" altLang="zh-CN" sz="2800">
                <a:ea typeface="宋体" pitchFamily="2" charset="-122"/>
              </a:rPr>
              <a:t>	  	</a:t>
            </a:r>
            <a:r>
              <a:rPr lang="en-US" altLang="zh-CN" sz="2800" i="1">
                <a:solidFill>
                  <a:srgbClr val="0070C0"/>
                </a:solidFill>
                <a:latin typeface="Comic Sans MS" pitchFamily="66" charset="0"/>
                <a:ea typeface="宋体" pitchFamily="2" charset="-122"/>
              </a:rPr>
              <a:t>Semaphore *mutex = new Semaphore(''mutex'', 1);</a:t>
            </a:r>
          </a:p>
          <a:p>
            <a:pPr eaLnBrk="1" hangingPunct="1">
              <a:lnSpc>
                <a:spcPct val="90000"/>
              </a:lnSpc>
            </a:pPr>
            <a:endParaRPr lang="en-US" altLang="zh-CN" sz="2800" i="1">
              <a:solidFill>
                <a:srgbClr val="CC0000"/>
              </a:solidFill>
              <a:latin typeface="Comic Sans MS" pitchFamily="66" charset="0"/>
              <a:ea typeface="宋体"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0485" name="Rectangle 3"/>
          <p:cNvSpPr>
            <a:spLocks noGrp="1" noChangeArrowheads="1"/>
          </p:cNvSpPr>
          <p:nvPr>
            <p:ph type="body" idx="1"/>
          </p:nvPr>
        </p:nvSpPr>
        <p:spPr>
          <a:xfrm>
            <a:off x="975947" y="1115508"/>
            <a:ext cx="10606453" cy="4626984"/>
          </a:xfrm>
        </p:spPr>
        <p:txBody>
          <a:bodyPr/>
          <a:lstStyle/>
          <a:p>
            <a:pPr eaLnBrk="1" hangingPunct="1"/>
            <a:r>
              <a:rPr lang="en-US" altLang="zh-CN" sz="2000">
                <a:latin typeface="Comic Sans MS" pitchFamily="66" charset="0"/>
                <a:ea typeface="宋体" pitchFamily="2" charset="-122"/>
              </a:rPr>
              <a:t>Emptiness Control</a:t>
            </a:r>
          </a:p>
          <a:p>
            <a:pPr lvl="1" eaLnBrk="1" hangingPunct="1"/>
            <a:r>
              <a:rPr lang="en-US" altLang="zh-CN" sz="2000">
                <a:latin typeface="Baskerville Old Face" pitchFamily="18" charset="0"/>
                <a:ea typeface="宋体" pitchFamily="2" charset="-122"/>
              </a:rPr>
              <a:t>Producers reduce the emptiness</a:t>
            </a:r>
          </a:p>
          <a:p>
            <a:pPr lvl="1" eaLnBrk="1" hangingPunct="1"/>
            <a:r>
              <a:rPr lang="en-US" altLang="zh-CN" sz="2000">
                <a:latin typeface="Baskerville Old Face" pitchFamily="18" charset="0"/>
                <a:ea typeface="宋体" pitchFamily="2" charset="-122"/>
              </a:rPr>
              <a:t>Consumers increase the emptiness</a:t>
            </a:r>
          </a:p>
          <a:p>
            <a:pPr lvl="1" eaLnBrk="1" hangingPunct="1"/>
            <a:r>
              <a:rPr lang="en-US" altLang="zh-CN" sz="2000">
                <a:latin typeface="Baskerville Old Face" pitchFamily="18" charset="0"/>
                <a:ea typeface="宋体" pitchFamily="2" charset="-122"/>
              </a:rPr>
              <a:t>There are </a:t>
            </a:r>
            <a:r>
              <a:rPr lang="en-US" altLang="zh-CN" sz="2000" b="1" i="1">
                <a:solidFill>
                  <a:srgbClr val="0070C0"/>
                </a:solidFill>
                <a:latin typeface="Comic Sans MS" pitchFamily="66" charset="0"/>
                <a:ea typeface="宋体" pitchFamily="2" charset="-122"/>
              </a:rPr>
              <a:t>n</a:t>
            </a:r>
            <a:r>
              <a:rPr lang="en-US" altLang="zh-CN" sz="2000" b="1">
                <a:latin typeface="Comic Sans MS" pitchFamily="66" charset="0"/>
                <a:ea typeface="宋体" pitchFamily="2" charset="-122"/>
              </a:rPr>
              <a:t> </a:t>
            </a:r>
            <a:r>
              <a:rPr lang="en-US" altLang="zh-CN" sz="2000">
                <a:latin typeface="Baskerville Old Face" pitchFamily="18" charset="0"/>
                <a:ea typeface="宋体" pitchFamily="2" charset="-122"/>
              </a:rPr>
              <a:t>empty slots initially</a:t>
            </a:r>
          </a:p>
          <a:p>
            <a:pPr lvl="1" eaLnBrk="1" hangingPunct="1"/>
            <a:r>
              <a:rPr lang="en-US" altLang="zh-CN" sz="2000">
                <a:latin typeface="Baskerville Old Face" pitchFamily="18" charset="0"/>
                <a:ea typeface="宋体" pitchFamily="2" charset="-122"/>
              </a:rPr>
              <a:t>Use a semaphore to block producers when emptiness is reduced to  zero</a:t>
            </a:r>
          </a:p>
          <a:p>
            <a:pPr eaLnBrk="1" hangingPunct="1">
              <a:buFont typeface="Wingdings" pitchFamily="2" charset="2"/>
              <a:buNone/>
            </a:pPr>
            <a:r>
              <a:rPr lang="en-US" altLang="zh-CN" sz="2000">
                <a:ea typeface="宋体" pitchFamily="2" charset="-122"/>
              </a:rPr>
              <a:t>		</a:t>
            </a:r>
            <a:r>
              <a:rPr lang="en-US" altLang="zh-CN" sz="2000" i="1">
                <a:solidFill>
                  <a:srgbClr val="0070C0"/>
                </a:solidFill>
                <a:latin typeface="Comic Sans MS" pitchFamily="66" charset="0"/>
                <a:ea typeface="宋体" pitchFamily="2" charset="-122"/>
              </a:rPr>
              <a:t>Semaphore *nEmpty = new Semaphore(''nEmtpy'', n);</a:t>
            </a:r>
          </a:p>
          <a:p>
            <a:pPr eaLnBrk="1" hangingPunct="1">
              <a:buFont typeface="Wingdings" pitchFamily="2" charset="2"/>
              <a:buNone/>
            </a:pPr>
            <a:endParaRPr lang="en-US" altLang="zh-CN" sz="1400" i="1">
              <a:solidFill>
                <a:srgbClr val="CC0000"/>
              </a:solidFill>
              <a:latin typeface="Comic Sans MS" pitchFamily="66" charset="0"/>
              <a:ea typeface="宋体" pitchFamily="2" charset="-122"/>
            </a:endParaRPr>
          </a:p>
          <a:p>
            <a:pPr eaLnBrk="1" hangingPunct="1"/>
            <a:r>
              <a:rPr lang="en-US" altLang="zh-CN" sz="2000">
                <a:latin typeface="Comic Sans MS" pitchFamily="66" charset="0"/>
                <a:ea typeface="宋体" pitchFamily="2" charset="-122"/>
              </a:rPr>
              <a:t>Fullness Control</a:t>
            </a:r>
          </a:p>
          <a:p>
            <a:pPr lvl="1" eaLnBrk="1" hangingPunct="1"/>
            <a:r>
              <a:rPr lang="en-US" altLang="zh-CN" sz="2000">
                <a:latin typeface="Baskerville Old Face" pitchFamily="18" charset="0"/>
                <a:ea typeface="宋体" pitchFamily="2" charset="-122"/>
              </a:rPr>
              <a:t>Producers increase the fullness</a:t>
            </a:r>
          </a:p>
          <a:p>
            <a:pPr lvl="1" eaLnBrk="1" hangingPunct="1"/>
            <a:r>
              <a:rPr lang="en-US" altLang="zh-CN" sz="2000">
                <a:latin typeface="Baskerville Old Face" pitchFamily="18" charset="0"/>
                <a:ea typeface="宋体" pitchFamily="2" charset="-122"/>
              </a:rPr>
              <a:t>Consumers reduce the fullness</a:t>
            </a:r>
          </a:p>
          <a:p>
            <a:pPr lvl="1" eaLnBrk="1" hangingPunct="1"/>
            <a:r>
              <a:rPr lang="en-US" altLang="zh-CN" sz="2000">
                <a:latin typeface="Baskerville Old Face" pitchFamily="18" charset="0"/>
                <a:ea typeface="宋体" pitchFamily="2" charset="-122"/>
              </a:rPr>
              <a:t>There are </a:t>
            </a:r>
            <a:r>
              <a:rPr lang="en-US" altLang="zh-CN" sz="2000" b="1" i="1">
                <a:solidFill>
                  <a:srgbClr val="0070C0"/>
                </a:solidFill>
                <a:latin typeface="Comic Sans MS" pitchFamily="66" charset="0"/>
                <a:ea typeface="宋体" pitchFamily="2" charset="-122"/>
              </a:rPr>
              <a:t>0</a:t>
            </a:r>
            <a:r>
              <a:rPr lang="en-US" altLang="zh-CN" sz="2000" b="1" i="1">
                <a:solidFill>
                  <a:schemeClr val="accent2"/>
                </a:solidFill>
                <a:latin typeface="Comic Sans MS" pitchFamily="66" charset="0"/>
                <a:ea typeface="宋体" pitchFamily="2" charset="-122"/>
              </a:rPr>
              <a:t> </a:t>
            </a:r>
            <a:r>
              <a:rPr lang="en-US" altLang="zh-CN" sz="2000">
                <a:latin typeface="Baskerville Old Face" pitchFamily="18" charset="0"/>
                <a:ea typeface="宋体" pitchFamily="2" charset="-122"/>
              </a:rPr>
              <a:t>full slots initially</a:t>
            </a:r>
          </a:p>
          <a:p>
            <a:pPr lvl="1" eaLnBrk="1" hangingPunct="1"/>
            <a:r>
              <a:rPr lang="en-US" altLang="zh-CN" sz="2000">
                <a:latin typeface="Baskerville Old Face" pitchFamily="18" charset="0"/>
                <a:ea typeface="宋体" pitchFamily="2" charset="-122"/>
              </a:rPr>
              <a:t>Use a semaphore to block consumers when fullness is reduced to zero</a:t>
            </a:r>
          </a:p>
          <a:p>
            <a:pPr eaLnBrk="1" hangingPunct="1">
              <a:buFont typeface="Wingdings" pitchFamily="2" charset="2"/>
              <a:buNone/>
            </a:pPr>
            <a:r>
              <a:rPr lang="en-US" altLang="zh-CN" sz="2000">
                <a:ea typeface="宋体" pitchFamily="2" charset="-122"/>
              </a:rPr>
              <a:t>		</a:t>
            </a:r>
            <a:r>
              <a:rPr lang="en-US" altLang="zh-CN" sz="2000" i="1">
                <a:solidFill>
                  <a:srgbClr val="0070C0"/>
                </a:solidFill>
                <a:latin typeface="Comic Sans MS" pitchFamily="66" charset="0"/>
                <a:ea typeface="宋体" pitchFamily="2" charset="-122"/>
              </a:rPr>
              <a:t>Semaphore *nFull = new Semaphore(''nFull'', 0);</a:t>
            </a:r>
          </a:p>
          <a:p>
            <a:pPr eaLnBrk="1" hangingPunct="1">
              <a:lnSpc>
                <a:spcPct val="90000"/>
              </a:lnSpc>
            </a:pPr>
            <a:endParaRPr lang="en-US" altLang="zh-CN" sz="2000" i="1">
              <a:solidFill>
                <a:srgbClr val="CC0000"/>
              </a:solidFill>
              <a:latin typeface="Comic Sans MS" pitchFamily="66" charset="0"/>
              <a:ea typeface="宋体" pitchFamily="2"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1509" name="Rectangle 4"/>
          <p:cNvSpPr>
            <a:spLocks noChangeArrowheads="1"/>
          </p:cNvSpPr>
          <p:nvPr/>
        </p:nvSpPr>
        <p:spPr bwMode="auto">
          <a:xfrm>
            <a:off x="1310054" y="1126515"/>
            <a:ext cx="43609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400" u="sng">
                <a:latin typeface="Baskerville Old Face" pitchFamily="18" charset="0"/>
              </a:rPr>
              <a:t>Producer Process</a:t>
            </a:r>
          </a:p>
          <a:p>
            <a:pPr eaLnBrk="1" hangingPunct="1">
              <a:spcBef>
                <a:spcPct val="0"/>
              </a:spcBef>
              <a:buClrTx/>
              <a:buSzTx/>
              <a:buFontTx/>
              <a:buNone/>
            </a:pPr>
            <a:endParaRPr lang="en-US" altLang="zh-CN" sz="2400">
              <a:latin typeface="Baskerville Old Face" pitchFamily="18" charset="0"/>
            </a:endParaRPr>
          </a:p>
          <a:p>
            <a:pPr eaLnBrk="1" hangingPunct="1">
              <a:spcBef>
                <a:spcPct val="0"/>
              </a:spcBef>
              <a:buClrTx/>
              <a:buSzTx/>
              <a:buFontTx/>
              <a:buNone/>
            </a:pPr>
            <a:r>
              <a:rPr lang="en-US" altLang="zh-CN" sz="2400" b="1">
                <a:solidFill>
                  <a:srgbClr val="0070C0"/>
                </a:solidFill>
                <a:latin typeface="Comic Sans MS" pitchFamily="66" charset="0"/>
              </a:rPr>
              <a:t>repeat</a:t>
            </a:r>
          </a:p>
          <a:p>
            <a:pPr lvl="1" eaLnBrk="1" hangingPunct="1">
              <a:spcBef>
                <a:spcPct val="0"/>
              </a:spcBef>
              <a:buClrTx/>
              <a:buSzTx/>
              <a:buFontTx/>
              <a:buNone/>
            </a:pPr>
            <a:r>
              <a:rPr lang="en-US" altLang="zh-CN" sz="2400">
                <a:solidFill>
                  <a:srgbClr val="0070C0"/>
                </a:solidFill>
                <a:latin typeface="Comic Sans MS" pitchFamily="66" charset="0"/>
              </a:rPr>
              <a:t>produce an item in nextp;</a:t>
            </a:r>
          </a:p>
          <a:p>
            <a:pPr lvl="1" eaLnBrk="1" hangingPunct="1">
              <a:spcBef>
                <a:spcPct val="0"/>
              </a:spcBef>
              <a:buClrTx/>
              <a:buSzTx/>
              <a:buFontTx/>
              <a:buNone/>
            </a:pPr>
            <a:r>
              <a:rPr lang="en-US" altLang="zh-CN" sz="2400">
                <a:solidFill>
                  <a:srgbClr val="0070C0"/>
                </a:solidFill>
                <a:latin typeface="Comic Sans MS" pitchFamily="66" charset="0"/>
              </a:rPr>
              <a:t>nEmpty-&gt;P();</a:t>
            </a:r>
          </a:p>
          <a:p>
            <a:pPr lvl="1" eaLnBrk="1" hangingPunct="1">
              <a:spcBef>
                <a:spcPct val="0"/>
              </a:spcBef>
              <a:buClrTx/>
              <a:buSzTx/>
              <a:buFontTx/>
              <a:buNone/>
            </a:pPr>
            <a:r>
              <a:rPr lang="en-US" altLang="zh-CN" sz="2400">
                <a:solidFill>
                  <a:srgbClr val="002060"/>
                </a:solidFill>
                <a:latin typeface="Comic Sans MS" pitchFamily="66" charset="0"/>
              </a:rPr>
              <a:t>mutex-&gt;P();</a:t>
            </a:r>
          </a:p>
          <a:p>
            <a:pPr lvl="1" eaLnBrk="1" hangingPunct="1">
              <a:spcBef>
                <a:spcPct val="0"/>
              </a:spcBef>
              <a:buClrTx/>
              <a:buSzTx/>
              <a:buFontTx/>
              <a:buNone/>
            </a:pPr>
            <a:r>
              <a:rPr lang="en-US" altLang="zh-CN" sz="2400">
                <a:solidFill>
                  <a:srgbClr val="002060"/>
                </a:solidFill>
                <a:latin typeface="Comic Sans MS" pitchFamily="66" charset="0"/>
              </a:rPr>
              <a:t>	buffer[in] = nextp;</a:t>
            </a:r>
          </a:p>
          <a:p>
            <a:pPr lvl="1" eaLnBrk="1" hangingPunct="1">
              <a:spcBef>
                <a:spcPct val="0"/>
              </a:spcBef>
              <a:buClrTx/>
              <a:buSzTx/>
              <a:buFontTx/>
              <a:buNone/>
            </a:pPr>
            <a:r>
              <a:rPr lang="en-US" altLang="zh-CN" sz="2400">
                <a:solidFill>
                  <a:srgbClr val="002060"/>
                </a:solidFill>
                <a:latin typeface="Comic Sans MS" pitchFamily="66" charset="0"/>
              </a:rPr>
              <a:t>	in = in + 1 mod n;</a:t>
            </a:r>
          </a:p>
          <a:p>
            <a:pPr lvl="1" eaLnBrk="1" hangingPunct="1">
              <a:spcBef>
                <a:spcPct val="0"/>
              </a:spcBef>
              <a:buClrTx/>
              <a:buSzTx/>
              <a:buFontTx/>
              <a:buNone/>
            </a:pPr>
            <a:r>
              <a:rPr lang="en-US" altLang="zh-CN" sz="2400">
                <a:solidFill>
                  <a:srgbClr val="002060"/>
                </a:solidFill>
                <a:latin typeface="Comic Sans MS" pitchFamily="66" charset="0"/>
              </a:rPr>
              <a:t>mutex-&gt;V();</a:t>
            </a:r>
          </a:p>
          <a:p>
            <a:pPr lvl="1" eaLnBrk="1" hangingPunct="1">
              <a:spcBef>
                <a:spcPct val="0"/>
              </a:spcBef>
              <a:buClrTx/>
              <a:buSzTx/>
              <a:buFontTx/>
              <a:buNone/>
            </a:pPr>
            <a:r>
              <a:rPr lang="en-US" altLang="zh-CN" sz="2400">
                <a:solidFill>
                  <a:srgbClr val="0070C0"/>
                </a:solidFill>
                <a:latin typeface="Comic Sans MS" pitchFamily="66" charset="0"/>
              </a:rPr>
              <a:t>nFull-&gt;V();</a:t>
            </a:r>
          </a:p>
          <a:p>
            <a:pPr lvl="1" eaLnBrk="1" hangingPunct="1">
              <a:spcBef>
                <a:spcPct val="0"/>
              </a:spcBef>
              <a:buClrTx/>
              <a:buSzTx/>
              <a:buFontTx/>
              <a:buNone/>
            </a:pPr>
            <a:r>
              <a:rPr lang="en-US" altLang="zh-CN" sz="2400">
                <a:solidFill>
                  <a:srgbClr val="0070C0"/>
                </a:solidFill>
                <a:latin typeface="Comic Sans MS" pitchFamily="66" charset="0"/>
              </a:rPr>
              <a:t>	remaining section;</a:t>
            </a:r>
          </a:p>
          <a:p>
            <a:pPr eaLnBrk="1" hangingPunct="1">
              <a:spcBef>
                <a:spcPct val="0"/>
              </a:spcBef>
              <a:buClrTx/>
              <a:buSzTx/>
              <a:buFontTx/>
              <a:buNone/>
            </a:pPr>
            <a:r>
              <a:rPr lang="en-US" altLang="zh-CN" sz="2400" b="1">
                <a:solidFill>
                  <a:srgbClr val="0070C0"/>
                </a:solidFill>
                <a:latin typeface="Comic Sans MS" pitchFamily="66" charset="0"/>
              </a:rPr>
              <a:t>until</a:t>
            </a:r>
            <a:r>
              <a:rPr lang="en-US" altLang="zh-CN" sz="2400">
                <a:solidFill>
                  <a:srgbClr val="0070C0"/>
                </a:solidFill>
                <a:latin typeface="Comic Sans MS" pitchFamily="66" charset="0"/>
              </a:rPr>
              <a:t> false</a:t>
            </a:r>
          </a:p>
        </p:txBody>
      </p:sp>
      <p:sp>
        <p:nvSpPr>
          <p:cNvPr id="21510" name="Rectangle 5"/>
          <p:cNvSpPr>
            <a:spLocks noChangeArrowheads="1"/>
          </p:cNvSpPr>
          <p:nvPr/>
        </p:nvSpPr>
        <p:spPr bwMode="auto">
          <a:xfrm>
            <a:off x="6249254" y="1126515"/>
            <a:ext cx="474113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400" u="sng">
                <a:latin typeface="Baskerville Old Face" pitchFamily="18" charset="0"/>
              </a:rPr>
              <a:t>Consumer Process</a:t>
            </a:r>
          </a:p>
          <a:p>
            <a:pPr eaLnBrk="1" hangingPunct="1">
              <a:spcBef>
                <a:spcPct val="0"/>
              </a:spcBef>
              <a:buClrTx/>
              <a:buSzTx/>
              <a:buFontTx/>
              <a:buNone/>
            </a:pPr>
            <a:endParaRPr lang="en-US" altLang="zh-CN" sz="2400"/>
          </a:p>
          <a:p>
            <a:pPr eaLnBrk="1" hangingPunct="1">
              <a:spcBef>
                <a:spcPct val="0"/>
              </a:spcBef>
              <a:buClrTx/>
              <a:buSzTx/>
              <a:buFontTx/>
              <a:buNone/>
            </a:pPr>
            <a:r>
              <a:rPr lang="en-US" altLang="zh-CN" sz="2400" b="1">
                <a:solidFill>
                  <a:srgbClr val="0070C0"/>
                </a:solidFill>
                <a:latin typeface="Comic Sans MS" pitchFamily="66" charset="0"/>
              </a:rPr>
              <a:t>repeat</a:t>
            </a:r>
          </a:p>
          <a:p>
            <a:pPr lvl="1" eaLnBrk="1" hangingPunct="1">
              <a:spcBef>
                <a:spcPct val="0"/>
              </a:spcBef>
              <a:buClrTx/>
              <a:buSzTx/>
              <a:buFontTx/>
              <a:buNone/>
            </a:pPr>
            <a:r>
              <a:rPr lang="en-US" altLang="zh-CN" sz="2400">
                <a:solidFill>
                  <a:srgbClr val="0070C0"/>
                </a:solidFill>
                <a:latin typeface="Comic Sans MS" pitchFamily="66" charset="0"/>
              </a:rPr>
              <a:t>nFull-&gt;P();</a:t>
            </a:r>
          </a:p>
          <a:p>
            <a:pPr lvl="1" eaLnBrk="1" hangingPunct="1">
              <a:spcBef>
                <a:spcPct val="0"/>
              </a:spcBef>
              <a:buClrTx/>
              <a:buSzTx/>
              <a:buFontTx/>
              <a:buNone/>
            </a:pPr>
            <a:r>
              <a:rPr lang="en-US" altLang="zh-CN" sz="2400">
                <a:solidFill>
                  <a:srgbClr val="002060"/>
                </a:solidFill>
                <a:latin typeface="Comic Sans MS" pitchFamily="66" charset="0"/>
              </a:rPr>
              <a:t>mutex-&gt;P();</a:t>
            </a:r>
          </a:p>
          <a:p>
            <a:pPr lvl="1" eaLnBrk="1" hangingPunct="1">
              <a:spcBef>
                <a:spcPct val="0"/>
              </a:spcBef>
              <a:buClrTx/>
              <a:buSzTx/>
              <a:buFontTx/>
              <a:buNone/>
            </a:pPr>
            <a:r>
              <a:rPr lang="en-US" altLang="zh-CN" sz="2400">
                <a:solidFill>
                  <a:srgbClr val="002060"/>
                </a:solidFill>
                <a:latin typeface="Comic Sans MS" pitchFamily="66" charset="0"/>
              </a:rPr>
              <a:t>	nextc = buffer[out];</a:t>
            </a:r>
          </a:p>
          <a:p>
            <a:pPr lvl="1" eaLnBrk="1" hangingPunct="1">
              <a:spcBef>
                <a:spcPct val="0"/>
              </a:spcBef>
              <a:buClrTx/>
              <a:buSzTx/>
              <a:buFontTx/>
              <a:buNone/>
            </a:pPr>
            <a:r>
              <a:rPr lang="en-US" altLang="zh-CN" sz="2400">
                <a:solidFill>
                  <a:srgbClr val="002060"/>
                </a:solidFill>
                <a:latin typeface="Comic Sans MS" pitchFamily="66" charset="0"/>
              </a:rPr>
              <a:t>	out = out + 1 mod n;</a:t>
            </a:r>
          </a:p>
          <a:p>
            <a:pPr lvl="1" eaLnBrk="1" hangingPunct="1">
              <a:spcBef>
                <a:spcPct val="0"/>
              </a:spcBef>
              <a:buClrTx/>
              <a:buSzTx/>
              <a:buFontTx/>
              <a:buNone/>
            </a:pPr>
            <a:r>
              <a:rPr lang="en-US" altLang="zh-CN" sz="2400">
                <a:solidFill>
                  <a:srgbClr val="002060"/>
                </a:solidFill>
                <a:latin typeface="Comic Sans MS" pitchFamily="66" charset="0"/>
              </a:rPr>
              <a:t>mutex-&gt;V();</a:t>
            </a:r>
          </a:p>
          <a:p>
            <a:pPr lvl="1" eaLnBrk="1" hangingPunct="1">
              <a:spcBef>
                <a:spcPct val="0"/>
              </a:spcBef>
              <a:buClrTx/>
              <a:buSzTx/>
              <a:buFontTx/>
              <a:buNone/>
            </a:pPr>
            <a:r>
              <a:rPr lang="en-US" altLang="zh-CN" sz="2400">
                <a:solidFill>
                  <a:srgbClr val="0070C0"/>
                </a:solidFill>
                <a:latin typeface="Comic Sans MS" pitchFamily="66" charset="0"/>
              </a:rPr>
              <a:t>nEmpty-&gt;V();</a:t>
            </a:r>
          </a:p>
          <a:p>
            <a:pPr lvl="1" eaLnBrk="1" hangingPunct="1">
              <a:spcBef>
                <a:spcPct val="0"/>
              </a:spcBef>
              <a:buClrTx/>
              <a:buSzTx/>
              <a:buFontTx/>
              <a:buNone/>
            </a:pPr>
            <a:r>
              <a:rPr lang="en-US" altLang="zh-CN" sz="2400">
                <a:solidFill>
                  <a:srgbClr val="0070C0"/>
                </a:solidFill>
                <a:latin typeface="Comic Sans MS" pitchFamily="66" charset="0"/>
              </a:rPr>
              <a:t>	consume the item nextc;</a:t>
            </a:r>
          </a:p>
          <a:p>
            <a:pPr lvl="1" eaLnBrk="1" hangingPunct="1">
              <a:spcBef>
                <a:spcPct val="0"/>
              </a:spcBef>
              <a:buClrTx/>
              <a:buSzTx/>
              <a:buFontTx/>
              <a:buNone/>
            </a:pPr>
            <a:r>
              <a:rPr lang="en-US" altLang="zh-CN" sz="2400">
                <a:solidFill>
                  <a:srgbClr val="0070C0"/>
                </a:solidFill>
                <a:latin typeface="Comic Sans MS" pitchFamily="66" charset="0"/>
              </a:rPr>
              <a:t>	remaining section;</a:t>
            </a:r>
          </a:p>
          <a:p>
            <a:pPr eaLnBrk="1" hangingPunct="1">
              <a:spcBef>
                <a:spcPct val="0"/>
              </a:spcBef>
              <a:buClrTx/>
              <a:buSzTx/>
              <a:buFontTx/>
              <a:buNone/>
            </a:pPr>
            <a:r>
              <a:rPr lang="en-US" altLang="zh-CN" sz="2400" b="1">
                <a:solidFill>
                  <a:srgbClr val="0070C0"/>
                </a:solidFill>
                <a:latin typeface="Comic Sans MS" pitchFamily="66" charset="0"/>
              </a:rPr>
              <a:t>until</a:t>
            </a:r>
            <a:r>
              <a:rPr lang="en-US" altLang="zh-CN" sz="2400">
                <a:solidFill>
                  <a:srgbClr val="0070C0"/>
                </a:solidFill>
                <a:latin typeface="Comic Sans MS" pitchFamily="66" charset="0"/>
              </a:rPr>
              <a:t> false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981200" y="277814"/>
            <a:ext cx="8229600" cy="630237"/>
          </a:xfrm>
        </p:spPr>
        <p:txBody>
          <a:bodyPr/>
          <a:lstStyle/>
          <a:p>
            <a:pPr eaLnBrk="1" hangingPunct="1"/>
            <a:r>
              <a:rPr lang="en-US" altLang="zh-CN">
                <a:ea typeface="宋体" pitchFamily="2" charset="-122"/>
              </a:rPr>
              <a:t>Semaphore</a:t>
            </a:r>
          </a:p>
        </p:txBody>
      </p:sp>
      <p:sp>
        <p:nvSpPr>
          <p:cNvPr id="22533" name="Rectangle 3"/>
          <p:cNvSpPr>
            <a:spLocks noGrp="1" noChangeArrowheads="1"/>
          </p:cNvSpPr>
          <p:nvPr>
            <p:ph type="body" idx="1"/>
          </p:nvPr>
        </p:nvSpPr>
        <p:spPr>
          <a:xfrm>
            <a:off x="1981200" y="1008857"/>
            <a:ext cx="8229600" cy="1133475"/>
          </a:xfrm>
        </p:spPr>
        <p:txBody>
          <a:bodyPr/>
          <a:lstStyle/>
          <a:p>
            <a:pPr eaLnBrk="1" hangingPunct="1"/>
            <a:r>
              <a:rPr lang="en-US" altLang="zh-CN" sz="2400">
                <a:latin typeface="Baskerville Old Face" pitchFamily="18" charset="0"/>
                <a:ea typeface="宋体" pitchFamily="2" charset="-122"/>
              </a:rPr>
              <a:t>The </a:t>
            </a:r>
            <a:r>
              <a:rPr lang="en-US" altLang="zh-CN" sz="2400" u="sng">
                <a:solidFill>
                  <a:srgbClr val="0070C0"/>
                </a:solidFill>
                <a:latin typeface="Comic Sans MS" pitchFamily="66" charset="0"/>
                <a:ea typeface="宋体" pitchFamily="2" charset="-122"/>
              </a:rPr>
              <a:t>order</a:t>
            </a:r>
            <a:r>
              <a:rPr lang="en-US" altLang="zh-CN" sz="2400">
                <a:latin typeface="Baskerville Old Face" pitchFamily="18" charset="0"/>
                <a:ea typeface="宋体" pitchFamily="2" charset="-122"/>
              </a:rPr>
              <a:t> of semaphore operations is important.</a:t>
            </a:r>
          </a:p>
          <a:p>
            <a:pPr lvl="1" eaLnBrk="1" hangingPunct="1"/>
            <a:r>
              <a:rPr lang="en-US" altLang="zh-CN" sz="2400">
                <a:ea typeface="宋体" pitchFamily="2" charset="-122"/>
              </a:rPr>
              <a:t>What may happen to the following code?</a:t>
            </a:r>
          </a:p>
          <a:p>
            <a:pPr eaLnBrk="1" hangingPunct="1"/>
            <a:endParaRPr lang="en-US" altLang="zh-CN" sz="2400">
              <a:ea typeface="宋体" pitchFamily="2" charset="-122"/>
            </a:endParaRPr>
          </a:p>
        </p:txBody>
      </p:sp>
      <p:sp>
        <p:nvSpPr>
          <p:cNvPr id="22534" name="Rectangle 4"/>
          <p:cNvSpPr>
            <a:spLocks noChangeArrowheads="1"/>
          </p:cNvSpPr>
          <p:nvPr/>
        </p:nvSpPr>
        <p:spPr bwMode="auto">
          <a:xfrm>
            <a:off x="2208212" y="2095379"/>
            <a:ext cx="374491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000" u="sng">
                <a:latin typeface="Baskerville Old Face" pitchFamily="18" charset="0"/>
              </a:rPr>
              <a:t>Producer Process</a:t>
            </a:r>
          </a:p>
          <a:p>
            <a:pPr eaLnBrk="1" hangingPunct="1">
              <a:spcBef>
                <a:spcPct val="0"/>
              </a:spcBef>
              <a:buClrTx/>
              <a:buSzTx/>
              <a:buFontTx/>
              <a:buNone/>
            </a:pPr>
            <a:endParaRPr lang="en-US" altLang="zh-CN" sz="2000">
              <a:latin typeface="Baskerville Old Face" pitchFamily="18" charset="0"/>
            </a:endParaRPr>
          </a:p>
          <a:p>
            <a:pPr eaLnBrk="1" hangingPunct="1">
              <a:spcBef>
                <a:spcPct val="0"/>
              </a:spcBef>
              <a:buClrTx/>
              <a:buSzTx/>
              <a:buFontTx/>
              <a:buNone/>
            </a:pPr>
            <a:r>
              <a:rPr lang="en-US" altLang="zh-CN" sz="2000" b="1">
                <a:latin typeface="Comic Sans MS" pitchFamily="66" charset="0"/>
              </a:rPr>
              <a:t>repeat</a:t>
            </a:r>
          </a:p>
          <a:p>
            <a:pPr lvl="1" eaLnBrk="1" hangingPunct="1">
              <a:spcBef>
                <a:spcPct val="0"/>
              </a:spcBef>
              <a:buClrTx/>
              <a:buSzTx/>
              <a:buFontTx/>
              <a:buNone/>
            </a:pPr>
            <a:r>
              <a:rPr lang="en-US" altLang="zh-CN" sz="2000">
                <a:latin typeface="Comic Sans MS" pitchFamily="66" charset="0"/>
              </a:rPr>
              <a:t>produce an item in nextp;</a:t>
            </a:r>
          </a:p>
          <a:p>
            <a:pPr lvl="1" eaLnBrk="1" hangingPunct="1">
              <a:spcBef>
                <a:spcPct val="0"/>
              </a:spcBef>
              <a:buClrTx/>
              <a:buSzTx/>
              <a:buFontTx/>
              <a:buNone/>
            </a:pPr>
            <a:r>
              <a:rPr lang="en-US" altLang="zh-CN" sz="2000">
                <a:solidFill>
                  <a:srgbClr val="002060"/>
                </a:solidFill>
                <a:latin typeface="Comic Sans MS" pitchFamily="66" charset="0"/>
              </a:rPr>
              <a:t>mutex-&gt;P(); </a:t>
            </a:r>
          </a:p>
          <a:p>
            <a:pPr lvl="1" eaLnBrk="1" hangingPunct="1">
              <a:spcBef>
                <a:spcPct val="0"/>
              </a:spcBef>
              <a:buClrTx/>
              <a:buSzTx/>
              <a:buFontTx/>
              <a:buNone/>
            </a:pPr>
            <a:r>
              <a:rPr lang="en-US" altLang="zh-CN" sz="2000">
                <a:solidFill>
                  <a:srgbClr val="0070C0"/>
                </a:solidFill>
                <a:latin typeface="Comic Sans MS" pitchFamily="66" charset="0"/>
              </a:rPr>
              <a:t>nEmpty-&gt;P();</a:t>
            </a:r>
          </a:p>
          <a:p>
            <a:pPr lvl="1" eaLnBrk="1" hangingPunct="1">
              <a:spcBef>
                <a:spcPct val="0"/>
              </a:spcBef>
              <a:buClrTx/>
              <a:buSzTx/>
              <a:buFontTx/>
              <a:buNone/>
            </a:pPr>
            <a:r>
              <a:rPr lang="en-US" altLang="zh-CN" sz="2000">
                <a:latin typeface="Comic Sans MS" pitchFamily="66" charset="0"/>
              </a:rPr>
              <a:t>	buffer[in] = nextp;</a:t>
            </a:r>
          </a:p>
          <a:p>
            <a:pPr lvl="1" eaLnBrk="1" hangingPunct="1">
              <a:spcBef>
                <a:spcPct val="0"/>
              </a:spcBef>
              <a:buClrTx/>
              <a:buSzTx/>
              <a:buFontTx/>
              <a:buNone/>
            </a:pPr>
            <a:r>
              <a:rPr lang="en-US" altLang="zh-CN" sz="2000">
                <a:latin typeface="Comic Sans MS" pitchFamily="66" charset="0"/>
              </a:rPr>
              <a:t>	in = in + 1 mod n;</a:t>
            </a:r>
          </a:p>
          <a:p>
            <a:pPr lvl="1" eaLnBrk="1" hangingPunct="1">
              <a:spcBef>
                <a:spcPct val="0"/>
              </a:spcBef>
              <a:buClrTx/>
              <a:buSzTx/>
              <a:buFontTx/>
              <a:buNone/>
            </a:pPr>
            <a:r>
              <a:rPr lang="en-US" altLang="zh-CN" sz="2000">
                <a:solidFill>
                  <a:srgbClr val="0070C0"/>
                </a:solidFill>
                <a:latin typeface="Comic Sans MS" pitchFamily="66" charset="0"/>
              </a:rPr>
              <a:t>nFull-&gt;V(); </a:t>
            </a:r>
          </a:p>
          <a:p>
            <a:pPr lvl="1" eaLnBrk="1" hangingPunct="1">
              <a:spcBef>
                <a:spcPct val="0"/>
              </a:spcBef>
              <a:buClrTx/>
              <a:buSzTx/>
              <a:buFontTx/>
              <a:buNone/>
            </a:pPr>
            <a:r>
              <a:rPr lang="en-US" altLang="zh-CN" sz="2000">
                <a:solidFill>
                  <a:srgbClr val="002060"/>
                </a:solidFill>
                <a:latin typeface="Comic Sans MS" pitchFamily="66" charset="0"/>
              </a:rPr>
              <a:t>mutex-&gt;V();</a:t>
            </a:r>
          </a:p>
          <a:p>
            <a:pPr lvl="1" eaLnBrk="1" hangingPunct="1">
              <a:spcBef>
                <a:spcPct val="0"/>
              </a:spcBef>
              <a:buClrTx/>
              <a:buSzTx/>
              <a:buFontTx/>
              <a:buNone/>
            </a:pPr>
            <a:r>
              <a:rPr lang="en-US" altLang="zh-CN" sz="2000">
                <a:latin typeface="Comic Sans MS" pitchFamily="66" charset="0"/>
              </a:rPr>
              <a:t>	remaining section;</a:t>
            </a:r>
          </a:p>
          <a:p>
            <a:pPr eaLnBrk="1" hangingPunct="1">
              <a:spcBef>
                <a:spcPct val="0"/>
              </a:spcBef>
              <a:buClrTx/>
              <a:buSzTx/>
              <a:buFontTx/>
              <a:buNone/>
            </a:pPr>
            <a:r>
              <a:rPr lang="en-US" altLang="zh-CN" sz="2000" b="1">
                <a:latin typeface="Comic Sans MS" pitchFamily="66" charset="0"/>
              </a:rPr>
              <a:t>until</a:t>
            </a:r>
            <a:r>
              <a:rPr lang="en-US" altLang="zh-CN" sz="2000">
                <a:latin typeface="Comic Sans MS" pitchFamily="66" charset="0"/>
              </a:rPr>
              <a:t> false</a:t>
            </a:r>
          </a:p>
        </p:txBody>
      </p:sp>
      <p:sp>
        <p:nvSpPr>
          <p:cNvPr id="22535" name="Rectangle 5"/>
          <p:cNvSpPr>
            <a:spLocks noChangeArrowheads="1"/>
          </p:cNvSpPr>
          <p:nvPr/>
        </p:nvSpPr>
        <p:spPr bwMode="auto">
          <a:xfrm>
            <a:off x="6238877" y="2047098"/>
            <a:ext cx="381635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000" u="sng">
                <a:latin typeface="Baskerville Old Face" pitchFamily="18" charset="0"/>
              </a:rPr>
              <a:t>Consumer Process</a:t>
            </a:r>
          </a:p>
          <a:p>
            <a:pPr eaLnBrk="1" hangingPunct="1">
              <a:spcBef>
                <a:spcPct val="0"/>
              </a:spcBef>
              <a:buClrTx/>
              <a:buSzTx/>
              <a:buFontTx/>
              <a:buNone/>
            </a:pPr>
            <a:endParaRPr lang="en-US" altLang="zh-CN" sz="2000">
              <a:latin typeface="Baskerville Old Face" pitchFamily="18" charset="0"/>
            </a:endParaRPr>
          </a:p>
          <a:p>
            <a:pPr eaLnBrk="1" hangingPunct="1">
              <a:spcBef>
                <a:spcPct val="0"/>
              </a:spcBef>
              <a:buClrTx/>
              <a:buSzTx/>
              <a:buFontTx/>
              <a:buNone/>
            </a:pPr>
            <a:r>
              <a:rPr lang="en-US" altLang="zh-CN" sz="2000" b="1">
                <a:latin typeface="Comic Sans MS" pitchFamily="66" charset="0"/>
              </a:rPr>
              <a:t>repeat</a:t>
            </a:r>
          </a:p>
          <a:p>
            <a:pPr lvl="1" eaLnBrk="1" hangingPunct="1">
              <a:spcBef>
                <a:spcPct val="0"/>
              </a:spcBef>
              <a:buClrTx/>
              <a:buSzTx/>
              <a:buFontTx/>
              <a:buNone/>
            </a:pPr>
            <a:r>
              <a:rPr lang="en-US" altLang="zh-CN" sz="2000">
                <a:solidFill>
                  <a:srgbClr val="002060"/>
                </a:solidFill>
                <a:latin typeface="Comic Sans MS" pitchFamily="66" charset="0"/>
              </a:rPr>
              <a:t>mutex-&gt;P();</a:t>
            </a:r>
          </a:p>
          <a:p>
            <a:pPr lvl="1" eaLnBrk="1" hangingPunct="1">
              <a:spcBef>
                <a:spcPct val="0"/>
              </a:spcBef>
              <a:buClrTx/>
              <a:buSzTx/>
              <a:buFontTx/>
              <a:buNone/>
            </a:pPr>
            <a:r>
              <a:rPr lang="en-US" altLang="zh-CN" sz="2000">
                <a:solidFill>
                  <a:srgbClr val="0070C0"/>
                </a:solidFill>
                <a:latin typeface="Comic Sans MS" pitchFamily="66" charset="0"/>
              </a:rPr>
              <a:t>nFull-&gt;P();</a:t>
            </a:r>
          </a:p>
          <a:p>
            <a:pPr lvl="1" eaLnBrk="1" hangingPunct="1">
              <a:spcBef>
                <a:spcPct val="0"/>
              </a:spcBef>
              <a:buClrTx/>
              <a:buSzTx/>
              <a:buFontTx/>
              <a:buNone/>
            </a:pPr>
            <a:r>
              <a:rPr lang="en-US" altLang="zh-CN" sz="2000">
                <a:latin typeface="Comic Sans MS" pitchFamily="66" charset="0"/>
              </a:rPr>
              <a:t>	nextc = buffer[out];</a:t>
            </a:r>
          </a:p>
          <a:p>
            <a:pPr lvl="1" eaLnBrk="1" hangingPunct="1">
              <a:spcBef>
                <a:spcPct val="0"/>
              </a:spcBef>
              <a:buClrTx/>
              <a:buSzTx/>
              <a:buFontTx/>
              <a:buNone/>
            </a:pPr>
            <a:r>
              <a:rPr lang="en-US" altLang="zh-CN" sz="2000">
                <a:latin typeface="Comic Sans MS" pitchFamily="66" charset="0"/>
              </a:rPr>
              <a:t>	out = out + 1 mod n;</a:t>
            </a:r>
          </a:p>
          <a:p>
            <a:pPr lvl="1" eaLnBrk="1" hangingPunct="1">
              <a:spcBef>
                <a:spcPct val="0"/>
              </a:spcBef>
              <a:buClrTx/>
              <a:buSzTx/>
              <a:buFontTx/>
              <a:buNone/>
            </a:pPr>
            <a:r>
              <a:rPr lang="en-US" altLang="zh-CN" sz="2000">
                <a:solidFill>
                  <a:srgbClr val="0070C0"/>
                </a:solidFill>
                <a:latin typeface="Comic Sans MS" pitchFamily="66" charset="0"/>
              </a:rPr>
              <a:t>nEmpty-&gt;V(); </a:t>
            </a:r>
          </a:p>
          <a:p>
            <a:pPr lvl="1" eaLnBrk="1" hangingPunct="1">
              <a:spcBef>
                <a:spcPct val="0"/>
              </a:spcBef>
              <a:buClrTx/>
              <a:buSzTx/>
              <a:buFontTx/>
              <a:buNone/>
            </a:pPr>
            <a:r>
              <a:rPr lang="en-US" altLang="zh-CN" sz="2000">
                <a:solidFill>
                  <a:srgbClr val="002060"/>
                </a:solidFill>
                <a:latin typeface="Comic Sans MS" pitchFamily="66" charset="0"/>
              </a:rPr>
              <a:t>mutex-&gt;V();</a:t>
            </a:r>
          </a:p>
          <a:p>
            <a:pPr lvl="1" eaLnBrk="1" hangingPunct="1">
              <a:spcBef>
                <a:spcPct val="0"/>
              </a:spcBef>
              <a:buClrTx/>
              <a:buSzTx/>
              <a:buFontTx/>
              <a:buNone/>
            </a:pPr>
            <a:r>
              <a:rPr lang="en-US" altLang="zh-CN" sz="2000">
                <a:latin typeface="Comic Sans MS" pitchFamily="66" charset="0"/>
              </a:rPr>
              <a:t>	consume the item nextc;</a:t>
            </a:r>
          </a:p>
          <a:p>
            <a:pPr lvl="1" eaLnBrk="1" hangingPunct="1">
              <a:spcBef>
                <a:spcPct val="0"/>
              </a:spcBef>
              <a:buClrTx/>
              <a:buSzTx/>
              <a:buFontTx/>
              <a:buNone/>
            </a:pPr>
            <a:r>
              <a:rPr lang="en-US" altLang="zh-CN" sz="2000">
                <a:latin typeface="Comic Sans MS" pitchFamily="66" charset="0"/>
              </a:rPr>
              <a:t>	remaining section;</a:t>
            </a:r>
          </a:p>
          <a:p>
            <a:pPr eaLnBrk="1" hangingPunct="1">
              <a:spcBef>
                <a:spcPct val="0"/>
              </a:spcBef>
              <a:buClrTx/>
              <a:buSzTx/>
              <a:buFontTx/>
              <a:buNone/>
            </a:pPr>
            <a:r>
              <a:rPr lang="en-US" altLang="zh-CN" sz="2000" b="1">
                <a:latin typeface="Comic Sans MS" pitchFamily="66" charset="0"/>
              </a:rPr>
              <a:t>until</a:t>
            </a:r>
            <a:r>
              <a:rPr lang="en-US" altLang="zh-CN" sz="2000">
                <a:latin typeface="Comic Sans MS" pitchFamily="66" charset="0"/>
              </a:rPr>
              <a:t> false</a:t>
            </a:r>
          </a:p>
        </p:txBody>
      </p:sp>
      <p:sp>
        <p:nvSpPr>
          <p:cNvPr id="48134" name="Text Box 6"/>
          <p:cNvSpPr txBox="1">
            <a:spLocks noChangeArrowheads="1"/>
          </p:cNvSpPr>
          <p:nvPr/>
        </p:nvSpPr>
        <p:spPr bwMode="auto">
          <a:xfrm>
            <a:off x="1569183" y="6158216"/>
            <a:ext cx="80645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50000"/>
              </a:spcBef>
              <a:buClrTx/>
              <a:buSzTx/>
              <a:buFontTx/>
              <a:buNone/>
            </a:pPr>
            <a:r>
              <a:rPr lang="zh-CN" altLang="en-US" sz="2000">
                <a:latin typeface="楷体_GB2312" pitchFamily="49" charset="-122"/>
                <a:ea typeface="楷体_GB2312" pitchFamily="49" charset="-122"/>
              </a:rPr>
              <a:t>应先执行对</a:t>
            </a:r>
            <a:r>
              <a:rPr lang="zh-CN" altLang="en-US" sz="2000" u="sng">
                <a:latin typeface="楷体_GB2312" pitchFamily="49" charset="-122"/>
                <a:ea typeface="楷体_GB2312" pitchFamily="49" charset="-122"/>
              </a:rPr>
              <a:t>资源信号量</a:t>
            </a:r>
            <a:r>
              <a:rPr lang="zh-CN" altLang="en-US" sz="2000">
                <a:latin typeface="楷体_GB2312" pitchFamily="49" charset="-122"/>
                <a:ea typeface="楷体_GB2312" pitchFamily="49" charset="-122"/>
              </a:rPr>
              <a:t>的</a:t>
            </a:r>
            <a:r>
              <a:rPr lang="en-US" altLang="zh-CN" sz="2000">
                <a:latin typeface="楷体_GB2312" pitchFamily="49" charset="-122"/>
                <a:ea typeface="楷体_GB2312" pitchFamily="49" charset="-122"/>
              </a:rPr>
              <a:t>P</a:t>
            </a:r>
            <a:r>
              <a:rPr lang="zh-CN" altLang="en-US" sz="2000">
                <a:latin typeface="楷体_GB2312" pitchFamily="49" charset="-122"/>
                <a:ea typeface="楷体_GB2312" pitchFamily="49" charset="-122"/>
              </a:rPr>
              <a:t>操作，然后再执行对</a:t>
            </a:r>
            <a:r>
              <a:rPr lang="zh-CN" altLang="en-US" sz="2000" u="sng">
                <a:latin typeface="楷体_GB2312" pitchFamily="49" charset="-122"/>
                <a:ea typeface="楷体_GB2312" pitchFamily="49" charset="-122"/>
              </a:rPr>
              <a:t>互斥信号量</a:t>
            </a:r>
            <a:r>
              <a:rPr lang="zh-CN" altLang="en-US" sz="2000">
                <a:latin typeface="楷体_GB2312" pitchFamily="49" charset="-122"/>
                <a:ea typeface="楷体_GB2312" pitchFamily="49" charset="-122"/>
              </a:rPr>
              <a:t>的</a:t>
            </a:r>
            <a:r>
              <a:rPr lang="en-US" altLang="zh-CN" sz="2000">
                <a:latin typeface="楷体_GB2312" pitchFamily="49" charset="-122"/>
                <a:ea typeface="楷体_GB2312" pitchFamily="49" charset="-122"/>
              </a:rPr>
              <a:t>P</a:t>
            </a:r>
            <a:r>
              <a:rPr lang="zh-CN" altLang="en-US" sz="2000">
                <a:latin typeface="楷体_GB2312" pitchFamily="49" charset="-122"/>
                <a:ea typeface="楷体_GB2312" pitchFamily="49" charset="-122"/>
              </a:rPr>
              <a:t>操作</a:t>
            </a:r>
          </a:p>
        </p:txBody>
      </p:sp>
      <p:cxnSp>
        <p:nvCxnSpPr>
          <p:cNvPr id="22537" name="直接连接符 2"/>
          <p:cNvCxnSpPr>
            <a:cxnSpLocks noChangeShapeType="1"/>
          </p:cNvCxnSpPr>
          <p:nvPr/>
        </p:nvCxnSpPr>
        <p:spPr bwMode="auto">
          <a:xfrm>
            <a:off x="2667489" y="3748453"/>
            <a:ext cx="0" cy="107852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8" name="直接连接符 4"/>
          <p:cNvCxnSpPr>
            <a:cxnSpLocks noChangeShapeType="1"/>
          </p:cNvCxnSpPr>
          <p:nvPr/>
        </p:nvCxnSpPr>
        <p:spPr bwMode="auto">
          <a:xfrm>
            <a:off x="2486758" y="3473571"/>
            <a:ext cx="0" cy="169630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9" name="直接连接符 7"/>
          <p:cNvCxnSpPr>
            <a:cxnSpLocks noChangeShapeType="1"/>
          </p:cNvCxnSpPr>
          <p:nvPr/>
        </p:nvCxnSpPr>
        <p:spPr bwMode="auto">
          <a:xfrm>
            <a:off x="6688016" y="3352372"/>
            <a:ext cx="0" cy="108774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0" name="直接连接符 9"/>
          <p:cNvCxnSpPr>
            <a:cxnSpLocks noChangeShapeType="1"/>
          </p:cNvCxnSpPr>
          <p:nvPr/>
        </p:nvCxnSpPr>
        <p:spPr bwMode="auto">
          <a:xfrm>
            <a:off x="6519008" y="3144715"/>
            <a:ext cx="0" cy="1682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3557" name="Rectangle 3"/>
          <p:cNvSpPr>
            <a:spLocks noGrp="1" noChangeArrowheads="1"/>
          </p:cNvSpPr>
          <p:nvPr>
            <p:ph type="body" idx="1"/>
          </p:nvPr>
        </p:nvSpPr>
        <p:spPr>
          <a:xfrm>
            <a:off x="1397977" y="981075"/>
            <a:ext cx="9196754" cy="5029200"/>
          </a:xfrm>
        </p:spPr>
        <p:txBody>
          <a:bodyPr/>
          <a:lstStyle/>
          <a:p>
            <a:pPr eaLnBrk="1" hangingPunct="1">
              <a:buFont typeface="Wingdings" pitchFamily="2" charset="2"/>
              <a:buNone/>
            </a:pPr>
            <a:r>
              <a:rPr lang="en-US" altLang="zh-CN" sz="2000" b="1" u="sng">
                <a:latin typeface="Comic Sans MS" pitchFamily="66" charset="0"/>
                <a:ea typeface="宋体" pitchFamily="2" charset="-122"/>
              </a:rPr>
              <a:t>Dining Philosopher Problem</a:t>
            </a:r>
          </a:p>
          <a:p>
            <a:pPr eaLnBrk="1" hangingPunct="1"/>
            <a:r>
              <a:rPr lang="en-US" altLang="zh-CN" sz="2000">
                <a:latin typeface="Baskerville Old Face" pitchFamily="18" charset="0"/>
                <a:ea typeface="宋体" pitchFamily="2" charset="-122"/>
              </a:rPr>
              <a:t>a round table with </a:t>
            </a:r>
            <a:r>
              <a:rPr lang="en-US" altLang="zh-CN" sz="2000" b="1" i="1">
                <a:solidFill>
                  <a:srgbClr val="0070C0"/>
                </a:solidFill>
                <a:latin typeface="Comic Sans MS" pitchFamily="66" charset="0"/>
                <a:ea typeface="宋体" pitchFamily="2" charset="-122"/>
              </a:rPr>
              <a:t>5</a:t>
            </a:r>
            <a:r>
              <a:rPr lang="en-US" altLang="zh-CN" sz="2000" i="1">
                <a:solidFill>
                  <a:schemeClr val="accent2"/>
                </a:solidFill>
                <a:latin typeface="Baskerville Old Face" pitchFamily="18" charset="0"/>
                <a:ea typeface="宋体" pitchFamily="2" charset="-122"/>
              </a:rPr>
              <a:t> </a:t>
            </a:r>
            <a:r>
              <a:rPr lang="en-US" altLang="zh-CN" sz="2000">
                <a:latin typeface="Baskerville Old Face" pitchFamily="18" charset="0"/>
                <a:ea typeface="宋体" pitchFamily="2" charset="-122"/>
              </a:rPr>
              <a:t>dining philosophers</a:t>
            </a:r>
          </a:p>
          <a:p>
            <a:pPr eaLnBrk="1" hangingPunct="1"/>
            <a:r>
              <a:rPr lang="en-US" altLang="zh-CN" sz="2000">
                <a:latin typeface="Baskerville Old Face" pitchFamily="18" charset="0"/>
                <a:ea typeface="宋体" pitchFamily="2" charset="-122"/>
              </a:rPr>
              <a:t>one chop-stick between neighboring philosophers</a:t>
            </a:r>
          </a:p>
          <a:p>
            <a:pPr eaLnBrk="1" hangingPunct="1"/>
            <a:r>
              <a:rPr lang="en-US" altLang="zh-CN" sz="2000">
                <a:latin typeface="Baskerville Old Face" pitchFamily="18" charset="0"/>
                <a:ea typeface="宋体" pitchFamily="2" charset="-122"/>
              </a:rPr>
              <a:t>philosophers' process</a:t>
            </a:r>
          </a:p>
          <a:p>
            <a:pPr lvl="2" eaLnBrk="1" hangingPunct="1">
              <a:buFont typeface="Wingdings" pitchFamily="2" charset="2"/>
              <a:buNone/>
            </a:pPr>
            <a:r>
              <a:rPr lang="en-US" altLang="zh-CN" sz="2000" b="1">
                <a:solidFill>
                  <a:srgbClr val="0070C0"/>
                </a:solidFill>
                <a:latin typeface="Comic Sans MS" pitchFamily="66" charset="0"/>
                <a:ea typeface="宋体" pitchFamily="2" charset="-122"/>
              </a:rPr>
              <a:t>for</a:t>
            </a:r>
            <a:r>
              <a:rPr lang="en-US" altLang="zh-CN" sz="2000">
                <a:solidFill>
                  <a:srgbClr val="0070C0"/>
                </a:solidFill>
                <a:latin typeface="Comic Sans MS" pitchFamily="66" charset="0"/>
                <a:ea typeface="宋体" pitchFamily="2" charset="-122"/>
              </a:rPr>
              <a:t> (;;) {</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thinking;</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pick up </a:t>
            </a:r>
            <a:r>
              <a:rPr lang="en-US" altLang="zh-CN" sz="2000">
                <a:solidFill>
                  <a:srgbClr val="002060"/>
                </a:solidFill>
                <a:latin typeface="Comic Sans MS" pitchFamily="66" charset="0"/>
                <a:ea typeface="宋体" pitchFamily="2" charset="-122"/>
              </a:rPr>
              <a:t>both left and right </a:t>
            </a:r>
            <a:r>
              <a:rPr lang="en-US" altLang="zh-CN" sz="2000">
                <a:solidFill>
                  <a:srgbClr val="0070C0"/>
                </a:solidFill>
                <a:latin typeface="Comic Sans MS" pitchFamily="66" charset="0"/>
                <a:ea typeface="宋体" pitchFamily="2" charset="-122"/>
              </a:rPr>
              <a:t>chopstick;</a:t>
            </a:r>
          </a:p>
          <a:p>
            <a:pPr lvl="2" eaLnBrk="1" hangingPunct="1">
              <a:buFont typeface="Wingdings" pitchFamily="2" charset="2"/>
              <a:buNone/>
            </a:pPr>
            <a:r>
              <a:rPr lang="en-US" altLang="zh-CN" sz="2000">
                <a:solidFill>
                  <a:schemeClr val="accent2"/>
                </a:solidFill>
                <a:latin typeface="Comic Sans MS" pitchFamily="66" charset="0"/>
                <a:ea typeface="宋体" pitchFamily="2" charset="-122"/>
              </a:rPr>
              <a:t>	</a:t>
            </a:r>
            <a:r>
              <a:rPr lang="en-US" altLang="zh-CN" sz="2000">
                <a:solidFill>
                  <a:srgbClr val="0070C0"/>
                </a:solidFill>
                <a:latin typeface="Comic Sans MS" pitchFamily="66" charset="0"/>
                <a:ea typeface="宋体" pitchFamily="2" charset="-122"/>
              </a:rPr>
              <a:t>eating;</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put down </a:t>
            </a:r>
            <a:r>
              <a:rPr lang="en-US" altLang="zh-CN" sz="2000">
                <a:solidFill>
                  <a:srgbClr val="002060"/>
                </a:solidFill>
                <a:latin typeface="Comic Sans MS" pitchFamily="66" charset="0"/>
                <a:ea typeface="宋体" pitchFamily="2" charset="-122"/>
              </a:rPr>
              <a:t>both left and right </a:t>
            </a:r>
            <a:r>
              <a:rPr lang="en-US" altLang="zh-CN" sz="2000">
                <a:solidFill>
                  <a:srgbClr val="0070C0"/>
                </a:solidFill>
                <a:latin typeface="Comic Sans MS" pitchFamily="66" charset="0"/>
                <a:ea typeface="宋体" pitchFamily="2" charset="-122"/>
              </a:rPr>
              <a:t>chopstick;</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buFont typeface="Wingdings" pitchFamily="2" charset="2"/>
              <a:buNone/>
            </a:pPr>
            <a:r>
              <a:rPr lang="en-US" altLang="zh-CN" sz="2000">
                <a:latin typeface="Baskerville Old Face" pitchFamily="18" charset="0"/>
                <a:ea typeface="宋体" pitchFamily="2" charset="-122"/>
              </a:rPr>
              <a:t>Solution using semaphores</a:t>
            </a:r>
          </a:p>
          <a:p>
            <a:pPr eaLnBrk="1" hangingPunct="1"/>
            <a:r>
              <a:rPr lang="en-US" altLang="zh-CN" sz="2000" b="1">
                <a:latin typeface="Baskerville Old Face" pitchFamily="18" charset="0"/>
                <a:ea typeface="宋体" pitchFamily="2" charset="-122"/>
              </a:rPr>
              <a:t>one semaphore </a:t>
            </a:r>
            <a:r>
              <a:rPr lang="en-US" altLang="zh-CN" sz="2000">
                <a:latin typeface="Baskerville Old Face" pitchFamily="18" charset="0"/>
                <a:ea typeface="宋体" pitchFamily="2" charset="-122"/>
              </a:rPr>
              <a:t>with value 1 for </a:t>
            </a:r>
            <a:r>
              <a:rPr lang="en-US" altLang="zh-CN" sz="2000" b="1">
                <a:latin typeface="Baskerville Old Face" pitchFamily="18" charset="0"/>
                <a:ea typeface="宋体" pitchFamily="2" charset="-122"/>
              </a:rPr>
              <a:t>each chop-stick</a:t>
            </a:r>
          </a:p>
          <a:p>
            <a:pPr eaLnBrk="1" hangingPunct="1"/>
            <a:r>
              <a:rPr lang="en-US" altLang="zh-CN" sz="2000">
                <a:latin typeface="Baskerville Old Face" pitchFamily="18" charset="0"/>
                <a:ea typeface="宋体" pitchFamily="2" charset="-122"/>
              </a:rPr>
              <a:t>use </a:t>
            </a:r>
            <a:r>
              <a:rPr lang="en-US" altLang="zh-CN" sz="2000">
                <a:latin typeface="Comic Sans MS" pitchFamily="66" charset="0"/>
                <a:ea typeface="宋体" pitchFamily="2" charset="-122"/>
              </a:rPr>
              <a:t>P()</a:t>
            </a:r>
            <a:r>
              <a:rPr lang="en-US" altLang="zh-CN" sz="2000">
                <a:latin typeface="Baskerville Old Face" pitchFamily="18" charset="0"/>
                <a:ea typeface="宋体" pitchFamily="2" charset="-122"/>
              </a:rPr>
              <a:t> for action of picking up (acquire) chop-stick</a:t>
            </a:r>
          </a:p>
          <a:p>
            <a:pPr eaLnBrk="1" hangingPunct="1"/>
            <a:r>
              <a:rPr lang="en-US" altLang="zh-CN" sz="2000">
                <a:latin typeface="Baskerville Old Face" pitchFamily="18" charset="0"/>
                <a:ea typeface="宋体" pitchFamily="2" charset="-122"/>
              </a:rPr>
              <a:t>use </a:t>
            </a:r>
            <a:r>
              <a:rPr lang="en-US" altLang="zh-CN" sz="2000">
                <a:latin typeface="Comic Sans MS" pitchFamily="66" charset="0"/>
                <a:ea typeface="宋体" pitchFamily="2" charset="-122"/>
              </a:rPr>
              <a:t>V()</a:t>
            </a:r>
            <a:r>
              <a:rPr lang="en-US" altLang="zh-CN" sz="2000">
                <a:latin typeface="Baskerville Old Face" pitchFamily="18" charset="0"/>
                <a:ea typeface="宋体" pitchFamily="2" charset="-122"/>
              </a:rPr>
              <a:t> for action of putting down (release) chop-stick</a:t>
            </a:r>
          </a:p>
          <a:p>
            <a:pPr eaLnBrk="1" hangingPunct="1">
              <a:buFont typeface="Wingdings" pitchFamily="2" charset="2"/>
              <a:buNone/>
            </a:pPr>
            <a:r>
              <a:rPr lang="en-US" altLang="zh-CN" sz="2000">
                <a:solidFill>
                  <a:srgbClr val="CC0000"/>
                </a:solidFill>
                <a:latin typeface="Comic Sans MS" pitchFamily="66" charset="0"/>
                <a:ea typeface="宋体" pitchFamily="2" charset="-122"/>
              </a:rPr>
              <a:t>			</a:t>
            </a:r>
            <a:endParaRPr lang="en-US" altLang="zh-CN" sz="2000">
              <a:ea typeface="宋体"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4581" name="Rectangle 3"/>
          <p:cNvSpPr>
            <a:spLocks noGrp="1" noChangeArrowheads="1"/>
          </p:cNvSpPr>
          <p:nvPr>
            <p:ph type="body" idx="1"/>
          </p:nvPr>
        </p:nvSpPr>
        <p:spPr>
          <a:xfrm>
            <a:off x="609600" y="981870"/>
            <a:ext cx="10972799" cy="4626984"/>
          </a:xfrm>
        </p:spPr>
        <p:txBody>
          <a:bodyPr/>
          <a:lstStyle/>
          <a:p>
            <a:pPr eaLnBrk="1" hangingPunct="1">
              <a:lnSpc>
                <a:spcPct val="90000"/>
              </a:lnSpc>
            </a:pPr>
            <a:r>
              <a:rPr lang="en-US" altLang="zh-CN" sz="2400">
                <a:latin typeface="Baskerville Old Face" pitchFamily="18" charset="0"/>
                <a:ea typeface="宋体" pitchFamily="2" charset="-122"/>
              </a:rPr>
              <a:t>Philosopher</a:t>
            </a:r>
            <a:r>
              <a:rPr lang="en-US" altLang="zh-CN" sz="2400" i="1">
                <a:solidFill>
                  <a:srgbClr val="0000FF"/>
                </a:solidFill>
                <a:latin typeface="Baskerville Old Face" pitchFamily="18" charset="0"/>
                <a:ea typeface="宋体" pitchFamily="2" charset="-122"/>
              </a:rPr>
              <a:t> </a:t>
            </a:r>
            <a:r>
              <a:rPr lang="en-US" altLang="zh-CN" sz="2400" i="1">
                <a:solidFill>
                  <a:srgbClr val="0070C0"/>
                </a:solidFill>
                <a:latin typeface="Comic Sans MS" pitchFamily="66" charset="0"/>
                <a:ea typeface="宋体" pitchFamily="2" charset="-122"/>
              </a:rPr>
              <a:t>i</a:t>
            </a:r>
            <a:endParaRPr lang="en-US" altLang="zh-CN" sz="2400">
              <a:solidFill>
                <a:srgbClr val="0070C0"/>
              </a:solidFill>
              <a:latin typeface="Comic Sans MS" pitchFamily="66" charset="0"/>
              <a:ea typeface="宋体" pitchFamily="2" charset="-122"/>
            </a:endParaRPr>
          </a:p>
          <a:p>
            <a:pPr eaLnBrk="1" hangingPunct="1">
              <a:lnSpc>
                <a:spcPct val="90000"/>
              </a:lnSpc>
              <a:buFont typeface="Wingdings" pitchFamily="2" charset="2"/>
              <a:buNone/>
            </a:pPr>
            <a:endParaRPr lang="en-US" altLang="zh-CN" sz="1600">
              <a:solidFill>
                <a:srgbClr val="CC000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while (true)  {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P ( chopstick[i]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P ( chopstick[ (i + 1) % 5] );</a:t>
            </a:r>
          </a:p>
          <a:p>
            <a:pPr lvl="2" eaLnBrk="1" hangingPunct="1">
              <a:lnSpc>
                <a:spcPct val="90000"/>
              </a:lnSpc>
              <a:buFont typeface="Wingdings" pitchFamily="2" charset="2"/>
              <a:buNone/>
            </a:pPr>
            <a:endParaRPr lang="en-US" altLang="zh-CN" sz="1600">
              <a:solidFill>
                <a:srgbClr val="0070C0"/>
              </a:solidFill>
              <a:latin typeface="Comic Sans MS" pitchFamily="66" charset="0"/>
              <a:ea typeface="宋体" pitchFamily="2" charset="-122"/>
            </a:endParaRPr>
          </a:p>
          <a:p>
            <a:pPr lvl="3" eaLnBrk="1" hangingPunct="1">
              <a:lnSpc>
                <a:spcPct val="90000"/>
              </a:lnSpc>
              <a:buNone/>
            </a:pPr>
            <a:r>
              <a:rPr lang="en-US" altLang="zh-CN" sz="2400">
                <a:solidFill>
                  <a:srgbClr val="00B0F0"/>
                </a:solidFill>
                <a:latin typeface="Comic Sans MS" pitchFamily="66" charset="0"/>
                <a:ea typeface="宋体" pitchFamily="2" charset="-122"/>
              </a:rPr>
              <a:t>		//  eat</a:t>
            </a:r>
          </a:p>
          <a:p>
            <a:pPr lvl="2" eaLnBrk="1" hangingPunct="1">
              <a:lnSpc>
                <a:spcPct val="90000"/>
              </a:lnSpc>
              <a:buFont typeface="Wingdings" pitchFamily="2" charset="2"/>
              <a:buNone/>
            </a:pPr>
            <a:endParaRPr lang="en-US" altLang="zh-CN" sz="1600">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V ( chopstick[i]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V (chopstick[ (i + 1) % 5] );</a:t>
            </a:r>
          </a:p>
          <a:p>
            <a:pPr lvl="2" eaLnBrk="1" hangingPunct="1">
              <a:lnSpc>
                <a:spcPct val="90000"/>
              </a:lnSpc>
              <a:buFont typeface="Wingdings" pitchFamily="2" charset="2"/>
              <a:buNone/>
            </a:pPr>
            <a:endParaRPr lang="en-US" altLang="zh-CN" sz="1600">
              <a:solidFill>
                <a:srgbClr val="00B0F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B0F0"/>
                </a:solidFill>
                <a:latin typeface="Comic Sans MS" pitchFamily="66" charset="0"/>
                <a:ea typeface="宋体" pitchFamily="2" charset="-122"/>
              </a:rPr>
              <a:t>		//  think</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a:t>
            </a:r>
          </a:p>
          <a:p>
            <a:pPr lvl="2" eaLnBrk="1" hangingPunct="1">
              <a:lnSpc>
                <a:spcPct val="90000"/>
              </a:lnSpc>
              <a:buFont typeface="Wingdings" pitchFamily="2" charset="2"/>
              <a:buNone/>
            </a:pPr>
            <a:endParaRPr lang="en-US" altLang="zh-CN" sz="2400">
              <a:solidFill>
                <a:srgbClr val="CC0000"/>
              </a:solidFill>
              <a:latin typeface="Comic Sans MS" pitchFamily="66" charset="0"/>
              <a:ea typeface="宋体" pitchFamily="2" charset="-122"/>
            </a:endParaRPr>
          </a:p>
          <a:p>
            <a:pPr lvl="2" eaLnBrk="1" hangingPunct="1">
              <a:lnSpc>
                <a:spcPct val="90000"/>
              </a:lnSpc>
              <a:buFont typeface="Wingdings" pitchFamily="2" charset="2"/>
              <a:buNone/>
            </a:pPr>
            <a:endParaRPr lang="en-US" altLang="zh-CN" sz="2400">
              <a:solidFill>
                <a:srgbClr val="CC0000"/>
              </a:solidFill>
              <a:latin typeface="Comic Sans MS" pitchFamily="66" charset="0"/>
              <a:ea typeface="宋体" pitchFamily="2" charset="-122"/>
            </a:endParaRPr>
          </a:p>
          <a:p>
            <a:pPr eaLnBrk="1" hangingPunct="1">
              <a:lnSpc>
                <a:spcPct val="90000"/>
              </a:lnSpc>
            </a:pPr>
            <a:endParaRPr lang="en-US" altLang="zh-CN" sz="2400">
              <a:solidFill>
                <a:srgbClr val="CC0000"/>
              </a:solidFill>
              <a:latin typeface="Comic Sans MS" pitchFamily="66" charset="0"/>
              <a:ea typeface="宋体" pitchFamily="2" charset="-122"/>
            </a:endParaRPr>
          </a:p>
        </p:txBody>
      </p:sp>
      <p:sp>
        <p:nvSpPr>
          <p:cNvPr id="24582" name="AutoShape 4"/>
          <p:cNvSpPr>
            <a:spLocks noChangeArrowheads="1"/>
          </p:cNvSpPr>
          <p:nvPr/>
        </p:nvSpPr>
        <p:spPr bwMode="auto">
          <a:xfrm>
            <a:off x="5683129" y="5780609"/>
            <a:ext cx="4968875" cy="50323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buFont typeface="Wingdings" pitchFamily="2" charset="2"/>
              <a:buNone/>
            </a:pPr>
            <a:r>
              <a:rPr lang="en-US" altLang="zh-CN" sz="1800">
                <a:latin typeface="Comic Sans MS" pitchFamily="66" charset="0"/>
              </a:rPr>
              <a:t>Possible Deadlock</a:t>
            </a:r>
            <a:r>
              <a:rPr lang="zh-CN" altLang="en-US" sz="1800">
                <a:latin typeface="Comic Sans MS" pitchFamily="66" charset="0"/>
              </a:rPr>
              <a: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6149" name="Rectangle 3"/>
          <p:cNvSpPr>
            <a:spLocks noGrp="1" noChangeArrowheads="1"/>
          </p:cNvSpPr>
          <p:nvPr>
            <p:ph type="body" idx="1"/>
          </p:nvPr>
        </p:nvSpPr>
        <p:spPr>
          <a:xfrm>
            <a:off x="1468315" y="1212850"/>
            <a:ext cx="9680331" cy="4959350"/>
          </a:xfrm>
        </p:spPr>
        <p:txBody>
          <a:bodyPr/>
          <a:lstStyle/>
          <a:p>
            <a:pPr eaLnBrk="1" hangingPunct="1"/>
            <a:r>
              <a:rPr lang="en-US" altLang="zh-CN" sz="4800" u="sng">
                <a:solidFill>
                  <a:srgbClr val="0070C0"/>
                </a:solidFill>
                <a:latin typeface="Baskerville Old Face" pitchFamily="18" charset="0"/>
                <a:ea typeface="宋体" pitchFamily="2" charset="-122"/>
              </a:rPr>
              <a:t>Critical Section</a:t>
            </a:r>
            <a:r>
              <a:rPr lang="en-US" altLang="zh-CN" sz="4800">
                <a:solidFill>
                  <a:srgbClr val="0070C0"/>
                </a:solidFill>
                <a:latin typeface="Baskerville Old Face" pitchFamily="18" charset="0"/>
                <a:ea typeface="宋体" pitchFamily="2" charset="-122"/>
              </a:rPr>
              <a:t> </a:t>
            </a:r>
          </a:p>
          <a:p>
            <a:pPr eaLnBrk="1" hangingPunct="1"/>
            <a:r>
              <a:rPr lang="en-US" altLang="zh-CN" sz="4800">
                <a:latin typeface="Baskerville Old Face" pitchFamily="18" charset="0"/>
                <a:ea typeface="宋体" pitchFamily="2" charset="-122"/>
              </a:rPr>
              <a:t>Semaphore</a:t>
            </a:r>
          </a:p>
          <a:p>
            <a:pPr eaLnBrk="1" hangingPunct="1"/>
            <a:r>
              <a:rPr lang="en-US" altLang="zh-CN" sz="4800">
                <a:latin typeface="Baskerville Old Face" pitchFamily="18" charset="0"/>
                <a:ea typeface="宋体" pitchFamily="2" charset="-122"/>
              </a:rPr>
              <a:t>Monitor</a:t>
            </a:r>
          </a:p>
          <a:p>
            <a:pPr eaLnBrk="1" hangingPunct="1"/>
            <a:r>
              <a:rPr lang="en-US" altLang="zh-CN" sz="4800">
                <a:latin typeface="Baskerville Old Face" pitchFamily="18" charset="0"/>
                <a:ea typeface="宋体" pitchFamily="2" charset="-122"/>
              </a:rPr>
              <a:t>Thread Synchronization in Nachos</a:t>
            </a:r>
          </a:p>
          <a:p>
            <a:pPr eaLnBrk="1" hangingPunct="1"/>
            <a:r>
              <a:rPr lang="en-US" altLang="zh-CN" sz="4800">
                <a:latin typeface="Baskerville Old Face" pitchFamily="18" charset="0"/>
                <a:ea typeface="宋体" pitchFamily="2" charset="-122"/>
              </a:rPr>
              <a:t>demo1</a:t>
            </a:r>
            <a:r>
              <a:rPr lang="zh-CN" altLang="en-US" sz="4800">
                <a:latin typeface="Baskerville Old Face" pitchFamily="18" charset="0"/>
                <a:ea typeface="宋体" pitchFamily="2" charset="-122"/>
              </a:rPr>
              <a:t>：</a:t>
            </a:r>
            <a:r>
              <a:rPr lang="en-US" altLang="zh-CN" sz="4800">
                <a:latin typeface="Baskerville Old Face" pitchFamily="18" charset="0"/>
                <a:ea typeface="宋体" pitchFamily="2" charset="-122"/>
              </a:rPr>
              <a:t>Bounded-Buffer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Dining-Philosophers Problem</a:t>
            </a:r>
            <a:endParaRPr lang="zh-CN" altLang="en-US"/>
          </a:p>
        </p:txBody>
      </p:sp>
      <p:sp>
        <p:nvSpPr>
          <p:cNvPr id="3" name="内容占位符 2"/>
          <p:cNvSpPr>
            <a:spLocks noGrp="1"/>
          </p:cNvSpPr>
          <p:nvPr>
            <p:ph idx="1"/>
          </p:nvPr>
        </p:nvSpPr>
        <p:spPr>
          <a:xfrm>
            <a:off x="677008" y="1233489"/>
            <a:ext cx="10905391" cy="4626984"/>
          </a:xfrm>
        </p:spPr>
        <p:txBody>
          <a:bodyPr/>
          <a:lstStyle/>
          <a:p>
            <a:r>
              <a:rPr lang="en-US" altLang="zh-CN" sz="3200"/>
              <a:t>Although this solution guarantees that no two neighbors are eating simultaneously, it nevertheless must be rejected because it could create a deadlock.</a:t>
            </a:r>
          </a:p>
          <a:p>
            <a:r>
              <a:rPr lang="en-US" altLang="zh-CN" sz="3200"/>
              <a:t>Suppose that all five philosophers become hungry at the same time and each grabs her left chopstick. All the elements of chopstick will now be equal to 0. When each philosopher tries to grab her right chopstick, she will be delayed forever.</a:t>
            </a:r>
            <a:endParaRPr lang="zh-CN" altLang="en-US" sz="3200"/>
          </a:p>
        </p:txBody>
      </p:sp>
    </p:spTree>
    <p:extLst>
      <p:ext uri="{BB962C8B-B14F-4D97-AF65-F5344CB8AC3E}">
        <p14:creationId xmlns:p14="http://schemas.microsoft.com/office/powerpoint/2010/main" val="2589620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Possible Remedies to the Deadlock Problem </a:t>
            </a:r>
            <a:endParaRPr lang="zh-CN" altLang="en-US" sz="3600"/>
          </a:p>
        </p:txBody>
      </p:sp>
      <p:sp>
        <p:nvSpPr>
          <p:cNvPr id="3" name="内容占位符 2"/>
          <p:cNvSpPr>
            <a:spLocks noGrp="1"/>
          </p:cNvSpPr>
          <p:nvPr>
            <p:ph idx="1"/>
          </p:nvPr>
        </p:nvSpPr>
        <p:spPr>
          <a:xfrm>
            <a:off x="609600" y="1004889"/>
            <a:ext cx="10972799" cy="4626984"/>
          </a:xfrm>
        </p:spPr>
        <p:txBody>
          <a:bodyPr/>
          <a:lstStyle/>
          <a:p>
            <a:r>
              <a:rPr lang="en-US" altLang="zh-CN" sz="3200"/>
              <a:t>Allow at most 4 philosophers to be sitting simultaneously at the table.</a:t>
            </a:r>
          </a:p>
          <a:p>
            <a:r>
              <a:rPr lang="en-US" altLang="zh-CN" sz="3200"/>
              <a:t>Allow a philosopher to pick up her chopsticks only if both chopsticks are available (to do this, she must pick them up in a critical section).</a:t>
            </a:r>
          </a:p>
          <a:p>
            <a:r>
              <a:rPr lang="en-US" altLang="zh-CN" sz="3200"/>
              <a:t>Use an asymmetric solution—that is, an odd-numbered philosopher picks up first her left chopstick and then her right chopstick, whereas an even numbered philosopher picks up her right chopstick and then her left chopstick.</a:t>
            </a:r>
            <a:endParaRPr lang="zh-CN" altLang="en-US" sz="3200"/>
          </a:p>
        </p:txBody>
      </p:sp>
    </p:spTree>
    <p:extLst>
      <p:ext uri="{BB962C8B-B14F-4D97-AF65-F5344CB8AC3E}">
        <p14:creationId xmlns:p14="http://schemas.microsoft.com/office/powerpoint/2010/main" val="390921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25605" name="Rectangle 3"/>
          <p:cNvSpPr>
            <a:spLocks noGrp="1" noChangeArrowheads="1"/>
          </p:cNvSpPr>
          <p:nvPr>
            <p:ph type="body" idx="1"/>
          </p:nvPr>
        </p:nvSpPr>
        <p:spPr>
          <a:xfrm>
            <a:off x="1216269" y="1186473"/>
            <a:ext cx="9759462" cy="4959350"/>
          </a:xfrm>
        </p:spPr>
        <p:txBody>
          <a:bodyPr/>
          <a:lstStyle/>
          <a:p>
            <a:pPr eaLnBrk="1" hangingPunct="1"/>
            <a:r>
              <a:rPr lang="en-US" altLang="zh-CN" sz="4800">
                <a:latin typeface="Baskerville Old Face" pitchFamily="18" charset="0"/>
                <a:ea typeface="宋体" pitchFamily="2" charset="-122"/>
              </a:rPr>
              <a:t>Critical Section </a:t>
            </a:r>
          </a:p>
          <a:p>
            <a:pPr eaLnBrk="1" hangingPunct="1"/>
            <a:r>
              <a:rPr lang="en-US" altLang="zh-CN" sz="4800">
                <a:latin typeface="Baskerville Old Face" pitchFamily="18" charset="0"/>
                <a:ea typeface="宋体" pitchFamily="2" charset="-122"/>
              </a:rPr>
              <a:t>Semaphore</a:t>
            </a:r>
          </a:p>
          <a:p>
            <a:pPr eaLnBrk="1" hangingPunct="1"/>
            <a:r>
              <a:rPr lang="en-US" altLang="zh-CN" sz="4800" u="sng">
                <a:solidFill>
                  <a:srgbClr val="0070C0"/>
                </a:solidFill>
                <a:latin typeface="Baskerville Old Face" pitchFamily="18" charset="0"/>
                <a:ea typeface="宋体" pitchFamily="2" charset="-122"/>
              </a:rPr>
              <a:t>Monitor</a:t>
            </a:r>
          </a:p>
          <a:p>
            <a:pPr eaLnBrk="1" hangingPunct="1"/>
            <a:r>
              <a:rPr lang="en-US" altLang="zh-CN" sz="4800">
                <a:latin typeface="Baskerville Old Face" pitchFamily="18" charset="0"/>
                <a:ea typeface="宋体" pitchFamily="2" charset="-122"/>
              </a:rPr>
              <a:t>Thread Synchronization in Nachos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a:ea typeface="宋体" pitchFamily="2" charset="-122"/>
              </a:rPr>
              <a:t>Monitor</a:t>
            </a:r>
          </a:p>
        </p:txBody>
      </p:sp>
      <p:sp>
        <p:nvSpPr>
          <p:cNvPr id="26629" name="Rectangle 3"/>
          <p:cNvSpPr>
            <a:spLocks noGrp="1" noChangeArrowheads="1"/>
          </p:cNvSpPr>
          <p:nvPr>
            <p:ph type="body" idx="1"/>
          </p:nvPr>
        </p:nvSpPr>
        <p:spPr>
          <a:xfrm>
            <a:off x="1226194" y="1385029"/>
            <a:ext cx="9944314" cy="5029200"/>
          </a:xfrm>
        </p:spPr>
        <p:txBody>
          <a:bodyPr/>
          <a:lstStyle/>
          <a:p>
            <a:pPr eaLnBrk="1" hangingPunct="1"/>
            <a:r>
              <a:rPr lang="en-US" altLang="zh-CN" sz="3400" dirty="0">
                <a:latin typeface="Comic Sans MS" pitchFamily="66" charset="0"/>
                <a:ea typeface="宋体" pitchFamily="2" charset="-122"/>
              </a:rPr>
              <a:t>Monitor</a:t>
            </a:r>
            <a:endParaRPr lang="en-US" altLang="zh-CN" sz="3400" dirty="0">
              <a:latin typeface="Baskerville Old Face" pitchFamily="18" charset="0"/>
              <a:ea typeface="宋体" pitchFamily="2" charset="-122"/>
            </a:endParaRPr>
          </a:p>
          <a:p>
            <a:pPr lvl="1" eaLnBrk="1" hangingPunct="1"/>
            <a:r>
              <a:rPr lang="en-US" altLang="zh-CN" sz="3200" dirty="0">
                <a:latin typeface="Baskerville Old Face" pitchFamily="18" charset="0"/>
                <a:ea typeface="宋体" pitchFamily="2" charset="-122"/>
              </a:rPr>
              <a:t>A special abstract data type whose </a:t>
            </a:r>
            <a:r>
              <a:rPr lang="en-US" altLang="zh-CN" sz="3200" dirty="0">
                <a:latin typeface="Comic Sans MS" pitchFamily="66" charset="0"/>
                <a:ea typeface="宋体" pitchFamily="2" charset="-122"/>
              </a:rPr>
              <a:t>function</a:t>
            </a:r>
            <a:r>
              <a:rPr lang="en-US" altLang="zh-CN" sz="3200" dirty="0">
                <a:solidFill>
                  <a:srgbClr val="CC0000"/>
                </a:solidFill>
                <a:latin typeface="Comic Sans MS" pitchFamily="66" charset="0"/>
                <a:ea typeface="宋体" pitchFamily="2" charset="-122"/>
              </a:rPr>
              <a:t> </a:t>
            </a:r>
            <a:r>
              <a:rPr lang="en-US" altLang="zh-CN" sz="3200" dirty="0">
                <a:latin typeface="Comic Sans MS" pitchFamily="66" charset="0"/>
                <a:ea typeface="宋体" pitchFamily="2" charset="-122"/>
              </a:rPr>
              <a:t>(method) invocations</a:t>
            </a:r>
            <a:r>
              <a:rPr lang="en-US" altLang="zh-CN" sz="3200" dirty="0">
                <a:latin typeface="Baskerville Old Face" pitchFamily="18" charset="0"/>
                <a:ea typeface="宋体" pitchFamily="2" charset="-122"/>
              </a:rPr>
              <a:t> are guaranteed to be </a:t>
            </a:r>
            <a:r>
              <a:rPr lang="en-US" altLang="zh-CN" sz="3200" dirty="0">
                <a:latin typeface="Comic Sans MS" pitchFamily="66" charset="0"/>
                <a:ea typeface="宋体" pitchFamily="2" charset="-122"/>
              </a:rPr>
              <a:t>mutually exclusive</a:t>
            </a:r>
            <a:r>
              <a:rPr lang="en-US" altLang="zh-CN" sz="3200" dirty="0">
                <a:latin typeface="Baskerville Old Face" pitchFamily="18" charset="0"/>
                <a:ea typeface="宋体" pitchFamily="2" charset="-122"/>
              </a:rPr>
              <a:t>.</a:t>
            </a:r>
          </a:p>
          <a:p>
            <a:pPr lvl="1" eaLnBrk="1" hangingPunct="1"/>
            <a:r>
              <a:rPr lang="en-US" altLang="zh-CN" sz="3200" dirty="0">
                <a:latin typeface="Baskerville Old Face" pitchFamily="18" charset="0"/>
                <a:ea typeface="宋体" pitchFamily="2" charset="-122"/>
              </a:rPr>
              <a:t>With an </a:t>
            </a:r>
            <a:r>
              <a:rPr lang="en-US" altLang="zh-CN" sz="3200" dirty="0">
                <a:solidFill>
                  <a:srgbClr val="002060"/>
                </a:solidFill>
                <a:latin typeface="Comic Sans MS" pitchFamily="66" charset="0"/>
                <a:ea typeface="宋体" pitchFamily="2" charset="-122"/>
              </a:rPr>
              <a:t>implicit lock</a:t>
            </a:r>
            <a:r>
              <a:rPr lang="en-US" altLang="zh-CN" sz="3200" dirty="0">
                <a:solidFill>
                  <a:srgbClr val="002060"/>
                </a:solidFill>
                <a:latin typeface="Baskerville Old Face" pitchFamily="18" charset="0"/>
                <a:ea typeface="宋体" pitchFamily="2" charset="-122"/>
              </a:rPr>
              <a:t> </a:t>
            </a:r>
            <a:r>
              <a:rPr lang="en-US" altLang="zh-CN" sz="3200" dirty="0">
                <a:solidFill>
                  <a:srgbClr val="002060"/>
                </a:solidFill>
                <a:latin typeface="Comic Sans MS" pitchFamily="66" charset="0"/>
                <a:ea typeface="宋体" pitchFamily="2" charset="-122"/>
              </a:rPr>
              <a:t>(semaphore)</a:t>
            </a:r>
            <a:r>
              <a:rPr lang="en-US" altLang="zh-CN" sz="3200" dirty="0">
                <a:solidFill>
                  <a:srgbClr val="002060"/>
                </a:solidFill>
                <a:latin typeface="Baskerville Old Face" pitchFamily="18" charset="0"/>
                <a:ea typeface="宋体" pitchFamily="2" charset="-122"/>
              </a:rPr>
              <a:t> </a:t>
            </a:r>
            <a:r>
              <a:rPr lang="en-US" altLang="zh-CN" sz="3200" dirty="0">
                <a:latin typeface="Baskerville Old Face" pitchFamily="18" charset="0"/>
                <a:ea typeface="宋体" pitchFamily="2" charset="-122"/>
              </a:rPr>
              <a:t>to control mutual exclusion</a:t>
            </a:r>
          </a:p>
          <a:p>
            <a:pPr eaLnBrk="1" hangingPunct="1"/>
            <a:endParaRPr lang="en-US" altLang="zh-CN" sz="3400" dirty="0">
              <a:latin typeface="Baskerville Old Face" pitchFamily="18" charset="0"/>
              <a:ea typeface="宋体"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zh-CN">
                <a:ea typeface="宋体" pitchFamily="2" charset="-122"/>
              </a:rPr>
              <a:t>Monitor</a:t>
            </a:r>
          </a:p>
        </p:txBody>
      </p:sp>
      <p:sp>
        <p:nvSpPr>
          <p:cNvPr id="27653" name="Rectangle 5"/>
          <p:cNvSpPr>
            <a:spLocks noGrp="1" noChangeArrowheads="1"/>
          </p:cNvSpPr>
          <p:nvPr>
            <p:ph type="body" idx="1"/>
          </p:nvPr>
        </p:nvSpPr>
        <p:spPr>
          <a:xfrm>
            <a:off x="1019909" y="1052513"/>
            <a:ext cx="10172700" cy="5029200"/>
          </a:xfrm>
        </p:spPr>
        <p:txBody>
          <a:bodyPr/>
          <a:lstStyle/>
          <a:p>
            <a:pPr eaLnBrk="1" hangingPunct="1"/>
            <a:r>
              <a:rPr lang="en-US" altLang="zh-CN" sz="2800" u="sng">
                <a:latin typeface="Comic Sans MS" pitchFamily="66" charset="0"/>
                <a:ea typeface="宋体" pitchFamily="2" charset="-122"/>
              </a:rPr>
              <a:t>Condition Variable</a:t>
            </a:r>
          </a:p>
          <a:p>
            <a:pPr lvl="1" eaLnBrk="1" hangingPunct="1"/>
            <a:r>
              <a:rPr lang="en-US" altLang="zh-CN" sz="2800">
                <a:solidFill>
                  <a:srgbClr val="0070C0"/>
                </a:solidFill>
                <a:latin typeface="Comic Sans MS" pitchFamily="66" charset="0"/>
                <a:ea typeface="宋体" pitchFamily="2" charset="-122"/>
              </a:rPr>
              <a:t>A </a:t>
            </a:r>
            <a:r>
              <a:rPr lang="en-US" altLang="zh-CN" sz="2800" i="1">
                <a:solidFill>
                  <a:srgbClr val="0070C0"/>
                </a:solidFill>
                <a:latin typeface="Comic Sans MS" pitchFamily="66" charset="0"/>
                <a:ea typeface="宋体" pitchFamily="2" charset="-122"/>
              </a:rPr>
              <a:t>monitor</a:t>
            </a:r>
            <a:r>
              <a:rPr lang="en-US" altLang="zh-CN" sz="2800">
                <a:solidFill>
                  <a:srgbClr val="0070C0"/>
                </a:solidFill>
                <a:latin typeface="Comic Sans MS" pitchFamily="66" charset="0"/>
                <a:ea typeface="宋体" pitchFamily="2" charset="-122"/>
              </a:rPr>
              <a:t> won't be useful without condition variables</a:t>
            </a:r>
          </a:p>
          <a:p>
            <a:pPr lvl="1" eaLnBrk="1" hangingPunct="1"/>
            <a:r>
              <a:rPr lang="en-US" altLang="zh-CN" sz="2800">
                <a:latin typeface="Baskerville Old Face" pitchFamily="18" charset="0"/>
                <a:ea typeface="宋体" pitchFamily="2" charset="-122"/>
              </a:rPr>
              <a:t>Represent the condition for which several concurrent processes may be waiting</a:t>
            </a:r>
          </a:p>
          <a:p>
            <a:pPr lvl="1" eaLnBrk="1" hangingPunct="1"/>
            <a:r>
              <a:rPr lang="en-US" altLang="zh-CN" sz="2800">
                <a:latin typeface="Baskerville Old Face" pitchFamily="18" charset="0"/>
                <a:ea typeface="宋体" pitchFamily="2" charset="-122"/>
              </a:rPr>
              <a:t>two operations (methods)</a:t>
            </a:r>
          </a:p>
          <a:p>
            <a:pPr lvl="2" eaLnBrk="1" hangingPunct="1"/>
            <a:r>
              <a:rPr lang="en-US" altLang="zh-CN" sz="2800">
                <a:solidFill>
                  <a:srgbClr val="0070C0"/>
                </a:solidFill>
                <a:latin typeface="Comic Sans MS" pitchFamily="66" charset="0"/>
                <a:ea typeface="宋体" pitchFamily="2" charset="-122"/>
              </a:rPr>
              <a:t>wait()</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 cause the calling process (thread) to block (wait) at this condition variable</a:t>
            </a:r>
          </a:p>
          <a:p>
            <a:pPr lvl="2" eaLnBrk="1" hangingPunct="1"/>
            <a:r>
              <a:rPr lang="en-US" altLang="zh-CN" sz="2800">
                <a:solidFill>
                  <a:srgbClr val="0070C0"/>
                </a:solidFill>
                <a:latin typeface="Comic Sans MS" pitchFamily="66" charset="0"/>
                <a:ea typeface="宋体" pitchFamily="2" charset="-122"/>
              </a:rPr>
              <a:t>signal()</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 if there is a process (thread) blocking (waiting) at this condition variable, wake it up; </a:t>
            </a:r>
            <a:r>
              <a:rPr lang="en-US" altLang="zh-CN" sz="2800">
                <a:solidFill>
                  <a:srgbClr val="0070C0"/>
                </a:solidFill>
                <a:latin typeface="Baskerville Old Face" pitchFamily="18" charset="0"/>
                <a:ea typeface="宋体" pitchFamily="2" charset="-122"/>
              </a:rPr>
              <a:t>otherwise do nothing</a:t>
            </a:r>
          </a:p>
          <a:p>
            <a:pPr eaLnBrk="1" hangingPunct="1"/>
            <a:endParaRPr lang="en-US" altLang="zh-CN" sz="2800" i="1">
              <a:solidFill>
                <a:schemeClr val="accent2"/>
              </a:solidFill>
              <a:latin typeface="Baskerville Old Face" pitchFamily="18" charset="0"/>
              <a:ea typeface="宋体"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5AE1F-0DDB-4502-8B06-9038E10EF73C}"/>
              </a:ext>
            </a:extLst>
          </p:cNvPr>
          <p:cNvSpPr>
            <a:spLocks noGrp="1"/>
          </p:cNvSpPr>
          <p:nvPr>
            <p:ph type="title"/>
          </p:nvPr>
        </p:nvSpPr>
        <p:spPr/>
        <p:txBody>
          <a:bodyPr/>
          <a:lstStyle/>
          <a:p>
            <a:r>
              <a:rPr lang="en-US" altLang="zh-CN"/>
              <a:t>Monitor with Condition Variables</a:t>
            </a:r>
            <a:endParaRPr lang="zh-CN" altLang="en-US"/>
          </a:p>
        </p:txBody>
      </p:sp>
      <p:pic>
        <p:nvPicPr>
          <p:cNvPr id="4" name="图片 3">
            <a:extLst>
              <a:ext uri="{FF2B5EF4-FFF2-40B4-BE49-F238E27FC236}">
                <a16:creationId xmlns:a16="http://schemas.microsoft.com/office/drawing/2014/main" id="{DE20ADE9-9A08-4C9B-AD2A-AC5438B2F5EF}"/>
              </a:ext>
            </a:extLst>
          </p:cNvPr>
          <p:cNvPicPr>
            <a:picLocks noChangeAspect="1"/>
          </p:cNvPicPr>
          <p:nvPr/>
        </p:nvPicPr>
        <p:blipFill>
          <a:blip r:embed="rId3"/>
          <a:stretch>
            <a:fillRect/>
          </a:stretch>
        </p:blipFill>
        <p:spPr>
          <a:xfrm>
            <a:off x="923365" y="1006205"/>
            <a:ext cx="10659035" cy="5505805"/>
          </a:xfrm>
          <a:prstGeom prst="rect">
            <a:avLst/>
          </a:prstGeom>
        </p:spPr>
      </p:pic>
      <p:sp>
        <p:nvSpPr>
          <p:cNvPr id="5" name="文本框 4">
            <a:extLst>
              <a:ext uri="{FF2B5EF4-FFF2-40B4-BE49-F238E27FC236}">
                <a16:creationId xmlns:a16="http://schemas.microsoft.com/office/drawing/2014/main" id="{2E3027ED-F945-4149-A61F-7846C2F7BED9}"/>
              </a:ext>
            </a:extLst>
          </p:cNvPr>
          <p:cNvSpPr txBox="1"/>
          <p:nvPr/>
        </p:nvSpPr>
        <p:spPr>
          <a:xfrm>
            <a:off x="3272235" y="1363580"/>
            <a:ext cx="2554943" cy="369332"/>
          </a:xfrm>
          <a:prstGeom prst="rect">
            <a:avLst/>
          </a:prstGeom>
          <a:noFill/>
        </p:spPr>
        <p:txBody>
          <a:bodyPr wrap="square" rtlCol="0">
            <a:spAutoFit/>
          </a:bodyPr>
          <a:lstStyle/>
          <a:p>
            <a:r>
              <a:rPr lang="en-US" altLang="zh-CN" b="1" dirty="0" err="1"/>
              <a:t>monitor_name</a:t>
            </a:r>
            <a:endParaRPr lang="zh-CN" altLang="en-US" b="1" dirty="0"/>
          </a:p>
        </p:txBody>
      </p:sp>
      <p:sp>
        <p:nvSpPr>
          <p:cNvPr id="3" name="文本框 2">
            <a:extLst>
              <a:ext uri="{FF2B5EF4-FFF2-40B4-BE49-F238E27FC236}">
                <a16:creationId xmlns:a16="http://schemas.microsoft.com/office/drawing/2014/main" id="{7030B3C0-481A-4063-BE42-0DBB1018C439}"/>
              </a:ext>
            </a:extLst>
          </p:cNvPr>
          <p:cNvSpPr txBox="1"/>
          <p:nvPr/>
        </p:nvSpPr>
        <p:spPr>
          <a:xfrm>
            <a:off x="8620086" y="2393578"/>
            <a:ext cx="2850773" cy="1200329"/>
          </a:xfrm>
          <a:prstGeom prst="rect">
            <a:avLst/>
          </a:prstGeom>
          <a:noFill/>
          <a:ln w="19050">
            <a:solidFill>
              <a:srgbClr val="92D050"/>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注：入口队列中的箭头方向是其数据结构中指针的方向，而非入口进程移动的方向</a:t>
            </a:r>
          </a:p>
        </p:txBody>
      </p:sp>
      <p:sp>
        <p:nvSpPr>
          <p:cNvPr id="6" name="内容占位符 3">
            <a:extLst>
              <a:ext uri="{FF2B5EF4-FFF2-40B4-BE49-F238E27FC236}">
                <a16:creationId xmlns:a16="http://schemas.microsoft.com/office/drawing/2014/main" id="{1BFCC49E-3422-49E4-BCD9-01D95EDA9867}"/>
              </a:ext>
            </a:extLst>
          </p:cNvPr>
          <p:cNvSpPr txBox="1">
            <a:spLocks/>
          </p:cNvSpPr>
          <p:nvPr/>
        </p:nvSpPr>
        <p:spPr>
          <a:xfrm>
            <a:off x="408414" y="3105958"/>
            <a:ext cx="3363488" cy="3271741"/>
          </a:xfrm>
          <a:prstGeom prst="rect">
            <a:avLst/>
          </a:prstGeom>
        </p:spPr>
        <p:txBody>
          <a:bodyPr/>
          <a:lst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zh-CN" altLang="en-US" sz="2000" kern="0"/>
              <a:t>管程是特殊的模块</a:t>
            </a:r>
          </a:p>
          <a:p>
            <a:r>
              <a:rPr lang="zh-CN" altLang="en-US" sz="2000" kern="0"/>
              <a:t>每个管程有一个名字</a:t>
            </a:r>
          </a:p>
          <a:p>
            <a:r>
              <a:rPr lang="zh-CN" altLang="en-US" sz="2000" kern="0"/>
              <a:t>由关于共享资源的数据结构及在其上操作的一组过程组成</a:t>
            </a:r>
          </a:p>
          <a:p>
            <a:r>
              <a:rPr lang="zh-CN" altLang="en-US" sz="2000" kern="0"/>
              <a:t>进程只能通过调用管程中的过程来间接地访问管程中的数据结构</a:t>
            </a:r>
          </a:p>
        </p:txBody>
      </p:sp>
    </p:spTree>
    <p:extLst>
      <p:ext uri="{BB962C8B-B14F-4D97-AF65-F5344CB8AC3E}">
        <p14:creationId xmlns:p14="http://schemas.microsoft.com/office/powerpoint/2010/main" val="223367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pitchFamily="2" charset="-122"/>
              </a:rPr>
              <a:t>Monitor</a:t>
            </a:r>
          </a:p>
        </p:txBody>
      </p:sp>
      <p:sp>
        <p:nvSpPr>
          <p:cNvPr id="29701" name="Rectangle 3"/>
          <p:cNvSpPr>
            <a:spLocks noGrp="1" noChangeArrowheads="1"/>
          </p:cNvSpPr>
          <p:nvPr>
            <p:ph type="body" idx="1"/>
          </p:nvPr>
        </p:nvSpPr>
        <p:spPr>
          <a:xfrm>
            <a:off x="542193" y="1048851"/>
            <a:ext cx="11107614" cy="4626984"/>
          </a:xfrm>
        </p:spPr>
        <p:txBody>
          <a:bodyPr/>
          <a:lstStyle/>
          <a:p>
            <a:pPr eaLnBrk="1" hangingPunct="1">
              <a:lnSpc>
                <a:spcPct val="90000"/>
              </a:lnSpc>
            </a:pPr>
            <a:r>
              <a:rPr lang="en-US" altLang="zh-CN" sz="2400">
                <a:latin typeface="Baskerville Old Face" pitchFamily="18" charset="0"/>
                <a:ea typeface="宋体" pitchFamily="2" charset="-122"/>
              </a:rPr>
              <a:t>Two styles of </a:t>
            </a:r>
            <a:r>
              <a:rPr lang="en-US" altLang="zh-CN" sz="2400">
                <a:latin typeface="Comic Sans MS" pitchFamily="66" charset="0"/>
                <a:ea typeface="宋体" pitchFamily="2" charset="-122"/>
              </a:rPr>
              <a:t>Monitor</a:t>
            </a:r>
          </a:p>
          <a:p>
            <a:pPr lvl="1" eaLnBrk="1" hangingPunct="1">
              <a:lnSpc>
                <a:spcPct val="90000"/>
              </a:lnSpc>
            </a:pPr>
            <a:r>
              <a:rPr lang="en-US" altLang="zh-CN" sz="2400">
                <a:latin typeface="Baskerville Old Face" pitchFamily="18" charset="0"/>
                <a:ea typeface="宋体" pitchFamily="2" charset="-122"/>
              </a:rPr>
              <a:t>Consider that process </a:t>
            </a:r>
            <a:r>
              <a:rPr lang="en-US" altLang="zh-CN" sz="2400">
                <a:solidFill>
                  <a:srgbClr val="0070C0"/>
                </a:solidFill>
                <a:latin typeface="Comic Sans MS" pitchFamily="66" charset="0"/>
                <a:ea typeface="宋体" pitchFamily="2" charset="-122"/>
              </a:rPr>
              <a:t>P</a:t>
            </a:r>
            <a:r>
              <a:rPr lang="en-US" altLang="zh-CN" sz="2400">
                <a:latin typeface="Baskerville Old Face" pitchFamily="18" charset="0"/>
                <a:ea typeface="宋体" pitchFamily="2" charset="-122"/>
              </a:rPr>
              <a:t> calls </a:t>
            </a:r>
            <a:r>
              <a:rPr lang="en-US" altLang="zh-CN" sz="2400" i="1">
                <a:solidFill>
                  <a:srgbClr val="0070C0"/>
                </a:solidFill>
                <a:latin typeface="Comic Sans MS" pitchFamily="66" charset="0"/>
                <a:ea typeface="宋体" pitchFamily="2" charset="-122"/>
              </a:rPr>
              <a:t>signal()</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of a condition variable and wakes up process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a:t>
            </a:r>
          </a:p>
          <a:p>
            <a:pPr lvl="1" eaLnBrk="1" hangingPunct="1">
              <a:lnSpc>
                <a:spcPct val="90000"/>
              </a:lnSpc>
            </a:pPr>
            <a:r>
              <a:rPr lang="en-US" altLang="zh-CN" sz="2400" u="sng">
                <a:latin typeface="Comic Sans MS" pitchFamily="66" charset="0"/>
                <a:ea typeface="宋体" pitchFamily="2" charset="-122"/>
              </a:rPr>
              <a:t>Hoare style</a:t>
            </a:r>
          </a:p>
          <a:p>
            <a:pPr lvl="2" eaLnBrk="1" hangingPunct="1">
              <a:lnSpc>
                <a:spcPct val="90000"/>
              </a:lnSpc>
            </a:pP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continues immediately and </a:t>
            </a:r>
            <a:r>
              <a:rPr lang="en-US" altLang="zh-CN" sz="2400">
                <a:solidFill>
                  <a:srgbClr val="0070C0"/>
                </a:solidFill>
                <a:latin typeface="Comic Sans MS" pitchFamily="66" charset="0"/>
                <a:ea typeface="宋体" pitchFamily="2" charset="-122"/>
              </a:rPr>
              <a:t>P</a:t>
            </a:r>
            <a:r>
              <a:rPr lang="en-US" altLang="zh-CN" sz="2400">
                <a:latin typeface="Baskerville Old Face" pitchFamily="18" charset="0"/>
                <a:ea typeface="宋体" pitchFamily="2" charset="-122"/>
              </a:rPr>
              <a:t> suspends itself </a:t>
            </a:r>
          </a:p>
          <a:p>
            <a:pPr lvl="2" eaLnBrk="1" hangingPunct="1">
              <a:lnSpc>
                <a:spcPct val="90000"/>
              </a:lnSpc>
            </a:pPr>
            <a:r>
              <a:rPr lang="en-US" altLang="zh-CN" sz="2400" b="1">
                <a:latin typeface="Baskerville Old Face" pitchFamily="18" charset="0"/>
                <a:ea typeface="宋体" pitchFamily="2" charset="-122"/>
              </a:rPr>
              <a:t>advantage</a:t>
            </a:r>
            <a:r>
              <a:rPr lang="en-US" altLang="zh-CN" sz="2400">
                <a:latin typeface="Baskerville Old Face" pitchFamily="18" charset="0"/>
                <a:ea typeface="宋体" pitchFamily="2" charset="-122"/>
              </a:rPr>
              <a:t>: condition is guaranteed to be satisfied when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resumes, so can use </a:t>
            </a:r>
            <a:r>
              <a:rPr lang="en-US" altLang="zh-CN" sz="2400" i="1">
                <a:solidFill>
                  <a:srgbClr val="0070C0"/>
                </a:solidFill>
                <a:latin typeface="Comic Sans MS" pitchFamily="66" charset="0"/>
                <a:ea typeface="宋体" pitchFamily="2" charset="-122"/>
              </a:rPr>
              <a:t>if</a:t>
            </a:r>
            <a:r>
              <a:rPr lang="en-US" altLang="zh-CN" sz="2400">
                <a:solidFill>
                  <a:srgbClr val="CC0000"/>
                </a:solidFill>
                <a:latin typeface="Comic Sans MS" pitchFamily="66" charset="0"/>
                <a:ea typeface="宋体" pitchFamily="2" charset="-122"/>
              </a:rPr>
              <a:t> </a:t>
            </a:r>
            <a:r>
              <a:rPr lang="en-US" altLang="zh-CN" sz="2400">
                <a:latin typeface="Baskerville Old Face" pitchFamily="18" charset="0"/>
                <a:ea typeface="宋体" pitchFamily="2" charset="-122"/>
              </a:rPr>
              <a:t>to check the condition (does not need to re-check the condition)</a:t>
            </a:r>
          </a:p>
          <a:p>
            <a:pPr lvl="2" eaLnBrk="1" hangingPunct="1">
              <a:lnSpc>
                <a:spcPct val="90000"/>
              </a:lnSpc>
            </a:pPr>
            <a:r>
              <a:rPr lang="en-US" altLang="zh-CN" sz="2400" b="1">
                <a:latin typeface="Baskerville Old Face" pitchFamily="18" charset="0"/>
                <a:ea typeface="宋体" pitchFamily="2" charset="-122"/>
              </a:rPr>
              <a:t>disadvantage</a:t>
            </a:r>
            <a:r>
              <a:rPr lang="en-US" altLang="zh-CN" sz="2400">
                <a:latin typeface="Baskerville Old Face" pitchFamily="18" charset="0"/>
                <a:ea typeface="宋体" pitchFamily="2" charset="-122"/>
              </a:rPr>
              <a:t>: high context-switch overhead</a:t>
            </a:r>
          </a:p>
          <a:p>
            <a:pPr lvl="1" eaLnBrk="1" hangingPunct="1">
              <a:lnSpc>
                <a:spcPct val="90000"/>
              </a:lnSpc>
            </a:pPr>
            <a:r>
              <a:rPr lang="en-US" altLang="zh-CN" sz="2400" u="sng">
                <a:latin typeface="Comic Sans MS" pitchFamily="66" charset="0"/>
                <a:ea typeface="宋体" pitchFamily="2" charset="-122"/>
              </a:rPr>
              <a:t>Mesa style</a:t>
            </a:r>
          </a:p>
          <a:p>
            <a:pPr lvl="2" eaLnBrk="1" hangingPunct="1">
              <a:lnSpc>
                <a:spcPct val="90000"/>
              </a:lnSpc>
            </a:pPr>
            <a:r>
              <a:rPr lang="en-US" altLang="zh-CN" sz="2400">
                <a:solidFill>
                  <a:srgbClr val="0070C0"/>
                </a:solidFill>
                <a:latin typeface="Comic Sans MS" pitchFamily="66" charset="0"/>
                <a:ea typeface="宋体" pitchFamily="2" charset="-122"/>
              </a:rPr>
              <a:t>P</a:t>
            </a:r>
            <a:r>
              <a:rPr lang="en-US" altLang="zh-CN" sz="2400">
                <a:latin typeface="Baskerville Old Face" pitchFamily="18" charset="0"/>
                <a:ea typeface="宋体" pitchFamily="2" charset="-122"/>
              </a:rPr>
              <a:t> continues, and</a:t>
            </a:r>
            <a:r>
              <a:rPr lang="en-US" altLang="zh-CN" sz="2400">
                <a:solidFill>
                  <a:srgbClr val="CC0000"/>
                </a:solidFill>
                <a:latin typeface="Comic Sans MS" pitchFamily="66" charset="0"/>
                <a:ea typeface="宋体" pitchFamily="2" charset="-122"/>
              </a:rPr>
              <a:t>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is moved to queue and continues later</a:t>
            </a:r>
          </a:p>
          <a:p>
            <a:pPr lvl="2" eaLnBrk="1" hangingPunct="1">
              <a:lnSpc>
                <a:spcPct val="90000"/>
              </a:lnSpc>
            </a:pPr>
            <a:r>
              <a:rPr lang="en-US" altLang="zh-CN" sz="2400" b="1">
                <a:latin typeface="Baskerville Old Face" pitchFamily="18" charset="0"/>
                <a:ea typeface="宋体" pitchFamily="2" charset="-122"/>
              </a:rPr>
              <a:t>disadvantage</a:t>
            </a:r>
            <a:r>
              <a:rPr lang="en-US" altLang="zh-CN" sz="2400">
                <a:latin typeface="Baskerville Old Face" pitchFamily="18" charset="0"/>
                <a:ea typeface="宋体" pitchFamily="2" charset="-122"/>
              </a:rPr>
              <a:t>: condition may not be satisfied when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resumes, so need</a:t>
            </a:r>
            <a:r>
              <a:rPr lang="en-US" altLang="zh-CN" sz="2400">
                <a:solidFill>
                  <a:srgbClr val="CC0000"/>
                </a:solidFill>
                <a:latin typeface="Baskerville Old Face" pitchFamily="18" charset="0"/>
                <a:ea typeface="宋体" pitchFamily="2" charset="-122"/>
              </a:rPr>
              <a:t> </a:t>
            </a:r>
            <a:r>
              <a:rPr lang="en-US" altLang="zh-CN" sz="2400" i="1">
                <a:solidFill>
                  <a:srgbClr val="0070C0"/>
                </a:solidFill>
                <a:latin typeface="Comic Sans MS" pitchFamily="66" charset="0"/>
                <a:ea typeface="宋体" pitchFamily="2" charset="-122"/>
              </a:rPr>
              <a:t>while</a:t>
            </a:r>
            <a:r>
              <a:rPr lang="en-US" altLang="zh-CN" sz="2400">
                <a:latin typeface="Baskerville Old Face" pitchFamily="18" charset="0"/>
                <a:ea typeface="宋体" pitchFamily="2" charset="-122"/>
              </a:rPr>
              <a:t> loop to check the condition again</a:t>
            </a:r>
          </a:p>
          <a:p>
            <a:pPr lvl="2" eaLnBrk="1" hangingPunct="1">
              <a:lnSpc>
                <a:spcPct val="90000"/>
              </a:lnSpc>
            </a:pPr>
            <a:r>
              <a:rPr lang="en-US" altLang="zh-CN" sz="2400" b="1">
                <a:latin typeface="Baskerville Old Face" pitchFamily="18" charset="0"/>
                <a:ea typeface="宋体" pitchFamily="2" charset="-122"/>
              </a:rPr>
              <a:t>advantage</a:t>
            </a:r>
            <a:r>
              <a:rPr lang="en-US" altLang="zh-CN" sz="2400">
                <a:latin typeface="Baskerville Old Face" pitchFamily="18" charset="0"/>
                <a:ea typeface="宋体" pitchFamily="2" charset="-122"/>
              </a:rPr>
              <a:t>: more efficient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B4A8DBE-2DF7-456B-95AD-0D8513E6F504}"/>
              </a:ext>
            </a:extLst>
          </p:cNvPr>
          <p:cNvSpPr>
            <a:spLocks noGrp="1"/>
          </p:cNvSpPr>
          <p:nvPr>
            <p:ph type="title"/>
          </p:nvPr>
        </p:nvSpPr>
        <p:spPr/>
        <p:txBody>
          <a:bodyPr/>
          <a:lstStyle/>
          <a:p>
            <a:r>
              <a:rPr lang="zh-CN" altLang="en-US"/>
              <a:t>信号量与条件变量功能的比较</a:t>
            </a:r>
          </a:p>
        </p:txBody>
      </p:sp>
      <p:sp>
        <p:nvSpPr>
          <p:cNvPr id="5" name="内容占位符 4">
            <a:extLst>
              <a:ext uri="{FF2B5EF4-FFF2-40B4-BE49-F238E27FC236}">
                <a16:creationId xmlns:a16="http://schemas.microsoft.com/office/drawing/2014/main" id="{381EA6F1-FCE3-43EA-9FAD-7BD38E7372EB}"/>
              </a:ext>
            </a:extLst>
          </p:cNvPr>
          <p:cNvSpPr>
            <a:spLocks noGrp="1"/>
          </p:cNvSpPr>
          <p:nvPr>
            <p:ph sz="half" idx="1"/>
          </p:nvPr>
        </p:nvSpPr>
        <p:spPr>
          <a:xfrm>
            <a:off x="609600" y="1233490"/>
            <a:ext cx="5096608" cy="4530725"/>
          </a:xfrm>
        </p:spPr>
        <p:txBody>
          <a:bodyPr/>
          <a:lstStyle/>
          <a:p>
            <a:r>
              <a:rPr lang="en-US" altLang="zh-CN" sz="2400"/>
              <a:t>Semaphore:</a:t>
            </a:r>
          </a:p>
          <a:p>
            <a:r>
              <a:rPr lang="en-US" altLang="zh-CN" sz="2400"/>
              <a:t>wait() </a:t>
            </a:r>
            <a:r>
              <a:rPr lang="zh-CN" altLang="en-US" sz="2400"/>
              <a:t>操作不总是阻塞调用者。例如，当信号量计数的值</a:t>
            </a:r>
            <a:r>
              <a:rPr lang="en-US" altLang="zh-CN" sz="2400"/>
              <a:t>&gt;=0</a:t>
            </a:r>
          </a:p>
          <a:p>
            <a:r>
              <a:rPr lang="en-US" altLang="zh-CN" sz="2400"/>
              <a:t>signal() </a:t>
            </a:r>
            <a:r>
              <a:rPr lang="zh-CN" altLang="en-US" sz="2400"/>
              <a:t>总是增加信号量的值，如果有进程阻塞就唤醒阻塞进程</a:t>
            </a:r>
            <a:endParaRPr lang="en-US" altLang="zh-CN" sz="2400"/>
          </a:p>
          <a:p>
            <a:r>
              <a:rPr lang="zh-CN" altLang="en-US" sz="2400"/>
              <a:t>如果 </a:t>
            </a:r>
            <a:r>
              <a:rPr lang="en-US" altLang="zh-CN" sz="2400"/>
              <a:t>signal() </a:t>
            </a:r>
            <a:r>
              <a:rPr lang="zh-CN" altLang="en-US" sz="2400"/>
              <a:t>操作释放一个阻塞进程，调用 者进程和被唤醒者进程将并发执行</a:t>
            </a:r>
            <a:endParaRPr lang="en-US" altLang="zh-CN" sz="2400"/>
          </a:p>
          <a:p>
            <a:r>
              <a:rPr lang="zh-CN" altLang="en-US" sz="2400"/>
              <a:t>可以在程序的任何地方使用，但不能用于管程的条件同步</a:t>
            </a:r>
          </a:p>
        </p:txBody>
      </p:sp>
      <p:sp>
        <p:nvSpPr>
          <p:cNvPr id="6" name="内容占位符 5">
            <a:extLst>
              <a:ext uri="{FF2B5EF4-FFF2-40B4-BE49-F238E27FC236}">
                <a16:creationId xmlns:a16="http://schemas.microsoft.com/office/drawing/2014/main" id="{613624F7-2DB6-459C-B501-0513F8A71A78}"/>
              </a:ext>
            </a:extLst>
          </p:cNvPr>
          <p:cNvSpPr>
            <a:spLocks noGrp="1"/>
          </p:cNvSpPr>
          <p:nvPr>
            <p:ph sz="half" idx="2"/>
          </p:nvPr>
        </p:nvSpPr>
        <p:spPr>
          <a:xfrm>
            <a:off x="5952392" y="1233490"/>
            <a:ext cx="5630008" cy="4530725"/>
          </a:xfrm>
        </p:spPr>
        <p:txBody>
          <a:bodyPr/>
          <a:lstStyle/>
          <a:p>
            <a:r>
              <a:rPr lang="en-US" altLang="zh-CN" sz="2400"/>
              <a:t>Condition Variables:</a:t>
            </a:r>
          </a:p>
          <a:p>
            <a:r>
              <a:rPr lang="en-US" altLang="zh-CN" sz="2400"/>
              <a:t>Wait() </a:t>
            </a:r>
            <a:r>
              <a:rPr lang="zh-CN" altLang="en-US" sz="2400"/>
              <a:t>操作总是阻塞调用者</a:t>
            </a:r>
            <a:endParaRPr lang="en-US" altLang="zh-CN" sz="2400"/>
          </a:p>
          <a:p>
            <a:r>
              <a:rPr lang="en-US" altLang="zh-CN" sz="2400"/>
              <a:t>Signal() </a:t>
            </a:r>
            <a:r>
              <a:rPr lang="zh-CN" altLang="en-US" sz="2400"/>
              <a:t>操作要么唤醒阻塞进程，如果有进 程阻塞。要么就什么也不做</a:t>
            </a:r>
            <a:endParaRPr lang="en-US" altLang="zh-CN" sz="2400"/>
          </a:p>
          <a:p>
            <a:r>
              <a:rPr lang="zh-CN" altLang="en-US" sz="2400"/>
              <a:t>如果 </a:t>
            </a:r>
            <a:r>
              <a:rPr lang="en-US" altLang="zh-CN" sz="2400"/>
              <a:t>Signal() </a:t>
            </a:r>
            <a:r>
              <a:rPr lang="zh-CN" altLang="en-US" sz="2400"/>
              <a:t>操作唤醒一个阻塞进程，可能 有两种执行方式：</a:t>
            </a:r>
          </a:p>
          <a:p>
            <a:pPr lvl="1"/>
            <a:r>
              <a:rPr lang="zh-CN" altLang="en-US" sz="2000"/>
              <a:t>调用者继续执行，被唤醒者继续睡眠， 直到调用者离开管程或阻塞后才继续执行</a:t>
            </a:r>
            <a:r>
              <a:rPr lang="en-US" altLang="zh-CN" sz="2000"/>
              <a:t>(</a:t>
            </a:r>
            <a:r>
              <a:rPr lang="zh-CN" altLang="en-US" sz="2000"/>
              <a:t> </a:t>
            </a:r>
            <a:r>
              <a:rPr lang="en-US" altLang="zh-CN" sz="2000"/>
              <a:t>Mesa </a:t>
            </a:r>
            <a:r>
              <a:rPr lang="zh-CN" altLang="en-US" sz="2000"/>
              <a:t>样式</a:t>
            </a:r>
            <a:r>
              <a:rPr lang="en-US" altLang="zh-CN" sz="2000"/>
              <a:t>)</a:t>
            </a:r>
            <a:endParaRPr lang="zh-CN" altLang="en-US" sz="2000"/>
          </a:p>
          <a:p>
            <a:pPr lvl="1"/>
            <a:r>
              <a:rPr lang="zh-CN" altLang="en-US" sz="2000"/>
              <a:t>调用者阻塞，被唤醒者立即执行。调用 者直到被唤醒者离开管程或阻塞后才被 唤醒继续执行</a:t>
            </a:r>
            <a:r>
              <a:rPr lang="en-US" altLang="zh-CN" sz="2000"/>
              <a:t>(</a:t>
            </a:r>
            <a:r>
              <a:rPr lang="zh-CN" altLang="en-US" sz="2000"/>
              <a:t> </a:t>
            </a:r>
            <a:r>
              <a:rPr lang="en-US" altLang="zh-CN" sz="2000"/>
              <a:t>Hoare </a:t>
            </a:r>
            <a:r>
              <a:rPr lang="zh-CN" altLang="en-US" sz="2000"/>
              <a:t>样式</a:t>
            </a:r>
            <a:r>
              <a:rPr lang="en-US" altLang="zh-CN" sz="2000"/>
              <a:t>)</a:t>
            </a:r>
          </a:p>
          <a:p>
            <a:r>
              <a:rPr lang="zh-CN" altLang="en-US" sz="2400"/>
              <a:t>仅用于管程的条件同步机制中</a:t>
            </a:r>
          </a:p>
        </p:txBody>
      </p:sp>
    </p:spTree>
    <p:extLst>
      <p:ext uri="{BB962C8B-B14F-4D97-AF65-F5344CB8AC3E}">
        <p14:creationId xmlns:p14="http://schemas.microsoft.com/office/powerpoint/2010/main" val="2318727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30725" name="Rectangle 3"/>
          <p:cNvSpPr>
            <a:spLocks noGrp="1" noChangeArrowheads="1"/>
          </p:cNvSpPr>
          <p:nvPr>
            <p:ph type="body" idx="1"/>
          </p:nvPr>
        </p:nvSpPr>
        <p:spPr>
          <a:xfrm>
            <a:off x="1257300" y="1212850"/>
            <a:ext cx="9768254" cy="4959350"/>
          </a:xfrm>
        </p:spPr>
        <p:txBody>
          <a:bodyPr/>
          <a:lstStyle/>
          <a:p>
            <a:pPr eaLnBrk="1" hangingPunct="1"/>
            <a:r>
              <a:rPr lang="en-US" altLang="zh-CN" sz="4800">
                <a:latin typeface="Baskerville Old Face" pitchFamily="18" charset="0"/>
                <a:ea typeface="宋体" pitchFamily="2" charset="-122"/>
              </a:rPr>
              <a:t>Critical Section </a:t>
            </a:r>
          </a:p>
          <a:p>
            <a:pPr eaLnBrk="1" hangingPunct="1"/>
            <a:r>
              <a:rPr lang="en-US" altLang="zh-CN" sz="4800">
                <a:latin typeface="Baskerville Old Face" pitchFamily="18" charset="0"/>
                <a:ea typeface="宋体" pitchFamily="2" charset="-122"/>
              </a:rPr>
              <a:t>Semaphore</a:t>
            </a:r>
          </a:p>
          <a:p>
            <a:pPr eaLnBrk="1" hangingPunct="1"/>
            <a:r>
              <a:rPr lang="en-US" altLang="zh-CN" sz="4800">
                <a:latin typeface="Baskerville Old Face" pitchFamily="18" charset="0"/>
                <a:ea typeface="宋体" pitchFamily="2" charset="-122"/>
              </a:rPr>
              <a:t>Monitor</a:t>
            </a:r>
          </a:p>
          <a:p>
            <a:pPr eaLnBrk="1" hangingPunct="1"/>
            <a:r>
              <a:rPr lang="en-US" altLang="zh-CN" sz="4800" u="sng">
                <a:solidFill>
                  <a:srgbClr val="0070C0"/>
                </a:solidFill>
                <a:latin typeface="Baskerville Old Face" pitchFamily="18" charset="0"/>
                <a:ea typeface="宋体" pitchFamily="2" charset="-122"/>
              </a:rPr>
              <a:t>Thread Synchronization in Nachos</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1749" name="Rectangle 3"/>
          <p:cNvSpPr>
            <a:spLocks noGrp="1" noChangeArrowheads="1"/>
          </p:cNvSpPr>
          <p:nvPr>
            <p:ph type="body" idx="1"/>
          </p:nvPr>
        </p:nvSpPr>
        <p:spPr>
          <a:xfrm>
            <a:off x="1283677" y="968375"/>
            <a:ext cx="10207870" cy="5111750"/>
          </a:xfrm>
        </p:spPr>
        <p:txBody>
          <a:bodyPr/>
          <a:lstStyle/>
          <a:p>
            <a:pPr eaLnBrk="1" hangingPunct="1"/>
            <a:r>
              <a:rPr lang="en-US" altLang="zh-CN" sz="2000">
                <a:latin typeface="Baskerville Old Face" pitchFamily="18" charset="0"/>
                <a:ea typeface="宋体" pitchFamily="2" charset="-122"/>
              </a:rPr>
              <a:t>Files:</a:t>
            </a:r>
          </a:p>
          <a:p>
            <a:pPr lvl="1" eaLnBrk="1" hangingPunct="1"/>
            <a:r>
              <a:rPr lang="en-US" altLang="zh-CN" sz="2000">
                <a:solidFill>
                  <a:srgbClr val="0070C0"/>
                </a:solidFill>
                <a:latin typeface="Comic Sans MS" pitchFamily="66" charset="0"/>
                <a:ea typeface="宋体" pitchFamily="2" charset="-122"/>
              </a:rPr>
              <a:t>../threads/synch.h</a:t>
            </a:r>
          </a:p>
          <a:p>
            <a:pPr lvl="1" eaLnBrk="1" hangingPunct="1"/>
            <a:r>
              <a:rPr lang="en-US" altLang="zh-CN" sz="2000">
                <a:solidFill>
                  <a:srgbClr val="0070C0"/>
                </a:solidFill>
                <a:latin typeface="Comic Sans MS" pitchFamily="66" charset="0"/>
                <a:ea typeface="宋体" pitchFamily="2" charset="-122"/>
              </a:rPr>
              <a:t>../threads/synch.cc</a:t>
            </a:r>
          </a:p>
          <a:p>
            <a:pPr eaLnBrk="1" hangingPunct="1"/>
            <a:r>
              <a:rPr lang="en-US" altLang="zh-CN" sz="2000">
                <a:latin typeface="Comic Sans MS" pitchFamily="66" charset="0"/>
                <a:ea typeface="宋体" pitchFamily="2" charset="-122"/>
              </a:rPr>
              <a:t>Semaphore Class</a:t>
            </a:r>
          </a:p>
          <a:p>
            <a:pPr lvl="1" eaLnBrk="1" hangingPunct="1"/>
            <a:r>
              <a:rPr lang="en-US" altLang="zh-CN" sz="2000">
                <a:latin typeface="Baskerville Old Face" pitchFamily="18" charset="0"/>
                <a:ea typeface="宋体" pitchFamily="2" charset="-122"/>
              </a:rPr>
              <a:t>private member</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private:</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char* </a:t>
            </a:r>
            <a:r>
              <a:rPr lang="en-US" altLang="zh-CN" sz="2000" i="1">
                <a:solidFill>
                  <a:srgbClr val="0070C0"/>
                </a:solidFill>
                <a:latin typeface="Comic Sans MS" pitchFamily="66" charset="0"/>
                <a:ea typeface="宋体" pitchFamily="2" charset="-122"/>
              </a:rPr>
              <a:t>name</a:t>
            </a:r>
            <a:r>
              <a:rPr lang="en-US" altLang="zh-CN" sz="2000">
                <a:solidFill>
                  <a:srgbClr val="0070C0"/>
                </a:solidFill>
                <a:latin typeface="Comic Sans MS" pitchFamily="66" charset="0"/>
                <a:ea typeface="宋体" pitchFamily="2" charset="-122"/>
              </a:rPr>
              <a:t>;	 // useful for debugging</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a:t>
            </a:r>
            <a:r>
              <a:rPr lang="en-US" altLang="zh-CN" sz="2000" i="1">
                <a:solidFill>
                  <a:srgbClr val="0070C0"/>
                </a:solidFill>
                <a:latin typeface="Comic Sans MS" pitchFamily="66" charset="0"/>
                <a:ea typeface="宋体" pitchFamily="2" charset="-122"/>
              </a:rPr>
              <a:t>int value; 	</a:t>
            </a:r>
            <a:r>
              <a:rPr lang="en-US" altLang="zh-CN" sz="2000">
                <a:solidFill>
                  <a:srgbClr val="0070C0"/>
                </a:solidFill>
                <a:latin typeface="Comic Sans MS" pitchFamily="66" charset="0"/>
                <a:ea typeface="宋体" pitchFamily="2" charset="-122"/>
              </a:rPr>
              <a:t>// semaphore value, always &gt;= 0</a:t>
            </a: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  List *queue</a:t>
            </a:r>
            <a:r>
              <a:rPr lang="en-US" altLang="zh-CN" sz="2000">
                <a:solidFill>
                  <a:srgbClr val="0070C0"/>
                </a:solidFill>
                <a:latin typeface="Comic Sans MS" pitchFamily="66" charset="0"/>
                <a:ea typeface="宋体" pitchFamily="2" charset="-122"/>
              </a:rPr>
              <a:t>; 	// threads waiting in P() for the value to be &gt; 0</a:t>
            </a:r>
          </a:p>
          <a:p>
            <a:pPr lvl="1" eaLnBrk="1" hangingPunct="1"/>
            <a:r>
              <a:rPr lang="en-US" altLang="zh-CN" sz="2000">
                <a:latin typeface="Baskerville Old Face" pitchFamily="18" charset="0"/>
                <a:ea typeface="宋体" pitchFamily="2" charset="-122"/>
              </a:rPr>
              <a:t>Functions</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void P(); 	// these are the only operations on a semaphore</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	 void V();	 	// they are both *atomic*</a:t>
            </a:r>
          </a:p>
          <a:p>
            <a:pPr eaLnBrk="1" hangingPunct="1"/>
            <a:endParaRPr lang="en-US" altLang="zh-CN" sz="2000">
              <a:solidFill>
                <a:schemeClr val="accent2"/>
              </a:solidFill>
              <a:latin typeface="Comic Sans MS" pitchFamily="66" charset="0"/>
              <a:ea typeface="宋体" pitchFamily="2"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981200" y="277814"/>
            <a:ext cx="8229600" cy="630237"/>
          </a:xfrm>
        </p:spPr>
        <p:txBody>
          <a:bodyPr/>
          <a:lstStyle/>
          <a:p>
            <a:pPr eaLnBrk="1" hangingPunct="1"/>
            <a:r>
              <a:rPr lang="en-US" altLang="zh-CN" sz="3200">
                <a:ea typeface="宋体" pitchFamily="2" charset="-122"/>
              </a:rPr>
              <a:t>Critical Section</a:t>
            </a:r>
          </a:p>
        </p:txBody>
      </p:sp>
      <p:sp>
        <p:nvSpPr>
          <p:cNvPr id="7173" name="Rectangle 3"/>
          <p:cNvSpPr>
            <a:spLocks noGrp="1" noChangeArrowheads="1"/>
          </p:cNvSpPr>
          <p:nvPr>
            <p:ph type="body" idx="1"/>
          </p:nvPr>
        </p:nvSpPr>
        <p:spPr/>
        <p:txBody>
          <a:bodyPr/>
          <a:lstStyle/>
          <a:p>
            <a:pPr eaLnBrk="1" hangingPunct="1">
              <a:lnSpc>
                <a:spcPct val="105000"/>
              </a:lnSpc>
            </a:pPr>
            <a:r>
              <a:rPr lang="en-US" altLang="zh-CN" sz="2800">
                <a:solidFill>
                  <a:srgbClr val="0070C0"/>
                </a:solidFill>
                <a:latin typeface="Comic Sans MS" pitchFamily="66" charset="0"/>
                <a:ea typeface="宋体" pitchFamily="2" charset="-122"/>
              </a:rPr>
              <a:t>Sharing</a:t>
            </a:r>
            <a:r>
              <a:rPr lang="en-US" altLang="zh-CN" sz="2800">
                <a:solidFill>
                  <a:srgbClr val="FF0000"/>
                </a:solidFill>
                <a:latin typeface="Baskerville Old Face" pitchFamily="18" charset="0"/>
                <a:ea typeface="宋体" pitchFamily="2" charset="-122"/>
              </a:rPr>
              <a:t> </a:t>
            </a:r>
            <a:r>
              <a:rPr lang="en-US" altLang="zh-CN" sz="2800">
                <a:latin typeface="Baskerville Old Face" pitchFamily="18" charset="0"/>
                <a:ea typeface="宋体" pitchFamily="2" charset="-122"/>
              </a:rPr>
              <a:t>in Concurrent Processes</a:t>
            </a:r>
          </a:p>
          <a:p>
            <a:pPr lvl="1" eaLnBrk="1" hangingPunct="1">
              <a:lnSpc>
                <a:spcPct val="105000"/>
              </a:lnSpc>
            </a:pPr>
            <a:r>
              <a:rPr lang="en-US" altLang="zh-CN" sz="2800">
                <a:solidFill>
                  <a:srgbClr val="0070C0"/>
                </a:solidFill>
                <a:latin typeface="Baskerville Old Face" pitchFamily="18" charset="0"/>
                <a:ea typeface="宋体" pitchFamily="2" charset="-122"/>
              </a:rPr>
              <a:t>address space </a:t>
            </a:r>
            <a:r>
              <a:rPr lang="en-US" altLang="zh-CN" sz="2800">
                <a:latin typeface="Baskerville Old Face" pitchFamily="18" charset="0"/>
                <a:ea typeface="宋体" pitchFamily="2" charset="-122"/>
              </a:rPr>
              <a:t>shared by </a:t>
            </a:r>
            <a:r>
              <a:rPr lang="en-US" altLang="zh-CN" sz="2800" u="sng">
                <a:latin typeface="Baskerville Old Face" pitchFamily="18" charset="0"/>
                <a:ea typeface="宋体" pitchFamily="2" charset="-122"/>
              </a:rPr>
              <a:t>concurrent threads</a:t>
            </a:r>
            <a:r>
              <a:rPr lang="en-US" altLang="zh-CN" sz="2800">
                <a:latin typeface="Baskerville Old Face" pitchFamily="18" charset="0"/>
                <a:ea typeface="宋体" pitchFamily="2" charset="-122"/>
              </a:rPr>
              <a:t> in a process</a:t>
            </a:r>
          </a:p>
          <a:p>
            <a:pPr lvl="1" eaLnBrk="1" hangingPunct="1">
              <a:lnSpc>
                <a:spcPct val="105000"/>
              </a:lnSpc>
            </a:pPr>
            <a:r>
              <a:rPr lang="en-US" altLang="zh-CN" sz="2800">
                <a:solidFill>
                  <a:srgbClr val="0070C0"/>
                </a:solidFill>
                <a:latin typeface="Baskerville Old Face" pitchFamily="18" charset="0"/>
                <a:ea typeface="宋体" pitchFamily="2" charset="-122"/>
              </a:rPr>
              <a:t>shared memory </a:t>
            </a:r>
            <a:r>
              <a:rPr lang="en-US" altLang="zh-CN" sz="2800">
                <a:latin typeface="Baskerville Old Face" pitchFamily="18" charset="0"/>
                <a:ea typeface="宋体" pitchFamily="2" charset="-122"/>
              </a:rPr>
              <a:t>can be arranged and shared by UNIX processes although they do not share address spaces</a:t>
            </a:r>
          </a:p>
          <a:p>
            <a:pPr eaLnBrk="1" hangingPunct="1">
              <a:lnSpc>
                <a:spcPct val="105000"/>
              </a:lnSpc>
            </a:pPr>
            <a:r>
              <a:rPr lang="en-US" altLang="zh-CN" sz="2800">
                <a:latin typeface="Comic Sans MS" pitchFamily="66" charset="0"/>
                <a:ea typeface="宋体" pitchFamily="2" charset="-122"/>
              </a:rPr>
              <a:t>Problems</a:t>
            </a:r>
            <a:r>
              <a:rPr lang="en-US" altLang="zh-CN" sz="2800">
                <a:latin typeface="Baskerville Old Face" pitchFamily="18" charset="0"/>
                <a:ea typeface="宋体" pitchFamily="2" charset="-122"/>
              </a:rPr>
              <a:t> with Shared Variables</a:t>
            </a:r>
          </a:p>
          <a:p>
            <a:pPr lvl="1" eaLnBrk="1" hangingPunct="1">
              <a:lnSpc>
                <a:spcPct val="105000"/>
              </a:lnSpc>
            </a:pPr>
            <a:r>
              <a:rPr lang="en-US" altLang="zh-CN" sz="2800">
                <a:latin typeface="Baskerville Old Face" pitchFamily="18" charset="0"/>
                <a:ea typeface="宋体" pitchFamily="2" charset="-122"/>
              </a:rPr>
              <a:t>possible </a:t>
            </a:r>
            <a:r>
              <a:rPr lang="en-US" altLang="zh-CN" sz="2800">
                <a:solidFill>
                  <a:srgbClr val="0070C0"/>
                </a:solidFill>
                <a:latin typeface="Baskerville Old Face" pitchFamily="18" charset="0"/>
                <a:ea typeface="宋体" pitchFamily="2" charset="-122"/>
              </a:rPr>
              <a:t>context switch </a:t>
            </a:r>
            <a:r>
              <a:rPr lang="en-US" altLang="zh-CN" sz="2800">
                <a:latin typeface="Baskerville Old Face" pitchFamily="18" charset="0"/>
                <a:ea typeface="宋体" pitchFamily="2" charset="-122"/>
              </a:rPr>
              <a:t>by time-out at end of every instruction</a:t>
            </a:r>
          </a:p>
          <a:p>
            <a:pPr lvl="1" eaLnBrk="1" hangingPunct="1">
              <a:lnSpc>
                <a:spcPct val="105000"/>
              </a:lnSpc>
            </a:pPr>
            <a:r>
              <a:rPr lang="en-US" altLang="zh-CN" sz="2800">
                <a:latin typeface="Baskerville Old Face" pitchFamily="18" charset="0"/>
                <a:ea typeface="宋体" pitchFamily="2" charset="-122"/>
              </a:rPr>
              <a:t>Data may become </a:t>
            </a:r>
            <a:r>
              <a:rPr lang="en-US" altLang="zh-CN" sz="2800">
                <a:solidFill>
                  <a:srgbClr val="0070C0"/>
                </a:solidFill>
                <a:latin typeface="Baskerville Old Face" pitchFamily="18" charset="0"/>
                <a:ea typeface="宋体" pitchFamily="2" charset="-122"/>
              </a:rPr>
              <a:t>inconsistent</a:t>
            </a:r>
            <a:r>
              <a:rPr lang="en-US" altLang="zh-CN" sz="2800">
                <a:latin typeface="Baskerville Old Face" pitchFamily="18" charset="0"/>
                <a:ea typeface="宋体" pitchFamily="2" charset="-122"/>
              </a:rPr>
              <a:t> if </a:t>
            </a:r>
            <a:r>
              <a:rPr lang="en-US" altLang="zh-CN" sz="2800">
                <a:latin typeface="Comic Sans MS" pitchFamily="66" charset="0"/>
                <a:ea typeface="宋体" pitchFamily="2" charset="-122"/>
              </a:rPr>
              <a:t>shared variables</a:t>
            </a:r>
            <a:r>
              <a:rPr lang="en-US" altLang="zh-CN" sz="2800">
                <a:latin typeface="Baskerville Old Face" pitchFamily="18" charset="0"/>
                <a:ea typeface="宋体" pitchFamily="2" charset="-122"/>
              </a:rPr>
              <a:t> are </a:t>
            </a:r>
            <a:r>
              <a:rPr lang="en-US" altLang="zh-CN" sz="2800" u="sng">
                <a:latin typeface="Baskerville Old Face" pitchFamily="18" charset="0"/>
                <a:ea typeface="宋体" pitchFamily="2" charset="-122"/>
              </a:rPr>
              <a:t>updated without proper control</a:t>
            </a:r>
            <a:r>
              <a:rPr lang="en-US" altLang="zh-CN" sz="2800">
                <a:latin typeface="Baskerville Old Face" pitchFamily="18" charset="0"/>
                <a:ea typeface="宋体" pitchFamily="2" charset="-122"/>
              </a:rPr>
              <a:t>.</a:t>
            </a:r>
          </a:p>
          <a:p>
            <a:pPr eaLnBrk="1" hangingPunct="1">
              <a:lnSpc>
                <a:spcPct val="105000"/>
              </a:lnSpc>
            </a:pPr>
            <a:endParaRPr lang="en-US" altLang="zh-CN" sz="3600">
              <a:latin typeface="Baskerville Old Face" pitchFamily="18" charset="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2773" name="Rectangle 6"/>
          <p:cNvSpPr>
            <a:spLocks noGrp="1" noChangeArrowheads="1"/>
          </p:cNvSpPr>
          <p:nvPr>
            <p:ph type="body" idx="1"/>
          </p:nvPr>
        </p:nvSpPr>
        <p:spPr/>
        <p:txBody>
          <a:bodyPr/>
          <a:lstStyle/>
          <a:p>
            <a:pPr eaLnBrk="1" hangingPunct="1"/>
            <a:r>
              <a:rPr lang="en-US" altLang="zh-CN" sz="2400">
                <a:latin typeface="Comic Sans MS" pitchFamily="66" charset="0"/>
                <a:ea typeface="宋体" pitchFamily="2" charset="-122"/>
              </a:rPr>
              <a:t>Semaphore Class </a:t>
            </a:r>
            <a:r>
              <a:rPr lang="en-US" altLang="zh-CN" sz="2400">
                <a:latin typeface="Baskerville Old Face" pitchFamily="18" charset="0"/>
                <a:ea typeface="宋体" pitchFamily="2" charset="-122"/>
              </a:rPr>
              <a:t>(continued)</a:t>
            </a:r>
          </a:p>
          <a:p>
            <a:pPr lvl="1" eaLnBrk="1" hangingPunct="1"/>
            <a:r>
              <a:rPr lang="en-US" altLang="zh-CN" sz="2400">
                <a:latin typeface="Baskerville Old Face" pitchFamily="18" charset="0"/>
                <a:ea typeface="宋体" pitchFamily="2" charset="-122"/>
              </a:rPr>
              <a:t>Constructor</a:t>
            </a:r>
          </a:p>
          <a:p>
            <a:pPr eaLnBrk="1" hangingPunct="1"/>
            <a:endParaRPr lang="en-US" altLang="zh-CN" sz="2400">
              <a:latin typeface="Baskerville Old Face" pitchFamily="18" charset="0"/>
              <a:ea typeface="宋体" pitchFamily="2" charset="-122"/>
            </a:endParaRP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Semaphore::Semaphore(char* debugName, int initialValue)</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a:t>
            </a:r>
          </a:p>
          <a:p>
            <a:pPr lvl="2" eaLnBrk="1" hangingPunct="1">
              <a:buFont typeface="Wingdings" pitchFamily="2" charset="2"/>
              <a:buNone/>
            </a:pPr>
            <a:r>
              <a:rPr lang="en-US" altLang="zh-CN" sz="2400">
                <a:solidFill>
                  <a:srgbClr val="0070C0"/>
                </a:solidFill>
                <a:latin typeface="Comic Sans MS" pitchFamily="66" charset="0"/>
                <a:ea typeface="宋体" pitchFamily="2" charset="-122"/>
              </a:rPr>
              <a:t>name = debugName;</a:t>
            </a:r>
          </a:p>
          <a:p>
            <a:pPr lvl="2" eaLnBrk="1" hangingPunct="1">
              <a:buFont typeface="Wingdings" pitchFamily="2" charset="2"/>
              <a:buNone/>
            </a:pPr>
            <a:r>
              <a:rPr lang="en-US" altLang="zh-CN" sz="2400">
                <a:solidFill>
                  <a:srgbClr val="0070C0"/>
                </a:solidFill>
                <a:latin typeface="Comic Sans MS" pitchFamily="66" charset="0"/>
                <a:ea typeface="宋体" pitchFamily="2" charset="-122"/>
              </a:rPr>
              <a:t>value = initialValue;</a:t>
            </a:r>
          </a:p>
          <a:p>
            <a:pPr lvl="2" eaLnBrk="1" hangingPunct="1">
              <a:buFont typeface="Wingdings" pitchFamily="2" charset="2"/>
              <a:buNone/>
            </a:pPr>
            <a:r>
              <a:rPr lang="en-US" altLang="zh-CN" sz="2400">
                <a:solidFill>
                  <a:srgbClr val="0070C0"/>
                </a:solidFill>
                <a:latin typeface="Comic Sans MS" pitchFamily="66" charset="0"/>
                <a:ea typeface="宋体" pitchFamily="2" charset="-122"/>
              </a:rPr>
              <a:t>queue = new List;</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a:t>
            </a:r>
          </a:p>
          <a:p>
            <a:pPr eaLnBrk="1" hangingPunct="1">
              <a:buFont typeface="Wingdings" pitchFamily="2" charset="2"/>
              <a:buNone/>
            </a:pPr>
            <a:endParaRPr lang="en-US" altLang="zh-CN" sz="2400">
              <a:solidFill>
                <a:srgbClr val="CC0000"/>
              </a:solidFill>
              <a:latin typeface="Comic Sans MS" pitchFamily="66" charset="0"/>
              <a:ea typeface="宋体" pitchFamily="2"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1178168" y="260351"/>
            <a:ext cx="9785839" cy="703263"/>
          </a:xfrm>
        </p:spPr>
        <p:txBody>
          <a:bodyPr/>
          <a:lstStyle/>
          <a:p>
            <a:pPr eaLnBrk="1" hangingPunct="1"/>
            <a:r>
              <a:rPr lang="en-US" altLang="zh-CN">
                <a:ea typeface="宋体" pitchFamily="2" charset="-122"/>
              </a:rPr>
              <a:t>Thread Synchronization in Nachos</a:t>
            </a:r>
          </a:p>
        </p:txBody>
      </p:sp>
      <p:sp>
        <p:nvSpPr>
          <p:cNvPr id="33797" name="Rectangle 3"/>
          <p:cNvSpPr>
            <a:spLocks noGrp="1" noChangeArrowheads="1"/>
          </p:cNvSpPr>
          <p:nvPr>
            <p:ph type="body" idx="1"/>
          </p:nvPr>
        </p:nvSpPr>
        <p:spPr/>
        <p:txBody>
          <a:bodyPr/>
          <a:lstStyle/>
          <a:p>
            <a:pPr eaLnBrk="1" hangingPunct="1"/>
            <a:r>
              <a:rPr lang="en-US" altLang="zh-CN">
                <a:latin typeface="Comic Sans MS" pitchFamily="66" charset="0"/>
                <a:ea typeface="宋体" pitchFamily="2" charset="-122"/>
              </a:rPr>
              <a:t>Semaphore Class </a:t>
            </a:r>
            <a:r>
              <a:rPr lang="en-US" altLang="zh-CN">
                <a:latin typeface="Baskerville Old Face" pitchFamily="18" charset="0"/>
                <a:ea typeface="宋体" pitchFamily="2" charset="-122"/>
              </a:rPr>
              <a:t>(continued)</a:t>
            </a:r>
            <a:endParaRPr lang="en-US" altLang="zh-CN" u="sng">
              <a:ea typeface="宋体" pitchFamily="2" charset="-122"/>
            </a:endParaRPr>
          </a:p>
          <a:p>
            <a:pPr lvl="1" eaLnBrk="1" hangingPunct="1"/>
            <a:r>
              <a:rPr lang="en-US" altLang="zh-CN">
                <a:latin typeface="Baskerville Old Face" pitchFamily="18" charset="0"/>
                <a:ea typeface="宋体" pitchFamily="2" charset="-122"/>
              </a:rPr>
              <a:t>P( )</a:t>
            </a:r>
          </a:p>
          <a:p>
            <a:pPr lvl="1" eaLnBrk="1" hangingPunct="1">
              <a:buFont typeface="Wingdings" pitchFamily="2" charset="2"/>
              <a:buNone/>
            </a:pPr>
            <a:endParaRPr lang="en-US" altLang="zh-CN" sz="1100">
              <a:solidFill>
                <a:srgbClr val="CC0000"/>
              </a:solidFill>
              <a:latin typeface="Comic Sans MS" pitchFamily="66" charset="0"/>
              <a:ea typeface="宋体" pitchFamily="2" charset="-122"/>
            </a:endParaRPr>
          </a:p>
          <a:p>
            <a:pPr lvl="1" eaLnBrk="1" hangingPunct="1">
              <a:buFont typeface="Wingdings" pitchFamily="2" charset="2"/>
              <a:buNone/>
            </a:pPr>
            <a:r>
              <a:rPr lang="en-US" altLang="zh-CN">
                <a:solidFill>
                  <a:srgbClr val="0070C0"/>
                </a:solidFill>
                <a:latin typeface="Comic Sans MS" pitchFamily="66" charset="0"/>
                <a:ea typeface="宋体" pitchFamily="2" charset="-122"/>
              </a:rPr>
              <a:t>void Semaphore::P()  {</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	// disable interrupts</a:t>
            </a:r>
          </a:p>
          <a:p>
            <a:pPr lvl="2" eaLnBrk="1" hangingPunct="1">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buFont typeface="Wingdings" pitchFamily="2" charset="2"/>
              <a:buNone/>
            </a:pPr>
            <a:r>
              <a:rPr lang="en-US" altLang="zh-CN">
                <a:solidFill>
                  <a:srgbClr val="0070C0"/>
                </a:solidFill>
                <a:latin typeface="Comic Sans MS" pitchFamily="66" charset="0"/>
                <a:ea typeface="宋体" pitchFamily="2" charset="-122"/>
              </a:rPr>
              <a:t>while (value == 0) { 				// semaphore not available</a:t>
            </a:r>
          </a:p>
          <a:p>
            <a:pPr lvl="3" eaLnBrk="1" hangingPunct="1">
              <a:buFont typeface="Wingdings" pitchFamily="2" charset="2"/>
              <a:buNone/>
            </a:pPr>
            <a:r>
              <a:rPr lang="en-US" altLang="zh-CN">
                <a:solidFill>
                  <a:srgbClr val="0070C0"/>
                </a:solidFill>
                <a:latin typeface="Comic Sans MS" pitchFamily="66" charset="0"/>
                <a:ea typeface="宋体" pitchFamily="2" charset="-122"/>
              </a:rPr>
              <a:t>queue-&gt;Append((void *)currentThread); 		// so go to sleep</a:t>
            </a:r>
          </a:p>
          <a:p>
            <a:pPr lvl="3" eaLnBrk="1" hangingPunct="1">
              <a:buFont typeface="Wingdings" pitchFamily="2" charset="2"/>
              <a:buNone/>
            </a:pPr>
            <a:r>
              <a:rPr lang="en-US" altLang="zh-CN">
                <a:solidFill>
                  <a:srgbClr val="0070C0"/>
                </a:solidFill>
                <a:latin typeface="Comic Sans MS" pitchFamily="66" charset="0"/>
                <a:ea typeface="宋体" pitchFamily="2" charset="-122"/>
              </a:rPr>
              <a:t>currentThread-&gt;Sleep();</a:t>
            </a:r>
          </a:p>
          <a:p>
            <a:pPr lvl="2" eaLnBrk="1" hangingPunct="1">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buFont typeface="Wingdings" pitchFamily="2" charset="2"/>
              <a:buNone/>
            </a:pPr>
            <a:r>
              <a:rPr lang="en-US" altLang="zh-CN">
                <a:solidFill>
                  <a:srgbClr val="0070C0"/>
                </a:solidFill>
                <a:latin typeface="Comic Sans MS" pitchFamily="66" charset="0"/>
                <a:ea typeface="宋体" pitchFamily="2" charset="-122"/>
              </a:rPr>
              <a:t>value--; 					// semaphore available,</a:t>
            </a:r>
          </a:p>
          <a:p>
            <a:pPr lvl="2" eaLnBrk="1" hangingPunct="1">
              <a:buFont typeface="Wingdings" pitchFamily="2" charset="2"/>
              <a:buNone/>
            </a:pPr>
            <a:r>
              <a:rPr lang="en-US" altLang="zh-CN">
                <a:solidFill>
                  <a:srgbClr val="0070C0"/>
                </a:solidFill>
                <a:latin typeface="Comic Sans MS" pitchFamily="66" charset="0"/>
                <a:ea typeface="宋体" pitchFamily="2" charset="-122"/>
              </a:rPr>
              <a:t>						// consume its value</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	// re-enable interrupts</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eaLnBrk="1" hangingPunct="1"/>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4821" name="Rectangle 3"/>
          <p:cNvSpPr>
            <a:spLocks noGrp="1" noChangeArrowheads="1"/>
          </p:cNvSpPr>
          <p:nvPr>
            <p:ph type="body" idx="1"/>
          </p:nvPr>
        </p:nvSpPr>
        <p:spPr/>
        <p:txBody>
          <a:bodyPr/>
          <a:lstStyle/>
          <a:p>
            <a:pPr eaLnBrk="1" hangingPunct="1"/>
            <a:r>
              <a:rPr lang="en-US" altLang="zh-CN" sz="2000">
                <a:latin typeface="Comic Sans MS" pitchFamily="66" charset="0"/>
                <a:ea typeface="宋体" pitchFamily="2" charset="-122"/>
              </a:rPr>
              <a:t>Semaphore Class </a:t>
            </a:r>
            <a:r>
              <a:rPr lang="en-US" altLang="zh-CN" sz="2000">
                <a:latin typeface="Baskerville Old Face" pitchFamily="18" charset="0"/>
                <a:ea typeface="宋体" pitchFamily="2" charset="-122"/>
              </a:rPr>
              <a:t>(continued)</a:t>
            </a:r>
            <a:endParaRPr lang="en-US" altLang="zh-CN" sz="2000">
              <a:ea typeface="宋体" pitchFamily="2" charset="-122"/>
            </a:endParaRPr>
          </a:p>
          <a:p>
            <a:pPr lvl="1" eaLnBrk="1" hangingPunct="1"/>
            <a:r>
              <a:rPr lang="en-US" altLang="zh-CN" sz="2000">
                <a:latin typeface="Baskerville Old Face" pitchFamily="18" charset="0"/>
                <a:ea typeface="宋体" pitchFamily="2" charset="-122"/>
              </a:rPr>
              <a:t>V( )</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void Semaphore::V()  {</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Thread *thread;</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IntStatus oldLevel = interrupt-&gt;SetLevel(IntOff);</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thread = (Thread *)queue-&gt;Remove();</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if (thread != NULL)</a:t>
            </a:r>
          </a:p>
          <a:p>
            <a:pPr lvl="3" eaLnBrk="1" hangingPunct="1">
              <a:buFont typeface="Wingdings" pitchFamily="2" charset="2"/>
              <a:buNone/>
            </a:pPr>
            <a:r>
              <a:rPr lang="en-US" altLang="zh-CN" sz="2000">
                <a:solidFill>
                  <a:srgbClr val="0070C0"/>
                </a:solidFill>
                <a:latin typeface="Comic Sans MS" pitchFamily="66" charset="0"/>
                <a:ea typeface="宋体" pitchFamily="2" charset="-122"/>
              </a:rPr>
              <a:t>	// make thread ready, consuming the V immediately</a:t>
            </a:r>
          </a:p>
          <a:p>
            <a:pPr lvl="3" eaLnBrk="1" hangingPunct="1">
              <a:buFont typeface="Wingdings" pitchFamily="2" charset="2"/>
              <a:buNone/>
            </a:pPr>
            <a:r>
              <a:rPr lang="en-US" altLang="zh-CN" sz="2000">
                <a:solidFill>
                  <a:srgbClr val="0070C0"/>
                </a:solidFill>
                <a:latin typeface="Comic Sans MS" pitchFamily="66" charset="0"/>
                <a:ea typeface="宋体" pitchFamily="2" charset="-122"/>
              </a:rPr>
              <a:t>	scheduler-&gt;ReadyToRun(thread);</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value++;</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(void) interrupt-&gt;SetLevel(oldLevel);</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endParaRPr lang="en-US" altLang="zh-CN" sz="2000">
              <a:solidFill>
                <a:srgbClr val="CC0000"/>
              </a:solidFill>
              <a:latin typeface="Comic Sans MS" pitchFamily="66" charset="0"/>
              <a:ea typeface="宋体"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5845" name="Rectangle 3"/>
          <p:cNvSpPr>
            <a:spLocks noGrp="1" noChangeArrowheads="1"/>
          </p:cNvSpPr>
          <p:nvPr>
            <p:ph type="body" idx="1"/>
          </p:nvPr>
        </p:nvSpPr>
        <p:spPr>
          <a:xfrm>
            <a:off x="1150327" y="1056299"/>
            <a:ext cx="9891345" cy="5111750"/>
          </a:xfrm>
        </p:spPr>
        <p:txBody>
          <a:bodyPr/>
          <a:lstStyle/>
          <a:p>
            <a:pPr eaLnBrk="1" hangingPunct="1">
              <a:lnSpc>
                <a:spcPct val="80000"/>
              </a:lnSpc>
            </a:pPr>
            <a:r>
              <a:rPr lang="en-US" altLang="zh-CN" sz="1600">
                <a:latin typeface="Comic Sans MS" pitchFamily="66" charset="0"/>
                <a:ea typeface="宋体" pitchFamily="2" charset="-122"/>
              </a:rPr>
              <a:t>Lock Class</a:t>
            </a:r>
          </a:p>
          <a:p>
            <a:pPr lvl="1" eaLnBrk="1" hangingPunct="1">
              <a:lnSpc>
                <a:spcPct val="80000"/>
              </a:lnSpc>
            </a:pPr>
            <a:r>
              <a:rPr lang="en-US" altLang="zh-CN" sz="1600" b="1">
                <a:solidFill>
                  <a:srgbClr val="002060"/>
                </a:solidFill>
                <a:latin typeface="Comic Sans MS" pitchFamily="66" charset="0"/>
                <a:ea typeface="宋体" pitchFamily="2" charset="-122"/>
              </a:rPr>
              <a:t>binary semaphore</a:t>
            </a:r>
            <a:r>
              <a:rPr lang="en-US" altLang="zh-CN" sz="1600" b="1">
                <a:solidFill>
                  <a:srgbClr val="002060"/>
                </a:solidFill>
                <a:ea typeface="宋体" pitchFamily="2" charset="-122"/>
              </a:rPr>
              <a:t> </a:t>
            </a:r>
            <a:r>
              <a:rPr lang="en-US" altLang="zh-CN" sz="1600">
                <a:latin typeface="Baskerville Old Face" pitchFamily="18" charset="0"/>
                <a:ea typeface="宋体" pitchFamily="2" charset="-122"/>
              </a:rPr>
              <a:t>with checking of the </a:t>
            </a:r>
            <a:r>
              <a:rPr lang="en-US" altLang="zh-CN" sz="1600">
                <a:solidFill>
                  <a:srgbClr val="0070C0"/>
                </a:solidFill>
                <a:latin typeface="Baskerville Old Face" pitchFamily="18" charset="0"/>
                <a:ea typeface="宋体" pitchFamily="2" charset="-122"/>
              </a:rPr>
              <a:t>ownership</a:t>
            </a:r>
            <a:r>
              <a:rPr lang="en-US" altLang="zh-CN" sz="1600">
                <a:latin typeface="Baskerville Old Face" pitchFamily="18" charset="0"/>
                <a:ea typeface="宋体" pitchFamily="2" charset="-122"/>
              </a:rPr>
              <a:t> of the lock</a:t>
            </a:r>
            <a:endParaRPr lang="en-US" altLang="zh-CN" sz="1600">
              <a:ea typeface="宋体" pitchFamily="2" charset="-122"/>
            </a:endParaRPr>
          </a:p>
          <a:p>
            <a:pPr lvl="1" eaLnBrk="1" hangingPunct="1">
              <a:lnSpc>
                <a:spcPct val="80000"/>
              </a:lnSpc>
              <a:buFont typeface="Wingdings" pitchFamily="2" charset="2"/>
              <a:buNone/>
            </a:pPr>
            <a:endParaRPr lang="en-US" altLang="zh-CN" sz="1600">
              <a:solidFill>
                <a:srgbClr val="CC0000"/>
              </a:solidFill>
              <a:latin typeface="Comic Sans MS" pitchFamily="66" charset="0"/>
              <a:ea typeface="宋体" pitchFamily="2" charset="-122"/>
            </a:endParaRP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class Lock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public:</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Lock(char* debugName); 	         	// initialize lock to be FREE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~Lock(); 				// deallocate lock</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getName() { return name; } 	// debugging assist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Acquire(); 		            	// these are the only operations on a lock</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Release(); 			// they are both *atomic*</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bool isHeldByCurrentThread(); 	// true if the current thread</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holds this lock. Useful for// checking in Release,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and in condition variable ops below.</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private: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name; 			// for debugging</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Thread *owner; 			// remember who acquired the lock</a:t>
            </a:r>
          </a:p>
          <a:p>
            <a:pPr lvl="2" eaLnBrk="1" hangingPunct="1">
              <a:lnSpc>
                <a:spcPct val="80000"/>
              </a:lnSpc>
              <a:buFont typeface="Wingdings" pitchFamily="2" charset="2"/>
              <a:buNone/>
            </a:pPr>
            <a:r>
              <a:rPr lang="en-US" altLang="zh-CN" sz="1600" b="1">
                <a:solidFill>
                  <a:srgbClr val="0070C0"/>
                </a:solidFill>
                <a:latin typeface="Comic Sans MS" pitchFamily="66" charset="0"/>
                <a:ea typeface="宋体" pitchFamily="2" charset="-122"/>
              </a:rPr>
              <a:t>Semaphore *lock;</a:t>
            </a:r>
            <a:r>
              <a:rPr lang="en-US" altLang="zh-CN" sz="1600">
                <a:solidFill>
                  <a:srgbClr val="0070C0"/>
                </a:solidFill>
                <a:latin typeface="Comic Sans MS" pitchFamily="66" charset="0"/>
                <a:ea typeface="宋体" pitchFamily="2" charset="-122"/>
              </a:rPr>
              <a:t>		 	// use semaphore for the actual lock</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6869" name="Rectangle 3"/>
          <p:cNvSpPr>
            <a:spLocks noGrp="1" noChangeArrowheads="1"/>
          </p:cNvSpPr>
          <p:nvPr>
            <p:ph type="body" idx="1"/>
          </p:nvPr>
        </p:nvSpPr>
        <p:spPr>
          <a:xfrm>
            <a:off x="1266091" y="994752"/>
            <a:ext cx="9803423" cy="5111750"/>
          </a:xfrm>
        </p:spPr>
        <p:txBody>
          <a:bodyPr/>
          <a:lstStyle/>
          <a:p>
            <a:pPr eaLnBrk="1" hangingPunct="1"/>
            <a:r>
              <a:rPr lang="en-US" altLang="zh-CN">
                <a:latin typeface="Comic Sans MS" pitchFamily="66" charset="0"/>
                <a:ea typeface="宋体" pitchFamily="2" charset="-122"/>
              </a:rPr>
              <a:t>Lock Class (continued)</a:t>
            </a:r>
          </a:p>
          <a:p>
            <a:pPr lvl="1" eaLnBrk="1" hangingPunct="1"/>
            <a:r>
              <a:rPr lang="en-US" altLang="zh-CN">
                <a:latin typeface="Baskerville Old Face" pitchFamily="18" charset="0"/>
                <a:ea typeface="宋体" pitchFamily="2" charset="-122"/>
              </a:rPr>
              <a:t>constructor</a:t>
            </a:r>
          </a:p>
          <a:p>
            <a:pPr lvl="1" eaLnBrk="1" hangingPunct="1">
              <a:buFont typeface="Wingdings" pitchFamily="2" charset="2"/>
              <a:buNone/>
            </a:pPr>
            <a:r>
              <a:rPr lang="en-US" altLang="zh-CN">
                <a:solidFill>
                  <a:srgbClr val="0070C0"/>
                </a:solidFill>
                <a:latin typeface="Comic Sans MS" pitchFamily="66" charset="0"/>
                <a:ea typeface="宋体" pitchFamily="2" charset="-122"/>
              </a:rPr>
              <a:t>Lock::Lock(char* debugName)  {</a:t>
            </a:r>
          </a:p>
          <a:p>
            <a:pPr lvl="2" eaLnBrk="1" hangingPunct="1">
              <a:buFont typeface="Wingdings" pitchFamily="2" charset="2"/>
              <a:buNone/>
            </a:pPr>
            <a:r>
              <a:rPr lang="en-US" altLang="zh-CN">
                <a:solidFill>
                  <a:srgbClr val="0070C0"/>
                </a:solidFill>
                <a:latin typeface="Comic Sans MS" pitchFamily="66" charset="0"/>
                <a:ea typeface="宋体" pitchFamily="2" charset="-122"/>
              </a:rPr>
              <a:t>name = debugName;</a:t>
            </a:r>
          </a:p>
          <a:p>
            <a:pPr lvl="2" eaLnBrk="1" hangingPunct="1">
              <a:buFont typeface="Wingdings" pitchFamily="2" charset="2"/>
              <a:buNone/>
            </a:pPr>
            <a:r>
              <a:rPr lang="en-US" altLang="zh-CN">
                <a:solidFill>
                  <a:srgbClr val="0070C0"/>
                </a:solidFill>
                <a:latin typeface="Comic Sans MS" pitchFamily="66" charset="0"/>
                <a:ea typeface="宋体" pitchFamily="2" charset="-122"/>
              </a:rPr>
              <a:t>owner = NULL;</a:t>
            </a:r>
          </a:p>
          <a:p>
            <a:pPr lvl="2" eaLnBrk="1" hangingPunct="1">
              <a:buFont typeface="Wingdings" pitchFamily="2" charset="2"/>
              <a:buNone/>
            </a:pPr>
            <a:r>
              <a:rPr lang="en-US" altLang="zh-CN">
                <a:solidFill>
                  <a:srgbClr val="0070C0"/>
                </a:solidFill>
                <a:latin typeface="Comic Sans MS" pitchFamily="66" charset="0"/>
                <a:ea typeface="宋体" pitchFamily="2" charset="-122"/>
              </a:rPr>
              <a:t>lock = new Semaphore(name,1);</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lvl="1" eaLnBrk="1" hangingPunct="1"/>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Acquire()</a:t>
            </a:r>
          </a:p>
          <a:p>
            <a:pPr lvl="1" eaLnBrk="1" hangingPunct="1">
              <a:buFont typeface="Wingdings" pitchFamily="2" charset="2"/>
              <a:buNone/>
            </a:pPr>
            <a:r>
              <a:rPr lang="en-US" altLang="zh-CN">
                <a:solidFill>
                  <a:srgbClr val="0070C0"/>
                </a:solidFill>
                <a:latin typeface="Comic Sans MS" pitchFamily="66" charset="0"/>
                <a:ea typeface="宋体" pitchFamily="2" charset="-122"/>
              </a:rPr>
              <a:t>void Lock::Acquire()  {</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	// disable interrupts</a:t>
            </a:r>
          </a:p>
          <a:p>
            <a:pPr lvl="2" eaLnBrk="1" hangingPunct="1">
              <a:buFont typeface="Wingdings" pitchFamily="2" charset="2"/>
              <a:buNone/>
            </a:pPr>
            <a:r>
              <a:rPr lang="en-US" altLang="zh-CN">
                <a:solidFill>
                  <a:srgbClr val="0070C0"/>
                </a:solidFill>
                <a:latin typeface="Comic Sans MS" pitchFamily="66" charset="0"/>
                <a:ea typeface="宋体" pitchFamily="2" charset="-122"/>
              </a:rPr>
              <a:t>lock-&gt;P(); 				    	// procure the semaphore</a:t>
            </a:r>
          </a:p>
          <a:p>
            <a:pPr lvl="2" eaLnBrk="1" hangingPunct="1">
              <a:buFont typeface="Wingdings" pitchFamily="2" charset="2"/>
              <a:buNone/>
            </a:pPr>
            <a:r>
              <a:rPr lang="en-US" altLang="zh-CN" b="1">
                <a:solidFill>
                  <a:srgbClr val="0070C0"/>
                </a:solidFill>
                <a:latin typeface="Comic Sans MS" pitchFamily="66" charset="0"/>
                <a:ea typeface="宋体" pitchFamily="2" charset="-122"/>
              </a:rPr>
              <a:t>owner = currentThread;</a:t>
            </a:r>
            <a:r>
              <a:rPr lang="en-US" altLang="zh-CN">
                <a:solidFill>
                  <a:srgbClr val="0070C0"/>
                </a:solidFill>
                <a:latin typeface="Comic Sans MS" pitchFamily="66" charset="0"/>
                <a:ea typeface="宋体" pitchFamily="2" charset="-122"/>
              </a:rPr>
              <a:t> 		// record the new owner of the lock</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 		// re-enable interrupts</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lvl="1" eaLnBrk="1" hangingPunct="1">
              <a:buFont typeface="Wingdings" pitchFamily="2" charset="2"/>
              <a:buNone/>
            </a:pPr>
            <a:endParaRPr lang="en-US" altLang="zh-CN">
              <a:solidFill>
                <a:schemeClr val="accent2"/>
              </a:solidFill>
              <a:latin typeface="Comic Sans MS" pitchFamily="66" charset="0"/>
              <a:ea typeface="宋体" pitchFamily="2"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7893" name="Rectangle 3"/>
          <p:cNvSpPr>
            <a:spLocks noGrp="1" noChangeArrowheads="1"/>
          </p:cNvSpPr>
          <p:nvPr>
            <p:ph type="body" idx="1"/>
          </p:nvPr>
        </p:nvSpPr>
        <p:spPr>
          <a:xfrm>
            <a:off x="1072662" y="1056298"/>
            <a:ext cx="10119946" cy="5111750"/>
          </a:xfrm>
        </p:spPr>
        <p:txBody>
          <a:bodyPr/>
          <a:lstStyle/>
          <a:p>
            <a:pPr eaLnBrk="1" hangingPunct="1"/>
            <a:r>
              <a:rPr lang="en-US" altLang="zh-CN">
                <a:latin typeface="Comic Sans MS" pitchFamily="66" charset="0"/>
                <a:ea typeface="宋体" pitchFamily="2" charset="-122"/>
              </a:rPr>
              <a:t>Lock Class(continued)</a:t>
            </a:r>
          </a:p>
          <a:p>
            <a:pPr lvl="1" eaLnBrk="1" hangingPunct="1"/>
            <a:r>
              <a:rPr lang="en-US" altLang="zh-CN">
                <a:latin typeface="Baskerville Old Face" pitchFamily="18" charset="0"/>
                <a:ea typeface="宋体" pitchFamily="2" charset="-122"/>
              </a:rPr>
              <a:t>function</a:t>
            </a:r>
            <a:r>
              <a:rPr lang="en-US" altLang="zh-CN">
                <a:ea typeface="宋体" pitchFamily="2" charset="-122"/>
              </a:rPr>
              <a:t> </a:t>
            </a:r>
            <a:r>
              <a:rPr lang="en-US" altLang="zh-CN">
                <a:latin typeface="Comic Sans MS" pitchFamily="66" charset="0"/>
                <a:ea typeface="宋体" pitchFamily="2" charset="-122"/>
              </a:rPr>
              <a:t>Release()</a:t>
            </a:r>
          </a:p>
          <a:p>
            <a:pPr lvl="1" eaLnBrk="1" hangingPunct="1">
              <a:buFont typeface="Wingdings" pitchFamily="2" charset="2"/>
              <a:buNone/>
            </a:pPr>
            <a:r>
              <a:rPr lang="en-US" altLang="zh-CN">
                <a:solidFill>
                  <a:srgbClr val="0070C0"/>
                </a:solidFill>
                <a:latin typeface="Comic Sans MS" pitchFamily="66" charset="0"/>
                <a:ea typeface="宋体" pitchFamily="2" charset="-122"/>
              </a:rPr>
              <a:t>void Lock::Release()</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   // disable interrupts</a:t>
            </a:r>
          </a:p>
          <a:p>
            <a:pPr lvl="2" eaLnBrk="1" hangingPunct="1">
              <a:buFont typeface="Wingdings" pitchFamily="2" charset="2"/>
              <a:buNone/>
            </a:pPr>
            <a:r>
              <a:rPr lang="en-US" altLang="zh-CN">
                <a:solidFill>
                  <a:srgbClr val="0070C0"/>
                </a:solidFill>
                <a:latin typeface="Comic Sans MS" pitchFamily="66" charset="0"/>
                <a:ea typeface="BatangChe" pitchFamily="49" charset="-128"/>
              </a:rPr>
              <a:t>// Ensure:</a:t>
            </a:r>
          </a:p>
          <a:p>
            <a:pPr lvl="2" eaLnBrk="1" hangingPunct="1">
              <a:buFont typeface="Wingdings" pitchFamily="2" charset="2"/>
              <a:buNone/>
            </a:pPr>
            <a:r>
              <a:rPr lang="en-US" altLang="zh-CN">
                <a:solidFill>
                  <a:srgbClr val="0070C0"/>
                </a:solidFill>
                <a:latin typeface="Comic Sans MS" pitchFamily="66" charset="0"/>
                <a:ea typeface="BatangChe" pitchFamily="49" charset="-128"/>
              </a:rPr>
              <a:t>// a) lock is BUSY </a:t>
            </a:r>
          </a:p>
          <a:p>
            <a:pPr lvl="2" eaLnBrk="1" hangingPunct="1">
              <a:buFont typeface="Wingdings" pitchFamily="2" charset="2"/>
              <a:buNone/>
            </a:pPr>
            <a:r>
              <a:rPr lang="en-US" altLang="zh-CN">
                <a:solidFill>
                  <a:srgbClr val="0070C0"/>
                </a:solidFill>
                <a:latin typeface="Comic Sans MS" pitchFamily="66" charset="0"/>
                <a:ea typeface="BatangChe" pitchFamily="49" charset="-128"/>
              </a:rPr>
              <a:t>// b) this thread is the same one that acquired it.</a:t>
            </a:r>
          </a:p>
          <a:p>
            <a:pPr lvl="2" eaLnBrk="1" hangingPunct="1">
              <a:buFont typeface="Wingdings" pitchFamily="2" charset="2"/>
              <a:buNone/>
            </a:pPr>
            <a:r>
              <a:rPr lang="en-US" altLang="zh-CN">
                <a:solidFill>
                  <a:srgbClr val="0070C0"/>
                </a:solidFill>
                <a:latin typeface="Comic Sans MS" pitchFamily="66" charset="0"/>
                <a:ea typeface="宋体" pitchFamily="2" charset="-122"/>
              </a:rPr>
              <a:t>ASSERT(currentThread == owner);</a:t>
            </a:r>
          </a:p>
          <a:p>
            <a:pPr lvl="2" eaLnBrk="1" hangingPunct="1">
              <a:buFont typeface="Wingdings" pitchFamily="2" charset="2"/>
              <a:buNone/>
            </a:pPr>
            <a:r>
              <a:rPr lang="en-US" altLang="zh-CN">
                <a:solidFill>
                  <a:srgbClr val="0070C0"/>
                </a:solidFill>
                <a:latin typeface="Comic Sans MS" pitchFamily="66" charset="0"/>
                <a:ea typeface="宋体" pitchFamily="2" charset="-122"/>
              </a:rPr>
              <a:t>owner = NULL; 				// clear the owner</a:t>
            </a:r>
          </a:p>
          <a:p>
            <a:pPr lvl="2" eaLnBrk="1" hangingPunct="1">
              <a:buFont typeface="Wingdings" pitchFamily="2" charset="2"/>
              <a:buNone/>
            </a:pPr>
            <a:r>
              <a:rPr lang="en-US" altLang="zh-CN">
                <a:solidFill>
                  <a:srgbClr val="0070C0"/>
                </a:solidFill>
                <a:latin typeface="Comic Sans MS" pitchFamily="66" charset="0"/>
                <a:ea typeface="宋体" pitchFamily="2" charset="-122"/>
              </a:rPr>
              <a:t>lock-&gt;V();		 		// vanquish the semaphore</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8917" name="Rectangle 3"/>
          <p:cNvSpPr>
            <a:spLocks noGrp="1" noChangeArrowheads="1"/>
          </p:cNvSpPr>
          <p:nvPr>
            <p:ph type="body" idx="1"/>
          </p:nvPr>
        </p:nvSpPr>
        <p:spPr>
          <a:xfrm>
            <a:off x="609600" y="1003544"/>
            <a:ext cx="10972800" cy="5327650"/>
          </a:xfrm>
        </p:spPr>
        <p:txBody>
          <a:bodyPr/>
          <a:lstStyle/>
          <a:p>
            <a:pPr eaLnBrk="1" hangingPunct="1">
              <a:lnSpc>
                <a:spcPct val="80000"/>
              </a:lnSpc>
            </a:pPr>
            <a:r>
              <a:rPr lang="en-US" altLang="zh-CN" sz="1600" i="1">
                <a:latin typeface="Comic Sans MS" pitchFamily="66" charset="0"/>
                <a:ea typeface="宋体" pitchFamily="2" charset="-122"/>
              </a:rPr>
              <a:t>Condition </a:t>
            </a:r>
            <a:r>
              <a:rPr lang="en-US" altLang="zh-CN" sz="1600">
                <a:latin typeface="Comic Sans MS" pitchFamily="66" charset="0"/>
                <a:ea typeface="宋体" pitchFamily="2" charset="-122"/>
              </a:rPr>
              <a:t>Class</a:t>
            </a:r>
            <a:endParaRPr lang="en-US" altLang="zh-CN" sz="1600" i="1">
              <a:latin typeface="Comic Sans MS" pitchFamily="66" charset="0"/>
              <a:ea typeface="宋体" pitchFamily="2" charset="-122"/>
            </a:endParaRPr>
          </a:p>
          <a:p>
            <a:pPr lvl="1" eaLnBrk="1" hangingPunct="1">
              <a:lnSpc>
                <a:spcPct val="80000"/>
              </a:lnSpc>
            </a:pPr>
            <a:r>
              <a:rPr lang="en-US" altLang="zh-CN" sz="1600">
                <a:solidFill>
                  <a:srgbClr val="7030A0"/>
                </a:solidFill>
                <a:latin typeface="Baskerville Old Face" pitchFamily="18" charset="0"/>
                <a:ea typeface="宋体" pitchFamily="2" charset="-122"/>
              </a:rPr>
              <a:t>Mesa Style Condition Variable</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class Condition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public:</a:t>
            </a:r>
          </a:p>
          <a:p>
            <a:pPr lvl="2" eaLnBrk="1" hangingPunct="1">
              <a:lnSpc>
                <a:spcPct val="80000"/>
              </a:lnSpc>
              <a:buNone/>
            </a:pPr>
            <a:r>
              <a:rPr lang="en-US" altLang="zh-CN" sz="1600">
                <a:solidFill>
                  <a:srgbClr val="0070C0"/>
                </a:solidFill>
                <a:latin typeface="Comic Sans MS" pitchFamily="66" charset="0"/>
                <a:ea typeface="宋体" pitchFamily="2" charset="-122"/>
              </a:rPr>
              <a:t>Condition(char* debugName); 	// initialize condition to "no one waiting"</a:t>
            </a:r>
          </a:p>
          <a:p>
            <a:pPr lvl="2" eaLnBrk="1" hangingPunct="1">
              <a:lnSpc>
                <a:spcPct val="80000"/>
              </a:lnSpc>
              <a:buFont typeface="Wingdings" pitchFamily="2" charset="2"/>
              <a:buNone/>
            </a:pPr>
            <a:endParaRPr lang="en-US" altLang="zh-CN" sz="1600">
              <a:solidFill>
                <a:srgbClr val="0070C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~Condition(); 			// deallocate the condition</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getName() { return (name); }</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Wait(Lock *conditionLock); 	// these are the 3 operations on condition variables; releasing</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the ock and going to sleep are *atomic* in Wait()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Signal(Lock *conditionLock); 	// conditionLock must be held by</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Broadcast(Lock *conditionLock);	// the currentThread for all of</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these operations</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private: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name;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List* queue; 			// threads waiting on the condition</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Lock* lock; 			// debugging aid: used to check correctness of</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arguments to Wait, Signal and Broacast</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9941" name="Rectangle 3"/>
          <p:cNvSpPr>
            <a:spLocks noGrp="1" noChangeArrowheads="1"/>
          </p:cNvSpPr>
          <p:nvPr>
            <p:ph type="body" idx="1"/>
          </p:nvPr>
        </p:nvSpPr>
        <p:spPr>
          <a:xfrm>
            <a:off x="1169377" y="1143000"/>
            <a:ext cx="10128738" cy="5029200"/>
          </a:xfrm>
        </p:spPr>
        <p:txBody>
          <a:bodyPr/>
          <a:lstStyle/>
          <a:p>
            <a:pPr eaLnBrk="1" hangingPunct="1">
              <a:lnSpc>
                <a:spcPct val="80000"/>
              </a:lnSpc>
            </a:pPr>
            <a:r>
              <a:rPr lang="en-US" altLang="zh-CN" i="1">
                <a:latin typeface="Comic Sans MS" pitchFamily="66" charset="0"/>
                <a:ea typeface="宋体" pitchFamily="2" charset="-122"/>
              </a:rPr>
              <a:t>Condition </a:t>
            </a:r>
            <a:r>
              <a:rPr lang="en-US" altLang="zh-CN">
                <a:latin typeface="Comic Sans MS" pitchFamily="66" charset="0"/>
                <a:ea typeface="宋体" pitchFamily="2" charset="-122"/>
              </a:rPr>
              <a:t>Class </a:t>
            </a:r>
            <a:r>
              <a:rPr lang="en-US" altLang="zh-CN">
                <a:latin typeface="Baskerville Old Face" pitchFamily="18" charset="0"/>
                <a:ea typeface="宋体" pitchFamily="2" charset="-122"/>
              </a:rPr>
              <a:t>(continued)</a:t>
            </a:r>
          </a:p>
          <a:p>
            <a:pPr lvl="1" eaLnBrk="1" hangingPunct="1">
              <a:lnSpc>
                <a:spcPct val="80000"/>
              </a:lnSpc>
            </a:pPr>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Wait(Lock* conditionLock)</a:t>
            </a:r>
          </a:p>
          <a:p>
            <a:pPr eaLnBrk="1" hangingPunct="1">
              <a:lnSpc>
                <a:spcPct val="80000"/>
              </a:lnSpc>
            </a:pPr>
            <a:endParaRPr lang="en-US" altLang="zh-CN" sz="1200">
              <a:latin typeface="Comic Sans MS" pitchFamily="66" charset="0"/>
              <a:ea typeface="宋体" pitchFamily="2" charset="-122"/>
            </a:endParaRP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Condition::Wait(Lock* conditionLock)  {</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IntStatus oldLevel = interrupt-&gt;SetLevel(IntOff);</a:t>
            </a:r>
          </a:p>
          <a:p>
            <a:pPr lvl="2" eaLnBrk="1" hangingPunct="1">
              <a:lnSpc>
                <a:spcPct val="8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ASSERT(conditionLock-&gt;isHeldByCurrentThread());    // check pre-condition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if(queue-&gt;IsEmpty())</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lock = conditionLock; 		// helps to enforce pre-condition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ASSERT(lock == conditionLock); 	// another pre-condition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queue-&gt;Append(currentThread); 	// add this thread to the waiting list</a:t>
            </a:r>
          </a:p>
          <a:p>
            <a:pPr lvl="2" eaLnBrk="1" hangingPunct="1">
              <a:lnSpc>
                <a:spcPct val="80000"/>
              </a:lnSpc>
              <a:buFont typeface="Wingdings" pitchFamily="2" charset="2"/>
              <a:buNone/>
            </a:pPr>
            <a:r>
              <a:rPr lang="en-US" altLang="zh-CN" b="1">
                <a:solidFill>
                  <a:srgbClr val="0070C0"/>
                </a:solidFill>
                <a:latin typeface="Comic Sans MS" pitchFamily="66" charset="0"/>
                <a:ea typeface="宋体" pitchFamily="2" charset="-122"/>
              </a:rPr>
              <a:t>conditionLock-&gt;Release(); 	</a:t>
            </a:r>
            <a:r>
              <a:rPr lang="en-US" altLang="zh-CN">
                <a:solidFill>
                  <a:srgbClr val="0070C0"/>
                </a:solidFill>
                <a:latin typeface="Comic Sans MS" pitchFamily="66" charset="0"/>
                <a:ea typeface="宋体" pitchFamily="2" charset="-122"/>
              </a:rPr>
              <a:t>// release the lock</a:t>
            </a:r>
          </a:p>
          <a:p>
            <a:pPr lvl="2" eaLnBrk="1" hangingPunct="1">
              <a:lnSpc>
                <a:spcPct val="80000"/>
              </a:lnSpc>
              <a:buFont typeface="Wingdings" pitchFamily="2" charset="2"/>
              <a:buNone/>
            </a:pPr>
            <a:r>
              <a:rPr lang="en-US" altLang="zh-CN" b="1">
                <a:solidFill>
                  <a:srgbClr val="0070C0"/>
                </a:solidFill>
                <a:latin typeface="Comic Sans MS" pitchFamily="66" charset="0"/>
                <a:ea typeface="宋体" pitchFamily="2" charset="-122"/>
              </a:rPr>
              <a:t>currentThread-&gt;Sleep(); 	</a:t>
            </a:r>
            <a:r>
              <a:rPr lang="en-US" altLang="zh-CN">
                <a:solidFill>
                  <a:srgbClr val="0070C0"/>
                </a:solidFill>
                <a:latin typeface="Comic Sans MS" pitchFamily="66" charset="0"/>
                <a:ea typeface="宋体" pitchFamily="2" charset="-122"/>
              </a:rPr>
              <a:t>// goto sleep</a:t>
            </a:r>
          </a:p>
          <a:p>
            <a:pPr lvl="2" eaLnBrk="1" hangingPunct="1">
              <a:lnSpc>
                <a:spcPct val="80000"/>
              </a:lnSpc>
              <a:buFont typeface="Wingdings" pitchFamily="2" charset="2"/>
              <a:buNone/>
            </a:pPr>
            <a:r>
              <a:rPr lang="en-US" altLang="zh-CN" b="1">
                <a:solidFill>
                  <a:srgbClr val="0070C0"/>
                </a:solidFill>
                <a:latin typeface="Comic Sans MS" pitchFamily="66" charset="0"/>
                <a:ea typeface="宋体" pitchFamily="2" charset="-122"/>
              </a:rPr>
              <a:t>conditionLock-&gt;Acquire();</a:t>
            </a:r>
            <a:r>
              <a:rPr lang="en-US" altLang="zh-CN">
                <a:solidFill>
                  <a:srgbClr val="0070C0"/>
                </a:solidFill>
                <a:latin typeface="Comic Sans MS" pitchFamily="66" charset="0"/>
                <a:ea typeface="宋体" pitchFamily="2" charset="-122"/>
              </a:rPr>
              <a:t> 	// awaken: re-acquire the lock</a:t>
            </a:r>
          </a:p>
          <a:p>
            <a:pPr lvl="2" eaLnBrk="1" hangingPunct="1">
              <a:lnSpc>
                <a:spcPct val="8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0965" name="Rectangle 3"/>
          <p:cNvSpPr>
            <a:spLocks noGrp="1" noChangeArrowheads="1"/>
          </p:cNvSpPr>
          <p:nvPr>
            <p:ph type="body" idx="1"/>
          </p:nvPr>
        </p:nvSpPr>
        <p:spPr/>
        <p:txBody>
          <a:bodyPr/>
          <a:lstStyle/>
          <a:p>
            <a:pPr eaLnBrk="1" hangingPunct="1">
              <a:lnSpc>
                <a:spcPct val="80000"/>
              </a:lnSpc>
            </a:pPr>
            <a:r>
              <a:rPr lang="en-US" altLang="zh-CN" i="1">
                <a:latin typeface="Comic Sans MS" pitchFamily="66" charset="0"/>
                <a:ea typeface="宋体" pitchFamily="2" charset="-122"/>
              </a:rPr>
              <a:t>Condition </a:t>
            </a:r>
            <a:r>
              <a:rPr lang="en-US" altLang="zh-CN">
                <a:latin typeface="Comic Sans MS" pitchFamily="66" charset="0"/>
                <a:ea typeface="宋体" pitchFamily="2" charset="-122"/>
              </a:rPr>
              <a:t>Class</a:t>
            </a:r>
            <a:r>
              <a:rPr lang="en-US" altLang="zh-CN">
                <a:ea typeface="宋体" pitchFamily="2" charset="-122"/>
              </a:rPr>
              <a:t> </a:t>
            </a:r>
            <a:r>
              <a:rPr lang="en-US" altLang="zh-CN">
                <a:latin typeface="Baskerville Old Face" pitchFamily="18" charset="0"/>
                <a:ea typeface="宋体" pitchFamily="2" charset="-122"/>
              </a:rPr>
              <a:t>(continued)</a:t>
            </a:r>
          </a:p>
          <a:p>
            <a:pPr lvl="1" eaLnBrk="1" hangingPunct="1">
              <a:lnSpc>
                <a:spcPct val="80000"/>
              </a:lnSpc>
            </a:pPr>
            <a:r>
              <a:rPr lang="en-US" altLang="zh-CN">
                <a:latin typeface="Baskerville Old Face" pitchFamily="18" charset="0"/>
                <a:ea typeface="宋体" pitchFamily="2" charset="-122"/>
              </a:rPr>
              <a:t>function</a:t>
            </a:r>
            <a:r>
              <a:rPr lang="en-US" altLang="zh-CN">
                <a:ea typeface="宋体" pitchFamily="2" charset="-122"/>
              </a:rPr>
              <a:t> </a:t>
            </a:r>
            <a:r>
              <a:rPr lang="en-US" altLang="zh-CN">
                <a:latin typeface="Comic Sans MS" pitchFamily="66" charset="0"/>
                <a:ea typeface="宋体" pitchFamily="2" charset="-122"/>
              </a:rPr>
              <a:t>Signal(Lock* conditionLock)</a:t>
            </a:r>
          </a:p>
          <a:p>
            <a:pPr eaLnBrk="1" hangingPunct="1">
              <a:lnSpc>
                <a:spcPct val="80000"/>
              </a:lnSpc>
            </a:pPr>
            <a:endParaRPr lang="en-US" altLang="zh-CN">
              <a:latin typeface="Comic Sans MS" pitchFamily="66" charset="0"/>
              <a:ea typeface="宋体" pitchFamily="2" charset="-122"/>
            </a:endParaRPr>
          </a:p>
          <a:p>
            <a:pPr lvl="1" eaLnBrk="1" hangingPunct="1">
              <a:buFont typeface="Wingdings" pitchFamily="2" charset="2"/>
              <a:buNone/>
            </a:pPr>
            <a:r>
              <a:rPr lang="en-US" altLang="zh-CN">
                <a:solidFill>
                  <a:srgbClr val="0070C0"/>
                </a:solidFill>
                <a:latin typeface="Comic Sans MS" pitchFamily="66" charset="0"/>
                <a:ea typeface="宋体" pitchFamily="2" charset="-122"/>
              </a:rPr>
              <a:t>void Condition::Signal(Lock* conditionLock)  {</a:t>
            </a:r>
          </a:p>
          <a:p>
            <a:pPr lvl="2" eaLnBrk="1" hangingPunct="1">
              <a:buFont typeface="Wingdings" pitchFamily="2" charset="2"/>
              <a:buNone/>
            </a:pPr>
            <a:r>
              <a:rPr lang="en-US" altLang="zh-CN">
                <a:solidFill>
                  <a:srgbClr val="0070C0"/>
                </a:solidFill>
                <a:latin typeface="Comic Sans MS" pitchFamily="66" charset="0"/>
                <a:ea typeface="宋体" pitchFamily="2" charset="-122"/>
              </a:rPr>
              <a:t>Thread *nextThread;</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a:t>
            </a:r>
          </a:p>
          <a:p>
            <a:pPr lvl="2" eaLnBrk="1" hangingPunct="1">
              <a:buFont typeface="Wingdings" pitchFamily="2" charset="2"/>
              <a:buNone/>
            </a:pPr>
            <a:r>
              <a:rPr lang="en-US" altLang="zh-CN">
                <a:solidFill>
                  <a:srgbClr val="0070C0"/>
                </a:solidFill>
                <a:latin typeface="Comic Sans MS" pitchFamily="66" charset="0"/>
                <a:ea typeface="宋体" pitchFamily="2" charset="-122"/>
              </a:rPr>
              <a:t>ASSERT(conditionLock-&gt;isHeldByCurrentThread());</a:t>
            </a:r>
          </a:p>
          <a:p>
            <a:pPr lvl="2" eaLnBrk="1" hangingPunct="1">
              <a:buFont typeface="Wingdings" pitchFamily="2" charset="2"/>
              <a:buNone/>
            </a:pPr>
            <a:r>
              <a:rPr lang="en-US" altLang="zh-CN">
                <a:solidFill>
                  <a:srgbClr val="0070C0"/>
                </a:solidFill>
                <a:latin typeface="Comic Sans MS" pitchFamily="66" charset="0"/>
                <a:ea typeface="宋体" pitchFamily="2" charset="-122"/>
              </a:rPr>
              <a:t>if(!queue-&gt;IsEmpty()) {</a:t>
            </a:r>
          </a:p>
          <a:p>
            <a:pPr lvl="3" eaLnBrk="1" hangingPunct="1">
              <a:buFont typeface="Wingdings" pitchFamily="2" charset="2"/>
              <a:buNone/>
            </a:pPr>
            <a:r>
              <a:rPr lang="en-US" altLang="zh-CN">
                <a:solidFill>
                  <a:srgbClr val="0070C0"/>
                </a:solidFill>
                <a:latin typeface="Comic Sans MS" pitchFamily="66" charset="0"/>
                <a:ea typeface="宋体" pitchFamily="2" charset="-122"/>
              </a:rPr>
              <a:t>ASSERT(lock == conditionLock);</a:t>
            </a:r>
          </a:p>
          <a:p>
            <a:pPr lvl="3" eaLnBrk="1" hangingPunct="1">
              <a:buFont typeface="Wingdings" pitchFamily="2" charset="2"/>
              <a:buNone/>
            </a:pPr>
            <a:r>
              <a:rPr lang="en-US" altLang="zh-CN">
                <a:solidFill>
                  <a:srgbClr val="0070C0"/>
                </a:solidFill>
                <a:latin typeface="Comic Sans MS" pitchFamily="66" charset="0"/>
                <a:ea typeface="宋体" pitchFamily="2" charset="-122"/>
              </a:rPr>
              <a:t>nextThread = (Thread *)queue-&gt;Remove();</a:t>
            </a:r>
          </a:p>
          <a:p>
            <a:pPr lvl="3" eaLnBrk="1" hangingPunct="1">
              <a:buFont typeface="Wingdings" pitchFamily="2" charset="2"/>
              <a:buNone/>
            </a:pPr>
            <a:r>
              <a:rPr lang="en-US" altLang="zh-CN">
                <a:solidFill>
                  <a:srgbClr val="0070C0"/>
                </a:solidFill>
                <a:latin typeface="Comic Sans MS" pitchFamily="66" charset="0"/>
                <a:ea typeface="宋体" pitchFamily="2" charset="-122"/>
              </a:rPr>
              <a:t>scheduler-&gt;ReadyToRun(nextThread); 	// wake up the thread</a:t>
            </a:r>
          </a:p>
          <a:p>
            <a:pPr lvl="2" eaLnBrk="1" hangingPunct="1">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eaLnBrk="1" hangingPunct="1">
              <a:lnSpc>
                <a:spcPct val="80000"/>
              </a:lnSpc>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1989" name="Rectangle 3"/>
          <p:cNvSpPr>
            <a:spLocks noGrp="1" noChangeArrowheads="1"/>
          </p:cNvSpPr>
          <p:nvPr>
            <p:ph type="body" idx="1"/>
          </p:nvPr>
        </p:nvSpPr>
        <p:spPr/>
        <p:txBody>
          <a:bodyPr/>
          <a:lstStyle/>
          <a:p>
            <a:pPr eaLnBrk="1" hangingPunct="1">
              <a:lnSpc>
                <a:spcPct val="90000"/>
              </a:lnSpc>
            </a:pPr>
            <a:r>
              <a:rPr lang="en-US" altLang="zh-CN" i="1">
                <a:latin typeface="Comic Sans MS" pitchFamily="66" charset="0"/>
                <a:ea typeface="宋体" pitchFamily="2" charset="-122"/>
              </a:rPr>
              <a:t>Condition </a:t>
            </a:r>
            <a:r>
              <a:rPr lang="en-US" altLang="zh-CN">
                <a:latin typeface="Comic Sans MS" pitchFamily="66" charset="0"/>
                <a:ea typeface="宋体" pitchFamily="2" charset="-122"/>
              </a:rPr>
              <a:t>Class </a:t>
            </a:r>
            <a:r>
              <a:rPr lang="en-US" altLang="zh-CN">
                <a:latin typeface="Baskerville Old Face" pitchFamily="18" charset="0"/>
                <a:ea typeface="宋体" pitchFamily="2" charset="-122"/>
              </a:rPr>
              <a:t>(continued)</a:t>
            </a:r>
          </a:p>
          <a:p>
            <a:pPr lvl="1" eaLnBrk="1" hangingPunct="1">
              <a:lnSpc>
                <a:spcPct val="90000"/>
              </a:lnSpc>
            </a:pPr>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Broadcast(Lock* conditionLock)</a:t>
            </a:r>
          </a:p>
          <a:p>
            <a:pPr lvl="1" eaLnBrk="1" hangingPunct="1">
              <a:lnSpc>
                <a:spcPct val="90000"/>
              </a:lnSpc>
              <a:buFont typeface="Wingdings" pitchFamily="2" charset="2"/>
              <a:buNone/>
            </a:pPr>
            <a:endParaRPr lang="en-US" altLang="zh-CN">
              <a:solidFill>
                <a:schemeClr val="accent2"/>
              </a:solidFill>
              <a:latin typeface="Comic Sans MS" pitchFamily="66" charset="0"/>
              <a:ea typeface="宋体" pitchFamily="2" charset="-122"/>
            </a:endParaRP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Condition::Broadcast(Lock* conditionLock)  {</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Thread *nextThread;</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IntStatus oldLevel = interrupt-&gt;SetLevel(IntOff);</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ASSERT(conditionLock-&gt;isHeldByCurrentThread());</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if(!queue-&gt;IsEmpty()) {</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ASSERT(lock == conditionLock);</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while(nextThread = (Thread *)queue-&gt;Remove()) {</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	  scheduler-&gt;ReadyToRun(nextThread);    	// wake up the threads</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eaLnBrk="1" hangingPunct="1">
              <a:lnSpc>
                <a:spcPct val="90000"/>
              </a:lnSpc>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981200" y="277814"/>
            <a:ext cx="8229600" cy="630237"/>
          </a:xfrm>
        </p:spPr>
        <p:txBody>
          <a:bodyPr/>
          <a:lstStyle/>
          <a:p>
            <a:pPr eaLnBrk="1" hangingPunct="1"/>
            <a:r>
              <a:rPr lang="en-US" altLang="zh-CN" sz="3200">
                <a:ea typeface="宋体" pitchFamily="2" charset="-122"/>
              </a:rPr>
              <a:t>Critical Section</a:t>
            </a:r>
          </a:p>
        </p:txBody>
      </p:sp>
      <p:sp>
        <p:nvSpPr>
          <p:cNvPr id="8197" name="Rectangle 3"/>
          <p:cNvSpPr>
            <a:spLocks noGrp="1" noChangeArrowheads="1"/>
          </p:cNvSpPr>
          <p:nvPr>
            <p:ph type="body" idx="1"/>
          </p:nvPr>
        </p:nvSpPr>
        <p:spPr>
          <a:xfrm>
            <a:off x="609600" y="1018793"/>
            <a:ext cx="10972799" cy="4626984"/>
          </a:xfrm>
        </p:spPr>
        <p:txBody>
          <a:bodyPr/>
          <a:lstStyle/>
          <a:p>
            <a:pPr eaLnBrk="1" hangingPunct="1">
              <a:lnSpc>
                <a:spcPct val="80000"/>
              </a:lnSpc>
            </a:pPr>
            <a:r>
              <a:rPr lang="en-US" altLang="zh-CN" sz="2000">
                <a:latin typeface="Baskerville Old Face" pitchFamily="18" charset="0"/>
                <a:ea typeface="宋体" pitchFamily="2" charset="-122"/>
              </a:rPr>
              <a:t>For example: two threads update a shared variable counter.</a:t>
            </a:r>
          </a:p>
          <a:p>
            <a:pPr lvl="2" eaLnBrk="1" hangingPunct="1">
              <a:lnSpc>
                <a:spcPct val="80000"/>
              </a:lnSpc>
              <a:buFont typeface="Wingdings" pitchFamily="2" charset="2"/>
              <a:buNone/>
            </a:pPr>
            <a:endParaRPr lang="en-US" altLang="zh-CN" sz="1200">
              <a:solidFill>
                <a:srgbClr val="A50021"/>
              </a:solidFill>
              <a:latin typeface="Baskerville Old Face" pitchFamily="18" charset="0"/>
              <a:ea typeface="宋体" pitchFamily="2" charset="-122"/>
            </a:endParaRPr>
          </a:p>
          <a:p>
            <a:pPr lvl="2" eaLnBrk="1" hangingPunct="1">
              <a:lnSpc>
                <a:spcPct val="80000"/>
              </a:lnSpc>
              <a:buFont typeface="Wingdings" pitchFamily="2" charset="2"/>
              <a:buNone/>
            </a:pPr>
            <a:r>
              <a:rPr lang="en-US" altLang="zh-CN" sz="2000">
                <a:solidFill>
                  <a:srgbClr val="0070C0"/>
                </a:solidFill>
                <a:ea typeface="宋体" pitchFamily="2" charset="-122"/>
              </a:rPr>
              <a:t>Thread A</a:t>
            </a:r>
            <a:r>
              <a:rPr lang="en-US" altLang="zh-CN" sz="2000" i="1">
                <a:solidFill>
                  <a:srgbClr val="0070C0"/>
                </a:solidFill>
                <a:ea typeface="宋体" pitchFamily="2" charset="-122"/>
              </a:rPr>
              <a:t> 		 </a:t>
            </a:r>
            <a:r>
              <a:rPr lang="en-US" altLang="zh-CN" sz="2000">
                <a:solidFill>
                  <a:srgbClr val="C00000"/>
                </a:solidFill>
                <a:ea typeface="宋体" pitchFamily="2" charset="-122"/>
              </a:rPr>
              <a:t>Thread B</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a:t>
            </a:r>
          </a:p>
          <a:p>
            <a:pPr lvl="3"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p>
          <a:p>
            <a:pPr lvl="3"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counter++;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--counter;</a:t>
            </a:r>
          </a:p>
          <a:p>
            <a:pPr lvl="3"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a:t>
            </a:r>
          </a:p>
          <a:p>
            <a:pPr eaLnBrk="1" hangingPunct="1">
              <a:lnSpc>
                <a:spcPct val="80000"/>
              </a:lnSpc>
            </a:pPr>
            <a:r>
              <a:rPr lang="en-US" altLang="zh-CN" sz="2000">
                <a:ea typeface="宋体" pitchFamily="2" charset="-122"/>
              </a:rPr>
              <a:t> </a:t>
            </a:r>
            <a:r>
              <a:rPr lang="en-US" altLang="zh-CN" sz="2000">
                <a:latin typeface="Baskerville Old Face" pitchFamily="18" charset="0"/>
                <a:ea typeface="宋体" pitchFamily="2" charset="-122"/>
              </a:rPr>
              <a:t>The machine code translated by </a:t>
            </a:r>
            <a:r>
              <a:rPr lang="en-US" altLang="zh-CN" sz="2000" i="1" u="sng">
                <a:latin typeface="Baskerville Old Face" pitchFamily="18" charset="0"/>
                <a:ea typeface="宋体" pitchFamily="2" charset="-122"/>
              </a:rPr>
              <a:t>gcc</a:t>
            </a:r>
            <a:r>
              <a:rPr lang="en-US" altLang="zh-CN" sz="2000">
                <a:latin typeface="Baskerville Old Face" pitchFamily="18" charset="0"/>
                <a:ea typeface="宋体" pitchFamily="2" charset="-122"/>
              </a:rPr>
              <a:t> for MIPS computer</a:t>
            </a:r>
          </a:p>
          <a:p>
            <a:pPr lvl="2" eaLnBrk="1" hangingPunct="1">
              <a:lnSpc>
                <a:spcPct val="80000"/>
              </a:lnSpc>
              <a:buFont typeface="Wingdings" pitchFamily="2" charset="2"/>
              <a:buNone/>
            </a:pPr>
            <a:endParaRPr lang="en-US" altLang="zh-CN" sz="2000">
              <a:solidFill>
                <a:srgbClr val="A50021"/>
              </a:solidFill>
              <a:ea typeface="宋体" pitchFamily="2" charset="-122"/>
            </a:endParaRPr>
          </a:p>
          <a:p>
            <a:pPr lvl="2" eaLnBrk="1" hangingPunct="1">
              <a:lnSpc>
                <a:spcPct val="80000"/>
              </a:lnSpc>
              <a:buFont typeface="Wingdings" pitchFamily="2" charset="2"/>
              <a:buNone/>
            </a:pPr>
            <a:r>
              <a:rPr lang="en-US" altLang="zh-CN" sz="2000">
                <a:solidFill>
                  <a:srgbClr val="0070C0"/>
                </a:solidFill>
                <a:ea typeface="宋体" pitchFamily="2" charset="-122"/>
              </a:rPr>
              <a:t>Thread A</a:t>
            </a:r>
            <a:r>
              <a:rPr lang="en-US" altLang="zh-CN" sz="2000" i="1">
                <a:solidFill>
                  <a:srgbClr val="0070C0"/>
                </a:solidFill>
                <a:ea typeface="宋体" pitchFamily="2" charset="-122"/>
              </a:rPr>
              <a:t>		</a:t>
            </a:r>
            <a:r>
              <a:rPr lang="en-US" altLang="zh-CN" sz="2000">
                <a:solidFill>
                  <a:srgbClr val="C00000"/>
                </a:solidFill>
                <a:ea typeface="宋体" pitchFamily="2" charset="-122"/>
              </a:rPr>
              <a:t>Thread B</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lw $2,counter</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lw $4,counter</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addu $3,$2,1</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addu $5,$4,-1</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sw $3,counter</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sw $5,counter</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endParaRPr lang="en-US" altLang="zh-CN" sz="2000">
              <a:solidFill>
                <a:srgbClr val="C00000"/>
              </a:solidFill>
              <a:latin typeface="Comic Sans MS" pitchFamily="66" charset="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3013" name="Rectangle 3"/>
          <p:cNvSpPr>
            <a:spLocks noGrp="1" noChangeArrowheads="1"/>
          </p:cNvSpPr>
          <p:nvPr>
            <p:ph type="body" idx="1"/>
          </p:nvPr>
        </p:nvSpPr>
        <p:spPr/>
        <p:txBody>
          <a:bodyPr/>
          <a:lstStyle/>
          <a:p>
            <a:pPr eaLnBrk="1" hangingPunct="1"/>
            <a:r>
              <a:rPr lang="en-US" altLang="zh-CN" sz="2800">
                <a:latin typeface="Baskerville Old Face" pitchFamily="18" charset="0"/>
                <a:ea typeface="宋体" pitchFamily="2" charset="-122"/>
              </a:rPr>
              <a:t>Use of Monitors (example)</a:t>
            </a:r>
          </a:p>
          <a:p>
            <a:pPr eaLnBrk="1" hangingPunct="1"/>
            <a:r>
              <a:rPr lang="en-US" altLang="zh-CN" sz="2800">
                <a:latin typeface="Baskerville Old Face" pitchFamily="18" charset="0"/>
                <a:ea typeface="宋体" pitchFamily="2" charset="-122"/>
              </a:rPr>
              <a:t>Files</a:t>
            </a:r>
          </a:p>
          <a:p>
            <a:pPr lvl="1" eaLnBrk="1" hangingPunct="1"/>
            <a:r>
              <a:rPr lang="en-US" altLang="zh-CN" sz="2800">
                <a:solidFill>
                  <a:srgbClr val="0070C0"/>
                </a:solidFill>
                <a:latin typeface="Comic Sans MS" pitchFamily="66" charset="0"/>
                <a:ea typeface="宋体" pitchFamily="2" charset="-122"/>
              </a:rPr>
              <a:t>..threads/synchlist.h</a:t>
            </a:r>
          </a:p>
          <a:p>
            <a:pPr lvl="1" eaLnBrk="1" hangingPunct="1"/>
            <a:r>
              <a:rPr lang="en-US" altLang="zh-CN" sz="2800">
                <a:solidFill>
                  <a:srgbClr val="0070C0"/>
                </a:solidFill>
                <a:latin typeface="Comic Sans MS" pitchFamily="66" charset="0"/>
                <a:ea typeface="宋体" pitchFamily="2" charset="-122"/>
              </a:rPr>
              <a:t>.. threads/synchlist.cc</a:t>
            </a:r>
          </a:p>
          <a:p>
            <a:pPr eaLnBrk="1" hangingPunct="1"/>
            <a:r>
              <a:rPr lang="en-US" altLang="zh-CN" sz="2800">
                <a:latin typeface="Baskerville Old Face" pitchFamily="18" charset="0"/>
                <a:ea typeface="宋体" pitchFamily="2" charset="-122"/>
              </a:rPr>
              <a:t>A synchronized linked list class in Nachos called</a:t>
            </a:r>
            <a:r>
              <a:rPr lang="en-US" altLang="zh-CN" sz="2800">
                <a:ea typeface="宋体" pitchFamily="2" charset="-122"/>
              </a:rPr>
              <a:t> </a:t>
            </a:r>
            <a:r>
              <a:rPr lang="en-US" altLang="zh-CN" sz="2800" i="1">
                <a:solidFill>
                  <a:srgbClr val="0070C0"/>
                </a:solidFill>
                <a:latin typeface="Comic Sans MS" pitchFamily="66" charset="0"/>
                <a:ea typeface="宋体" pitchFamily="2" charset="-122"/>
              </a:rPr>
              <a:t>SynchList</a:t>
            </a:r>
            <a:r>
              <a:rPr lang="en-US" altLang="zh-CN" sz="2800">
                <a:ea typeface="宋体" pitchFamily="2" charset="-122"/>
              </a:rPr>
              <a:t> </a:t>
            </a:r>
            <a:r>
              <a:rPr lang="en-US" altLang="zh-CN" sz="2800">
                <a:latin typeface="Baskerville Old Face" pitchFamily="18" charset="0"/>
                <a:ea typeface="宋体" pitchFamily="2" charset="-122"/>
              </a:rPr>
              <a:t>to be accessed by multiple threads.</a:t>
            </a:r>
          </a:p>
          <a:p>
            <a:pPr eaLnBrk="1" hangingPunct="1"/>
            <a:r>
              <a:rPr lang="en-US" altLang="zh-CN" sz="2800">
                <a:latin typeface="Baskerville Old Face" pitchFamily="18" charset="0"/>
                <a:ea typeface="宋体" pitchFamily="2" charset="-122"/>
              </a:rPr>
              <a:t>actually implemented as a </a:t>
            </a:r>
            <a:r>
              <a:rPr lang="en-US" altLang="zh-CN" sz="2800">
                <a:solidFill>
                  <a:srgbClr val="0070C0"/>
                </a:solidFill>
                <a:latin typeface="Comic Sans MS" pitchFamily="66" charset="0"/>
                <a:ea typeface="宋体" pitchFamily="2" charset="-122"/>
              </a:rPr>
              <a:t>monitor</a:t>
            </a:r>
            <a:r>
              <a:rPr lang="en-US" altLang="zh-CN" sz="2800">
                <a:latin typeface="Baskerville Old Face" pitchFamily="18" charset="0"/>
                <a:ea typeface="宋体" pitchFamily="2" charset="-122"/>
              </a:rPr>
              <a:t> with </a:t>
            </a:r>
            <a:r>
              <a:rPr lang="en-US" altLang="zh-CN" sz="2800">
                <a:solidFill>
                  <a:srgbClr val="0070C0"/>
                </a:solidFill>
                <a:latin typeface="Comic Sans MS" pitchFamily="66" charset="0"/>
                <a:ea typeface="宋体" pitchFamily="2" charset="-122"/>
              </a:rPr>
              <a:t>mesa style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condition variables.</a:t>
            </a:r>
          </a:p>
          <a:p>
            <a:pPr eaLnBrk="1" hangingPunct="1"/>
            <a:endParaRPr lang="en-US" altLang="zh-CN" sz="2800">
              <a:solidFill>
                <a:schemeClr val="accent2"/>
              </a:solidFill>
              <a:latin typeface="Baskerville Old Face" pitchFamily="18" charset="0"/>
              <a:ea typeface="宋体" pitchFamily="2" charset="-122"/>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4037" name="Rectangle 3"/>
          <p:cNvSpPr>
            <a:spLocks noGrp="1" noChangeArrowheads="1"/>
          </p:cNvSpPr>
          <p:nvPr>
            <p:ph type="body" idx="1"/>
          </p:nvPr>
        </p:nvSpPr>
        <p:spPr>
          <a:xfrm>
            <a:off x="1406769" y="969720"/>
            <a:ext cx="10175631" cy="4626984"/>
          </a:xfrm>
        </p:spPr>
        <p:txBody>
          <a:bodyPr/>
          <a:lstStyle/>
          <a:p>
            <a:pPr eaLnBrk="1" hangingPunct="1">
              <a:lnSpc>
                <a:spcPct val="80000"/>
              </a:lnSpc>
            </a:pPr>
            <a:r>
              <a:rPr lang="en-US" altLang="zh-CN" i="1">
                <a:latin typeface="Comic Sans MS" pitchFamily="66" charset="0"/>
                <a:ea typeface="宋体" pitchFamily="2" charset="-122"/>
              </a:rPr>
              <a:t>SynchList </a:t>
            </a:r>
            <a:r>
              <a:rPr lang="en-US" altLang="zh-CN">
                <a:latin typeface="Comic Sans MS" pitchFamily="66" charset="0"/>
                <a:ea typeface="宋体" pitchFamily="2" charset="-122"/>
              </a:rPr>
              <a:t>Class</a:t>
            </a:r>
          </a:p>
          <a:p>
            <a:pPr eaLnBrk="1" hangingPunct="1">
              <a:lnSpc>
                <a:spcPct val="80000"/>
              </a:lnSpc>
              <a:buFont typeface="Wingdings" pitchFamily="2" charset="2"/>
              <a:buNone/>
            </a:pPr>
            <a:endParaRPr lang="en-US" altLang="zh-CN" sz="1100">
              <a:solidFill>
                <a:schemeClr val="accent2"/>
              </a:solidFill>
              <a:ea typeface="宋体" pitchFamily="2" charset="-122"/>
            </a:endParaRP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class SynchList {</a:t>
            </a: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public:</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SynchList(); 			// initialize a synchronized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˜SynchList(); 		// de-allocate a synchronized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Append(void *item); 	// append item to the end of the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 and wake up any thread waiting in remove</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*Remove();		// remove the first item from the front of</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 the list, waiting if the list is empty</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Mapcar(VoidFunctionPtr func); // apply function to every item in the list</a:t>
            </a:r>
          </a:p>
          <a:p>
            <a:pPr lvl="1" eaLnBrk="1" hangingPunct="1">
              <a:lnSpc>
                <a:spcPct val="80000"/>
              </a:lnSpc>
              <a:buFont typeface="Wingdings" pitchFamily="2" charset="2"/>
              <a:buNone/>
            </a:pPr>
            <a:endParaRPr lang="en-US" altLang="zh-CN">
              <a:solidFill>
                <a:srgbClr val="0070C0"/>
              </a:solidFill>
              <a:latin typeface="Comic Sans MS" pitchFamily="66" charset="0"/>
              <a:ea typeface="宋体" pitchFamily="2" charset="-122"/>
            </a:endParaRP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private:</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List *list; 			// the unsynchronized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Lock *lock; 			// enforce mutual exclusive access to the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Condition *listEmpty; 	// wait in Remove if the list is empty</a:t>
            </a: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t>
            </a:r>
          </a:p>
          <a:p>
            <a:pPr eaLnBrk="1" hangingPunct="1">
              <a:lnSpc>
                <a:spcPct val="80000"/>
              </a:lnSpc>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5061" name="Rectangle 3"/>
          <p:cNvSpPr>
            <a:spLocks noGrp="1" noChangeArrowheads="1"/>
          </p:cNvSpPr>
          <p:nvPr>
            <p:ph type="body" idx="1"/>
          </p:nvPr>
        </p:nvSpPr>
        <p:spPr/>
        <p:txBody>
          <a:bodyPr/>
          <a:lstStyle/>
          <a:p>
            <a:pPr eaLnBrk="1" hangingPunct="1">
              <a:lnSpc>
                <a:spcPct val="90000"/>
              </a:lnSpc>
            </a:pPr>
            <a:r>
              <a:rPr lang="en-US" altLang="zh-CN" i="1">
                <a:latin typeface="Comic Sans MS" pitchFamily="66" charset="0"/>
                <a:ea typeface="宋体" pitchFamily="2" charset="-122"/>
              </a:rPr>
              <a:t>SynchList </a:t>
            </a:r>
            <a:r>
              <a:rPr lang="en-US" altLang="zh-CN">
                <a:latin typeface="Comic Sans MS" pitchFamily="66" charset="0"/>
                <a:ea typeface="宋体" pitchFamily="2" charset="-122"/>
              </a:rPr>
              <a:t>Class</a:t>
            </a:r>
            <a:r>
              <a:rPr lang="en-US" altLang="zh-CN">
                <a:ea typeface="宋体" pitchFamily="2" charset="-122"/>
              </a:rPr>
              <a:t> </a:t>
            </a:r>
            <a:r>
              <a:rPr lang="en-US" altLang="zh-CN">
                <a:latin typeface="Baskerville Old Face" pitchFamily="18" charset="0"/>
                <a:ea typeface="宋体" pitchFamily="2" charset="-122"/>
              </a:rPr>
              <a:t>(continued)</a:t>
            </a:r>
          </a:p>
          <a:p>
            <a:pPr lvl="1" eaLnBrk="1" hangingPunct="1">
              <a:lnSpc>
                <a:spcPct val="90000"/>
              </a:lnSpc>
            </a:pPr>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Remove()</a:t>
            </a:r>
          </a:p>
          <a:p>
            <a:pPr lvl="1" eaLnBrk="1" hangingPunct="1">
              <a:lnSpc>
                <a:spcPct val="90000"/>
              </a:lnSpc>
              <a:buFont typeface="Wingdings" pitchFamily="2" charset="2"/>
              <a:buNone/>
            </a:pPr>
            <a:endParaRPr lang="en-US" altLang="zh-CN">
              <a:solidFill>
                <a:srgbClr val="CC0000"/>
              </a:solidFill>
              <a:latin typeface="Comic Sans MS" pitchFamily="66" charset="0"/>
              <a:ea typeface="宋体" pitchFamily="2" charset="-122"/>
            </a:endParaRP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 SynchList::Remove()  {</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*item;</a:t>
            </a:r>
          </a:p>
          <a:p>
            <a:pPr lvl="2" eaLnBrk="1" hangingPunct="1">
              <a:lnSpc>
                <a:spcPct val="9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lock-&gt;Acquire(); 			// enforce mutual exclusion</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while (list-&gt;IsEmpty())</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	  listEmpty-&gt;Wait(lock);	 	// wait until list isn’t empty</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item = list-&gt;Remove();</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ASSERT(item != NULL);</a:t>
            </a:r>
          </a:p>
          <a:p>
            <a:pPr lvl="2" eaLnBrk="1" hangingPunct="1">
              <a:lnSpc>
                <a:spcPct val="9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lock-&gt;Release();</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return item;</a:t>
            </a: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lvl="1" eaLnBrk="1" hangingPunct="1">
              <a:lnSpc>
                <a:spcPct val="90000"/>
              </a:lnSpc>
              <a:buFont typeface="Wingdings" pitchFamily="2" charset="2"/>
              <a:buNone/>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6085" name="Rectangle 3"/>
          <p:cNvSpPr>
            <a:spLocks noGrp="1" noChangeArrowheads="1"/>
          </p:cNvSpPr>
          <p:nvPr>
            <p:ph type="body" idx="1"/>
          </p:nvPr>
        </p:nvSpPr>
        <p:spPr>
          <a:xfrm>
            <a:off x="609601" y="1040058"/>
            <a:ext cx="10972799" cy="4626984"/>
          </a:xfrm>
        </p:spPr>
        <p:txBody>
          <a:bodyPr/>
          <a:lstStyle/>
          <a:p>
            <a:pPr eaLnBrk="1" hangingPunct="1">
              <a:lnSpc>
                <a:spcPct val="90000"/>
              </a:lnSpc>
            </a:pPr>
            <a:r>
              <a:rPr lang="en-US" altLang="zh-CN" sz="2400" i="1">
                <a:latin typeface="Comic Sans MS" pitchFamily="66" charset="0"/>
                <a:ea typeface="宋体" pitchFamily="2" charset="-122"/>
              </a:rPr>
              <a:t>SynchList </a:t>
            </a:r>
            <a:r>
              <a:rPr lang="en-US" altLang="zh-CN" sz="2400">
                <a:latin typeface="Comic Sans MS" pitchFamily="66" charset="0"/>
                <a:ea typeface="宋体" pitchFamily="2" charset="-122"/>
              </a:rPr>
              <a:t>Class</a:t>
            </a:r>
            <a:r>
              <a:rPr lang="en-US" altLang="zh-CN" sz="2400">
                <a:ea typeface="宋体" pitchFamily="2" charset="-122"/>
              </a:rPr>
              <a:t> </a:t>
            </a:r>
            <a:r>
              <a:rPr lang="en-US" altLang="zh-CN" sz="2400">
                <a:latin typeface="Baskerville Old Face" pitchFamily="18" charset="0"/>
                <a:ea typeface="宋体" pitchFamily="2" charset="-122"/>
              </a:rPr>
              <a:t>(continued)</a:t>
            </a:r>
          </a:p>
          <a:p>
            <a:pPr lvl="1" eaLnBrk="1" hangingPunct="1">
              <a:lnSpc>
                <a:spcPct val="90000"/>
              </a:lnSpc>
            </a:pPr>
            <a:r>
              <a:rPr lang="en-US" altLang="zh-CN" sz="2400">
                <a:latin typeface="Baskerville Old Face" pitchFamily="18" charset="0"/>
                <a:ea typeface="宋体" pitchFamily="2" charset="-122"/>
              </a:rPr>
              <a:t>Function</a:t>
            </a:r>
            <a:r>
              <a:rPr lang="en-US" altLang="zh-CN" sz="2400">
                <a:ea typeface="宋体" pitchFamily="2" charset="-122"/>
              </a:rPr>
              <a:t> </a:t>
            </a:r>
            <a:r>
              <a:rPr lang="en-US" altLang="zh-CN" sz="2400">
                <a:solidFill>
                  <a:srgbClr val="0070C0"/>
                </a:solidFill>
                <a:latin typeface="Comic Sans MS" pitchFamily="66" charset="0"/>
                <a:ea typeface="宋体" pitchFamily="2" charset="-122"/>
              </a:rPr>
              <a:t>Append(void *item)</a:t>
            </a:r>
          </a:p>
          <a:p>
            <a:pPr lvl="1" eaLnBrk="1" hangingPunct="1">
              <a:lnSpc>
                <a:spcPct val="90000"/>
              </a:lnSpc>
              <a:buFont typeface="Wingdings" pitchFamily="2" charset="2"/>
              <a:buNone/>
            </a:pPr>
            <a:endParaRPr lang="en-US" altLang="zh-CN" sz="2400">
              <a:solidFill>
                <a:schemeClr val="accent2"/>
              </a:solidFill>
              <a:latin typeface="Comic Sans MS" pitchFamily="66" charset="0"/>
              <a:ea typeface="宋体" pitchFamily="2" charset="-122"/>
            </a:endParaRP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void SynchList::Append(void *item)</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lock-&gt;Acquire(); 	// enforce mutual exclusive 						// access to the list</a:t>
            </a:r>
          </a:p>
          <a:p>
            <a:pPr lvl="2" eaLnBrk="1" hangingPunct="1">
              <a:lnSpc>
                <a:spcPct val="90000"/>
              </a:lnSpc>
              <a:buFont typeface="Wingdings" pitchFamily="2" charset="2"/>
              <a:buNone/>
            </a:pPr>
            <a:endParaRPr lang="en-US" altLang="zh-CN" sz="2400">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list-&gt;Append(item);</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listEmpty-&gt;Signal(lock); 	// wake up a waiter, if any</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lock-&gt;Release();</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0551-927F-45BB-A7F3-B56A5FD0E7A4}"/>
              </a:ext>
            </a:extLst>
          </p:cNvPr>
          <p:cNvSpPr>
            <a:spLocks noGrp="1"/>
          </p:cNvSpPr>
          <p:nvPr>
            <p:ph type="title"/>
          </p:nvPr>
        </p:nvSpPr>
        <p:spPr/>
        <p:txBody>
          <a:bodyPr/>
          <a:lstStyle/>
          <a:p>
            <a:r>
              <a:rPr lang="zh-CN" altLang="en-US"/>
              <a:t>附录：</a:t>
            </a:r>
            <a:r>
              <a:rPr lang="en-US" altLang="zh-CN"/>
              <a:t>Bounded-Buffer Problem</a:t>
            </a:r>
            <a:endParaRPr lang="zh-CN" altLang="en-US"/>
          </a:p>
        </p:txBody>
      </p:sp>
      <p:sp>
        <p:nvSpPr>
          <p:cNvPr id="3" name="内容占位符 2">
            <a:extLst>
              <a:ext uri="{FF2B5EF4-FFF2-40B4-BE49-F238E27FC236}">
                <a16:creationId xmlns:a16="http://schemas.microsoft.com/office/drawing/2014/main" id="{EC6F60D5-C1B5-4588-81AE-AFB7DD3E5F98}"/>
              </a:ext>
            </a:extLst>
          </p:cNvPr>
          <p:cNvSpPr>
            <a:spLocks noGrp="1"/>
          </p:cNvSpPr>
          <p:nvPr>
            <p:ph idx="1"/>
          </p:nvPr>
        </p:nvSpPr>
        <p:spPr/>
        <p:txBody>
          <a:bodyPr/>
          <a:lstStyle/>
          <a:p>
            <a:r>
              <a:rPr lang="zh-CN" altLang="en-US" sz="3200"/>
              <a:t>安装包中的</a:t>
            </a:r>
            <a:r>
              <a:rPr lang="en-US" altLang="zh-CN" sz="3200"/>
              <a:t>demo1</a:t>
            </a:r>
            <a:r>
              <a:rPr lang="zh-CN" altLang="en-US" sz="3200"/>
              <a:t>是有限</a:t>
            </a:r>
            <a:r>
              <a:rPr lang="en-US" altLang="zh-CN" sz="3200"/>
              <a:t>(</a:t>
            </a:r>
            <a:r>
              <a:rPr lang="zh-CN" altLang="en-US" sz="3200"/>
              <a:t>有界</a:t>
            </a:r>
            <a:r>
              <a:rPr lang="en-US" altLang="zh-CN" sz="3200"/>
              <a:t>)</a:t>
            </a:r>
            <a:r>
              <a:rPr lang="zh-CN" altLang="en-US" sz="3200"/>
              <a:t>缓冲问题 </a:t>
            </a:r>
            <a:r>
              <a:rPr lang="en-US" altLang="zh-CN" sz="3200"/>
              <a:t>(</a:t>
            </a:r>
            <a:r>
              <a:rPr lang="zh-CN" altLang="en-US" sz="3200"/>
              <a:t>生产者</a:t>
            </a:r>
            <a:r>
              <a:rPr lang="en-US" altLang="zh-CN" sz="3200"/>
              <a:t>-</a:t>
            </a:r>
            <a:r>
              <a:rPr lang="zh-CN" altLang="en-US" sz="3200"/>
              <a:t>消费者问题</a:t>
            </a:r>
            <a:r>
              <a:rPr lang="en-US" altLang="zh-CN" sz="3200"/>
              <a:t>)</a:t>
            </a:r>
            <a:r>
              <a:rPr lang="zh-CN" altLang="en-US" sz="3200"/>
              <a:t>的一个参考实现，含源码</a:t>
            </a:r>
            <a:endParaRPr lang="en-US" altLang="zh-CN" sz="3200"/>
          </a:p>
          <a:p>
            <a:r>
              <a:rPr lang="zh-CN" altLang="en-US" sz="3200"/>
              <a:t>其实现的一些具体参数如下：</a:t>
            </a:r>
            <a:endParaRPr lang="en-US" altLang="zh-CN" sz="3200"/>
          </a:p>
          <a:p>
            <a:pPr lvl="1"/>
            <a:r>
              <a:rPr lang="zh-CN" altLang="en-US" sz="3200"/>
              <a:t>缓冲区大小为</a:t>
            </a:r>
            <a:r>
              <a:rPr lang="en-US" altLang="zh-CN" sz="3200"/>
              <a:t>3</a:t>
            </a:r>
          </a:p>
          <a:p>
            <a:pPr lvl="1"/>
            <a:r>
              <a:rPr lang="en-US" altLang="zh-CN" sz="3200"/>
              <a:t>2</a:t>
            </a:r>
            <a:r>
              <a:rPr lang="zh-CN" altLang="en-US" sz="3200"/>
              <a:t>个生产者</a:t>
            </a:r>
            <a:endParaRPr lang="en-US" altLang="zh-CN" sz="3200"/>
          </a:p>
          <a:p>
            <a:pPr lvl="1"/>
            <a:r>
              <a:rPr lang="en-US" altLang="zh-CN" sz="3200"/>
              <a:t>2</a:t>
            </a:r>
            <a:r>
              <a:rPr lang="zh-CN" altLang="en-US" sz="3200"/>
              <a:t>个消费者</a:t>
            </a:r>
            <a:endParaRPr lang="en-US" altLang="zh-CN" sz="3200"/>
          </a:p>
          <a:p>
            <a:pPr lvl="1"/>
            <a:r>
              <a:rPr lang="zh-CN" altLang="en-US" sz="3200"/>
              <a:t>每个生产者生产</a:t>
            </a:r>
            <a:r>
              <a:rPr lang="en-US" altLang="zh-CN" sz="3200"/>
              <a:t>5</a:t>
            </a:r>
            <a:r>
              <a:rPr lang="zh-CN" altLang="en-US" sz="3200"/>
              <a:t>条消息</a:t>
            </a:r>
            <a:endParaRPr lang="en-US" altLang="zh-CN" sz="3200"/>
          </a:p>
          <a:p>
            <a:r>
              <a:rPr lang="zh-CN" altLang="en-US" sz="3200"/>
              <a:t>在完成</a:t>
            </a:r>
            <a:r>
              <a:rPr lang="en-US" altLang="zh-CN" sz="3200"/>
              <a:t>Lab3</a:t>
            </a:r>
            <a:r>
              <a:rPr lang="zh-CN" altLang="en-US" sz="3200"/>
              <a:t>时，可参考</a:t>
            </a:r>
            <a:r>
              <a:rPr lang="en-US" altLang="zh-CN" sz="3200"/>
              <a:t>demo1</a:t>
            </a:r>
            <a:endParaRPr lang="zh-CN" altLang="en-US" sz="3200"/>
          </a:p>
        </p:txBody>
      </p:sp>
    </p:spTree>
    <p:extLst>
      <p:ext uri="{BB962C8B-B14F-4D97-AF65-F5344CB8AC3E}">
        <p14:creationId xmlns:p14="http://schemas.microsoft.com/office/powerpoint/2010/main" val="3712152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0551-927F-45BB-A7F3-B56A5FD0E7A4}"/>
              </a:ext>
            </a:extLst>
          </p:cNvPr>
          <p:cNvSpPr>
            <a:spLocks noGrp="1"/>
          </p:cNvSpPr>
          <p:nvPr>
            <p:ph type="title"/>
          </p:nvPr>
        </p:nvSpPr>
        <p:spPr/>
        <p:txBody>
          <a:bodyPr/>
          <a:lstStyle/>
          <a:p>
            <a:r>
              <a:rPr lang="zh-CN" altLang="en-US"/>
              <a:t>附录：</a:t>
            </a:r>
            <a:r>
              <a:rPr lang="en-US" altLang="zh-CN"/>
              <a:t>Bounded-Buffer Problem</a:t>
            </a:r>
            <a:endParaRPr lang="zh-CN" altLang="en-US"/>
          </a:p>
        </p:txBody>
      </p:sp>
      <p:sp>
        <p:nvSpPr>
          <p:cNvPr id="3" name="内容占位符 2">
            <a:extLst>
              <a:ext uri="{FF2B5EF4-FFF2-40B4-BE49-F238E27FC236}">
                <a16:creationId xmlns:a16="http://schemas.microsoft.com/office/drawing/2014/main" id="{EC6F60D5-C1B5-4588-81AE-AFB7DD3E5F98}"/>
              </a:ext>
            </a:extLst>
          </p:cNvPr>
          <p:cNvSpPr>
            <a:spLocks noGrp="1"/>
          </p:cNvSpPr>
          <p:nvPr>
            <p:ph idx="1"/>
          </p:nvPr>
        </p:nvSpPr>
        <p:spPr/>
        <p:txBody>
          <a:bodyPr/>
          <a:lstStyle/>
          <a:p>
            <a:r>
              <a:rPr lang="zh-CN" altLang="en-US" sz="3200"/>
              <a:t>可输入下面的命令行，进行测试：</a:t>
            </a:r>
            <a:endParaRPr lang="en-US" altLang="zh-CN" sz="3200"/>
          </a:p>
          <a:p>
            <a:pPr marL="0" indent="0">
              <a:buNone/>
            </a:pPr>
            <a:r>
              <a:rPr lang="en-US" altLang="zh-CN" sz="3200"/>
              <a:t>./nachos -rs 123</a:t>
            </a:r>
          </a:p>
          <a:p>
            <a:pPr marL="0" indent="0">
              <a:buNone/>
            </a:pPr>
            <a:r>
              <a:rPr lang="en-US" altLang="zh-CN" sz="3200"/>
              <a:t>cat tmp_0</a:t>
            </a:r>
          </a:p>
          <a:p>
            <a:pPr marL="0" indent="0">
              <a:buNone/>
            </a:pPr>
            <a:r>
              <a:rPr lang="en-US" altLang="zh-CN" sz="3200"/>
              <a:t>cat tmp_1</a:t>
            </a:r>
            <a:endParaRPr lang="zh-CN" altLang="en-US" sz="3200"/>
          </a:p>
        </p:txBody>
      </p:sp>
    </p:spTree>
    <p:extLst>
      <p:ext uri="{BB962C8B-B14F-4D97-AF65-F5344CB8AC3E}">
        <p14:creationId xmlns:p14="http://schemas.microsoft.com/office/powerpoint/2010/main" val="1991416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0551-927F-45BB-A7F3-B56A5FD0E7A4}"/>
              </a:ext>
            </a:extLst>
          </p:cNvPr>
          <p:cNvSpPr>
            <a:spLocks noGrp="1"/>
          </p:cNvSpPr>
          <p:nvPr>
            <p:ph type="title"/>
          </p:nvPr>
        </p:nvSpPr>
        <p:spPr/>
        <p:txBody>
          <a:bodyPr/>
          <a:lstStyle/>
          <a:p>
            <a:r>
              <a:rPr lang="zh-CN" altLang="en-US"/>
              <a:t>附录：</a:t>
            </a:r>
            <a:r>
              <a:rPr lang="en-US" altLang="zh-CN"/>
              <a:t>Bounded-Buffer Problem</a:t>
            </a:r>
            <a:endParaRPr lang="zh-CN" altLang="en-US"/>
          </a:p>
        </p:txBody>
      </p:sp>
      <p:sp>
        <p:nvSpPr>
          <p:cNvPr id="3" name="内容占位符 2">
            <a:extLst>
              <a:ext uri="{FF2B5EF4-FFF2-40B4-BE49-F238E27FC236}">
                <a16:creationId xmlns:a16="http://schemas.microsoft.com/office/drawing/2014/main" id="{EC6F60D5-C1B5-4588-81AE-AFB7DD3E5F98}"/>
              </a:ext>
            </a:extLst>
          </p:cNvPr>
          <p:cNvSpPr>
            <a:spLocks noGrp="1"/>
          </p:cNvSpPr>
          <p:nvPr>
            <p:ph idx="1"/>
          </p:nvPr>
        </p:nvSpPr>
        <p:spPr>
          <a:xfrm>
            <a:off x="609600" y="965635"/>
            <a:ext cx="10972799" cy="4626984"/>
          </a:xfrm>
        </p:spPr>
        <p:txBody>
          <a:bodyPr/>
          <a:lstStyle/>
          <a:p>
            <a:pPr marL="0" indent="0">
              <a:buNone/>
            </a:pPr>
            <a:r>
              <a:rPr lang="en-US" altLang="zh-CN" sz="1600"/>
              <a:t>$ ./nachos -rs 123</a:t>
            </a:r>
          </a:p>
          <a:p>
            <a:pPr marL="0" indent="0">
              <a:buNone/>
            </a:pPr>
            <a:r>
              <a:rPr lang="en-US" altLang="zh-CN" sz="1600"/>
              <a:t>No threads ready or runnable, and no pending interrupts.</a:t>
            </a:r>
          </a:p>
          <a:p>
            <a:pPr marL="0" indent="0">
              <a:buNone/>
            </a:pPr>
            <a:r>
              <a:rPr lang="en-US" altLang="zh-CN" sz="1600"/>
              <a:t>…</a:t>
            </a:r>
          </a:p>
          <a:p>
            <a:pPr marL="0" indent="0">
              <a:buNone/>
            </a:pPr>
            <a:r>
              <a:rPr lang="en-US" altLang="zh-CN" sz="1600"/>
              <a:t>Cleaning up...</a:t>
            </a:r>
          </a:p>
          <a:p>
            <a:pPr marL="0" indent="0">
              <a:buNone/>
            </a:pPr>
            <a:r>
              <a:rPr lang="en-US" altLang="zh-CN" sz="1600"/>
              <a:t>$ cat tmp_0</a:t>
            </a:r>
          </a:p>
          <a:p>
            <a:pPr marL="0" indent="0">
              <a:buNone/>
            </a:pPr>
            <a:r>
              <a:rPr lang="en-US" altLang="zh-CN" sz="1600"/>
              <a:t>producer id --&gt; 0; Message number --&gt; 0;</a:t>
            </a:r>
          </a:p>
          <a:p>
            <a:pPr marL="0" indent="0">
              <a:buNone/>
            </a:pPr>
            <a:r>
              <a:rPr lang="en-US" altLang="zh-CN" sz="1600"/>
              <a:t>producer id --&gt; 0; Message number --&gt; 1;</a:t>
            </a:r>
          </a:p>
          <a:p>
            <a:pPr marL="0" indent="0">
              <a:buNone/>
            </a:pPr>
            <a:r>
              <a:rPr lang="en-US" altLang="zh-CN" sz="1600"/>
              <a:t>producer id --&gt; 0; Message number --&gt; 3;</a:t>
            </a:r>
          </a:p>
          <a:p>
            <a:pPr marL="0" indent="0">
              <a:buNone/>
            </a:pPr>
            <a:r>
              <a:rPr lang="en-US" altLang="zh-CN" sz="1600"/>
              <a:t>producer id --&gt; 0; Message number --&gt; 4;</a:t>
            </a:r>
          </a:p>
          <a:p>
            <a:pPr marL="0" indent="0">
              <a:buNone/>
            </a:pPr>
            <a:r>
              <a:rPr lang="en-US" altLang="zh-CN" sz="1600"/>
              <a:t>producer id --&gt; 1; Message number --&gt; 1;</a:t>
            </a:r>
          </a:p>
          <a:p>
            <a:pPr marL="0" indent="0">
              <a:buNone/>
            </a:pPr>
            <a:r>
              <a:rPr lang="en-US" altLang="zh-CN" sz="1600"/>
              <a:t>producer id --&gt; 1; Message number --&gt; 3;</a:t>
            </a:r>
          </a:p>
          <a:p>
            <a:pPr marL="0" indent="0">
              <a:buNone/>
            </a:pPr>
            <a:r>
              <a:rPr lang="en-US" altLang="zh-CN" sz="1600"/>
              <a:t>$ cat tmp_1</a:t>
            </a:r>
          </a:p>
          <a:p>
            <a:pPr marL="0" indent="0">
              <a:buNone/>
            </a:pPr>
            <a:r>
              <a:rPr lang="en-US" altLang="zh-CN" sz="1600"/>
              <a:t>producer id --&gt; 0; Message number --&gt; 2;</a:t>
            </a:r>
          </a:p>
          <a:p>
            <a:pPr marL="0" indent="0">
              <a:buNone/>
            </a:pPr>
            <a:r>
              <a:rPr lang="en-US" altLang="zh-CN" sz="1600"/>
              <a:t>producer id --&gt; 1; Message number --&gt; 0;</a:t>
            </a:r>
          </a:p>
          <a:p>
            <a:pPr marL="0" indent="0">
              <a:buNone/>
            </a:pPr>
            <a:r>
              <a:rPr lang="en-US" altLang="zh-CN" sz="1600"/>
              <a:t>producer id --&gt; 1; Message number --&gt; 2;</a:t>
            </a:r>
          </a:p>
          <a:p>
            <a:pPr marL="0" indent="0">
              <a:buNone/>
            </a:pPr>
            <a:r>
              <a:rPr lang="en-US" altLang="zh-CN" sz="1600"/>
              <a:t>producer id --&gt; 1; Message number --&gt; 4;</a:t>
            </a:r>
          </a:p>
        </p:txBody>
      </p:sp>
    </p:spTree>
    <p:extLst>
      <p:ext uri="{BB962C8B-B14F-4D97-AF65-F5344CB8AC3E}">
        <p14:creationId xmlns:p14="http://schemas.microsoft.com/office/powerpoint/2010/main" val="197793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784DC-40C6-4CD9-B304-695070FD044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371BFC-9A60-49E8-92A4-497F8765B0ED}"/>
              </a:ext>
            </a:extLst>
          </p:cNvPr>
          <p:cNvSpPr>
            <a:spLocks noGrp="1"/>
          </p:cNvSpPr>
          <p:nvPr>
            <p:ph idx="1"/>
          </p:nvPr>
        </p:nvSpPr>
        <p:spPr/>
        <p:txBody>
          <a:bodyPr/>
          <a:lstStyle/>
          <a:p>
            <a:pPr eaLnBrk="1" hangingPunct="1"/>
            <a:r>
              <a:rPr lang="zh-CN" altLang="en-US" sz="2700">
                <a:latin typeface="Baskerville Old Face" pitchFamily="18" charset="0"/>
                <a:ea typeface="宋体" pitchFamily="2" charset="-122"/>
              </a:rPr>
              <a:t>初始时</a:t>
            </a:r>
            <a:r>
              <a:rPr lang="en-US" altLang="zh-CN" sz="2700">
                <a:latin typeface="Baskerville Old Face" pitchFamily="18" charset="0"/>
                <a:ea typeface="宋体" pitchFamily="2" charset="-122"/>
              </a:rPr>
              <a:t> </a:t>
            </a:r>
            <a:r>
              <a:rPr lang="en-US" altLang="zh-CN" sz="2700">
                <a:solidFill>
                  <a:srgbClr val="00B050"/>
                </a:solidFill>
                <a:latin typeface="Comic Sans MS" pitchFamily="66" charset="0"/>
                <a:ea typeface="宋体" pitchFamily="2" charset="-122"/>
              </a:rPr>
              <a:t>counter=5</a:t>
            </a:r>
            <a:endParaRPr lang="en-US" altLang="zh-CN" sz="2700">
              <a:solidFill>
                <a:schemeClr val="tx2"/>
              </a:solidFill>
              <a:latin typeface="Comic Sans MS" pitchFamily="66" charset="0"/>
              <a:ea typeface="宋体" pitchFamily="2" charset="-122"/>
            </a:endParaRPr>
          </a:p>
          <a:p>
            <a:pPr eaLnBrk="1" hangingPunct="1"/>
            <a:r>
              <a:rPr lang="zh-CN" altLang="en-US" sz="2700">
                <a:latin typeface="Baskerville Old Face" pitchFamily="18" charset="0"/>
                <a:ea typeface="宋体" pitchFamily="2" charset="-122"/>
              </a:rPr>
              <a:t>因为</a:t>
            </a:r>
            <a:r>
              <a:rPr lang="en-US" altLang="zh-CN" sz="2700">
                <a:latin typeface="Baskerville Old Face" pitchFamily="18" charset="0"/>
                <a:ea typeface="宋体" pitchFamily="2" charset="-122"/>
              </a:rPr>
              <a:t>Nachos</a:t>
            </a:r>
            <a:r>
              <a:rPr lang="zh-CN" altLang="en-US" sz="2700">
                <a:latin typeface="Baskerville Old Face" pitchFamily="18" charset="0"/>
                <a:ea typeface="宋体" pitchFamily="2" charset="-122"/>
              </a:rPr>
              <a:t>线程切换，实际指令执行顺序为：</a:t>
            </a:r>
            <a:endParaRPr lang="en-US" altLang="zh-CN" sz="2700">
              <a:latin typeface="Baskerville Old Face" pitchFamily="18" charset="0"/>
              <a:ea typeface="宋体" pitchFamily="2" charset="-122"/>
            </a:endParaRPr>
          </a:p>
          <a:p>
            <a:pPr lvl="2" eaLnBrk="1" hangingPunct="1">
              <a:buFont typeface="Wingdings" pitchFamily="2" charset="2"/>
              <a:buNone/>
            </a:pPr>
            <a:endParaRPr lang="en-US" altLang="zh-CN" sz="2000" i="1">
              <a:solidFill>
                <a:schemeClr val="accent2"/>
              </a:solidFill>
              <a:latin typeface="Comic Sans MS" pitchFamily="66" charset="0"/>
              <a:ea typeface="宋体" pitchFamily="2" charset="-122"/>
            </a:endParaRP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lw $2,counter		Thread A</a:t>
            </a: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addu $3,$2,1		Thread A</a:t>
            </a:r>
          </a:p>
          <a:p>
            <a:pPr lvl="2" eaLnBrk="1" hangingPunct="1">
              <a:buFont typeface="Wingdings" pitchFamily="2" charset="2"/>
              <a:buNone/>
            </a:pPr>
            <a:r>
              <a:rPr lang="en-US" altLang="zh-CN" sz="2000" i="1">
                <a:solidFill>
                  <a:srgbClr val="CC0000"/>
                </a:solidFill>
                <a:latin typeface="Comic Sans MS" pitchFamily="66" charset="0"/>
                <a:ea typeface="宋体" pitchFamily="2" charset="-122"/>
              </a:rPr>
              <a:t>lw $4,counter		Thread B</a:t>
            </a:r>
          </a:p>
          <a:p>
            <a:pPr lvl="2" eaLnBrk="1" hangingPunct="1">
              <a:buFont typeface="Wingdings" pitchFamily="2" charset="2"/>
              <a:buNone/>
            </a:pPr>
            <a:r>
              <a:rPr lang="en-US" altLang="zh-CN" sz="2000" i="1">
                <a:solidFill>
                  <a:srgbClr val="CC0000"/>
                </a:solidFill>
                <a:latin typeface="Comic Sans MS" pitchFamily="66" charset="0"/>
                <a:ea typeface="宋体" pitchFamily="2" charset="-122"/>
              </a:rPr>
              <a:t>addu $5,$4,-1		Thread B</a:t>
            </a: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sw $3,counter		Thread A	</a:t>
            </a:r>
            <a:r>
              <a:rPr lang="en-US" altLang="zh-CN" sz="2400" b="1" i="1">
                <a:solidFill>
                  <a:srgbClr val="0070C0"/>
                </a:solidFill>
                <a:latin typeface="Comic Sans MS" pitchFamily="66" charset="0"/>
                <a:ea typeface="宋体" pitchFamily="2" charset="-122"/>
              </a:rPr>
              <a:t>counter=6</a:t>
            </a:r>
          </a:p>
          <a:p>
            <a:pPr lvl="2" eaLnBrk="1" hangingPunct="1">
              <a:buFont typeface="Wingdings" pitchFamily="2" charset="2"/>
              <a:buNone/>
            </a:pPr>
            <a:r>
              <a:rPr lang="en-US" altLang="zh-CN" sz="2000" i="1">
                <a:solidFill>
                  <a:srgbClr val="CC0000"/>
                </a:solidFill>
                <a:latin typeface="Comic Sans MS" pitchFamily="66" charset="0"/>
                <a:ea typeface="宋体" pitchFamily="2" charset="-122"/>
              </a:rPr>
              <a:t>sw $5,counter		Thread B	</a:t>
            </a:r>
            <a:r>
              <a:rPr lang="en-US" altLang="zh-CN" sz="2400" b="1" i="1">
                <a:solidFill>
                  <a:srgbClr val="CC0000"/>
                </a:solidFill>
                <a:latin typeface="Comic Sans MS" pitchFamily="66" charset="0"/>
                <a:ea typeface="宋体" pitchFamily="2" charset="-122"/>
              </a:rPr>
              <a:t>counter=4</a:t>
            </a:r>
          </a:p>
          <a:p>
            <a:endParaRPr lang="zh-CN" altLang="en-US"/>
          </a:p>
        </p:txBody>
      </p:sp>
      <p:sp>
        <p:nvSpPr>
          <p:cNvPr id="4" name="Text Box 4">
            <a:extLst>
              <a:ext uri="{FF2B5EF4-FFF2-40B4-BE49-F238E27FC236}">
                <a16:creationId xmlns:a16="http://schemas.microsoft.com/office/drawing/2014/main" id="{BC80BB69-5A04-4AC2-AD63-0FD30A20BD75}"/>
              </a:ext>
            </a:extLst>
          </p:cNvPr>
          <p:cNvSpPr txBox="1">
            <a:spLocks noChangeArrowheads="1"/>
          </p:cNvSpPr>
          <p:nvPr/>
        </p:nvSpPr>
        <p:spPr bwMode="auto">
          <a:xfrm>
            <a:off x="1047628" y="5659423"/>
            <a:ext cx="8064500" cy="3413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lnSpc>
                <a:spcPct val="80000"/>
              </a:lnSpc>
              <a:buFont typeface="Wingdings" pitchFamily="2" charset="2"/>
              <a:buNone/>
            </a:pPr>
            <a:r>
              <a:rPr lang="en-US" altLang="zh-CN" sz="2000">
                <a:latin typeface="Comic Sans MS" pitchFamily="66" charset="0"/>
              </a:rPr>
              <a:t>the instructions of two threads could</a:t>
            </a:r>
            <a:r>
              <a:rPr lang="en-US" altLang="zh-CN" sz="2000">
                <a:solidFill>
                  <a:srgbClr val="CC0000"/>
                </a:solidFill>
                <a:latin typeface="Comic Sans MS" pitchFamily="66" charset="0"/>
              </a:rPr>
              <a:t> interleaved</a:t>
            </a:r>
            <a:r>
              <a:rPr lang="en-US" altLang="zh-CN" sz="2000">
                <a:latin typeface="Comic Sans MS" pitchFamily="66" charset="0"/>
              </a:rPr>
              <a:t> in certain ways.</a:t>
            </a:r>
          </a:p>
        </p:txBody>
      </p:sp>
    </p:spTree>
    <p:extLst>
      <p:ext uri="{BB962C8B-B14F-4D97-AF65-F5344CB8AC3E}">
        <p14:creationId xmlns:p14="http://schemas.microsoft.com/office/powerpoint/2010/main" val="118532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pitchFamily="2" charset="-122"/>
              </a:rPr>
              <a:t>Critical Section</a:t>
            </a:r>
          </a:p>
        </p:txBody>
      </p:sp>
      <p:sp>
        <p:nvSpPr>
          <p:cNvPr id="11269" name="Rectangle 3"/>
          <p:cNvSpPr>
            <a:spLocks noGrp="1" noChangeArrowheads="1"/>
          </p:cNvSpPr>
          <p:nvPr>
            <p:ph type="body" idx="1"/>
          </p:nvPr>
        </p:nvSpPr>
        <p:spPr>
          <a:xfrm>
            <a:off x="1151792" y="1160584"/>
            <a:ext cx="10014438" cy="5029200"/>
          </a:xfrm>
        </p:spPr>
        <p:txBody>
          <a:bodyPr/>
          <a:lstStyle/>
          <a:p>
            <a:pPr eaLnBrk="1" hangingPunct="1">
              <a:buFont typeface="Wingdings" pitchFamily="2" charset="2"/>
              <a:buNone/>
            </a:pPr>
            <a:r>
              <a:rPr lang="en-US" altLang="zh-CN" sz="2800" u="sng">
                <a:latin typeface="Comic Sans MS" pitchFamily="66" charset="0"/>
                <a:ea typeface="宋体" pitchFamily="2" charset="-122"/>
              </a:rPr>
              <a:t>Critical Section</a:t>
            </a:r>
          </a:p>
          <a:p>
            <a:pPr eaLnBrk="1" hangingPunct="1">
              <a:lnSpc>
                <a:spcPct val="110000"/>
              </a:lnSpc>
            </a:pPr>
            <a:r>
              <a:rPr lang="en-US" altLang="zh-CN" sz="2800">
                <a:latin typeface="Comic Sans MS" pitchFamily="66" charset="0"/>
                <a:ea typeface="宋体" pitchFamily="2" charset="-122"/>
              </a:rPr>
              <a:t>Code section</a:t>
            </a:r>
            <a:r>
              <a:rPr lang="en-US" altLang="zh-CN" sz="2800">
                <a:latin typeface="Baskerville Old Face" pitchFamily="18" charset="0"/>
                <a:ea typeface="宋体" pitchFamily="2" charset="-122"/>
              </a:rPr>
              <a:t> to be executed </a:t>
            </a:r>
            <a:r>
              <a:rPr lang="en-US" altLang="zh-CN" sz="2800" b="1">
                <a:latin typeface="Baskerville Old Face" pitchFamily="18" charset="0"/>
                <a:ea typeface="宋体" pitchFamily="2" charset="-122"/>
              </a:rPr>
              <a:t>by </a:t>
            </a:r>
            <a:r>
              <a:rPr lang="en-US" altLang="zh-CN" sz="2800" b="1">
                <a:solidFill>
                  <a:srgbClr val="00B0F0"/>
                </a:solidFill>
                <a:latin typeface="Baskerville Old Face" pitchFamily="18" charset="0"/>
                <a:ea typeface="宋体" pitchFamily="2" charset="-122"/>
              </a:rPr>
              <a:t>at most one</a:t>
            </a:r>
            <a:r>
              <a:rPr lang="en-US" altLang="zh-CN" sz="2800">
                <a:solidFill>
                  <a:srgbClr val="00B0F0"/>
                </a:solidFill>
                <a:latin typeface="Baskerville Old Face" pitchFamily="18" charset="0"/>
                <a:ea typeface="宋体" pitchFamily="2" charset="-122"/>
              </a:rPr>
              <a:t> </a:t>
            </a:r>
            <a:r>
              <a:rPr lang="en-US" altLang="zh-CN" sz="2800">
                <a:latin typeface="Baskerville Old Face" pitchFamily="18" charset="0"/>
                <a:ea typeface="宋体" pitchFamily="2" charset="-122"/>
              </a:rPr>
              <a:t>process at a time</a:t>
            </a:r>
          </a:p>
          <a:p>
            <a:pPr eaLnBrk="1" hangingPunct="1">
              <a:lnSpc>
                <a:spcPct val="110000"/>
              </a:lnSpc>
            </a:pPr>
            <a:r>
              <a:rPr lang="en-US" altLang="zh-CN" sz="2800">
                <a:latin typeface="Baskerville Old Face" pitchFamily="18" charset="0"/>
                <a:ea typeface="宋体" pitchFamily="2" charset="-122"/>
              </a:rPr>
              <a:t>A high-level language concept and structure to </a:t>
            </a:r>
          </a:p>
          <a:p>
            <a:pPr lvl="1" eaLnBrk="1" hangingPunct="1">
              <a:lnSpc>
                <a:spcPct val="110000"/>
              </a:lnSpc>
            </a:pPr>
            <a:r>
              <a:rPr lang="en-US" altLang="zh-CN" sz="2800">
                <a:solidFill>
                  <a:srgbClr val="0070C0"/>
                </a:solidFill>
                <a:latin typeface="Comic Sans MS" pitchFamily="66" charset="0"/>
                <a:ea typeface="宋体" pitchFamily="2" charset="-122"/>
              </a:rPr>
              <a:t>enable</a:t>
            </a:r>
            <a:r>
              <a:rPr lang="en-US" altLang="zh-CN" sz="2800">
                <a:latin typeface="Comic Sans MS" pitchFamily="66" charset="0"/>
                <a:ea typeface="宋体" pitchFamily="2" charset="-122"/>
              </a:rPr>
              <a:t> one thread</a:t>
            </a:r>
            <a:r>
              <a:rPr lang="en-US" altLang="zh-CN" sz="2800">
                <a:latin typeface="Baskerville Old Face" pitchFamily="18" charset="0"/>
                <a:ea typeface="宋体" pitchFamily="2" charset="-122"/>
              </a:rPr>
              <a:t> to execute the code section </a:t>
            </a:r>
          </a:p>
          <a:p>
            <a:pPr lvl="1" eaLnBrk="1" hangingPunct="1">
              <a:lnSpc>
                <a:spcPct val="110000"/>
              </a:lnSpc>
            </a:pPr>
            <a:r>
              <a:rPr lang="en-US" altLang="zh-CN" sz="2800">
                <a:latin typeface="Baskerville Old Face" pitchFamily="18" charset="0"/>
                <a:ea typeface="宋体" pitchFamily="2" charset="-122"/>
              </a:rPr>
              <a:t>while </a:t>
            </a:r>
            <a:r>
              <a:rPr lang="en-US" altLang="zh-CN" sz="2800">
                <a:solidFill>
                  <a:srgbClr val="0070C0"/>
                </a:solidFill>
                <a:latin typeface="Comic Sans MS" pitchFamily="66" charset="0"/>
                <a:ea typeface="宋体" pitchFamily="2" charset="-122"/>
              </a:rPr>
              <a:t>blocking</a:t>
            </a:r>
            <a:r>
              <a:rPr lang="en-US" altLang="zh-CN" sz="2800">
                <a:solidFill>
                  <a:srgbClr val="CC0000"/>
                </a:solidFill>
                <a:latin typeface="Comic Sans MS" pitchFamily="66" charset="0"/>
                <a:ea typeface="宋体" pitchFamily="2" charset="-122"/>
              </a:rPr>
              <a:t> </a:t>
            </a:r>
            <a:r>
              <a:rPr lang="en-US" altLang="zh-CN" sz="2800">
                <a:latin typeface="Comic Sans MS" pitchFamily="66" charset="0"/>
                <a:ea typeface="宋体" pitchFamily="2" charset="-122"/>
              </a:rPr>
              <a:t>other threads</a:t>
            </a:r>
            <a:r>
              <a:rPr lang="en-US" altLang="zh-CN" sz="2800">
                <a:latin typeface="Baskerville Old Face" pitchFamily="18" charset="0"/>
                <a:ea typeface="宋体" pitchFamily="2" charset="-122"/>
              </a:rPr>
              <a:t> trying to execute it</a:t>
            </a:r>
          </a:p>
          <a:p>
            <a:pPr eaLnBrk="1" hangingPunct="1">
              <a:lnSpc>
                <a:spcPct val="110000"/>
              </a:lnSpc>
            </a:pPr>
            <a:r>
              <a:rPr lang="en-US" altLang="zh-CN" sz="2800">
                <a:latin typeface="Baskerville Old Face" pitchFamily="18" charset="0"/>
                <a:ea typeface="宋体" pitchFamily="2" charset="-122"/>
              </a:rPr>
              <a:t>Controlled by</a:t>
            </a:r>
          </a:p>
          <a:p>
            <a:pPr lvl="1" eaLnBrk="1" hangingPunct="1">
              <a:lnSpc>
                <a:spcPct val="110000"/>
              </a:lnSpc>
            </a:pPr>
            <a:r>
              <a:rPr lang="en-US" altLang="zh-CN" sz="2800">
                <a:solidFill>
                  <a:srgbClr val="0070C0"/>
                </a:solidFill>
                <a:latin typeface="Comic Sans MS" pitchFamily="66" charset="0"/>
                <a:ea typeface="宋体" pitchFamily="2" charset="-122"/>
              </a:rPr>
              <a:t>entry code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for entering</a:t>
            </a:r>
          </a:p>
          <a:p>
            <a:pPr lvl="1" eaLnBrk="1" hangingPunct="1">
              <a:lnSpc>
                <a:spcPct val="110000"/>
              </a:lnSpc>
            </a:pPr>
            <a:r>
              <a:rPr lang="en-US" altLang="zh-CN" sz="2800">
                <a:solidFill>
                  <a:srgbClr val="0070C0"/>
                </a:solidFill>
                <a:latin typeface="Comic Sans MS" pitchFamily="66" charset="0"/>
                <a:ea typeface="宋体" pitchFamily="2" charset="-122"/>
              </a:rPr>
              <a:t>exit code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after exiting</a:t>
            </a:r>
          </a:p>
          <a:p>
            <a:pPr eaLnBrk="1" hangingPunct="1"/>
            <a:endParaRPr lang="en-US" altLang="zh-CN" sz="2800">
              <a:latin typeface="Baskerville Old Face" pitchFamily="18"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pitchFamily="2" charset="-122"/>
              </a:rPr>
              <a:t>Critical Section</a:t>
            </a:r>
          </a:p>
        </p:txBody>
      </p:sp>
      <p:sp>
        <p:nvSpPr>
          <p:cNvPr id="12293" name="Rectangle 3"/>
          <p:cNvSpPr>
            <a:spLocks noGrp="1" noChangeArrowheads="1"/>
          </p:cNvSpPr>
          <p:nvPr>
            <p:ph type="body" idx="1"/>
          </p:nvPr>
        </p:nvSpPr>
        <p:spPr>
          <a:xfrm>
            <a:off x="609601" y="1115508"/>
            <a:ext cx="10972799" cy="4626984"/>
          </a:xfrm>
        </p:spPr>
        <p:txBody>
          <a:bodyPr/>
          <a:lstStyle/>
          <a:p>
            <a:pPr eaLnBrk="1" hangingPunct="1"/>
            <a:r>
              <a:rPr lang="en-US" altLang="zh-CN" sz="2800">
                <a:latin typeface="Baskerville Old Face" pitchFamily="18" charset="0"/>
                <a:ea typeface="宋体" pitchFamily="2" charset="-122"/>
              </a:rPr>
              <a:t>Common </a:t>
            </a:r>
            <a:r>
              <a:rPr lang="en-US" altLang="zh-CN" sz="2800">
                <a:latin typeface="Comic Sans MS" pitchFamily="66" charset="0"/>
                <a:ea typeface="宋体" pitchFamily="2" charset="-122"/>
              </a:rPr>
              <a:t>model</a:t>
            </a:r>
            <a:r>
              <a:rPr lang="en-US" altLang="zh-CN" sz="2800">
                <a:latin typeface="Baskerville Old Face" pitchFamily="18" charset="0"/>
                <a:ea typeface="宋体" pitchFamily="2" charset="-122"/>
              </a:rPr>
              <a:t> of critical section</a:t>
            </a:r>
          </a:p>
          <a:p>
            <a:pPr lvl="1" eaLnBrk="1" hangingPunct="1">
              <a:buFont typeface="Wingdings" pitchFamily="2" charset="2"/>
              <a:buNone/>
            </a:pPr>
            <a:r>
              <a:rPr lang="en-US" altLang="zh-CN" sz="2800">
                <a:solidFill>
                  <a:srgbClr val="0070C0"/>
                </a:solidFill>
                <a:latin typeface="Comic Sans MS" pitchFamily="66" charset="0"/>
                <a:ea typeface="宋体" pitchFamily="2" charset="-122"/>
              </a:rPr>
              <a:t>repeat</a:t>
            </a:r>
          </a:p>
          <a:p>
            <a:pPr lvl="1" eaLnBrk="1" hangingPunct="1">
              <a:buFont typeface="Wingdings" pitchFamily="2" charset="2"/>
              <a:buNone/>
            </a:pPr>
            <a:endParaRPr lang="en-US" altLang="zh-CN" sz="2000">
              <a:solidFill>
                <a:srgbClr val="CC0000"/>
              </a:solidFill>
              <a:latin typeface="Comic Sans MS" pitchFamily="66" charset="0"/>
              <a:ea typeface="宋体" pitchFamily="2" charset="-122"/>
            </a:endParaRPr>
          </a:p>
          <a:p>
            <a:pPr lvl="1" eaLnBrk="1" hangingPunct="1">
              <a:buFont typeface="Wingdings" pitchFamily="2" charset="2"/>
              <a:buNone/>
            </a:pPr>
            <a:endParaRPr lang="en-US" altLang="zh-CN" sz="2000">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800">
                <a:solidFill>
                  <a:srgbClr val="CC0000"/>
                </a:solidFill>
                <a:latin typeface="Comic Sans MS" pitchFamily="66" charset="0"/>
                <a:ea typeface="宋体" pitchFamily="2" charset="-122"/>
              </a:rPr>
              <a:t>		</a:t>
            </a:r>
            <a:r>
              <a:rPr lang="en-US" altLang="zh-CN" sz="2800">
                <a:solidFill>
                  <a:srgbClr val="0070C0"/>
                </a:solidFill>
                <a:latin typeface="Comic Sans MS" pitchFamily="66" charset="0"/>
                <a:ea typeface="宋体" pitchFamily="2" charset="-122"/>
              </a:rPr>
              <a:t>critical section</a:t>
            </a:r>
          </a:p>
          <a:p>
            <a:pPr lvl="1" eaLnBrk="1" hangingPunct="1">
              <a:buFont typeface="Wingdings" pitchFamily="2" charset="2"/>
              <a:buNone/>
            </a:pPr>
            <a:endParaRPr lang="en-US" altLang="zh-CN" sz="2000">
              <a:solidFill>
                <a:srgbClr val="CC0000"/>
              </a:solidFill>
              <a:latin typeface="Comic Sans MS" pitchFamily="66" charset="0"/>
              <a:ea typeface="宋体" pitchFamily="2" charset="-122"/>
            </a:endParaRPr>
          </a:p>
          <a:p>
            <a:pPr lvl="1" eaLnBrk="1" hangingPunct="1">
              <a:buFont typeface="Wingdings" pitchFamily="2" charset="2"/>
              <a:buNone/>
            </a:pPr>
            <a:endParaRPr lang="en-US" altLang="zh-CN" sz="2800">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800">
                <a:solidFill>
                  <a:srgbClr val="CC0000"/>
                </a:solidFill>
                <a:latin typeface="Comic Sans MS" pitchFamily="66" charset="0"/>
                <a:ea typeface="宋体" pitchFamily="2" charset="-122"/>
              </a:rPr>
              <a:t>		</a:t>
            </a:r>
            <a:r>
              <a:rPr lang="en-US" altLang="zh-CN" sz="2800">
                <a:solidFill>
                  <a:srgbClr val="0070C0"/>
                </a:solidFill>
                <a:latin typeface="Comic Sans MS" pitchFamily="66" charset="0"/>
                <a:ea typeface="宋体" pitchFamily="2" charset="-122"/>
              </a:rPr>
              <a:t>remaining section</a:t>
            </a:r>
          </a:p>
          <a:p>
            <a:pPr lvl="1" eaLnBrk="1" hangingPunct="1">
              <a:buFont typeface="Wingdings" pitchFamily="2" charset="2"/>
              <a:buNone/>
            </a:pPr>
            <a:r>
              <a:rPr lang="en-US" altLang="zh-CN" sz="2800">
                <a:solidFill>
                  <a:srgbClr val="0070C0"/>
                </a:solidFill>
                <a:latin typeface="Comic Sans MS" pitchFamily="66" charset="0"/>
                <a:ea typeface="宋体" pitchFamily="2" charset="-122"/>
              </a:rPr>
              <a:t>until false;</a:t>
            </a:r>
          </a:p>
          <a:p>
            <a:pPr eaLnBrk="1" hangingPunct="1"/>
            <a:endParaRPr lang="en-US" altLang="zh-CN" sz="4400">
              <a:solidFill>
                <a:srgbClr val="CC0000"/>
              </a:solidFill>
              <a:latin typeface="Comic Sans MS" pitchFamily="66" charset="0"/>
              <a:ea typeface="宋体" pitchFamily="2" charset="-122"/>
            </a:endParaRPr>
          </a:p>
        </p:txBody>
      </p:sp>
      <p:sp>
        <p:nvSpPr>
          <p:cNvPr id="12294" name="Text Box 4"/>
          <p:cNvSpPr txBox="1">
            <a:spLocks noChangeArrowheads="1"/>
          </p:cNvSpPr>
          <p:nvPr/>
        </p:nvSpPr>
        <p:spPr bwMode="auto">
          <a:xfrm>
            <a:off x="1609298" y="2380868"/>
            <a:ext cx="2232025"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zh-CN" sz="2400">
                <a:solidFill>
                  <a:srgbClr val="0070C0"/>
                </a:solidFill>
                <a:latin typeface="Comic Sans MS" pitchFamily="66" charset="0"/>
              </a:rPr>
              <a:t>Entry Section</a:t>
            </a:r>
          </a:p>
        </p:txBody>
      </p:sp>
      <p:sp>
        <p:nvSpPr>
          <p:cNvPr id="12295" name="Text Box 5"/>
          <p:cNvSpPr txBox="1">
            <a:spLocks noChangeArrowheads="1"/>
          </p:cNvSpPr>
          <p:nvPr/>
        </p:nvSpPr>
        <p:spPr bwMode="auto">
          <a:xfrm>
            <a:off x="1609298" y="3879590"/>
            <a:ext cx="2087563"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zh-CN" sz="2400">
                <a:solidFill>
                  <a:srgbClr val="0070C0"/>
                </a:solidFill>
                <a:latin typeface="Comic Sans MS" pitchFamily="66" charset="0"/>
              </a:rPr>
              <a:t>Exit Section</a:t>
            </a:r>
          </a:p>
        </p:txBody>
      </p:sp>
      <p:sp>
        <p:nvSpPr>
          <p:cNvPr id="12296" name="AutoShape 8"/>
          <p:cNvSpPr>
            <a:spLocks noChangeArrowheads="1"/>
          </p:cNvSpPr>
          <p:nvPr/>
        </p:nvSpPr>
        <p:spPr bwMode="auto">
          <a:xfrm>
            <a:off x="6167438" y="2205039"/>
            <a:ext cx="3960812" cy="2663825"/>
          </a:xfrm>
          <a:prstGeom prst="roundRect">
            <a:avLst>
              <a:gd name="adj" fmla="val 16667"/>
            </a:avLst>
          </a:prstGeom>
          <a:solidFill>
            <a:schemeClr val="folHlink"/>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zh-CN" sz="2800">
                <a:latin typeface="Baskerville Old Face" pitchFamily="18" charset="0"/>
              </a:rPr>
              <a:t>The key problem is how to design the code in boxes the </a:t>
            </a:r>
          </a:p>
          <a:p>
            <a:pPr algn="ctr" eaLnBrk="1" hangingPunct="1">
              <a:spcBef>
                <a:spcPct val="0"/>
              </a:spcBef>
              <a:buClrTx/>
              <a:buSzTx/>
              <a:buFontTx/>
              <a:buNone/>
            </a:pPr>
            <a:r>
              <a:rPr lang="en-US" altLang="zh-CN" sz="2800">
                <a:latin typeface="Baskerville Old Face" pitchFamily="18" charset="0"/>
              </a:rPr>
              <a:t>“</a:t>
            </a:r>
            <a:r>
              <a:rPr lang="en-US" altLang="zh-CN" sz="2800">
                <a:solidFill>
                  <a:srgbClr val="0070C0"/>
                </a:solidFill>
                <a:latin typeface="Comic Sans MS" pitchFamily="66" charset="0"/>
              </a:rPr>
              <a:t>Entry Section</a:t>
            </a:r>
            <a:r>
              <a:rPr lang="en-US" altLang="zh-CN" sz="2800">
                <a:latin typeface="Baskerville Old Face" pitchFamily="18" charset="0"/>
              </a:rPr>
              <a:t>” and ”</a:t>
            </a:r>
            <a:r>
              <a:rPr lang="en-US" altLang="zh-CN" sz="2800">
                <a:solidFill>
                  <a:srgbClr val="0070C0"/>
                </a:solidFill>
                <a:latin typeface="Comic Sans MS" pitchFamily="66" charset="0"/>
              </a:rPr>
              <a:t>Exit Section</a:t>
            </a:r>
            <a:r>
              <a:rPr lang="en-US" altLang="zh-CN" sz="2800">
                <a:latin typeface="Baskerville Old Face" pitchFamily="18" charset="0"/>
              </a:rPr>
              <a:t>”</a:t>
            </a:r>
          </a:p>
          <a:p>
            <a:pPr algn="ctr" eaLnBrk="1" hangingPunct="1">
              <a:spcBef>
                <a:spcPct val="0"/>
              </a:spcBef>
              <a:buClrTx/>
              <a:buSzTx/>
              <a:buFontTx/>
              <a:buNone/>
            </a:pPr>
            <a:endParaRPr lang="en-US" altLang="zh-CN" sz="2800">
              <a:latin typeface="Baskerville Old Fac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a:ea typeface="宋体" pitchFamily="2" charset="-122"/>
              </a:rPr>
              <a:t>Critical Section</a:t>
            </a:r>
          </a:p>
        </p:txBody>
      </p:sp>
      <p:sp>
        <p:nvSpPr>
          <p:cNvPr id="13317" name="Rectangle 7"/>
          <p:cNvSpPr>
            <a:spLocks noGrp="1" noChangeArrowheads="1"/>
          </p:cNvSpPr>
          <p:nvPr>
            <p:ph type="body" idx="1"/>
          </p:nvPr>
        </p:nvSpPr>
        <p:spPr>
          <a:xfrm>
            <a:off x="1494692" y="1052513"/>
            <a:ext cx="9319846" cy="5111750"/>
          </a:xfrm>
        </p:spPr>
        <p:txBody>
          <a:bodyPr/>
          <a:lstStyle/>
          <a:p>
            <a:pPr eaLnBrk="1" hangingPunct="1">
              <a:lnSpc>
                <a:spcPct val="90000"/>
              </a:lnSpc>
              <a:buFont typeface="Wingdings" pitchFamily="2" charset="2"/>
              <a:buNone/>
            </a:pPr>
            <a:r>
              <a:rPr lang="en-US" altLang="zh-CN" sz="2000" b="1">
                <a:latin typeface="Baskerville Old Face" pitchFamily="18" charset="0"/>
                <a:ea typeface="宋体" pitchFamily="2" charset="-122"/>
              </a:rPr>
              <a:t>Hardware Solution</a:t>
            </a:r>
            <a:r>
              <a:rPr lang="en-US" altLang="zh-CN" sz="2000">
                <a:latin typeface="Baskerville Old Face" pitchFamily="18" charset="0"/>
                <a:ea typeface="宋体" pitchFamily="2" charset="-122"/>
              </a:rPr>
              <a:t> with </a:t>
            </a:r>
            <a:r>
              <a:rPr lang="en-US" altLang="zh-CN" sz="2000">
                <a:solidFill>
                  <a:srgbClr val="00B0F0"/>
                </a:solidFill>
                <a:latin typeface="Comic Sans MS" pitchFamily="66" charset="0"/>
                <a:ea typeface="宋体" pitchFamily="2" charset="-122"/>
              </a:rPr>
              <a:t>Test-and-Set</a:t>
            </a:r>
            <a:r>
              <a:rPr lang="en-US" altLang="zh-CN" sz="2000">
                <a:latin typeface="Baskerville Old Face" pitchFamily="18" charset="0"/>
                <a:ea typeface="宋体" pitchFamily="2" charset="-122"/>
              </a:rPr>
              <a:t> Instruction</a:t>
            </a:r>
          </a:p>
          <a:p>
            <a:pPr eaLnBrk="1" hangingPunct="1">
              <a:lnSpc>
                <a:spcPct val="90000"/>
              </a:lnSpc>
            </a:pPr>
            <a:r>
              <a:rPr lang="en-US" altLang="zh-CN" sz="2000">
                <a:latin typeface="Comic Sans MS" pitchFamily="66" charset="0"/>
                <a:ea typeface="宋体" pitchFamily="2" charset="-122"/>
              </a:rPr>
              <a:t>Test-and-Set</a:t>
            </a:r>
            <a:r>
              <a:rPr lang="en-US" altLang="zh-CN" sz="2000">
                <a:latin typeface="Baskerville Old Face" pitchFamily="18" charset="0"/>
                <a:ea typeface="宋体" pitchFamily="2" charset="-122"/>
              </a:rPr>
              <a:t> instruction: an </a:t>
            </a:r>
            <a:r>
              <a:rPr lang="en-US" altLang="zh-CN" sz="2000" u="sng">
                <a:latin typeface="Baskerville Old Face" pitchFamily="18" charset="0"/>
                <a:ea typeface="宋体" pitchFamily="2" charset="-122"/>
              </a:rPr>
              <a:t>atomic instruction</a:t>
            </a:r>
            <a:r>
              <a:rPr lang="en-US" altLang="zh-CN" sz="2000">
                <a:latin typeface="Baskerville Old Face" pitchFamily="18" charset="0"/>
                <a:ea typeface="宋体" pitchFamily="2" charset="-122"/>
              </a:rPr>
              <a:t> to do</a:t>
            </a:r>
          </a:p>
          <a:p>
            <a:pPr lvl="1" eaLnBrk="1" hangingPunct="1">
              <a:lnSpc>
                <a:spcPct val="90000"/>
              </a:lnSpc>
            </a:pPr>
            <a:r>
              <a:rPr lang="en-US" altLang="zh-CN" sz="2000">
                <a:latin typeface="Baskerville Old Face" pitchFamily="18" charset="0"/>
                <a:ea typeface="宋体" pitchFamily="2" charset="-122"/>
              </a:rPr>
              <a:t>1. read and return the Boolean value of the lock</a:t>
            </a:r>
          </a:p>
          <a:p>
            <a:pPr lvl="1" eaLnBrk="1" hangingPunct="1">
              <a:lnSpc>
                <a:spcPct val="90000"/>
              </a:lnSpc>
            </a:pPr>
            <a:r>
              <a:rPr lang="en-US" altLang="zh-CN" sz="2000">
                <a:latin typeface="Baskerville Old Face" pitchFamily="18" charset="0"/>
                <a:ea typeface="宋体" pitchFamily="2" charset="-122"/>
              </a:rPr>
              <a:t>2. set the value of the lock to be true</a:t>
            </a:r>
          </a:p>
          <a:p>
            <a:pPr eaLnBrk="1" hangingPunct="1">
              <a:lnSpc>
                <a:spcPct val="90000"/>
              </a:lnSpc>
            </a:pPr>
            <a:r>
              <a:rPr lang="en-US" altLang="zh-CN" sz="2000">
                <a:latin typeface="Baskerville Old Face" pitchFamily="18" charset="0"/>
                <a:ea typeface="宋体" pitchFamily="2" charset="-122"/>
              </a:rPr>
              <a:t>Critical Section</a:t>
            </a:r>
          </a:p>
          <a:p>
            <a:pPr lvl="2" eaLnBrk="1" hangingPunct="1">
              <a:lnSpc>
                <a:spcPct val="90000"/>
              </a:lnSpc>
              <a:buFont typeface="Wingdings" pitchFamily="2" charset="2"/>
              <a:buNone/>
            </a:pPr>
            <a:r>
              <a:rPr lang="en-US" altLang="zh-CN" sz="2000" b="1">
                <a:solidFill>
                  <a:srgbClr val="00B0F0"/>
                </a:solidFill>
                <a:latin typeface="Comic Sans MS" pitchFamily="66" charset="0"/>
                <a:ea typeface="宋体" pitchFamily="2" charset="-122"/>
              </a:rPr>
              <a:t>repeat</a:t>
            </a:r>
          </a:p>
          <a:p>
            <a:pPr lvl="3" eaLnBrk="1" hangingPunct="1">
              <a:lnSpc>
                <a:spcPct val="90000"/>
              </a:lnSpc>
              <a:buFont typeface="Wingdings" pitchFamily="2" charset="2"/>
              <a:buNone/>
            </a:pPr>
            <a:r>
              <a:rPr lang="en-US" altLang="zh-CN" sz="2000" b="1">
                <a:solidFill>
                  <a:srgbClr val="00B0F0"/>
                </a:solidFill>
                <a:latin typeface="Comic Sans MS" pitchFamily="66" charset="0"/>
                <a:ea typeface="宋体" pitchFamily="2" charset="-122"/>
              </a:rPr>
              <a:t>while</a:t>
            </a:r>
            <a:r>
              <a:rPr lang="en-US" altLang="zh-CN" sz="2000">
                <a:solidFill>
                  <a:schemeClr val="accent2"/>
                </a:solidFill>
                <a:latin typeface="Comic Sans MS" pitchFamily="66" charset="0"/>
                <a:ea typeface="宋体" pitchFamily="2" charset="-122"/>
              </a:rPr>
              <a:t> </a:t>
            </a:r>
            <a:r>
              <a:rPr lang="en-US" altLang="zh-CN" sz="2000">
                <a:solidFill>
                  <a:srgbClr val="0070C0"/>
                </a:solidFill>
                <a:latin typeface="Comic Sans MS" pitchFamily="66" charset="0"/>
                <a:ea typeface="宋体" pitchFamily="2" charset="-122"/>
              </a:rPr>
              <a:t>Test-and-Set</a:t>
            </a:r>
            <a:r>
              <a:rPr lang="en-US" altLang="zh-CN" sz="2000">
                <a:solidFill>
                  <a:srgbClr val="00B0F0"/>
                </a:solidFill>
                <a:latin typeface="Comic Sans MS" pitchFamily="66" charset="0"/>
                <a:ea typeface="宋体" pitchFamily="2" charset="-122"/>
              </a:rPr>
              <a:t>(Lock)  </a:t>
            </a:r>
            <a:r>
              <a:rPr lang="en-US" altLang="zh-CN" sz="2000" b="1">
                <a:solidFill>
                  <a:srgbClr val="00B0F0"/>
                </a:solidFill>
                <a:latin typeface="Comic Sans MS" pitchFamily="66" charset="0"/>
                <a:ea typeface="宋体" pitchFamily="2" charset="-122"/>
              </a:rPr>
              <a:t>do</a:t>
            </a:r>
            <a:r>
              <a:rPr lang="en-US" altLang="zh-CN" sz="2000">
                <a:solidFill>
                  <a:srgbClr val="00B0F0"/>
                </a:solidFill>
                <a:latin typeface="Comic Sans MS" pitchFamily="66" charset="0"/>
                <a:ea typeface="宋体" pitchFamily="2" charset="-122"/>
              </a:rPr>
              <a:t> no-op;</a:t>
            </a:r>
          </a:p>
          <a:p>
            <a:pPr lvl="3" eaLnBrk="1" hangingPunct="1">
              <a:lnSpc>
                <a:spcPct val="90000"/>
              </a:lnSpc>
              <a:buFont typeface="Wingdings" pitchFamily="2" charset="2"/>
              <a:buNone/>
            </a:pPr>
            <a:r>
              <a:rPr lang="en-US" altLang="zh-CN" sz="2000">
                <a:solidFill>
                  <a:srgbClr val="00B0F0"/>
                </a:solidFill>
                <a:latin typeface="Comic Sans MS" pitchFamily="66" charset="0"/>
                <a:ea typeface="宋体" pitchFamily="2" charset="-122"/>
              </a:rPr>
              <a:t>	critical section;</a:t>
            </a:r>
          </a:p>
          <a:p>
            <a:pPr lvl="3" eaLnBrk="1" hangingPunct="1">
              <a:lnSpc>
                <a:spcPct val="90000"/>
              </a:lnSpc>
              <a:buFont typeface="Wingdings" pitchFamily="2" charset="2"/>
              <a:buNone/>
            </a:pPr>
            <a:r>
              <a:rPr lang="en-US" altLang="zh-CN" sz="2000">
                <a:solidFill>
                  <a:srgbClr val="00B0F0"/>
                </a:solidFill>
                <a:latin typeface="Comic Sans MS" pitchFamily="66" charset="0"/>
                <a:ea typeface="宋体" pitchFamily="2" charset="-122"/>
              </a:rPr>
              <a:t>Lock = false;</a:t>
            </a:r>
          </a:p>
          <a:p>
            <a:pPr lvl="3" eaLnBrk="1" hangingPunct="1">
              <a:lnSpc>
                <a:spcPct val="90000"/>
              </a:lnSpc>
              <a:buFont typeface="Wingdings" pitchFamily="2" charset="2"/>
              <a:buNone/>
            </a:pPr>
            <a:r>
              <a:rPr lang="en-US" altLang="zh-CN" sz="2000">
                <a:solidFill>
                  <a:srgbClr val="00B0F0"/>
                </a:solidFill>
                <a:latin typeface="Comic Sans MS" pitchFamily="66" charset="0"/>
                <a:ea typeface="宋体" pitchFamily="2" charset="-122"/>
              </a:rPr>
              <a:t>	remaining section;</a:t>
            </a:r>
          </a:p>
          <a:p>
            <a:pPr lvl="2" eaLnBrk="1" hangingPunct="1">
              <a:lnSpc>
                <a:spcPct val="90000"/>
              </a:lnSpc>
              <a:buFont typeface="Wingdings" pitchFamily="2" charset="2"/>
              <a:buNone/>
            </a:pPr>
            <a:r>
              <a:rPr lang="en-US" altLang="zh-CN" sz="2000" b="1">
                <a:solidFill>
                  <a:srgbClr val="00B0F0"/>
                </a:solidFill>
                <a:latin typeface="Comic Sans MS" pitchFamily="66" charset="0"/>
                <a:ea typeface="宋体" pitchFamily="2" charset="-122"/>
              </a:rPr>
              <a:t>until false</a:t>
            </a:r>
          </a:p>
          <a:p>
            <a:pPr eaLnBrk="1" hangingPunct="1">
              <a:lnSpc>
                <a:spcPct val="90000"/>
              </a:lnSpc>
            </a:pPr>
            <a:r>
              <a:rPr lang="en-US" altLang="zh-CN" sz="2000">
                <a:latin typeface="Baskerville Old Face" pitchFamily="18" charset="0"/>
                <a:ea typeface="宋体" pitchFamily="2" charset="-122"/>
              </a:rPr>
              <a:t>Problem</a:t>
            </a:r>
          </a:p>
          <a:p>
            <a:pPr lvl="1" eaLnBrk="1" hangingPunct="1">
              <a:lnSpc>
                <a:spcPct val="90000"/>
              </a:lnSpc>
            </a:pPr>
            <a:r>
              <a:rPr lang="en-US" altLang="zh-CN" sz="2000">
                <a:latin typeface="Baskerville Old Face" pitchFamily="18" charset="0"/>
                <a:ea typeface="宋体" pitchFamily="2" charset="-122"/>
              </a:rPr>
              <a:t>Rely on busy-waiting, which</a:t>
            </a:r>
            <a:r>
              <a:rPr lang="en-US" altLang="zh-CN" sz="2000">
                <a:latin typeface="Comic Sans MS" pitchFamily="66" charset="0"/>
                <a:ea typeface="宋体" pitchFamily="2" charset="-122"/>
              </a:rPr>
              <a:t> wastes</a:t>
            </a:r>
            <a:r>
              <a:rPr lang="en-US" altLang="zh-CN" sz="2000">
                <a:latin typeface="Baskerville Old Face" pitchFamily="18" charset="0"/>
                <a:ea typeface="宋体" pitchFamily="2" charset="-122"/>
              </a:rPr>
              <a:t> CPU cycles</a:t>
            </a:r>
          </a:p>
          <a:p>
            <a:pPr lvl="1" eaLnBrk="1" hangingPunct="1">
              <a:lnSpc>
                <a:spcPct val="90000"/>
              </a:lnSpc>
            </a:pPr>
            <a:r>
              <a:rPr lang="en-US" altLang="zh-CN" sz="2000">
                <a:latin typeface="Comic Sans MS" pitchFamily="66" charset="0"/>
                <a:ea typeface="宋体" pitchFamily="2" charset="-122"/>
              </a:rPr>
              <a:t>Complicated</a:t>
            </a:r>
            <a:r>
              <a:rPr lang="en-US" altLang="zh-CN" sz="2000">
                <a:latin typeface="Baskerville Old Face" pitchFamily="18" charset="0"/>
                <a:ea typeface="宋体" pitchFamily="2" charset="-122"/>
              </a:rPr>
              <a:t> for application programmers to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14341" name="Rectangle 3"/>
          <p:cNvSpPr>
            <a:spLocks noGrp="1" noChangeArrowheads="1"/>
          </p:cNvSpPr>
          <p:nvPr>
            <p:ph type="body" idx="1"/>
          </p:nvPr>
        </p:nvSpPr>
        <p:spPr>
          <a:xfrm>
            <a:off x="1354015" y="1212850"/>
            <a:ext cx="9372600" cy="4959350"/>
          </a:xfrm>
        </p:spPr>
        <p:txBody>
          <a:bodyPr/>
          <a:lstStyle/>
          <a:p>
            <a:pPr eaLnBrk="1" hangingPunct="1"/>
            <a:r>
              <a:rPr lang="en-US" altLang="zh-CN" sz="4800">
                <a:latin typeface="Baskerville Old Face" pitchFamily="18" charset="0"/>
                <a:ea typeface="宋体" pitchFamily="2" charset="-122"/>
              </a:rPr>
              <a:t>Critical Section </a:t>
            </a:r>
          </a:p>
          <a:p>
            <a:pPr eaLnBrk="1" hangingPunct="1"/>
            <a:r>
              <a:rPr lang="en-US" altLang="zh-CN" sz="4800" u="sng">
                <a:solidFill>
                  <a:srgbClr val="0070C0"/>
                </a:solidFill>
                <a:latin typeface="Baskerville Old Face" pitchFamily="18" charset="0"/>
                <a:ea typeface="宋体" pitchFamily="2" charset="-122"/>
              </a:rPr>
              <a:t>Semaphore</a:t>
            </a:r>
          </a:p>
          <a:p>
            <a:pPr eaLnBrk="1" hangingPunct="1"/>
            <a:r>
              <a:rPr lang="en-US" altLang="zh-CN" sz="4800">
                <a:latin typeface="Baskerville Old Face" pitchFamily="18" charset="0"/>
                <a:ea typeface="宋体" pitchFamily="2" charset="-122"/>
              </a:rPr>
              <a:t>Monitor</a:t>
            </a:r>
          </a:p>
          <a:p>
            <a:pPr eaLnBrk="1" hangingPunct="1"/>
            <a:r>
              <a:rPr lang="en-US" altLang="zh-CN" sz="4800">
                <a:latin typeface="Baskerville Old Face" pitchFamily="18" charset="0"/>
                <a:ea typeface="宋体" pitchFamily="2" charset="-122"/>
              </a:rPr>
              <a:t>Thread Synchronization in Nachos</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18068</TotalTime>
  <Words>4100</Words>
  <Application>Microsoft Office PowerPoint</Application>
  <PresentationFormat>宽屏</PresentationFormat>
  <Paragraphs>585</Paragraphs>
  <Slides>47</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楷体_GB2312</vt:lpstr>
      <vt:lpstr>微软雅黑</vt:lpstr>
      <vt:lpstr>Arial</vt:lpstr>
      <vt:lpstr>Baskerville Old Face</vt:lpstr>
      <vt:lpstr>Comic Sans MS</vt:lpstr>
      <vt:lpstr>Helvetica</vt:lpstr>
      <vt:lpstr>Times New Roman</vt:lpstr>
      <vt:lpstr>Verdana</vt:lpstr>
      <vt:lpstr>Webdings</vt:lpstr>
      <vt:lpstr>Wingdings</vt:lpstr>
      <vt:lpstr>os-8</vt:lpstr>
      <vt:lpstr>Process Synchronization</vt:lpstr>
      <vt:lpstr>Contents</vt:lpstr>
      <vt:lpstr>Critical Section</vt:lpstr>
      <vt:lpstr>Critical Section</vt:lpstr>
      <vt:lpstr>PowerPoint 演示文稿</vt:lpstr>
      <vt:lpstr>Critical Section</vt:lpstr>
      <vt:lpstr>Critical Section</vt:lpstr>
      <vt:lpstr>Critical Section</vt:lpstr>
      <vt:lpstr>Contents</vt:lpstr>
      <vt:lpstr>Semaphore</vt:lpstr>
      <vt:lpstr>Semaphore</vt:lpstr>
      <vt:lpstr>Semaphore</vt:lpstr>
      <vt:lpstr>Semaphore</vt:lpstr>
      <vt:lpstr>Semaphore</vt:lpstr>
      <vt:lpstr>Semaphore</vt:lpstr>
      <vt:lpstr>Semaphore</vt:lpstr>
      <vt:lpstr>Semaphore</vt:lpstr>
      <vt:lpstr>Semaphore</vt:lpstr>
      <vt:lpstr>Semaphore</vt:lpstr>
      <vt:lpstr>Dining-Philosophers Problem</vt:lpstr>
      <vt:lpstr>Possible Remedies to the Deadlock Problem </vt:lpstr>
      <vt:lpstr>Contents</vt:lpstr>
      <vt:lpstr>Monitor</vt:lpstr>
      <vt:lpstr>Monitor</vt:lpstr>
      <vt:lpstr>Monitor with Condition Variables</vt:lpstr>
      <vt:lpstr>Monitor</vt:lpstr>
      <vt:lpstr>信号量与条件变量功能的比较</vt:lpstr>
      <vt:lpstr>Contents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附录：Bounded-Buffer Problem</vt:lpstr>
      <vt:lpstr>附录：Bounded-Buffer Problem</vt:lpstr>
      <vt:lpstr>附录：Bounded-Buffer Problem</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Wang Fengyu</cp:lastModifiedBy>
  <cp:revision>463</cp:revision>
  <cp:lastPrinted>2020-11-04T14:30:39Z</cp:lastPrinted>
  <dcterms:created xsi:type="dcterms:W3CDTF">2011-01-13T23:43:38Z</dcterms:created>
  <dcterms:modified xsi:type="dcterms:W3CDTF">2023-11-13T08:13:25Z</dcterms:modified>
</cp:coreProperties>
</file>