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0"/>
  </p:notesMasterIdLst>
  <p:handoutMasterIdLst>
    <p:handoutMasterId r:id="rId51"/>
  </p:handoutMasterIdLst>
  <p:sldIdLst>
    <p:sldId id="331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0" r:id="rId17"/>
    <p:sldId id="271" r:id="rId18"/>
    <p:sldId id="273" r:id="rId19"/>
    <p:sldId id="274" r:id="rId20"/>
    <p:sldId id="362" r:id="rId21"/>
    <p:sldId id="363" r:id="rId22"/>
    <p:sldId id="306" r:id="rId23"/>
    <p:sldId id="275" r:id="rId24"/>
    <p:sldId id="369" r:id="rId25"/>
    <p:sldId id="276" r:id="rId26"/>
    <p:sldId id="405" r:id="rId27"/>
    <p:sldId id="285" r:id="rId28"/>
    <p:sldId id="280" r:id="rId29"/>
    <p:sldId id="281" r:id="rId30"/>
    <p:sldId id="286" r:id="rId31"/>
    <p:sldId id="287" r:id="rId32"/>
    <p:sldId id="309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4" r:id="rId41"/>
    <p:sldId id="295" r:id="rId42"/>
    <p:sldId id="297" r:id="rId43"/>
    <p:sldId id="298" r:id="rId44"/>
    <p:sldId id="406" r:id="rId45"/>
    <p:sldId id="299" r:id="rId46"/>
    <p:sldId id="300" r:id="rId47"/>
    <p:sldId id="407" r:id="rId48"/>
    <p:sldId id="404" r:id="rId49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103" d="100"/>
          <a:sy n="103" d="100"/>
        </p:scale>
        <p:origin x="696" y="102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3E5A769-B41F-409B-96F7-18D03BDE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1DCA8-7D2E-45C2-A17E-B777FE8BF056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F55E19D-E8B3-4452-A038-9BCF911F5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1C4F68-5A97-427E-AB9C-31AA19BCF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2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AA13A-92B1-4525-A533-6B0ACD6F00CA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615404-CBA5-4F10-B1FA-56961EB94791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目标文件中的符号表用来输出函数</a:t>
            </a:r>
            <a:r>
              <a:rPr lang="en-US" altLang="zh-CN"/>
              <a:t>/</a:t>
            </a:r>
            <a:r>
              <a:rPr lang="zh-CN" altLang="en-US"/>
              <a:t>变量符号信息，供连接时给其他模块引用。这种符号表中主要包含函数</a:t>
            </a:r>
            <a:r>
              <a:rPr lang="en-US" altLang="zh-CN"/>
              <a:t>/</a:t>
            </a:r>
            <a:r>
              <a:rPr lang="zh-CN" altLang="en-US"/>
              <a:t>变量的名称和地址对应关系 。</a:t>
            </a:r>
          </a:p>
          <a:p>
            <a:pPr eaLnBrk="1" hangingPunct="1"/>
            <a:r>
              <a:rPr lang="en-US" altLang="zh-CN">
                <a:solidFill>
                  <a:srgbClr val="990000"/>
                </a:solidFill>
                <a:latin typeface="Comic Sans MS" pitchFamily="66" charset="0"/>
              </a:rPr>
              <a:t>relocation information</a:t>
            </a:r>
            <a:r>
              <a:rPr lang="zh-CN" altLang="en-US">
                <a:solidFill>
                  <a:srgbClr val="990000"/>
                </a:solidFill>
                <a:latin typeface="Comic Sans MS" pitchFamily="66" charset="0"/>
              </a:rPr>
              <a:t>？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019B55-FFF1-43C1-88EE-938171AE9D54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连续分配方式会形成许多“碎片”，虽然可以通过“紧凑”方法将碎片拼接成可用的大块空间，但须为此付出很大开销。如果允许将一个进程直接分散地分配到不相邻的分区中，就不必再进行“紧凑”，基于这一思想而产生了离散分配方式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7C6F6F-AD95-4C89-855D-1149A0C68C9C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TLB </a:t>
            </a:r>
            <a:r>
              <a:rPr lang="zh-CN" altLang="en-US"/>
              <a:t>后备转换缓冲器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499136-2949-4C8C-BB47-340478F12D69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3E5A769-B41F-409B-96F7-18D03BDE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1DCA8-7D2E-45C2-A17E-B777FE8BF056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F55E19D-E8B3-4452-A038-9BCF911F5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1C4F68-5A97-427E-AB9C-31AA19BCF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E06546-AC45-4DE1-933A-B6CA97A2AE88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2* ma  ------page table entry + desired data in memory?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5809" y="6550228"/>
            <a:ext cx="2541070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Memory Management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/48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10:26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Memory Management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Logical and Physical Address Spaces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Logical Address</a:t>
            </a:r>
            <a:r>
              <a:rPr lang="en-US" altLang="zh-CN" sz="36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and its Space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addresses issued by the CPU</a:t>
            </a:r>
          </a:p>
          <a:p>
            <a:pPr eaLnBrk="1" hangingPunct="1"/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Physical Address</a:t>
            </a:r>
            <a:r>
              <a:rPr lang="en-US" altLang="zh-CN" sz="36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and its Space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addresses seen by the memory unit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real addresses of the instructions and data</a:t>
            </a:r>
          </a:p>
          <a:p>
            <a:pPr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Logical and Physical Address Spaces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40059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Address = Physical Address, if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static relocation is done at load time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Address != Physical Address, if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dynamic relocation is at rum time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supported by relocation register</a:t>
            </a:r>
          </a:p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Memory Management Unit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hardware device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support mapping of logical to physical address 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375" y="1214828"/>
            <a:ext cx="9006253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Contiguous Allocation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04889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Classical Dynamic Storage Allocation Problem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given</a:t>
            </a:r>
          </a:p>
          <a:p>
            <a:pPr lvl="2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single partition of storage space (memory)</a:t>
            </a:r>
          </a:p>
          <a:p>
            <a:pPr lvl="2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input queue of processes (job queue), each requiring a storage for its address space</a:t>
            </a:r>
          </a:p>
          <a:p>
            <a:pPr lvl="2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Storage Management</a:t>
            </a:r>
          </a:p>
          <a:p>
            <a:pPr lvl="3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list of free space of contiguous memory (holes)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devise an algorithm to satisfy </a:t>
            </a:r>
            <a:r>
              <a:rPr lang="en-US" altLang="zh-CN" sz="32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as many as jobs as possible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Contiguous Allocation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51916"/>
            <a:ext cx="1082040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List of holes (free space management)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Input job queues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Basic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Find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 hole to match a job from the input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Split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the hole and return the unused (smaller) hole back to the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Merge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the adjacent holes when the job is completed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fragmentation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compaction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Baskerville Old Face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4121" y="1233489"/>
            <a:ext cx="9023837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125539"/>
            <a:ext cx="10794023" cy="500538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What is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Paging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?</a:t>
            </a:r>
          </a:p>
          <a:p>
            <a:pPr lvl="1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Another way of mapping of logical address to physical address</a:t>
            </a:r>
          </a:p>
          <a:p>
            <a:pPr lvl="2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to eliminate external fragmentation and compaction</a:t>
            </a: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Mechanism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Frames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: fixed-size blocks of physical address space, normally in powers of two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Pages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: fixed-size blocks of the same size in logical address space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page table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: mapping pages to frames</a:t>
            </a: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Non-contiguous mapping</a:t>
            </a:r>
          </a:p>
          <a:p>
            <a:pPr lvl="1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page frames of an address space do not have to be contiguous.</a:t>
            </a:r>
          </a:p>
          <a:p>
            <a:pPr lvl="1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Needs fast address translation (page table can be large and needs to be in memory)</a:t>
            </a:r>
          </a:p>
          <a:p>
            <a:pPr eaLnBrk="1" hangingPunct="1"/>
            <a:endParaRPr lang="en-US" altLang="zh-CN" sz="24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2661" y="1125539"/>
            <a:ext cx="8229600" cy="50053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Physical Address Space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address space size: 2</a:t>
            </a:r>
            <a:r>
              <a:rPr lang="en-US" altLang="zh-CN" sz="3200" baseline="30000" dirty="0">
                <a:latin typeface="Baskerville Old Face" pitchFamily="18" charset="0"/>
                <a:ea typeface="PMingLiU" pitchFamily="18" charset="-120"/>
              </a:rPr>
              <a:t>k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 bytes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page frame size: 2</a:t>
            </a:r>
            <a:r>
              <a:rPr lang="en-US" altLang="zh-CN" sz="3200" baseline="30000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 bytes (</a:t>
            </a:r>
            <a:r>
              <a:rPr lang="en-US" altLang="zh-CN" sz="3200" i="1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 &lt; </a:t>
            </a:r>
            <a:r>
              <a:rPr lang="en-US" altLang="zh-CN" sz="3200" i="1" dirty="0">
                <a:latin typeface="Baskerville Old Face" pitchFamily="18" charset="0"/>
                <a:ea typeface="PMingLiU" pitchFamily="18" charset="-120"/>
              </a:rPr>
              <a:t>k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turning linear address, </a:t>
            </a:r>
            <a:r>
              <a:rPr lang="en-US" altLang="zh-CN" sz="3200" dirty="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a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, into a pair (</a:t>
            </a:r>
            <a:r>
              <a:rPr lang="en-US" altLang="zh-CN" sz="3200" i="1" dirty="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f,</a:t>
            </a:r>
            <a:r>
              <a:rPr lang="en-US" altLang="zh-CN" sz="3200" i="1" dirty="0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):</a:t>
            </a:r>
          </a:p>
          <a:p>
            <a:pPr lvl="2" eaLnBrk="1" hangingPunct="1"/>
            <a:r>
              <a:rPr lang="en-US" altLang="zh-CN" sz="3200" i="1" dirty="0">
                <a:latin typeface="Baskerville Old Face" pitchFamily="18" charset="0"/>
                <a:ea typeface="PMingLiU" pitchFamily="18" charset="-120"/>
              </a:rPr>
              <a:t>f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: frame number</a:t>
            </a:r>
          </a:p>
          <a:p>
            <a:pPr lvl="2" eaLnBrk="1" hangingPunct="1"/>
            <a:r>
              <a:rPr lang="en-US" altLang="zh-CN" sz="3200" i="1" dirty="0"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: displacement</a:t>
            </a:r>
          </a:p>
          <a:p>
            <a:pPr lvl="2" eaLnBrk="1" hangingPunct="1"/>
            <a:r>
              <a:rPr lang="en-US" altLang="zh-CN" sz="3200" i="1" dirty="0">
                <a:latin typeface="Baskerville Old Face" pitchFamily="18" charset="0"/>
                <a:ea typeface="PMingLiU" pitchFamily="18" charset="-120"/>
              </a:rPr>
              <a:t>f 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= </a:t>
            </a:r>
            <a:r>
              <a:rPr lang="en-US" altLang="zh-CN" sz="3200" i="1" dirty="0">
                <a:latin typeface="Baskerville Old Face" pitchFamily="18" charset="0"/>
                <a:ea typeface="PMingLiU" pitchFamily="18" charset="-120"/>
              </a:rPr>
              <a:t>a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 div 2</a:t>
            </a:r>
            <a:r>
              <a:rPr lang="en-US" altLang="zh-CN" sz="3200" baseline="30000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 dirty="0">
                <a:latin typeface="Baskerville Old Face" pitchFamily="18" charset="0"/>
                <a:ea typeface="PMingLiU" pitchFamily="18" charset="-120"/>
              </a:rPr>
              <a:t>    </a:t>
            </a:r>
            <a:r>
              <a:rPr lang="en-US" altLang="zh-CN" sz="32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(</a:t>
            </a:r>
            <a:r>
              <a:rPr lang="en-US" altLang="zh-CN" sz="3200" i="1" dirty="0">
                <a:solidFill>
                  <a:srgbClr val="00B0F0"/>
                </a:solidFill>
                <a:latin typeface="Baskerville Old Face" pitchFamily="18" charset="0"/>
                <a:ea typeface="PMingLiU" pitchFamily="18" charset="-120"/>
              </a:rPr>
              <a:t>k</a:t>
            </a:r>
            <a:r>
              <a:rPr lang="en-US" altLang="zh-CN" sz="32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- </a:t>
            </a:r>
            <a:r>
              <a:rPr lang="en-US" altLang="zh-CN" sz="3200" i="1" dirty="0">
                <a:solidFill>
                  <a:srgbClr val="00B0F0"/>
                </a:solidFill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bits)</a:t>
            </a:r>
          </a:p>
          <a:p>
            <a:pPr lvl="2" eaLnBrk="1" hangingPunct="1"/>
            <a:r>
              <a:rPr lang="en-US" altLang="zh-CN" sz="3200" i="1" dirty="0"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 = </a:t>
            </a:r>
            <a:r>
              <a:rPr lang="en-US" altLang="zh-CN" sz="3200" i="1" dirty="0">
                <a:latin typeface="Baskerville Old Face" pitchFamily="18" charset="0"/>
                <a:ea typeface="PMingLiU" pitchFamily="18" charset="-120"/>
              </a:rPr>
              <a:t>a</a:t>
            </a:r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 mod 2</a:t>
            </a:r>
            <a:r>
              <a:rPr lang="en-US" altLang="zh-CN" sz="3200" baseline="30000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 baseline="30000" dirty="0">
                <a:latin typeface="Baskerville Old Face" pitchFamily="18" charset="0"/>
                <a:ea typeface="宋体" pitchFamily="2" charset="-122"/>
              </a:rPr>
              <a:t>      </a:t>
            </a:r>
            <a:r>
              <a:rPr lang="en-US" altLang="zh-CN" sz="32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(</a:t>
            </a:r>
            <a:r>
              <a:rPr lang="en-US" altLang="zh-CN" sz="3200" i="1" dirty="0">
                <a:solidFill>
                  <a:srgbClr val="00B0F0"/>
                </a:solidFill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32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bits)</a:t>
            </a:r>
          </a:p>
          <a:p>
            <a:pPr eaLnBrk="1" hangingPunct="1"/>
            <a:endParaRPr lang="en-US" altLang="zh-CN" sz="3200" dirty="0">
              <a:solidFill>
                <a:schemeClr val="accent2"/>
              </a:solidFill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45" y="1075596"/>
            <a:ext cx="8229600" cy="500538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Logical Address Space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address space size: 2</a:t>
            </a:r>
            <a:r>
              <a:rPr lang="en-US" altLang="zh-CN" sz="2800" baseline="30000" dirty="0">
                <a:latin typeface="Baskerville Old Face" pitchFamily="18" charset="0"/>
                <a:ea typeface="PMingLiU" pitchFamily="18" charset="-120"/>
              </a:rPr>
              <a:t>m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bytes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page size: 2</a:t>
            </a:r>
            <a:r>
              <a:rPr lang="en-US" altLang="zh-CN" sz="2800" baseline="30000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bytes (</a:t>
            </a: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&lt; </a:t>
            </a: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m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turning linear address, </a:t>
            </a: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l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, into a pair (</a:t>
            </a: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p, d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):</a:t>
            </a:r>
          </a:p>
          <a:p>
            <a:pPr lvl="2" eaLnBrk="1" hangingPunct="1">
              <a:lnSpc>
                <a:spcPts val="2800"/>
              </a:lnSpc>
            </a:pP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: page number</a:t>
            </a:r>
          </a:p>
          <a:p>
            <a:pPr lvl="2" eaLnBrk="1" hangingPunct="1">
              <a:lnSpc>
                <a:spcPts val="2800"/>
              </a:lnSpc>
            </a:pP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: displacement</a:t>
            </a:r>
          </a:p>
          <a:p>
            <a:pPr lvl="2" eaLnBrk="1" hangingPunct="1">
              <a:lnSpc>
                <a:spcPts val="2800"/>
              </a:lnSpc>
            </a:pP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= </a:t>
            </a: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l</a:t>
            </a:r>
            <a:r>
              <a:rPr lang="en-US" altLang="zh-CN" sz="2800" dirty="0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div 2</a:t>
            </a:r>
            <a:r>
              <a:rPr lang="en-US" altLang="zh-CN" sz="2800" baseline="30000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  (</a:t>
            </a: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m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- </a:t>
            </a: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bits)</a:t>
            </a:r>
          </a:p>
          <a:p>
            <a:pPr lvl="2" eaLnBrk="1" hangingPunct="1">
              <a:lnSpc>
                <a:spcPts val="2800"/>
              </a:lnSpc>
            </a:pP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= </a:t>
            </a: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l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mod 2</a:t>
            </a:r>
            <a:r>
              <a:rPr lang="en-US" altLang="zh-CN" sz="2800" baseline="30000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  (</a:t>
            </a:r>
            <a:r>
              <a:rPr lang="en-US" altLang="zh-CN" sz="2800" i="1" dirty="0">
                <a:latin typeface="Baskerville Old Face" pitchFamily="18" charset="0"/>
                <a:ea typeface="PMingLiU" pitchFamily="18" charset="-120"/>
              </a:rPr>
              <a:t>n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bits)</a:t>
            </a: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Page Table</a:t>
            </a:r>
          </a:p>
          <a:p>
            <a:pPr lvl="1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mapping page number </a:t>
            </a:r>
            <a:r>
              <a:rPr lang="en-US" altLang="zh-CN" sz="2800" b="1" i="1" dirty="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to frame number </a:t>
            </a:r>
            <a:r>
              <a:rPr lang="en-US" altLang="zh-CN" sz="2800" b="1" i="1" dirty="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</a:t>
            </a:r>
          </a:p>
          <a:p>
            <a:pPr eaLnBrk="1" hangingPunct="1"/>
            <a:endParaRPr lang="en-US" altLang="zh-CN" sz="2800" dirty="0">
              <a:solidFill>
                <a:srgbClr val="990000"/>
              </a:solidFill>
              <a:latin typeface="Baskerville Old Face" pitchFamily="18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Implementation of Paging 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extract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from logical address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l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extract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from logical address</a:t>
            </a:r>
            <a:r>
              <a:rPr lang="en-US" altLang="zh-CN" sz="3600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l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map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3600" i="1">
                <a:solidFill>
                  <a:srgbClr val="990000"/>
                </a:solidFill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to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</a:t>
            </a:r>
            <a:r>
              <a:rPr lang="en-US" altLang="zh-CN" sz="3600" i="1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using page table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assemble physical address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a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using (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</a:t>
            </a:r>
            <a:r>
              <a:rPr lang="en-US" altLang="zh-CN" sz="3600" i="1">
                <a:solidFill>
                  <a:srgbClr val="990000"/>
                </a:solidFill>
                <a:latin typeface="Baskerville Old Face" pitchFamily="18" charset="0"/>
                <a:ea typeface="PMingLiU" pitchFamily="18" charset="-120"/>
              </a:rPr>
              <a:t>,</a:t>
            </a:r>
            <a:r>
              <a:rPr lang="en-US" altLang="zh-CN" sz="3600" i="1">
                <a:latin typeface="Baskerville Old Face" pitchFamily="18" charset="0"/>
                <a:ea typeface="PMingLiU" pitchFamily="18" charset="-120"/>
              </a:rPr>
              <a:t> </a:t>
            </a:r>
            <a:r>
              <a:rPr lang="en-US" altLang="zh-CN" sz="36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d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13682"/>
            <a:ext cx="9601199" cy="4626984"/>
          </a:xfrm>
        </p:spPr>
        <p:txBody>
          <a:bodyPr/>
          <a:lstStyle/>
          <a:p>
            <a:pPr eaLnBrk="1" hangingPunct="1"/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223292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Paging Hardware</a:t>
            </a:r>
            <a:endParaRPr lang="en-US" altLang="en-US" dirty="0"/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31" y="1132101"/>
            <a:ext cx="9448057" cy="525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244920B-38CC-4D6D-82B7-1B3591D88453}"/>
              </a:ext>
            </a:extLst>
          </p:cNvPr>
          <p:cNvSpPr txBox="1"/>
          <p:nvPr/>
        </p:nvSpPr>
        <p:spPr>
          <a:xfrm>
            <a:off x="1684751" y="5725899"/>
            <a:ext cx="319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页表也存储在物理内存中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3490" y="167340"/>
            <a:ext cx="9827581" cy="6445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68" y="937247"/>
            <a:ext cx="5859263" cy="547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User Process 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Page Tables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each user process has a page table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need to be 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saved and restored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during the context switch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977" y="1196974"/>
            <a:ext cx="9583615" cy="5265371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Problems with Paging</a:t>
            </a:r>
          </a:p>
          <a:p>
            <a:pPr lvl="1" eaLnBrk="1" hangingPunct="1"/>
            <a:r>
              <a:rPr lang="en-US" altLang="zh-CN" sz="28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two memory accesses</a:t>
            </a:r>
            <a:r>
              <a:rPr lang="en-US" altLang="zh-CN" sz="28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for each logical address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page table access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physical address access</a:t>
            </a: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Hardware Support with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TLB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Translation Look-aside Buffer (TLB)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fast associate memory (registers)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addressed by contents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entry: pair (</a:t>
            </a:r>
            <a:r>
              <a:rPr lang="en-US" altLang="zh-CN" sz="2800" i="1" dirty="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p</a:t>
            </a:r>
            <a:r>
              <a:rPr lang="en-US" altLang="zh-CN" sz="2800" dirty="0">
                <a:latin typeface="Baskerville Old Face" pitchFamily="18" charset="0"/>
                <a:ea typeface="PMingLiU" pitchFamily="18" charset="-120"/>
              </a:rPr>
              <a:t>, </a:t>
            </a:r>
            <a:r>
              <a:rPr lang="en-US" altLang="zh-CN" sz="2800" i="1" dirty="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f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sz="28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34F0B9-0ADC-441A-ABA1-37FF750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2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Paging </a:t>
            </a:r>
            <a:r>
              <a:rPr lang="en-US" altLang="en-US"/>
              <a:t>Hardware with </a:t>
            </a:r>
            <a:r>
              <a:rPr lang="en-US" altLang="en-US" dirty="0"/>
              <a:t>TLB</a:t>
            </a:r>
            <a:endParaRPr lang="en-US" altLang="en-US" sz="2400" dirty="0"/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0D2FCA98-0A3D-46E7-B9FC-5E2B1E86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02" y="917070"/>
            <a:ext cx="7544395" cy="570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Paging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052514"/>
            <a:ext cx="10688515" cy="47894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caching translation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store recent translations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TLB hit: translation for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exists in TLB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TLB miss: translation for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does not exits in TLB and store the translation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If TLB is full when a TLB miss occurs, replace one of the entries with the new translation.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effective memory access time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>
                <a:solidFill>
                  <a:schemeClr val="accent2"/>
                </a:solidFill>
                <a:latin typeface="Baskerville Old Face" pitchFamily="18" charset="0"/>
                <a:ea typeface="宋体" pitchFamily="2" charset="-122"/>
              </a:rPr>
              <a:t>	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ea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 =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H  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(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ta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 +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ma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) + (1-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H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) *(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ta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 + 2 *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ma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PMingLiU" pitchFamily="18" charset="-12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i="1">
                <a:latin typeface="Baskerville Old Face" pitchFamily="18" charset="0"/>
                <a:ea typeface="PMingLiU" pitchFamily="18" charset="-120"/>
              </a:rPr>
              <a:t>H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TLB hit ratio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i="1">
                <a:latin typeface="Baskerville Old Face" pitchFamily="18" charset="0"/>
                <a:ea typeface="PMingLiU" pitchFamily="18" charset="-120"/>
              </a:rPr>
              <a:t>ta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TLB table look up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i="1">
                <a:latin typeface="Baskerville Old Face" pitchFamily="18" charset="0"/>
                <a:ea typeface="PMingLiU" pitchFamily="18" charset="-120"/>
              </a:rPr>
              <a:t>ma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memory access time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34F0B9-0ADC-441A-ABA1-37FF750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2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2 </a:t>
            </a:r>
            <a:r>
              <a:rPr lang="en-US" altLang="zh-CN"/>
              <a:t>Stage </a:t>
            </a:r>
            <a:r>
              <a:rPr lang="en-US" altLang="en-US"/>
              <a:t>Pag</a:t>
            </a:r>
            <a:r>
              <a:rPr lang="en-US" altLang="zh-CN"/>
              <a:t>e Table</a:t>
            </a:r>
            <a:r>
              <a:rPr lang="en-US" altLang="en-US"/>
              <a:t> </a:t>
            </a:r>
            <a:r>
              <a:rPr lang="en-US" altLang="zh-CN"/>
              <a:t>w</a:t>
            </a:r>
            <a:r>
              <a:rPr lang="en-US" altLang="en-US"/>
              <a:t>ith </a:t>
            </a:r>
            <a:r>
              <a:rPr lang="en-US" altLang="en-US" dirty="0"/>
              <a:t>TLB</a:t>
            </a:r>
            <a:endParaRPr lang="en-US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C4AFF6-179A-49F7-8BC5-C0038893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46" y="982099"/>
            <a:ext cx="7992208" cy="54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4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435" y="1233489"/>
            <a:ext cx="9419491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8414"/>
            <a:ext cx="10539046" cy="4789487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User Programs of Nachos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Nachos uses a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MIPS simulator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to 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run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user programs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The </a:t>
            </a:r>
            <a:r>
              <a:rPr lang="en-US" altLang="zh-CN" sz="24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gcc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MIPS cross-compiler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is used to 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translate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user programs to load modules for MIPS.</a:t>
            </a:r>
          </a:p>
          <a:p>
            <a:pPr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Procedure to Make Nachos User Programs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Compile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user programs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in </a:t>
            </a:r>
            <a:r>
              <a:rPr lang="en-US" altLang="zh-CN" sz="2400" b="1">
                <a:latin typeface="Baskerville Old Face" pitchFamily="18" charset="0"/>
                <a:ea typeface="宋体" pitchFamily="2" charset="-122"/>
              </a:rPr>
              <a:t>C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to object modules for MIPS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Compile the start program </a:t>
            </a:r>
            <a:r>
              <a:rPr lang="en-US" altLang="zh-CN" sz="2400" i="1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start.s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into the object module for MIPS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Link the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object modules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to the load module using UNIX COFF format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Convert the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load module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to use the Nachos executable format -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NOFF</a:t>
            </a:r>
          </a:p>
          <a:p>
            <a:pPr eaLnBrk="1" hangingPunct="1"/>
            <a:endParaRPr lang="en-US" altLang="zh-CN" sz="24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E22A76-68DD-4A15-BC81-7E92A666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53456"/>
            <a:ext cx="10787063" cy="4066659"/>
          </a:xfrm>
          <a:prstGeom prst="rect">
            <a:avLst/>
          </a:prstGeom>
        </p:spPr>
      </p:pic>
      <p:sp>
        <p:nvSpPr>
          <p:cNvPr id="38918" name="矩形 1"/>
          <p:cNvSpPr>
            <a:spLocks noChangeArrowheads="1"/>
          </p:cNvSpPr>
          <p:nvPr/>
        </p:nvSpPr>
        <p:spPr bwMode="auto">
          <a:xfrm>
            <a:off x="3555390" y="2259502"/>
            <a:ext cx="1772748" cy="879352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Why Memory Management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85" y="1125538"/>
            <a:ext cx="9750669" cy="511175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In order to run a user process, the operating system needs to</a:t>
            </a:r>
            <a:r>
              <a:rPr lang="zh-CN" altLang="en-US" sz="2400">
                <a:latin typeface="Baskerville Old Face" pitchFamily="18" charset="0"/>
                <a:ea typeface="宋体" pitchFamily="2" charset="-122"/>
              </a:rPr>
              <a:t>：</a:t>
            </a:r>
            <a:endParaRPr lang="zh-CN" altLang="en-US" sz="2400">
              <a:solidFill>
                <a:schemeClr val="hlink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2400" b="1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allocate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memory for the address space of the process, which consists of</a:t>
            </a:r>
          </a:p>
          <a:p>
            <a:pPr lvl="2" eaLnBrk="1" hangingPunct="1"/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text</a:t>
            </a:r>
          </a:p>
          <a:p>
            <a:pPr lvl="2" eaLnBrk="1" hangingPunct="1"/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initialized and uninitialized data</a:t>
            </a:r>
          </a:p>
          <a:p>
            <a:pPr lvl="2" eaLnBrk="1" hangingPunct="1"/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stack for procedure calls and returns</a:t>
            </a:r>
          </a:p>
          <a:p>
            <a:pPr lvl="2" eaLnBrk="1" hangingPunct="1"/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heap for dynamically allocated variables</a:t>
            </a:r>
          </a:p>
          <a:p>
            <a:pPr lvl="1" eaLnBrk="1" hangingPunct="1"/>
            <a:r>
              <a:rPr lang="en-US" altLang="zh-CN" sz="2400" b="1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de-allocate</a:t>
            </a:r>
            <a:r>
              <a:rPr lang="en-US" altLang="zh-CN" sz="2400" b="1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the memory for the address space, when the user process is deleted.</a:t>
            </a:r>
          </a:p>
          <a:p>
            <a:pPr lvl="1" eaLnBrk="1" hangingPunct="1"/>
            <a:r>
              <a:rPr lang="en-US" altLang="zh-CN" sz="2400" b="1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manage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the entire physical memory for user processes so that processes can share it.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578" y="1013681"/>
            <a:ext cx="1109882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Nachos 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NOFF format </a:t>
            </a: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../bin/</a:t>
            </a:r>
            <a:r>
              <a:rPr lang="en-US" altLang="zh-CN" sz="2000" dirty="0" err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noff.h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8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#define NOFFMAGIC    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0xbadfad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// magic number denoting Nachos object code file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typedef struct segment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virtualAddr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/* location of segment in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virt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addr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space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inFileAddr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/* location of segment in this file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size;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/* size of segment */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 Segment;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200" dirty="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typedef struct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noffHeader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noffMagic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/* should be NOFFMAGIC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Segment code;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/* executable code segment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Segment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initData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/* initialized data segment */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Segment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uninitData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 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// uninitialized data segment, should be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zero'ed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before use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NoffHeader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00479"/>
            <a:ext cx="10638692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From </a:t>
            </a:r>
            <a:r>
              <a:rPr lang="en-US" altLang="zh-CN" sz="2000" u="sng">
                <a:latin typeface="Baskerville Old Face" pitchFamily="18" charset="0"/>
                <a:ea typeface="宋体" pitchFamily="2" charset="-122"/>
              </a:rPr>
              <a:t>Nachos Threads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 to </a:t>
            </a:r>
            <a:r>
              <a:rPr lang="en-US" altLang="zh-CN" sz="2000" u="sng">
                <a:latin typeface="Baskerville Old Face" pitchFamily="18" charset="0"/>
                <a:ea typeface="宋体" pitchFamily="2" charset="-122"/>
              </a:rPr>
              <a:t>Nachos User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A Nachos user process is a Nachos thread with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user address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user-level register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Additional definitions 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in </a:t>
            </a:r>
            <a:r>
              <a:rPr lang="en-US" altLang="zh-CN" sz="20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Thread.h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>
              <a:solidFill>
                <a:schemeClr val="accent2"/>
              </a:solidFill>
              <a:latin typeface="Comic Sans MS" pitchFamily="66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#ifdef USER_PROGRAM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A thread running a user program actually has *two* sets of CPU registers --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one for its state while executing user code, one for its state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while executing kernel code.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userRegisters[NumTotalRegs];</a:t>
            </a:r>
            <a:r>
              <a:rPr lang="en-US" altLang="zh-CN" sz="20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user-level CPU register state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public: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void SaveUserState();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// save user-level register state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void RestoreUserState();</a:t>
            </a:r>
            <a:r>
              <a:rPr lang="en-US" altLang="zh-CN" sz="20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// restore user-level register state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AddrSpace *space;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// User code this thread is running.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#endif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solidFill>
                <a:srgbClr val="99000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6962" y="1713571"/>
            <a:ext cx="10181492" cy="453548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StartProcess(char *filename)  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OpenFile *executable = fileSystem-&gt;Open(filename);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AddrSpace *space;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if (executable == NULL)  {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printf("Unable to open file %s\n", filename);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return;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}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space = new </a:t>
            </a:r>
            <a:r>
              <a:rPr lang="en-US" altLang="zh-CN" b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AddrSpace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(executable);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currentThread-&gt;space = space;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delete executable;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		// close file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space-&gt;InitRegisters();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		// set the initial register values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space-&gt;RestoreState();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		// load page table register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machine-&gt;Run();</a:t>
            </a:r>
            <a:r>
              <a:rPr lang="en-US" altLang="zh-CN" b="1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		// jump to the user progame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mic Sans MS" pitchFamily="66" charset="0"/>
                <a:ea typeface="宋体" pitchFamily="2" charset="-122"/>
              </a:rPr>
              <a:t>ASSERT(FALSE);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	// machine-&gt;Run never returns;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				// the address space exits by doing the syscall "exit"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1186961" y="981075"/>
            <a:ext cx="9759461" cy="69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Baskerville Old Face" pitchFamily="18" charset="0"/>
              </a:rPr>
              <a:t>The actual address of the user process has to be constructed before the user process can run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34256"/>
            <a:ext cx="10767646" cy="4789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MIPS Simulator in Nachos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The execution of Nachos user programs is simulated on a MIPS simulator.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The MIPS machine simulated has the following components: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User Registers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the registers used by user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Main Memory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the physical memory of the machine for all user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TLB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a Table Look ahead Buffer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Page Table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a pointer to the </a:t>
            </a:r>
            <a:r>
              <a:rPr lang="en-US" altLang="zh-CN" sz="2000" b="1" u="sng">
                <a:latin typeface="Baskerville Old Face" pitchFamily="18" charset="0"/>
                <a:ea typeface="宋体" pitchFamily="2" charset="-122"/>
              </a:rPr>
              <a:t>current</a:t>
            </a:r>
            <a:r>
              <a:rPr lang="en-US" altLang="zh-CN" sz="2000" b="1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page table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latin typeface="Baskerville Old Face" pitchFamily="18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char *mainMemory;</a:t>
            </a:r>
            <a:r>
              <a:rPr lang="en-US" altLang="zh-CN" sz="20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physical memory to store user program,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code and data, while executing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registers[NumTotalRegs];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TranslationEntry *tlb;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this pointer should be considered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"read-only" to Nachos kernel code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TranslationEntry *pageTable;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26306"/>
            <a:ext cx="10767646" cy="500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Page Table and Address Space of Nachos User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Page table and TLB share the same structure for table entries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80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class TranslationEntry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public: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virtualPage;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The page number in virtual memory.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physicalPage;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The page number in real memory (relative to the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start of "mainMemory"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bool valid;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// If this bit is set, the translation is ignored.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(In other words, the entry hasn't been initialized.)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bool readOnly;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// If this bit is set, the user program is not allowed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to modify the contents of the page.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bool use;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	// This bit is set by the hardware every time the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page is referenced or modified.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bool dirty; 	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// This bit is set by the hardware every time the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// page is modified.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>
              <a:solidFill>
                <a:srgbClr val="99000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330" y="1034256"/>
            <a:ext cx="10832123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Address Space Class </a:t>
            </a:r>
            <a:r>
              <a:rPr lang="en-US" altLang="zh-CN" sz="2400">
                <a:latin typeface="Comic Sans MS" pitchFamily="66" charset="0"/>
                <a:ea typeface="宋体" pitchFamily="2" charset="-122"/>
              </a:rPr>
              <a:t>AddrSpace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contains the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page table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of the user process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>
              <a:latin typeface="Baskerville Old Face" pitchFamily="18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class AddrSpace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public: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...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private: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TranslationEntry *pageTable;</a:t>
            </a: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 	// Assume linear page table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					// translation for now!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unsigned int numPages;</a:t>
            </a: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 	// Number of pages in the virtual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					// address space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62025"/>
            <a:ext cx="10776438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Baskerville Old Face" pitchFamily="18" charset="0"/>
                <a:ea typeface="宋体" pitchFamily="2" charset="-122"/>
              </a:rPr>
              <a:t>How is the program loaded into memory to form the address space?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>
              <a:latin typeface="Baskerville Old Face" pitchFamily="18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AddrSpace::AddrSpace(OpenFile *executable)  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NoffHeader noffH;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unsigned int i, size;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executable-&gt;ReadAt((char *)&amp;noffH, sizeof(noffH), 0);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((noffH.noffMagic != NOFFMAGIC) &amp;&amp;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		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(WordToHost(noffH.noffMagic) ==NOFFMAGIC))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SwapHeader(&amp;noffH);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ASSERT(noffH.noffMagic == NOFFMAGIC);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// how big is address space?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size = noffH.code.size + noffH.initData.size + noffH.uninitData.size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		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+ UserStackSize;</a:t>
            </a:r>
            <a:r>
              <a:rPr lang="en-US" altLang="zh-CN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// we need to increase the size to leave room for the stack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numPages = divRoundUp(size, PageSize);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size = numPages * PageSize;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latin typeface="PMingLiU" pitchFamily="18" charset="-120"/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0032"/>
            <a:ext cx="10794023" cy="5005387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ASSERT(numPages &lt;= NumPhysPages);</a:t>
            </a: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check we're not trying to run anything too big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					// --at least until we have virtual memory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"Initializing address space, num pages %d, size %d\n", numPages, size);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first, set up the translation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 = new TranslationEntry[numPages];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for (i = 0; i &lt; numPages; i++) 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pageTable[i].virtualPage = i;</a:t>
            </a: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</a:t>
            </a: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for now, virtual page # = phys page #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pageTable[i].physicalPage = i;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pageTable[i].valid = TRUE;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pageTable[i].use = FALSE;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pageTable[i].dirty = FALSE;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pageTable[i].readOnly = FALSE;</a:t>
            </a: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if the code segment was entirely on a separate page,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					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we could set its pages to be read-only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zero out the entire address space, to zero the uni</a:t>
            </a:r>
            <a:r>
              <a:rPr lang="en-US" altLang="zh-CN" sz="1600">
                <a:solidFill>
                  <a:srgbClr val="0070C0"/>
                </a:solidFill>
                <a:ea typeface="宋体" pitchFamily="2" charset="-122"/>
              </a:rPr>
              <a:t>ni</a:t>
            </a: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tialized data segment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ea typeface="PMingLiU" pitchFamily="18" charset="-120"/>
              </a:rPr>
              <a:t>// and the stack segment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bzero(machine-&gt;mainMemory, size);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60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Nachos User Programs and their Address Spaces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34256"/>
            <a:ext cx="10706099" cy="5436882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// then, copy in the code and data segments into memory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(noffH.code.size &gt; 0) 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"Initializing code segment, at 0x%x, size %d\n",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noffH.code.virtualAddr, noffH.code.size);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executable-&gt;ReadAt(&amp;(machine-&gt;mainMemory[noffH.code.virtualAddr]),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noffH.code.size, noffH.code.inFileAddr);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(noffH.initData.size &gt; 0) 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"Initializing data segment, at 0x%x, size %d\n",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noffH.initData.virtualAddr, noffH.initData.size);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executable-&gt;ReadAt(&amp;(machine-&gt;mainMemory[noffH.initData.virtualAddr]),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noffH.initData.size, noffH.initData.inFileAddr);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9"/>
            <a:ext cx="8229600" cy="545464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6842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Why Memory Management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878" y="1052513"/>
            <a:ext cx="11157438" cy="493395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Requirements for </a:t>
            </a:r>
            <a:r>
              <a:rPr lang="en-US" altLang="zh-CN" sz="2800" u="sng" dirty="0">
                <a:latin typeface="Baskerville Old Face" pitchFamily="18" charset="0"/>
                <a:ea typeface="宋体" pitchFamily="2" charset="-122"/>
              </a:rPr>
              <a:t>Memory Management</a:t>
            </a:r>
            <a:endParaRPr lang="en-US" altLang="zh-CN" sz="2800" b="1" u="sng" dirty="0">
              <a:solidFill>
                <a:schemeClr val="hlink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address binding</a:t>
            </a:r>
            <a:r>
              <a:rPr lang="en-US" altLang="zh-CN" sz="28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- determining the physical address for each memory reference in the program 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sharing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physical memory between multiple user processes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protection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from illegal access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preventing access from other processes</a:t>
            </a:r>
          </a:p>
          <a:p>
            <a:pPr lvl="2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preventing illegal operation from within the process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efficient use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of physical memory: minimizing memory fragmentation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fast access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: do not slow down the memory access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72" y="0"/>
            <a:ext cx="9539653" cy="847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3400" dirty="0">
                <a:latin typeface="微软雅黑" panose="020B0503020204020204" pitchFamily="34" charset="-122"/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Current Nachos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always maps frame </a:t>
            </a:r>
            <a:r>
              <a:rPr lang="en-US" altLang="zh-CN" sz="3600" i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 to page </a:t>
            </a:r>
            <a:r>
              <a:rPr lang="en-US" altLang="zh-CN" sz="3600" i="1">
                <a:latin typeface="Baskerville Old Face" pitchFamily="18" charset="0"/>
                <a:ea typeface="宋体" pitchFamily="2" charset="-122"/>
              </a:rPr>
              <a:t>i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cannot load more than one user process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does not use free storage management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is not truly multiprogramming yet</a:t>
            </a:r>
          </a:p>
          <a:p>
            <a:pPr lvl="1"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34256"/>
            <a:ext cx="1089367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Memory accesses simulated by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Machine::ReadMem(int addr, int size, int *value)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Machine::WriteMem(int addr, int size, int 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addr</a:t>
            </a:r>
            <a:r>
              <a:rPr lang="en-US" altLang="zh-CN" sz="2800" b="1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-logical address issued by CPU(MIPS)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800">
              <a:latin typeface="Baskerville Old Face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The Nachos memory management uses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paging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with TLB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Support by the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Memory Management Unit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(MMU) simulated by function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>
                <a:latin typeface="Baskerville Old Face" pitchFamily="18" charset="0"/>
                <a:ea typeface="宋体" pitchFamily="2" charset="-122"/>
              </a:rPr>
              <a:t>	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Machine::Translate(int virtAddr,int</a:t>
            </a:r>
            <a:r>
              <a:rPr lang="zh-CN" altLang="en-US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*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physAddr,int size, bool writing)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69720"/>
            <a:ext cx="10972799" cy="462698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ExceptionType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Machine::Translate(int virtAddr, int* physAddr, int size, bool writing) 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int i;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unsigned int vpn, offset;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TranslationEntry *entry;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unsigned int pageFrame;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"\tTranslate 0x%x, %s: ", virtAddr, writing ? "write" : "read");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// check for alignment errors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// we must have either a TLB or a page table, but not both!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宋体" pitchFamily="2" charset="-122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>
              <a:solidFill>
                <a:srgbClr val="0070C0"/>
              </a:solidFill>
              <a:ea typeface="宋体" pitchFamily="2" charset="-122"/>
            </a:endParaRPr>
          </a:p>
          <a:p>
            <a:pPr eaLnBrk="1" hangingPunct="1"/>
            <a:endParaRPr lang="en-US" altLang="zh-CN" sz="240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// calculate the virtual page number, and offset within the page,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// from the virtual address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vpn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= (unsigned) 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virtAddr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/ 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PageSize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offset = (unsigned) 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virtAddr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% 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PageSize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tlb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== NULL) {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// =&gt; page table =&gt;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vpn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is index into table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vpn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&gt;=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DEBUG('a', "virtual page # %d too large for page table size %d!\n",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virtAddr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return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AddressErrorException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</a:t>
            </a:r>
            <a:endParaRPr lang="en-US" altLang="zh-CN" sz="2400" b="1" dirty="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3489"/>
            <a:ext cx="10972800" cy="4626984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else if (!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vpn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].valid)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DEBUG('a', "virtual page # %d too large for page table size %d!\n",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virtAddr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return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PageFaultException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    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   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entry = &amp;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pageTable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[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vpn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021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508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else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for (entry = NULL, i = 0; i &lt; TLBSize; i++)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if (tlb[i].valid &amp;&amp; ((unsigned int)tlb[i].virtualPage == vpn))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</a:t>
            </a:r>
            <a:r>
              <a:rPr lang="en-US" altLang="zh-CN" sz="20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entry = &amp;tlb[i]; </a:t>
            </a: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// FOUND!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break;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(entry == NULL) {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not found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</a:t>
            </a: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"*** no valid TLB entry found for this virtual page!\n");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return PageFaultException;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	// really, this is a TLB fault, the page may be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			// in memory, but not in the TLB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solidFill>
                <a:srgbClr val="0070C0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4"/>
            <a:ext cx="10767646" cy="49688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(entry-&gt;readOnly &amp;&amp; writing) {</a:t>
            </a:r>
            <a:r>
              <a:rPr lang="en-US" altLang="zh-CN" sz="24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altLang="zh-CN" sz="2400">
                <a:solidFill>
                  <a:srgbClr val="0070C0"/>
                </a:solidFill>
                <a:ea typeface="PMingLiU" pitchFamily="18" charset="-120"/>
              </a:rPr>
              <a:t>// trying to write to a read-only page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 DEBUG('a', "%d mapped read-only at %d in TLB!\n", virtAddr, i);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 return ReadOnlyException;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pageFrame = entry-&gt;physicalPage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PMingLiU" pitchFamily="18" charset="-120"/>
              </a:rPr>
              <a:t>// if the pageFrame is too big, there is something really wrong!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ea typeface="PMingLiU" pitchFamily="18" charset="-120"/>
              </a:rPr>
              <a:t>// An invalid translation was loaded into the page table or TLB.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(pageFrame &gt;= NumPhysPages)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 DEBUG('a', "*** frame %d &gt; %d!\n", pageFrame, NumPhysPages);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  return BusErrorException;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Current Nachos Memory Management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4"/>
            <a:ext cx="10767646" cy="49688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entry-&gt;use = TRUE;</a:t>
            </a:r>
            <a:r>
              <a:rPr lang="en-US" altLang="zh-CN" sz="240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 		</a:t>
            </a:r>
            <a:r>
              <a:rPr lang="en-US" altLang="zh-CN" sz="2400">
                <a:solidFill>
                  <a:srgbClr val="0070C0"/>
                </a:solidFill>
                <a:ea typeface="PMingLiU" pitchFamily="18" charset="-120"/>
              </a:rPr>
              <a:t>// set the use, dirty bits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if (writing)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  entry-&gt;dirty = TRUE;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*physAddr = pageFrame * PageSize + offset;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ASSERT((*physAddr &gt;= 0) &amp;&amp; ((*physAddr + size) &lt;= MemorySize));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DEBUG('a', "phys addr = 0x%x\n", *physAddr);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return NoException;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066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7376" y="1115508"/>
            <a:ext cx="9357945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Address Binding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3455" y="964590"/>
            <a:ext cx="10735406" cy="507841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From</a:t>
            </a:r>
            <a:r>
              <a:rPr lang="en-US" altLang="zh-CN" sz="2800" dirty="0">
                <a:latin typeface="Gungsuh" pitchFamily="18" charset="-127"/>
                <a:ea typeface="Gungsuh" pitchFamily="18" charset="-127"/>
              </a:rPr>
              <a:t> Programs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to </a:t>
            </a:r>
            <a:r>
              <a:rPr lang="en-US" altLang="zh-CN" sz="2800" dirty="0">
                <a:latin typeface="Gungsuh" pitchFamily="18" charset="-127"/>
                <a:ea typeface="Gungsuh" pitchFamily="18" charset="-127"/>
              </a:rPr>
              <a:t>Executables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in Memory</a:t>
            </a:r>
          </a:p>
          <a:p>
            <a:pPr lvl="1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programs to object modules: done by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compiler</a:t>
            </a:r>
          </a:p>
          <a:p>
            <a:pPr lvl="1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object modules to the load module: done by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linker</a:t>
            </a:r>
          </a:p>
          <a:p>
            <a:pPr lvl="1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load module to the executable in memory: done by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loader</a:t>
            </a:r>
          </a:p>
          <a:p>
            <a:pPr lvl="1" eaLnBrk="1" hangingPunct="1"/>
            <a:endParaRPr lang="en-US" altLang="zh-CN" sz="6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Object Module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header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: sizes and offsets of all sections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code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: text of the program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initialized data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symbol table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: external symbols</a:t>
            </a:r>
          </a:p>
          <a:p>
            <a:pPr lvl="1" eaLnBrk="1" hangingPunct="1"/>
            <a:r>
              <a:rPr lang="en-US" altLang="zh-CN" sz="28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…</a:t>
            </a:r>
          </a:p>
          <a:p>
            <a:pPr eaLnBrk="1" hangingPunct="1"/>
            <a:endParaRPr lang="en-US" altLang="zh-CN" sz="28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Address Binding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454" y="1125539"/>
            <a:ext cx="9996854" cy="5005387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What is the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load module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we got?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It includes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all the object modules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(text and data).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All the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external references are resolved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It has a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single address space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starting from zero.</a:t>
            </a:r>
          </a:p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Loading a load module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copy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the text and initialized data</a:t>
            </a:r>
          </a:p>
          <a:p>
            <a:pPr lvl="1" eaLnBrk="1" hangingPunct="1"/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expand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the uninitialized data section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create a 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stack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create a 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heap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for dynamically allocated variables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Address Binding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7492" y="1196975"/>
            <a:ext cx="9996854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Space Binding of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Relocatable Load Mode</a:t>
            </a:r>
            <a:endParaRPr lang="en-US" altLang="zh-CN" sz="3200" u="sng">
              <a:solidFill>
                <a:schemeClr val="hlink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static relocation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done at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load time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 cannot change at run time</a:t>
            </a:r>
          </a:p>
          <a:p>
            <a:pPr lvl="1" eaLnBrk="1" hangingPunct="1"/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dynamic relocation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done at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run time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supported by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Memory Management Unit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(MMU)</a:t>
            </a:r>
          </a:p>
          <a:p>
            <a:pPr eaLnBrk="1" hangingPunct="1"/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Outline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8415" y="1115508"/>
            <a:ext cx="9313984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Why Memory Management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Address Binding</a:t>
            </a:r>
          </a:p>
          <a:p>
            <a:pPr eaLnBrk="1" hangingPunct="1"/>
            <a:r>
              <a:rPr lang="en-US" altLang="zh-CN" sz="32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Logical and Physical Address Spaces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Contiguous Allocation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Paging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Memory Management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User Programs and their Address Spaces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Current Nachos Memory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20428</TotalTime>
  <Words>3375</Words>
  <Application>Microsoft Office PowerPoint</Application>
  <PresentationFormat>宽屏</PresentationFormat>
  <Paragraphs>468</Paragraphs>
  <Slides>48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Gungsuh</vt:lpstr>
      <vt:lpstr>PMingLiU</vt:lpstr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Memory Management</vt:lpstr>
      <vt:lpstr>Outline</vt:lpstr>
      <vt:lpstr>Why Memory Management</vt:lpstr>
      <vt:lpstr>Why Memory Management</vt:lpstr>
      <vt:lpstr>Outline</vt:lpstr>
      <vt:lpstr>Address Binding</vt:lpstr>
      <vt:lpstr>Address Binding</vt:lpstr>
      <vt:lpstr>Address Binding</vt:lpstr>
      <vt:lpstr>Outline</vt:lpstr>
      <vt:lpstr>Logical and Physical Address Spaces</vt:lpstr>
      <vt:lpstr>Logical and Physical Address Spaces</vt:lpstr>
      <vt:lpstr>Outline</vt:lpstr>
      <vt:lpstr>Contiguous Allocation</vt:lpstr>
      <vt:lpstr>Contiguous Allocation</vt:lpstr>
      <vt:lpstr>Outline</vt:lpstr>
      <vt:lpstr>Paging</vt:lpstr>
      <vt:lpstr>Paging</vt:lpstr>
      <vt:lpstr>Paging</vt:lpstr>
      <vt:lpstr>Paging</vt:lpstr>
      <vt:lpstr>Paging Hardware</vt:lpstr>
      <vt:lpstr>Paging Model of Logical and  Physical Memory</vt:lpstr>
      <vt:lpstr>Paging</vt:lpstr>
      <vt:lpstr>Paging</vt:lpstr>
      <vt:lpstr>Paging Hardware with TLB</vt:lpstr>
      <vt:lpstr>Paging</vt:lpstr>
      <vt:lpstr>2 Stage Page Table with TLB</vt:lpstr>
      <vt:lpstr>Outline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Nachos User Programs and their Address Spaces</vt:lpstr>
      <vt:lpstr>Outline</vt:lpstr>
      <vt:lpstr>Current Nachos Memory Management</vt:lpstr>
      <vt:lpstr>Current Nachos Memory Management</vt:lpstr>
      <vt:lpstr>Current Nachos Memory Management</vt:lpstr>
      <vt:lpstr>Current Nachos Memory Management</vt:lpstr>
      <vt:lpstr>Current Nachos Memory Management</vt:lpstr>
      <vt:lpstr>Current Nachos Memory Management</vt:lpstr>
      <vt:lpstr>Current Nachos Memory Management</vt:lpstr>
      <vt:lpstr>Current Nachos Memory Management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Wang Fengyu</cp:lastModifiedBy>
  <cp:revision>464</cp:revision>
  <cp:lastPrinted>2020-11-04T14:30:39Z</cp:lastPrinted>
  <dcterms:created xsi:type="dcterms:W3CDTF">2011-01-13T23:43:38Z</dcterms:created>
  <dcterms:modified xsi:type="dcterms:W3CDTF">2023-11-20T03:24:38Z</dcterms:modified>
</cp:coreProperties>
</file>