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6"/>
  </p:notesMasterIdLst>
  <p:handoutMasterIdLst>
    <p:handoutMasterId r:id="rId47"/>
  </p:handoutMasterIdLst>
  <p:sldIdLst>
    <p:sldId id="331" r:id="rId2"/>
    <p:sldId id="267" r:id="rId3"/>
    <p:sldId id="258" r:id="rId4"/>
    <p:sldId id="405" r:id="rId5"/>
    <p:sldId id="259" r:id="rId6"/>
    <p:sldId id="260" r:id="rId7"/>
    <p:sldId id="266" r:id="rId8"/>
    <p:sldId id="261" r:id="rId9"/>
    <p:sldId id="257" r:id="rId10"/>
    <p:sldId id="262" r:id="rId11"/>
    <p:sldId id="263" r:id="rId12"/>
    <p:sldId id="264" r:id="rId13"/>
    <p:sldId id="265" r:id="rId14"/>
    <p:sldId id="268" r:id="rId15"/>
    <p:sldId id="269" r:id="rId16"/>
    <p:sldId id="270" r:id="rId17"/>
    <p:sldId id="271" r:id="rId18"/>
    <p:sldId id="272" r:id="rId19"/>
    <p:sldId id="275" r:id="rId20"/>
    <p:sldId id="273" r:id="rId21"/>
    <p:sldId id="274" r:id="rId22"/>
    <p:sldId id="276" r:id="rId23"/>
    <p:sldId id="297" r:id="rId24"/>
    <p:sldId id="277" r:id="rId25"/>
    <p:sldId id="278" r:id="rId26"/>
    <p:sldId id="279" r:id="rId27"/>
    <p:sldId id="406" r:id="rId28"/>
    <p:sldId id="280" r:id="rId29"/>
    <p:sldId id="281" r:id="rId30"/>
    <p:sldId id="283" r:id="rId31"/>
    <p:sldId id="284" r:id="rId32"/>
    <p:sldId id="285" r:id="rId33"/>
    <p:sldId id="286" r:id="rId34"/>
    <p:sldId id="287" r:id="rId35"/>
    <p:sldId id="288" r:id="rId36"/>
    <p:sldId id="289" r:id="rId37"/>
    <p:sldId id="290" r:id="rId38"/>
    <p:sldId id="407" r:id="rId39"/>
    <p:sldId id="291" r:id="rId40"/>
    <p:sldId id="292" r:id="rId41"/>
    <p:sldId id="293" r:id="rId42"/>
    <p:sldId id="294" r:id="rId43"/>
    <p:sldId id="295" r:id="rId44"/>
    <p:sldId id="404" r:id="rId45"/>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65279" autoAdjust="0"/>
  </p:normalViewPr>
  <p:slideViewPr>
    <p:cSldViewPr snapToGrid="0">
      <p:cViewPr varScale="1">
        <p:scale>
          <a:sx n="70" d="100"/>
          <a:sy n="70" d="100"/>
        </p:scale>
        <p:origin x="1938" y="48"/>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AEE7C199-9E7D-4F2D-BCE8-91C94473A6CB}" type="slidenum">
              <a:rPr lang="en-US" altLang="zh-CN"/>
              <a:pPr>
                <a:spcBef>
                  <a:spcPct val="0"/>
                </a:spcBef>
              </a:pPr>
              <a:t>14</a:t>
            </a:fld>
            <a:endParaRPr lang="en-US" altLang="zh-CN"/>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6135B073-F54B-485E-A887-732FF2E39FEB}" type="slidenum">
              <a:rPr lang="en-US" altLang="zh-CN"/>
              <a:pPr>
                <a:spcBef>
                  <a:spcPct val="0"/>
                </a:spcBef>
              </a:pPr>
              <a:t>15</a:t>
            </a:fld>
            <a:endParaRPr lang="en-US" altLang="zh-CN"/>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 	If there is any kind of exception or interrupt, we invoke the </a:t>
            </a:r>
          </a:p>
          <a:p>
            <a:pPr eaLnBrk="1" hangingPunct="1"/>
            <a:r>
              <a:rPr lang="en-US" altLang="zh-CN"/>
              <a:t>//	exception handler, and when it returns, we return to Run(), which</a:t>
            </a:r>
          </a:p>
          <a:p>
            <a:pPr eaLnBrk="1" hangingPunct="1"/>
            <a:r>
              <a:rPr lang="en-US" altLang="zh-CN"/>
              <a:t>//	will re-invoke us in a loop.  This allows us to</a:t>
            </a:r>
          </a:p>
          <a:p>
            <a:pPr eaLnBrk="1" hangingPunct="1"/>
            <a:r>
              <a:rPr lang="en-US" altLang="zh-CN"/>
              <a:t>//	re-start the instruction execution from the beginning, in</a:t>
            </a:r>
          </a:p>
          <a:p>
            <a:pPr eaLnBrk="1" hangingPunct="1"/>
            <a:r>
              <a:rPr lang="en-US" altLang="zh-CN"/>
              <a:t>//	case any of our state has changed.  On a syscall,</a:t>
            </a:r>
          </a:p>
          <a:p>
            <a:pPr eaLnBrk="1" hangingPunct="1"/>
            <a:r>
              <a:rPr lang="en-US" altLang="zh-CN"/>
              <a:t>// 	the OS software must increment the PC so execution begins</a:t>
            </a:r>
          </a:p>
          <a:p>
            <a:pPr eaLnBrk="1" hangingPunct="1"/>
            <a:r>
              <a:rPr lang="en-US" altLang="zh-CN"/>
              <a:t>// 	at the instruction immediately after the syscall. </a:t>
            </a:r>
          </a:p>
          <a:p>
            <a:pPr eaLnBrk="1" hangingPunct="1"/>
            <a:endParaRPr lang="en-US" altLang="zh-CN"/>
          </a:p>
          <a:p>
            <a:pPr eaLnBrk="1" hangingPunct="1"/>
            <a:r>
              <a:rPr lang="en-US" altLang="zh-CN"/>
              <a:t>When the processor attempts to execute an instruction and it results in an exception, the kernel exception handler is invoked. The kernel must tell the processor where this exception handler is by invoking setExceptionHandler(). If the exception resulted from a syscall instruction, it is the kernel's responsibility to advance the PC register, which it should do by calling advancePC(). </a:t>
            </a:r>
          </a:p>
          <a:p>
            <a:pPr eaLnBrk="1" hangingPunct="1"/>
            <a:endParaRPr lang="en-US" altLang="zh-CN"/>
          </a:p>
          <a:p>
            <a:endParaRPr lang="zh-CN" altLang="en-US"/>
          </a:p>
        </p:txBody>
      </p:sp>
      <p:sp>
        <p:nvSpPr>
          <p:cNvPr id="20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6B3E9553-3815-4F83-8485-D9A159E9D16A}" type="slidenum">
              <a:rPr lang="en-US" altLang="zh-CN"/>
              <a:pPr>
                <a:spcBef>
                  <a:spcPct val="0"/>
                </a:spcBef>
              </a:pPr>
              <a:t>16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E00A02D-874A-406B-BB17-9853E937E27F}" type="slidenum">
              <a:rPr lang="en-US" altLang="zh-CN"/>
              <a:pPr>
                <a:spcBef>
                  <a:spcPct val="0"/>
                </a:spcBef>
              </a:pPr>
              <a:t>21</a:t>
            </a:fld>
            <a:endParaRPr lang="en-US"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F5ABB26-6D7C-455A-94EC-41DB09BE93AF}" type="slidenum">
              <a:rPr lang="en-US" altLang="zh-CN"/>
              <a:pPr>
                <a:spcBef>
                  <a:spcPct val="0"/>
                </a:spcBef>
              </a:pPr>
              <a:t>22</a:t>
            </a:fld>
            <a:endParaRPr lang="en-US" altLang="zh-CN"/>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S4</a:t>
            </a:r>
            <a:r>
              <a:rPr lang="zh-CN" altLang="en-US"/>
              <a:t>到</a:t>
            </a:r>
            <a:r>
              <a:rPr lang="en-US" altLang="zh-CN"/>
              <a:t>$7 </a:t>
            </a:r>
            <a:r>
              <a:rPr lang="zh-CN" altLang="en-US"/>
              <a:t>寄存器存放系统调用的参数</a:t>
            </a:r>
          </a:p>
          <a:p>
            <a:pPr eaLnBrk="1" hangingPunct="1"/>
            <a:endParaRPr lang="en-US" altLang="zh-CN"/>
          </a:p>
          <a:p>
            <a:pPr eaLnBrk="1" hangingPunct="1"/>
            <a:r>
              <a:rPr lang="en-US" altLang="zh-CN"/>
              <a:t>$2</a:t>
            </a:r>
            <a:r>
              <a:rPr lang="zh-CN" altLang="en-US"/>
              <a:t>寄存器存放系统调用码</a:t>
            </a:r>
          </a:p>
          <a:p>
            <a:pPr eaLnBrk="1" hangingPunct="1"/>
            <a:r>
              <a:rPr lang="en-US" altLang="zh-CN"/>
              <a:t>$31</a:t>
            </a:r>
            <a:r>
              <a:rPr lang="zh-CN" altLang="en-US"/>
              <a:t>寄存器存放返回地址，</a:t>
            </a:r>
            <a:r>
              <a:rPr lang="en-US" altLang="zh-CN"/>
              <a:t>jal </a:t>
            </a:r>
            <a:r>
              <a:rPr lang="zh-CN" altLang="en-US"/>
              <a:t>。。。会把返回地址放到</a:t>
            </a:r>
            <a:r>
              <a:rPr lang="en-US" altLang="zh-CN"/>
              <a:t>$31</a:t>
            </a:r>
            <a:r>
              <a:rPr lang="zh-CN" altLang="en-US"/>
              <a:t>中</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F22C6F83-C52B-4BDB-AFF2-00FB6E6B2808}" type="slidenum">
              <a:rPr lang="en-US" altLang="zh-CN"/>
              <a:pPr>
                <a:spcBef>
                  <a:spcPct val="0"/>
                </a:spcBef>
              </a:pPr>
              <a:t>29</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Args 16 +fp 4  +ra 4  =24</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33</a:t>
            </a:fld>
            <a:endParaRPr lang="en-US" altLang="en-US"/>
          </a:p>
        </p:txBody>
      </p:sp>
    </p:spTree>
    <p:extLst>
      <p:ext uri="{BB962C8B-B14F-4D97-AF65-F5344CB8AC3E}">
        <p14:creationId xmlns:p14="http://schemas.microsoft.com/office/powerpoint/2010/main" val="275671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3A3EF853-A67F-447A-9B04-B6A8CBB838A0}" type="slidenum">
              <a:rPr lang="en-US" altLang="zh-CN"/>
              <a:pPr>
                <a:spcBef>
                  <a:spcPct val="0"/>
                </a:spcBef>
              </a:pPr>
              <a:t>42</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 Set the stack register to the end of the address space, where we</a:t>
            </a:r>
          </a:p>
          <a:p>
            <a:pPr eaLnBrk="1" hangingPunct="1"/>
            <a:r>
              <a:rPr lang="en-US" altLang="zh-CN"/>
              <a:t>   // allocated the stack; but subtract off a bit, to make sure we don't</a:t>
            </a:r>
          </a:p>
          <a:p>
            <a:pPr eaLnBrk="1" hangingPunct="1"/>
            <a:r>
              <a:rPr lang="en-US" altLang="zh-CN"/>
              <a:t>   // accidentally reference off the end!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6558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561975"/>
            <a:ext cx="10363200" cy="1724025"/>
          </a:xfrm>
        </p:spPr>
        <p:txBody>
          <a:bodyPr/>
          <a:lstStyle>
            <a:lvl1pPr>
              <a:defRPr sz="4800"/>
            </a:lvl1pPr>
          </a:lstStyle>
          <a:p>
            <a:r>
              <a:rPr lang="en-US" dirty="0"/>
              <a:t>Click to edit Master </a:t>
            </a:r>
            <a:r>
              <a:rPr lang="en-US"/>
              <a:t>title style </a:t>
            </a:r>
            <a:r>
              <a:rPr lang="zh-CN" altLang="en-US"/>
              <a:t>中文</a:t>
            </a:r>
            <a:endParaRPr lang="en-US" dirty="0"/>
          </a:p>
        </p:txBody>
      </p:sp>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743324" y="3009901"/>
            <a:ext cx="4533901" cy="3681846"/>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pic>
        <p:nvPicPr>
          <p:cNvPr id="7" name="图片 6">
            <a:extLst>
              <a:ext uri="{FF2B5EF4-FFF2-40B4-BE49-F238E27FC236}">
                <a16:creationId xmlns:a16="http://schemas.microsoft.com/office/drawing/2014/main" id="{E76953CB-5325-46DA-975E-95587AA6E0E4}"/>
              </a:ext>
            </a:extLst>
          </p:cNvPr>
          <p:cNvPicPr>
            <a:picLocks noChangeAspect="1"/>
          </p:cNvPicPr>
          <p:nvPr userDrawn="1"/>
        </p:nvPicPr>
        <p:blipFill>
          <a:blip r:embed="rId2"/>
          <a:stretch>
            <a:fillRect/>
          </a:stretch>
        </p:blipFill>
        <p:spPr>
          <a:xfrm>
            <a:off x="3914776" y="3103563"/>
            <a:ext cx="4166670" cy="3528802"/>
          </a:xfrm>
          <a:prstGeom prst="rect">
            <a:avLst/>
          </a:prstGeom>
        </p:spPr>
      </p:pic>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9598438" y="6550228"/>
            <a:ext cx="2295811"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zh-CN" sz="1400" b="1">
                <a:solidFill>
                  <a:srgbClr val="006699"/>
                </a:solidFill>
                <a:latin typeface="Helvetica" panose="020B0604020202020204" pitchFamily="34" charset="0"/>
              </a:rPr>
              <a:t>UserProg&amp;SysCall</a:t>
            </a:r>
            <a:r>
              <a:rPr lang="en-US" altLang="en-US" sz="1400" b="1">
                <a:solidFill>
                  <a:srgbClr val="006699"/>
                </a:solidFill>
                <a:latin typeface="Helvetica" panose="020B0604020202020204" pitchFamily="34" charset="0"/>
              </a:rPr>
              <a:t>-</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a:solidFill>
                  <a:srgbClr val="006699"/>
                </a:solidFill>
                <a:latin typeface="Helvetica" panose="020B0604020202020204" pitchFamily="34" charset="0"/>
              </a:rPr>
              <a:t>/44</a:t>
            </a:r>
            <a:endParaRPr lang="en-US" altLang="en-US" sz="1400" b="1" dirty="0">
              <a:solidFill>
                <a:srgbClr val="006699"/>
              </a:solidFill>
              <a:latin typeface="Helvetica" panose="020B0604020202020204" pitchFamily="34" charset="0"/>
            </a:endParaRP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10:20</a:t>
            </a:fld>
            <a:endParaRPr lang="en-US" altLang="en-US" sz="1400" b="1">
              <a:solidFill>
                <a:srgbClr val="006699"/>
              </a:solidFill>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hf sldNum="0" hdr="0" ftr="0" dt="0"/>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487485"/>
          </a:xfrm>
        </p:spPr>
        <p:txBody>
          <a:bodyPr/>
          <a:lstStyle/>
          <a:p>
            <a:pPr eaLnBrk="1" hangingPunct="1"/>
            <a:r>
              <a:rPr lang="en-US" altLang="en-US"/>
              <a:t>User Program and System Call</a:t>
            </a:r>
            <a:endParaRPr lang="en-US" altLang="en-US"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11269" name="Rectangle 3"/>
          <p:cNvSpPr>
            <a:spLocks noGrp="1" noChangeArrowheads="1"/>
          </p:cNvSpPr>
          <p:nvPr>
            <p:ph type="body" idx="1"/>
          </p:nvPr>
        </p:nvSpPr>
        <p:spPr>
          <a:xfrm>
            <a:off x="609600" y="935037"/>
            <a:ext cx="10503877" cy="4987925"/>
          </a:xfrm>
        </p:spPr>
        <p:txBody>
          <a:bodyPr/>
          <a:lstStyle/>
          <a:p>
            <a:pPr eaLnBrk="1" hangingPunct="1">
              <a:lnSpc>
                <a:spcPct val="80000"/>
              </a:lnSpc>
            </a:pPr>
            <a:r>
              <a:rPr lang="en-US" altLang="zh-CN" sz="2000">
                <a:latin typeface="Baskerville Old Face" pitchFamily="18" charset="0"/>
                <a:ea typeface="宋体" pitchFamily="2" charset="-122"/>
              </a:rPr>
              <a:t>MIPS Machine Simulator</a:t>
            </a:r>
          </a:p>
          <a:p>
            <a:pPr lvl="1" eaLnBrk="1" hangingPunct="1">
              <a:lnSpc>
                <a:spcPct val="80000"/>
              </a:lnSpc>
            </a:pPr>
            <a:r>
              <a:rPr lang="en-US" altLang="zh-CN" sz="2000">
                <a:latin typeface="Baskerville Old Face" pitchFamily="18" charset="0"/>
                <a:ea typeface="宋体" pitchFamily="2" charset="-122"/>
              </a:rPr>
              <a:t>The components of the machine:</a:t>
            </a:r>
          </a:p>
          <a:p>
            <a:pPr lvl="1" eaLnBrk="1" hangingPunct="1">
              <a:lnSpc>
                <a:spcPct val="80000"/>
              </a:lnSpc>
              <a:buFont typeface="Wingdings" pitchFamily="2" charset="2"/>
              <a:buNone/>
            </a:pPr>
            <a:endParaRPr lang="en-US" altLang="zh-CN" sz="800">
              <a:latin typeface="Baskerville Old Face" pitchFamily="18" charset="0"/>
              <a:ea typeface="宋体" pitchFamily="2" charset="-122"/>
            </a:endParaRP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class Machine {</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public:</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	...</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	char *mainMemory;</a:t>
            </a:r>
            <a:r>
              <a:rPr lang="en-US" altLang="zh-CN" sz="2000">
                <a:solidFill>
                  <a:srgbClr val="0070C0"/>
                </a:solidFill>
                <a:latin typeface="PMingLiU" pitchFamily="18" charset="-120"/>
                <a:ea typeface="PMingLiU" pitchFamily="18" charset="-120"/>
              </a:rPr>
              <a:t> 		</a:t>
            </a:r>
            <a:r>
              <a:rPr lang="en-US" altLang="zh-CN" sz="2000">
                <a:solidFill>
                  <a:srgbClr val="0070C0"/>
                </a:solidFill>
                <a:ea typeface="宋体" pitchFamily="2" charset="-122"/>
              </a:rPr>
              <a:t>// physical memory to store user program,</a:t>
            </a:r>
          </a:p>
          <a:p>
            <a:pPr lvl="2" eaLnBrk="1" hangingPunct="1">
              <a:lnSpc>
                <a:spcPct val="80000"/>
              </a:lnSpc>
              <a:buFont typeface="Wingdings" pitchFamily="2" charset="2"/>
              <a:buNone/>
            </a:pPr>
            <a:r>
              <a:rPr lang="en-US" altLang="zh-CN" sz="2000">
                <a:solidFill>
                  <a:srgbClr val="0070C0"/>
                </a:solidFill>
                <a:ea typeface="宋体" pitchFamily="2" charset="-122"/>
              </a:rPr>
              <a:t>					// code and data, while executing</a:t>
            </a:r>
          </a:p>
          <a:p>
            <a:pPr lvl="2" eaLnBrk="1" hangingPunct="1">
              <a:lnSpc>
                <a:spcPct val="80000"/>
              </a:lnSpc>
              <a:buFont typeface="Wingdings" pitchFamily="2" charset="2"/>
              <a:buNone/>
            </a:pPr>
            <a:r>
              <a:rPr lang="en-US" altLang="zh-CN" sz="2000">
                <a:solidFill>
                  <a:srgbClr val="0070C0"/>
                </a:solidFill>
                <a:ea typeface="宋体" pitchFamily="2" charset="-122"/>
              </a:rPr>
              <a:t>	</a:t>
            </a:r>
            <a:r>
              <a:rPr lang="en-US" altLang="zh-CN" sz="2000">
                <a:solidFill>
                  <a:srgbClr val="0070C0"/>
                </a:solidFill>
                <a:latin typeface="Comic Sans MS" pitchFamily="66" charset="0"/>
                <a:ea typeface="PMingLiU" pitchFamily="18" charset="-120"/>
              </a:rPr>
              <a:t>int registers[NumTotalRegs];</a:t>
            </a:r>
            <a:r>
              <a:rPr lang="en-US" altLang="zh-CN" sz="2000">
                <a:solidFill>
                  <a:srgbClr val="0070C0"/>
                </a:solidFill>
                <a:ea typeface="宋体" pitchFamily="2" charset="-122"/>
              </a:rPr>
              <a:t> // CPU registers, for executing user programs</a:t>
            </a:r>
          </a:p>
          <a:p>
            <a:pPr lvl="2" eaLnBrk="1" hangingPunct="1">
              <a:lnSpc>
                <a:spcPct val="80000"/>
              </a:lnSpc>
              <a:buFont typeface="Wingdings" pitchFamily="2" charset="2"/>
              <a:buNone/>
            </a:pPr>
            <a:r>
              <a:rPr lang="en-US" altLang="zh-CN" sz="2000">
                <a:solidFill>
                  <a:srgbClr val="0070C0"/>
                </a:solidFill>
                <a:ea typeface="宋体" pitchFamily="2" charset="-122"/>
              </a:rPr>
              <a:t>	</a:t>
            </a:r>
            <a:r>
              <a:rPr lang="en-US" altLang="zh-CN" sz="2000">
                <a:solidFill>
                  <a:srgbClr val="0070C0"/>
                </a:solidFill>
                <a:latin typeface="Comic Sans MS" pitchFamily="66" charset="0"/>
                <a:ea typeface="PMingLiU" pitchFamily="18" charset="-120"/>
              </a:rPr>
              <a:t>TranslationEntry *tlb</a:t>
            </a:r>
            <a:r>
              <a:rPr lang="en-US" altLang="zh-CN" sz="2000">
                <a:solidFill>
                  <a:srgbClr val="0070C0"/>
                </a:solidFill>
                <a:latin typeface="PMingLiU" pitchFamily="18" charset="-120"/>
                <a:ea typeface="PMingLiU" pitchFamily="18" charset="-120"/>
              </a:rPr>
              <a:t>;</a:t>
            </a:r>
            <a:r>
              <a:rPr lang="en-US" altLang="zh-CN" sz="2000">
                <a:solidFill>
                  <a:srgbClr val="0070C0"/>
                </a:solidFill>
                <a:ea typeface="宋体" pitchFamily="2" charset="-122"/>
              </a:rPr>
              <a:t> 	// this pointer should be considered</a:t>
            </a:r>
          </a:p>
          <a:p>
            <a:pPr lvl="2" eaLnBrk="1" hangingPunct="1">
              <a:lnSpc>
                <a:spcPct val="80000"/>
              </a:lnSpc>
              <a:buFont typeface="Wingdings" pitchFamily="2" charset="2"/>
              <a:buNone/>
            </a:pPr>
            <a:r>
              <a:rPr lang="en-US" altLang="zh-CN" sz="2000">
                <a:solidFill>
                  <a:srgbClr val="0070C0"/>
                </a:solidFill>
                <a:ea typeface="宋体" pitchFamily="2" charset="-122"/>
              </a:rPr>
              <a:t>					// "read-only" to Nachos kernel code</a:t>
            </a:r>
          </a:p>
          <a:p>
            <a:pPr lvl="3"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TranslationEntry *pageTable;</a:t>
            </a:r>
          </a:p>
          <a:p>
            <a:pPr lvl="3"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unsigned int pageTableSize;</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private:</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	...</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a:t>
            </a:r>
          </a:p>
          <a:p>
            <a:pPr eaLnBrk="1" hangingPunct="1">
              <a:lnSpc>
                <a:spcPct val="80000"/>
              </a:lnSpc>
            </a:pPr>
            <a:endParaRPr lang="en-US" altLang="zh-CN" sz="2000">
              <a:solidFill>
                <a:srgbClr val="990000"/>
              </a:solidFill>
              <a:latin typeface="Comic Sans MS" pitchFamily="66" charset="0"/>
              <a:ea typeface="PMingLiU" pitchFamily="18"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12293" name="Rectangle 3"/>
          <p:cNvSpPr>
            <a:spLocks noGrp="1" noChangeArrowheads="1"/>
          </p:cNvSpPr>
          <p:nvPr>
            <p:ph type="body" idx="1"/>
          </p:nvPr>
        </p:nvSpPr>
        <p:spPr>
          <a:xfrm>
            <a:off x="609600" y="1037493"/>
            <a:ext cx="10758854" cy="4987925"/>
          </a:xfrm>
        </p:spPr>
        <p:txBody>
          <a:bodyPr/>
          <a:lstStyle/>
          <a:p>
            <a:pPr eaLnBrk="1" hangingPunct="1"/>
            <a:r>
              <a:rPr lang="en-US" altLang="zh-CN" dirty="0">
                <a:latin typeface="Baskerville Old Face" pitchFamily="18" charset="0"/>
                <a:ea typeface="宋体" pitchFamily="2" charset="-122"/>
              </a:rPr>
              <a:t>Memory access functions</a:t>
            </a:r>
          </a:p>
          <a:p>
            <a:pPr lvl="1" eaLnBrk="1" hangingPunct="1">
              <a:buFont typeface="Wingdings" pitchFamily="2" charset="2"/>
              <a:buNone/>
            </a:pPr>
            <a:r>
              <a:rPr lang="en-US" altLang="zh-CN" dirty="0">
                <a:solidFill>
                  <a:srgbClr val="0070C0"/>
                </a:solidFill>
                <a:latin typeface="Comic Sans MS" pitchFamily="66" charset="0"/>
                <a:ea typeface="PMingLiU" pitchFamily="18" charset="-120"/>
              </a:rPr>
              <a:t>bool </a:t>
            </a:r>
            <a:r>
              <a:rPr lang="en-US" altLang="zh-CN" dirty="0" err="1">
                <a:solidFill>
                  <a:srgbClr val="0070C0"/>
                </a:solidFill>
                <a:latin typeface="Comic Sans MS" pitchFamily="66" charset="0"/>
                <a:ea typeface="PMingLiU" pitchFamily="18" charset="-120"/>
              </a:rPr>
              <a:t>ReadMem</a:t>
            </a:r>
            <a:r>
              <a:rPr lang="en-US" altLang="zh-CN" dirty="0">
                <a:solidFill>
                  <a:srgbClr val="0070C0"/>
                </a:solidFill>
                <a:latin typeface="Comic Sans MS" pitchFamily="66" charset="0"/>
                <a:ea typeface="PMingLiU" pitchFamily="18" charset="-120"/>
              </a:rPr>
              <a:t>(int </a:t>
            </a:r>
            <a:r>
              <a:rPr lang="en-US" altLang="zh-CN" dirty="0" err="1">
                <a:solidFill>
                  <a:srgbClr val="0070C0"/>
                </a:solidFill>
                <a:latin typeface="Comic Sans MS" pitchFamily="66" charset="0"/>
                <a:ea typeface="PMingLiU" pitchFamily="18" charset="-120"/>
              </a:rPr>
              <a:t>addr</a:t>
            </a:r>
            <a:r>
              <a:rPr lang="en-US" altLang="zh-CN" dirty="0">
                <a:solidFill>
                  <a:srgbClr val="0070C0"/>
                </a:solidFill>
                <a:latin typeface="Comic Sans MS" pitchFamily="66" charset="0"/>
                <a:ea typeface="PMingLiU" pitchFamily="18" charset="-120"/>
              </a:rPr>
              <a:t>, int size, int* value);</a:t>
            </a:r>
            <a:r>
              <a:rPr lang="en-US" altLang="zh-CN" dirty="0">
                <a:solidFill>
                  <a:srgbClr val="0070C0"/>
                </a:solidFill>
                <a:ea typeface="宋体" pitchFamily="2" charset="-122"/>
              </a:rPr>
              <a:t> // Read or write 1, 2, or 4 bytes of virtual</a:t>
            </a:r>
          </a:p>
          <a:p>
            <a:pPr lvl="1" eaLnBrk="1" hangingPunct="1">
              <a:buFont typeface="Wingdings" pitchFamily="2" charset="2"/>
              <a:buNone/>
            </a:pPr>
            <a:r>
              <a:rPr lang="en-US" altLang="zh-CN" dirty="0">
                <a:solidFill>
                  <a:srgbClr val="0070C0"/>
                </a:solidFill>
                <a:latin typeface="Comic Sans MS" pitchFamily="66" charset="0"/>
                <a:ea typeface="PMingLiU" pitchFamily="18" charset="-120"/>
              </a:rPr>
              <a:t>bool </a:t>
            </a:r>
            <a:r>
              <a:rPr lang="en-US" altLang="zh-CN" dirty="0" err="1">
                <a:solidFill>
                  <a:srgbClr val="0070C0"/>
                </a:solidFill>
                <a:latin typeface="Comic Sans MS" pitchFamily="66" charset="0"/>
                <a:ea typeface="PMingLiU" pitchFamily="18" charset="-120"/>
              </a:rPr>
              <a:t>WriteMem</a:t>
            </a:r>
            <a:r>
              <a:rPr lang="en-US" altLang="zh-CN" dirty="0">
                <a:solidFill>
                  <a:srgbClr val="0070C0"/>
                </a:solidFill>
                <a:latin typeface="Comic Sans MS" pitchFamily="66" charset="0"/>
                <a:ea typeface="PMingLiU" pitchFamily="18" charset="-120"/>
              </a:rPr>
              <a:t>(int </a:t>
            </a:r>
            <a:r>
              <a:rPr lang="en-US" altLang="zh-CN" dirty="0" err="1">
                <a:solidFill>
                  <a:srgbClr val="0070C0"/>
                </a:solidFill>
                <a:latin typeface="Comic Sans MS" pitchFamily="66" charset="0"/>
                <a:ea typeface="PMingLiU" pitchFamily="18" charset="-120"/>
              </a:rPr>
              <a:t>addr</a:t>
            </a:r>
            <a:r>
              <a:rPr lang="en-US" altLang="zh-CN" dirty="0">
                <a:solidFill>
                  <a:srgbClr val="0070C0"/>
                </a:solidFill>
                <a:latin typeface="Comic Sans MS" pitchFamily="66" charset="0"/>
                <a:ea typeface="PMingLiU" pitchFamily="18" charset="-120"/>
              </a:rPr>
              <a:t>, int size, int value);</a:t>
            </a:r>
            <a:r>
              <a:rPr lang="en-US" altLang="zh-CN" dirty="0">
                <a:solidFill>
                  <a:srgbClr val="0070C0"/>
                </a:solidFill>
                <a:ea typeface="宋体" pitchFamily="2" charset="-122"/>
              </a:rPr>
              <a:t> // memory (at </a:t>
            </a:r>
            <a:r>
              <a:rPr lang="en-US" altLang="zh-CN" dirty="0" err="1">
                <a:solidFill>
                  <a:srgbClr val="0070C0"/>
                </a:solidFill>
                <a:ea typeface="宋体" pitchFamily="2" charset="-122"/>
              </a:rPr>
              <a:t>addr</a:t>
            </a:r>
            <a:r>
              <a:rPr lang="en-US" altLang="zh-CN" dirty="0">
                <a:solidFill>
                  <a:srgbClr val="0070C0"/>
                </a:solidFill>
                <a:ea typeface="宋体" pitchFamily="2" charset="-122"/>
              </a:rPr>
              <a:t>). Return FALSE if a</a:t>
            </a:r>
          </a:p>
          <a:p>
            <a:pPr lvl="1" eaLnBrk="1" hangingPunct="1">
              <a:buFont typeface="Wingdings" pitchFamily="2" charset="2"/>
              <a:buNone/>
            </a:pPr>
            <a:r>
              <a:rPr lang="en-US" altLang="zh-CN" dirty="0">
                <a:solidFill>
                  <a:srgbClr val="0070C0"/>
                </a:solidFill>
                <a:ea typeface="宋体" pitchFamily="2" charset="-122"/>
              </a:rPr>
              <a:t>						         // correct translation couldn't be found.</a:t>
            </a:r>
          </a:p>
          <a:p>
            <a:pPr lvl="1" eaLnBrk="1" hangingPunct="1">
              <a:buFont typeface="Wingdings" pitchFamily="2" charset="2"/>
              <a:buNone/>
            </a:pPr>
            <a:endParaRPr lang="en-US" altLang="zh-CN" sz="800" dirty="0">
              <a:ea typeface="宋体" pitchFamily="2" charset="-122"/>
            </a:endParaRPr>
          </a:p>
          <a:p>
            <a:pPr eaLnBrk="1" hangingPunct="1"/>
            <a:r>
              <a:rPr lang="en-US" altLang="zh-CN" dirty="0">
                <a:latin typeface="Baskerville Old Face" pitchFamily="18" charset="0"/>
                <a:ea typeface="宋体" pitchFamily="2" charset="-122"/>
              </a:rPr>
              <a:t>Register access functions</a:t>
            </a:r>
          </a:p>
          <a:p>
            <a:pPr lvl="1" eaLnBrk="1" hangingPunct="1">
              <a:buFont typeface="Wingdings" pitchFamily="2" charset="2"/>
              <a:buNone/>
            </a:pPr>
            <a:r>
              <a:rPr lang="en-US" altLang="zh-CN" dirty="0">
                <a:solidFill>
                  <a:srgbClr val="0070C0"/>
                </a:solidFill>
                <a:latin typeface="Comic Sans MS" pitchFamily="66" charset="0"/>
                <a:ea typeface="PMingLiU" pitchFamily="18" charset="-120"/>
              </a:rPr>
              <a:t>int </a:t>
            </a:r>
            <a:r>
              <a:rPr lang="en-US" altLang="zh-CN" dirty="0" err="1">
                <a:solidFill>
                  <a:srgbClr val="0070C0"/>
                </a:solidFill>
                <a:latin typeface="Comic Sans MS" pitchFamily="66" charset="0"/>
                <a:ea typeface="PMingLiU" pitchFamily="18" charset="-120"/>
              </a:rPr>
              <a:t>ReadRegister</a:t>
            </a:r>
            <a:r>
              <a:rPr lang="en-US" altLang="zh-CN" dirty="0">
                <a:solidFill>
                  <a:srgbClr val="0070C0"/>
                </a:solidFill>
                <a:latin typeface="Comic Sans MS" pitchFamily="66" charset="0"/>
                <a:ea typeface="PMingLiU" pitchFamily="18" charset="-120"/>
              </a:rPr>
              <a:t>(int num);</a:t>
            </a:r>
            <a:r>
              <a:rPr lang="en-US" altLang="zh-CN" dirty="0">
                <a:solidFill>
                  <a:srgbClr val="0070C0"/>
                </a:solidFill>
                <a:ea typeface="宋体" pitchFamily="2" charset="-122"/>
              </a:rPr>
              <a:t> 		        // read the contents of a CPU register</a:t>
            </a:r>
          </a:p>
          <a:p>
            <a:pPr lvl="1" eaLnBrk="1" hangingPunct="1">
              <a:buFont typeface="Wingdings" pitchFamily="2" charset="2"/>
              <a:buNone/>
            </a:pPr>
            <a:r>
              <a:rPr lang="en-US" altLang="zh-CN" dirty="0">
                <a:solidFill>
                  <a:srgbClr val="0070C0"/>
                </a:solidFill>
                <a:latin typeface="Comic Sans MS" pitchFamily="66" charset="0"/>
                <a:ea typeface="PMingLiU" pitchFamily="18" charset="-120"/>
              </a:rPr>
              <a:t>void </a:t>
            </a:r>
            <a:r>
              <a:rPr lang="en-US" altLang="zh-CN" dirty="0" err="1">
                <a:solidFill>
                  <a:srgbClr val="0070C0"/>
                </a:solidFill>
                <a:latin typeface="Comic Sans MS" pitchFamily="66" charset="0"/>
                <a:ea typeface="PMingLiU" pitchFamily="18" charset="-120"/>
              </a:rPr>
              <a:t>WriteRegister</a:t>
            </a:r>
            <a:r>
              <a:rPr lang="en-US" altLang="zh-CN" dirty="0">
                <a:solidFill>
                  <a:srgbClr val="0070C0"/>
                </a:solidFill>
                <a:latin typeface="Comic Sans MS" pitchFamily="66" charset="0"/>
                <a:ea typeface="PMingLiU" pitchFamily="18" charset="-120"/>
              </a:rPr>
              <a:t>(int num, int value);</a:t>
            </a:r>
            <a:r>
              <a:rPr lang="en-US" altLang="zh-CN" dirty="0">
                <a:solidFill>
                  <a:srgbClr val="0070C0"/>
                </a:solidFill>
                <a:latin typeface="PMingLiU" pitchFamily="18" charset="-120"/>
                <a:ea typeface="PMingLiU" pitchFamily="18" charset="-120"/>
              </a:rPr>
              <a:t>         </a:t>
            </a:r>
            <a:r>
              <a:rPr lang="en-US" altLang="zh-CN" dirty="0">
                <a:solidFill>
                  <a:srgbClr val="0070C0"/>
                </a:solidFill>
                <a:ea typeface="宋体" pitchFamily="2" charset="-122"/>
              </a:rPr>
              <a:t>// store a value into a CPU register</a:t>
            </a:r>
          </a:p>
          <a:p>
            <a:pPr eaLnBrk="1" hangingPunct="1"/>
            <a:endParaRPr lang="en-US" altLang="zh-CN" sz="800" dirty="0">
              <a:latin typeface="Baskerville Old Face" pitchFamily="18" charset="0"/>
              <a:ea typeface="宋体" pitchFamily="2" charset="-122"/>
            </a:endParaRPr>
          </a:p>
          <a:p>
            <a:pPr eaLnBrk="1" hangingPunct="1"/>
            <a:r>
              <a:rPr lang="en-US" altLang="zh-CN" dirty="0">
                <a:latin typeface="Baskerville Old Face" pitchFamily="18" charset="0"/>
                <a:ea typeface="宋体" pitchFamily="2" charset="-122"/>
              </a:rPr>
              <a:t>Address translation function</a:t>
            </a:r>
          </a:p>
          <a:p>
            <a:pPr lvl="1" eaLnBrk="1" hangingPunct="1">
              <a:buFont typeface="Wingdings" pitchFamily="2" charset="2"/>
              <a:buNone/>
            </a:pPr>
            <a:r>
              <a:rPr lang="en-US" altLang="zh-CN" dirty="0" err="1">
                <a:solidFill>
                  <a:srgbClr val="0070C0"/>
                </a:solidFill>
                <a:latin typeface="Comic Sans MS" pitchFamily="66" charset="0"/>
                <a:ea typeface="PMingLiU" pitchFamily="18" charset="-120"/>
              </a:rPr>
              <a:t>ExceptionType</a:t>
            </a:r>
            <a:r>
              <a:rPr lang="en-US" altLang="zh-CN" dirty="0">
                <a:solidFill>
                  <a:srgbClr val="0070C0"/>
                </a:solidFill>
                <a:latin typeface="Comic Sans MS" pitchFamily="66" charset="0"/>
                <a:ea typeface="PMingLiU" pitchFamily="18" charset="-120"/>
              </a:rPr>
              <a:t> Translate(int </a:t>
            </a:r>
            <a:r>
              <a:rPr lang="en-US" altLang="zh-CN" dirty="0" err="1">
                <a:solidFill>
                  <a:srgbClr val="0070C0"/>
                </a:solidFill>
                <a:latin typeface="Comic Sans MS" pitchFamily="66" charset="0"/>
                <a:ea typeface="PMingLiU" pitchFamily="18" charset="-120"/>
              </a:rPr>
              <a:t>virtAddr</a:t>
            </a:r>
            <a:r>
              <a:rPr lang="en-US" altLang="zh-CN" dirty="0">
                <a:solidFill>
                  <a:srgbClr val="0070C0"/>
                </a:solidFill>
                <a:latin typeface="Comic Sans MS" pitchFamily="66" charset="0"/>
                <a:ea typeface="PMingLiU" pitchFamily="18" charset="-120"/>
              </a:rPr>
              <a:t>, int* </a:t>
            </a:r>
            <a:r>
              <a:rPr lang="en-US" altLang="zh-CN" dirty="0" err="1">
                <a:solidFill>
                  <a:srgbClr val="0070C0"/>
                </a:solidFill>
                <a:latin typeface="Comic Sans MS" pitchFamily="66" charset="0"/>
                <a:ea typeface="PMingLiU" pitchFamily="18" charset="-120"/>
              </a:rPr>
              <a:t>physAddr</a:t>
            </a:r>
            <a:r>
              <a:rPr lang="en-US" altLang="zh-CN" dirty="0">
                <a:solidFill>
                  <a:srgbClr val="0070C0"/>
                </a:solidFill>
                <a:latin typeface="Comic Sans MS" pitchFamily="66" charset="0"/>
                <a:ea typeface="PMingLiU" pitchFamily="18" charset="-120"/>
              </a:rPr>
              <a:t>, int size, bool writing);</a:t>
            </a:r>
          </a:p>
          <a:p>
            <a:pPr lvl="1" eaLnBrk="1" hangingPunct="1">
              <a:buFont typeface="Wingdings" pitchFamily="2" charset="2"/>
              <a:buNone/>
            </a:pPr>
            <a:r>
              <a:rPr lang="en-US" altLang="zh-CN" dirty="0">
                <a:solidFill>
                  <a:srgbClr val="0070C0"/>
                </a:solidFill>
                <a:ea typeface="宋体" pitchFamily="2" charset="-122"/>
              </a:rPr>
              <a:t>						// Translate an address, and check for</a:t>
            </a:r>
          </a:p>
          <a:p>
            <a:pPr lvl="1" eaLnBrk="1" hangingPunct="1">
              <a:buFont typeface="Wingdings" pitchFamily="2" charset="2"/>
              <a:buNone/>
            </a:pPr>
            <a:r>
              <a:rPr lang="en-US" altLang="zh-CN" dirty="0">
                <a:solidFill>
                  <a:srgbClr val="0070C0"/>
                </a:solidFill>
                <a:ea typeface="宋体" pitchFamily="2" charset="-122"/>
              </a:rPr>
              <a:t>						// alignment. Set the use and dirty bits in</a:t>
            </a:r>
          </a:p>
          <a:p>
            <a:pPr lvl="1" eaLnBrk="1" hangingPunct="1">
              <a:buFont typeface="Wingdings" pitchFamily="2" charset="2"/>
              <a:buNone/>
            </a:pPr>
            <a:r>
              <a:rPr lang="en-US" altLang="zh-CN" dirty="0">
                <a:solidFill>
                  <a:srgbClr val="0070C0"/>
                </a:solidFill>
                <a:ea typeface="宋体" pitchFamily="2" charset="-122"/>
              </a:rPr>
              <a:t>						// the translation entry appropriately,</a:t>
            </a:r>
          </a:p>
          <a:p>
            <a:pPr lvl="1" eaLnBrk="1" hangingPunct="1">
              <a:buFont typeface="Wingdings" pitchFamily="2" charset="2"/>
              <a:buNone/>
            </a:pPr>
            <a:r>
              <a:rPr lang="en-US" altLang="zh-CN" dirty="0">
                <a:solidFill>
                  <a:srgbClr val="0070C0"/>
                </a:solidFill>
                <a:ea typeface="宋体" pitchFamily="2" charset="-122"/>
              </a:rPr>
              <a:t>						// and return an exception code if the</a:t>
            </a:r>
          </a:p>
          <a:p>
            <a:pPr lvl="1" eaLnBrk="1" hangingPunct="1">
              <a:buFont typeface="Wingdings" pitchFamily="2" charset="2"/>
              <a:buNone/>
            </a:pPr>
            <a:r>
              <a:rPr lang="en-US" altLang="zh-CN" dirty="0">
                <a:solidFill>
                  <a:srgbClr val="0070C0"/>
                </a:solidFill>
                <a:ea typeface="宋体" pitchFamily="2" charset="-122"/>
              </a:rPr>
              <a:t>						// translation couldn't be completed.</a:t>
            </a:r>
          </a:p>
          <a:p>
            <a:pPr eaLnBrk="1" hangingPunct="1"/>
            <a:endParaRPr lang="en-US" altLang="zh-CN" dirty="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13317" name="Rectangle 3"/>
          <p:cNvSpPr>
            <a:spLocks noGrp="1" noChangeArrowheads="1"/>
          </p:cNvSpPr>
          <p:nvPr>
            <p:ph type="body" idx="1"/>
          </p:nvPr>
        </p:nvSpPr>
        <p:spPr>
          <a:xfrm>
            <a:off x="609600" y="996096"/>
            <a:ext cx="10972799" cy="4626984"/>
          </a:xfrm>
        </p:spPr>
        <p:txBody>
          <a:bodyPr/>
          <a:lstStyle/>
          <a:p>
            <a:pPr eaLnBrk="1" hangingPunct="1">
              <a:lnSpc>
                <a:spcPct val="90000"/>
              </a:lnSpc>
            </a:pPr>
            <a:r>
              <a:rPr lang="en-US" altLang="zh-CN" sz="2800" dirty="0">
                <a:latin typeface="Baskerville Old Face" pitchFamily="18" charset="0"/>
                <a:ea typeface="宋体" pitchFamily="2" charset="-122"/>
              </a:rPr>
              <a:t>Exception Handling function</a:t>
            </a:r>
          </a:p>
          <a:p>
            <a:pPr lvl="1" eaLnBrk="1" hangingPunct="1">
              <a:lnSpc>
                <a:spcPct val="90000"/>
              </a:lnSpc>
              <a:buFont typeface="Wingdings" pitchFamily="2" charset="2"/>
              <a:buNone/>
            </a:pPr>
            <a:r>
              <a:rPr lang="en-US" altLang="zh-CN" sz="2800" dirty="0">
                <a:solidFill>
                  <a:srgbClr val="0070C0"/>
                </a:solidFill>
                <a:latin typeface="Comic Sans MS" pitchFamily="66" charset="0"/>
                <a:ea typeface="PMingLiU" pitchFamily="18" charset="-120"/>
              </a:rPr>
              <a:t>void </a:t>
            </a:r>
            <a:r>
              <a:rPr lang="en-US" altLang="zh-CN" sz="2800" dirty="0" err="1">
                <a:solidFill>
                  <a:srgbClr val="0070C0"/>
                </a:solidFill>
                <a:latin typeface="Comic Sans MS" pitchFamily="66" charset="0"/>
                <a:ea typeface="PMingLiU" pitchFamily="18" charset="-120"/>
              </a:rPr>
              <a:t>RaiseException</a:t>
            </a:r>
            <a:r>
              <a:rPr lang="en-US" altLang="zh-CN" sz="2800" dirty="0">
                <a:solidFill>
                  <a:srgbClr val="0070C0"/>
                </a:solidFill>
                <a:latin typeface="Comic Sans MS" pitchFamily="66" charset="0"/>
                <a:ea typeface="PMingLiU" pitchFamily="18" charset="-120"/>
              </a:rPr>
              <a:t>(</a:t>
            </a:r>
            <a:r>
              <a:rPr lang="en-US" altLang="zh-CN" sz="2800" dirty="0" err="1">
                <a:solidFill>
                  <a:srgbClr val="0070C0"/>
                </a:solidFill>
                <a:latin typeface="Comic Sans MS" pitchFamily="66" charset="0"/>
                <a:ea typeface="PMingLiU" pitchFamily="18" charset="-120"/>
              </a:rPr>
              <a:t>ExceptionType</a:t>
            </a:r>
            <a:r>
              <a:rPr lang="en-US" altLang="zh-CN" sz="2800" dirty="0">
                <a:solidFill>
                  <a:srgbClr val="0070C0"/>
                </a:solidFill>
                <a:latin typeface="Comic Sans MS" pitchFamily="66" charset="0"/>
                <a:ea typeface="PMingLiU" pitchFamily="18" charset="-120"/>
              </a:rPr>
              <a:t> which, int </a:t>
            </a:r>
            <a:r>
              <a:rPr lang="en-US" altLang="zh-CN" sz="2800" dirty="0" err="1">
                <a:solidFill>
                  <a:srgbClr val="0070C0"/>
                </a:solidFill>
                <a:latin typeface="Comic Sans MS" pitchFamily="66" charset="0"/>
                <a:ea typeface="PMingLiU" pitchFamily="18" charset="-120"/>
              </a:rPr>
              <a:t>badVAddr</a:t>
            </a:r>
            <a:r>
              <a:rPr lang="en-US" altLang="zh-CN" sz="2800" dirty="0">
                <a:solidFill>
                  <a:srgbClr val="0070C0"/>
                </a:solidFill>
                <a:latin typeface="Comic Sans MS" pitchFamily="66" charset="0"/>
                <a:ea typeface="PMingLiU" pitchFamily="18" charset="-120"/>
              </a:rPr>
              <a:t>);</a:t>
            </a:r>
          </a:p>
          <a:p>
            <a:pPr lvl="1" eaLnBrk="1" hangingPunct="1">
              <a:lnSpc>
                <a:spcPct val="90000"/>
              </a:lnSpc>
              <a:buFont typeface="Wingdings" pitchFamily="2" charset="2"/>
              <a:buNone/>
            </a:pPr>
            <a:r>
              <a:rPr lang="en-US" altLang="zh-CN" sz="2800" dirty="0">
                <a:solidFill>
                  <a:srgbClr val="0070C0"/>
                </a:solidFill>
                <a:ea typeface="宋体" pitchFamily="2" charset="-122"/>
              </a:rPr>
              <a:t>					// Trap to the Nachos kernel, because of </a:t>
            </a:r>
          </a:p>
          <a:p>
            <a:pPr lvl="1" eaLnBrk="1" hangingPunct="1">
              <a:lnSpc>
                <a:spcPct val="90000"/>
              </a:lnSpc>
              <a:buFont typeface="Wingdings" pitchFamily="2" charset="2"/>
              <a:buNone/>
            </a:pPr>
            <a:r>
              <a:rPr lang="en-US" altLang="zh-CN" sz="2800" dirty="0">
                <a:solidFill>
                  <a:srgbClr val="0070C0"/>
                </a:solidFill>
                <a:ea typeface="宋体" pitchFamily="2" charset="-122"/>
              </a:rPr>
              <a:t>					// a system call or other exception.</a:t>
            </a:r>
          </a:p>
          <a:p>
            <a:pPr eaLnBrk="1" hangingPunct="1">
              <a:lnSpc>
                <a:spcPct val="90000"/>
              </a:lnSpc>
            </a:pPr>
            <a:r>
              <a:rPr lang="en-US" altLang="zh-CN" sz="2800" dirty="0">
                <a:ea typeface="宋体" pitchFamily="2" charset="-122"/>
              </a:rPr>
              <a:t> </a:t>
            </a:r>
            <a:r>
              <a:rPr lang="en-US" altLang="zh-CN" sz="2800" dirty="0">
                <a:latin typeface="Baskerville Old Face" pitchFamily="18" charset="0"/>
                <a:ea typeface="宋体" pitchFamily="2" charset="-122"/>
              </a:rPr>
              <a:t>Machine run simulation</a:t>
            </a:r>
          </a:p>
          <a:p>
            <a:pPr lvl="1" eaLnBrk="1" hangingPunct="1">
              <a:lnSpc>
                <a:spcPct val="90000"/>
              </a:lnSpc>
              <a:buFont typeface="Wingdings" pitchFamily="2" charset="2"/>
              <a:buNone/>
            </a:pPr>
            <a:r>
              <a:rPr lang="en-US" altLang="zh-CN" sz="2800" dirty="0">
                <a:ea typeface="宋体" pitchFamily="2" charset="-122"/>
              </a:rPr>
              <a:t>	</a:t>
            </a:r>
            <a:r>
              <a:rPr lang="en-US" altLang="zh-CN" sz="2800" dirty="0">
                <a:solidFill>
                  <a:srgbClr val="0070C0"/>
                </a:solidFill>
                <a:ea typeface="宋体" pitchFamily="2" charset="-122"/>
              </a:rPr>
              <a:t>// Routines callable by the Nachos kernel</a:t>
            </a:r>
          </a:p>
          <a:p>
            <a:pPr lvl="1" eaLnBrk="1" hangingPunct="1">
              <a:lnSpc>
                <a:spcPct val="90000"/>
              </a:lnSpc>
              <a:buFont typeface="Wingdings" pitchFamily="2" charset="2"/>
              <a:buNone/>
            </a:pPr>
            <a:r>
              <a:rPr lang="en-US" altLang="zh-CN" sz="2800" dirty="0">
                <a:solidFill>
                  <a:srgbClr val="0070C0"/>
                </a:solidFill>
                <a:ea typeface="宋体" pitchFamily="2" charset="-122"/>
              </a:rPr>
              <a:t>	</a:t>
            </a:r>
            <a:r>
              <a:rPr lang="en-US" altLang="zh-CN" sz="2800" dirty="0">
                <a:solidFill>
                  <a:srgbClr val="0070C0"/>
                </a:solidFill>
                <a:latin typeface="Comic Sans MS" pitchFamily="66" charset="0"/>
                <a:ea typeface="PMingLiU" pitchFamily="18" charset="-120"/>
              </a:rPr>
              <a:t>void Run(); 	</a:t>
            </a:r>
            <a:r>
              <a:rPr lang="en-US" altLang="zh-CN" sz="2800" dirty="0">
                <a:solidFill>
                  <a:srgbClr val="0070C0"/>
                </a:solidFill>
                <a:ea typeface="宋体" pitchFamily="2" charset="-122"/>
              </a:rPr>
              <a:t>			// Run a user program</a:t>
            </a:r>
          </a:p>
          <a:p>
            <a:pPr lvl="1" eaLnBrk="1" hangingPunct="1">
              <a:lnSpc>
                <a:spcPct val="90000"/>
              </a:lnSpc>
              <a:buFont typeface="Wingdings" pitchFamily="2" charset="2"/>
              <a:buNone/>
            </a:pPr>
            <a:r>
              <a:rPr lang="en-US" altLang="zh-CN" sz="2800" dirty="0">
                <a:solidFill>
                  <a:srgbClr val="0070C0"/>
                </a:solidFill>
                <a:ea typeface="宋体" pitchFamily="2" charset="-122"/>
              </a:rPr>
              <a:t>	</a:t>
            </a:r>
            <a:r>
              <a:rPr lang="en-US" altLang="zh-CN" sz="2800" dirty="0">
                <a:solidFill>
                  <a:srgbClr val="0070C0"/>
                </a:solidFill>
                <a:latin typeface="Comic Sans MS" pitchFamily="66" charset="0"/>
                <a:ea typeface="PMingLiU" pitchFamily="18" charset="-120"/>
              </a:rPr>
              <a:t>void </a:t>
            </a:r>
            <a:r>
              <a:rPr lang="en-US" altLang="zh-CN" sz="2800" dirty="0" err="1">
                <a:solidFill>
                  <a:srgbClr val="0070C0"/>
                </a:solidFill>
                <a:latin typeface="Comic Sans MS" pitchFamily="66" charset="0"/>
                <a:ea typeface="PMingLiU" pitchFamily="18" charset="-120"/>
              </a:rPr>
              <a:t>OneInstruction</a:t>
            </a:r>
            <a:r>
              <a:rPr lang="en-US" altLang="zh-CN" sz="2800" dirty="0">
                <a:solidFill>
                  <a:srgbClr val="0070C0"/>
                </a:solidFill>
                <a:latin typeface="Comic Sans MS" pitchFamily="66" charset="0"/>
                <a:ea typeface="PMingLiU" pitchFamily="18" charset="-120"/>
              </a:rPr>
              <a:t>(Instruction *</a:t>
            </a:r>
            <a:r>
              <a:rPr lang="en-US" altLang="zh-CN" sz="2800" dirty="0" err="1">
                <a:solidFill>
                  <a:srgbClr val="0070C0"/>
                </a:solidFill>
                <a:latin typeface="Comic Sans MS" pitchFamily="66" charset="0"/>
                <a:ea typeface="PMingLiU" pitchFamily="18" charset="-120"/>
              </a:rPr>
              <a:t>instr</a:t>
            </a:r>
            <a:r>
              <a:rPr lang="en-US" altLang="zh-CN" sz="2800" dirty="0">
                <a:solidFill>
                  <a:srgbClr val="0070C0"/>
                </a:solidFill>
                <a:latin typeface="Comic Sans MS" pitchFamily="66" charset="0"/>
                <a:ea typeface="PMingLiU" pitchFamily="18" charset="-120"/>
              </a:rPr>
              <a:t>);	</a:t>
            </a:r>
            <a:r>
              <a:rPr lang="en-US" altLang="zh-CN" sz="2800" dirty="0">
                <a:solidFill>
                  <a:srgbClr val="0070C0"/>
                </a:solidFill>
                <a:ea typeface="宋体" pitchFamily="2" charset="-122"/>
              </a:rPr>
              <a:t>// Run one  </a:t>
            </a:r>
          </a:p>
          <a:p>
            <a:pPr lvl="1" eaLnBrk="1" hangingPunct="1">
              <a:lnSpc>
                <a:spcPct val="90000"/>
              </a:lnSpc>
              <a:buFont typeface="Wingdings" pitchFamily="2" charset="2"/>
              <a:buNone/>
            </a:pPr>
            <a:r>
              <a:rPr lang="en-US" altLang="zh-CN" sz="2800" dirty="0">
                <a:solidFill>
                  <a:srgbClr val="0070C0"/>
                </a:solidFill>
                <a:ea typeface="宋体" pitchFamily="2" charset="-122"/>
              </a:rPr>
              <a:t>                                                //instruction of a user program.</a:t>
            </a:r>
          </a:p>
          <a:p>
            <a:pPr eaLnBrk="1" hangingPunct="1">
              <a:lnSpc>
                <a:spcPct val="90000"/>
              </a:lnSpc>
            </a:pPr>
            <a:endParaRPr lang="en-US" altLang="zh-CN" sz="2800" dirty="0">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14341" name="Rectangle 3"/>
          <p:cNvSpPr>
            <a:spLocks noGrp="1" noChangeArrowheads="1"/>
          </p:cNvSpPr>
          <p:nvPr>
            <p:ph type="body" idx="1"/>
          </p:nvPr>
        </p:nvSpPr>
        <p:spPr>
          <a:xfrm>
            <a:off x="609600" y="973137"/>
            <a:ext cx="10732477" cy="4911725"/>
          </a:xfrm>
        </p:spPr>
        <p:txBody>
          <a:bodyPr/>
          <a:lstStyle/>
          <a:p>
            <a:pPr eaLnBrk="1" hangingPunct="1"/>
            <a:r>
              <a:rPr lang="en-US" altLang="zh-CN" sz="2000">
                <a:latin typeface="Baskerville Old Face" pitchFamily="18" charset="0"/>
                <a:ea typeface="宋体" pitchFamily="2" charset="-122"/>
              </a:rPr>
              <a:t>More Details of MIPS Simulations</a:t>
            </a:r>
          </a:p>
          <a:p>
            <a:pPr lvl="1" eaLnBrk="1" hangingPunct="1"/>
            <a:r>
              <a:rPr lang="en-US" altLang="zh-CN" sz="2000">
                <a:latin typeface="Baskerville Old Face" pitchFamily="18" charset="0"/>
                <a:ea typeface="宋体" pitchFamily="2" charset="-122"/>
              </a:rPr>
              <a:t>Machine instruction: represents both undecoded and decoded forms of an instruction</a:t>
            </a:r>
          </a:p>
          <a:p>
            <a:pPr lvl="1" eaLnBrk="1" hangingPunct="1">
              <a:buFont typeface="Wingdings" pitchFamily="2" charset="2"/>
              <a:buNone/>
            </a:pPr>
            <a:endParaRPr lang="en-US" altLang="zh-CN" sz="800">
              <a:solidFill>
                <a:srgbClr val="990000"/>
              </a:solidFill>
              <a:latin typeface="Comic Sans MS" pitchFamily="66" charset="0"/>
              <a:ea typeface="PMingLiU" pitchFamily="18" charset="-120"/>
            </a:endParaRPr>
          </a:p>
          <a:p>
            <a:pPr lvl="1" eaLnBrk="1" hangingPunct="1">
              <a:buFont typeface="Wingdings" pitchFamily="2" charset="2"/>
              <a:buNone/>
            </a:pPr>
            <a:r>
              <a:rPr lang="en-US" altLang="zh-CN" sz="2000">
                <a:solidFill>
                  <a:srgbClr val="0070C0"/>
                </a:solidFill>
                <a:latin typeface="Comic Sans MS" pitchFamily="66" charset="0"/>
                <a:ea typeface="PMingLiU" pitchFamily="18" charset="-120"/>
              </a:rPr>
              <a:t>class Instruction {</a:t>
            </a:r>
          </a:p>
          <a:p>
            <a:pPr lvl="1" eaLnBrk="1" hangingPunct="1">
              <a:buFont typeface="Wingdings" pitchFamily="2" charset="2"/>
              <a:buNone/>
            </a:pPr>
            <a:r>
              <a:rPr lang="en-US" altLang="zh-CN" sz="2000">
                <a:solidFill>
                  <a:srgbClr val="0070C0"/>
                </a:solidFill>
                <a:ea typeface="宋体" pitchFamily="2" charset="-122"/>
              </a:rPr>
              <a:t>	</a:t>
            </a:r>
            <a:r>
              <a:rPr lang="en-US" altLang="zh-CN" sz="2000">
                <a:solidFill>
                  <a:srgbClr val="0070C0"/>
                </a:solidFill>
                <a:latin typeface="Comic Sans MS" pitchFamily="66" charset="0"/>
                <a:ea typeface="PMingLiU" pitchFamily="18" charset="-120"/>
              </a:rPr>
              <a:t>public:</a:t>
            </a:r>
          </a:p>
          <a:p>
            <a:pPr lvl="3" eaLnBrk="1" hangingPunct="1">
              <a:buFont typeface="Wingdings" pitchFamily="2" charset="2"/>
              <a:buNone/>
            </a:pPr>
            <a:r>
              <a:rPr lang="en-US" altLang="zh-CN" sz="2000">
                <a:solidFill>
                  <a:srgbClr val="0070C0"/>
                </a:solidFill>
                <a:latin typeface="Comic Sans MS" pitchFamily="66" charset="0"/>
                <a:ea typeface="PMingLiU" pitchFamily="18" charset="-120"/>
              </a:rPr>
              <a:t>void Decode();</a:t>
            </a:r>
            <a:r>
              <a:rPr lang="en-US" altLang="zh-CN" sz="2000">
                <a:solidFill>
                  <a:srgbClr val="0070C0"/>
                </a:solidFill>
                <a:ea typeface="宋体" pitchFamily="2" charset="-122"/>
              </a:rPr>
              <a:t> 	// decode the binary </a:t>
            </a:r>
          </a:p>
          <a:p>
            <a:pPr lvl="3" eaLnBrk="1" hangingPunct="1">
              <a:buFont typeface="Wingdings" pitchFamily="2" charset="2"/>
              <a:buNone/>
            </a:pPr>
            <a:r>
              <a:rPr lang="en-US" altLang="zh-CN" sz="2000">
                <a:solidFill>
                  <a:srgbClr val="0070C0"/>
                </a:solidFill>
                <a:ea typeface="宋体" pitchFamily="2" charset="-122"/>
              </a:rPr>
              <a:t>				// representation of the instruction</a:t>
            </a:r>
          </a:p>
          <a:p>
            <a:pPr lvl="3" eaLnBrk="1" hangingPunct="1">
              <a:buFont typeface="Wingdings" pitchFamily="2" charset="2"/>
              <a:buNone/>
            </a:pPr>
            <a:r>
              <a:rPr lang="en-US" altLang="zh-CN" sz="2000">
                <a:solidFill>
                  <a:srgbClr val="0070C0"/>
                </a:solidFill>
                <a:latin typeface="Comic Sans MS" pitchFamily="66" charset="0"/>
                <a:ea typeface="PMingLiU" pitchFamily="18" charset="-120"/>
              </a:rPr>
              <a:t>unsigned int value; 	</a:t>
            </a:r>
            <a:r>
              <a:rPr lang="en-US" altLang="zh-CN" sz="2000">
                <a:solidFill>
                  <a:srgbClr val="0070C0"/>
                </a:solidFill>
                <a:ea typeface="宋体" pitchFamily="2" charset="-122"/>
              </a:rPr>
              <a:t>// binary representation of the instruction</a:t>
            </a:r>
          </a:p>
          <a:p>
            <a:pPr lvl="3" eaLnBrk="1" hangingPunct="1">
              <a:buFont typeface="Wingdings" pitchFamily="2" charset="2"/>
              <a:buNone/>
            </a:pPr>
            <a:r>
              <a:rPr lang="en-US" altLang="zh-CN" sz="2000">
                <a:solidFill>
                  <a:srgbClr val="0070C0"/>
                </a:solidFill>
                <a:latin typeface="Comic Sans MS" pitchFamily="66" charset="0"/>
                <a:ea typeface="PMingLiU" pitchFamily="18" charset="-120"/>
              </a:rPr>
              <a:t>char opCode;</a:t>
            </a:r>
            <a:r>
              <a:rPr lang="en-US" altLang="zh-CN" sz="2000">
                <a:solidFill>
                  <a:srgbClr val="0070C0"/>
                </a:solidFill>
                <a:ea typeface="宋体" pitchFamily="2" charset="-122"/>
              </a:rPr>
              <a:t> 	// Type of instruction. This is NOT the </a:t>
            </a:r>
          </a:p>
          <a:p>
            <a:pPr lvl="3" eaLnBrk="1" hangingPunct="1">
              <a:buFont typeface="Wingdings" pitchFamily="2" charset="2"/>
              <a:buNone/>
            </a:pPr>
            <a:r>
              <a:rPr lang="en-US" altLang="zh-CN" sz="2000">
                <a:solidFill>
                  <a:srgbClr val="0070C0"/>
                </a:solidFill>
                <a:ea typeface="宋体" pitchFamily="2" charset="-122"/>
              </a:rPr>
              <a:t>				// same as the opcode field from </a:t>
            </a:r>
          </a:p>
          <a:p>
            <a:pPr lvl="3" eaLnBrk="1" hangingPunct="1">
              <a:buFont typeface="Wingdings" pitchFamily="2" charset="2"/>
              <a:buNone/>
            </a:pPr>
            <a:r>
              <a:rPr lang="en-US" altLang="zh-CN" sz="2000">
                <a:solidFill>
                  <a:srgbClr val="0070C0"/>
                </a:solidFill>
                <a:ea typeface="宋体" pitchFamily="2" charset="-122"/>
              </a:rPr>
              <a:t>				// the instruction: see defs in mips.h</a:t>
            </a:r>
          </a:p>
          <a:p>
            <a:pPr lvl="3" eaLnBrk="1" hangingPunct="1">
              <a:buFont typeface="Wingdings" pitchFamily="2" charset="2"/>
              <a:buNone/>
            </a:pPr>
            <a:r>
              <a:rPr lang="en-US" altLang="zh-CN" sz="2000">
                <a:solidFill>
                  <a:srgbClr val="0070C0"/>
                </a:solidFill>
                <a:latin typeface="Comic Sans MS" pitchFamily="66" charset="0"/>
                <a:ea typeface="PMingLiU" pitchFamily="18" charset="-120"/>
              </a:rPr>
              <a:t>char rs, rt, rd;</a:t>
            </a:r>
            <a:r>
              <a:rPr lang="en-US" altLang="zh-CN" sz="2000">
                <a:solidFill>
                  <a:srgbClr val="0070C0"/>
                </a:solidFill>
                <a:ea typeface="宋体" pitchFamily="2" charset="-122"/>
              </a:rPr>
              <a:t> 	// Three registers from instruction.</a:t>
            </a:r>
          </a:p>
          <a:p>
            <a:pPr lvl="3" eaLnBrk="1" hangingPunct="1">
              <a:buFont typeface="Wingdings" pitchFamily="2" charset="2"/>
              <a:buNone/>
            </a:pPr>
            <a:r>
              <a:rPr lang="en-US" altLang="zh-CN" sz="2000">
                <a:solidFill>
                  <a:srgbClr val="0070C0"/>
                </a:solidFill>
                <a:latin typeface="Comic Sans MS" pitchFamily="66" charset="0"/>
                <a:ea typeface="PMingLiU" pitchFamily="18" charset="-120"/>
              </a:rPr>
              <a:t>int extra;</a:t>
            </a:r>
            <a:r>
              <a:rPr lang="en-US" altLang="zh-CN" sz="2000">
                <a:solidFill>
                  <a:srgbClr val="0070C0"/>
                </a:solidFill>
                <a:ea typeface="宋体" pitchFamily="2" charset="-122"/>
              </a:rPr>
              <a:t> 		// Immediate or target or shamt field or offset.</a:t>
            </a:r>
          </a:p>
          <a:p>
            <a:pPr lvl="3" eaLnBrk="1" hangingPunct="1">
              <a:buFont typeface="Wingdings" pitchFamily="2" charset="2"/>
              <a:buNone/>
            </a:pPr>
            <a:r>
              <a:rPr lang="en-US" altLang="zh-CN" sz="2000">
                <a:solidFill>
                  <a:srgbClr val="0070C0"/>
                </a:solidFill>
                <a:ea typeface="宋体" pitchFamily="2" charset="-122"/>
              </a:rPr>
              <a:t>				// Immediates are sign-extended.</a:t>
            </a:r>
          </a:p>
          <a:p>
            <a:pPr lvl="1" eaLnBrk="1" hangingPunct="1">
              <a:buFont typeface="Wingdings" pitchFamily="2" charset="2"/>
              <a:buNone/>
            </a:pPr>
            <a:r>
              <a:rPr lang="en-US" altLang="zh-CN" sz="2000">
                <a:latin typeface="PMingLiU" pitchFamily="18" charset="-120"/>
                <a:ea typeface="PMingLiU" pitchFamily="18" charset="-120"/>
              </a:rPr>
              <a:t>};</a:t>
            </a:r>
          </a:p>
          <a:p>
            <a:pPr eaLnBrk="1" hangingPunct="1"/>
            <a:endParaRPr lang="en-US" altLang="zh-CN" sz="2000">
              <a:latin typeface="PMingLiU" pitchFamily="18" charset="-120"/>
              <a:ea typeface="PMingLiU" pitchFamily="18"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15365" name="Rectangle 3"/>
          <p:cNvSpPr>
            <a:spLocks noGrp="1" noChangeArrowheads="1"/>
          </p:cNvSpPr>
          <p:nvPr>
            <p:ph type="body" idx="1"/>
          </p:nvPr>
        </p:nvSpPr>
        <p:spPr>
          <a:xfrm>
            <a:off x="609600" y="1040059"/>
            <a:ext cx="10972799" cy="4626984"/>
          </a:xfrm>
        </p:spPr>
        <p:txBody>
          <a:bodyPr/>
          <a:lstStyle/>
          <a:p>
            <a:pPr eaLnBrk="1" hangingPunct="1">
              <a:lnSpc>
                <a:spcPct val="90000"/>
              </a:lnSpc>
            </a:pPr>
            <a:r>
              <a:rPr lang="en-US" altLang="zh-CN" sz="2000">
                <a:latin typeface="Baskerville Old Face" pitchFamily="18" charset="0"/>
                <a:ea typeface="宋体" pitchFamily="2" charset="-122"/>
              </a:rPr>
              <a:t>running the user program</a:t>
            </a:r>
          </a:p>
          <a:p>
            <a:pPr lvl="1"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void Machine::Run()  {</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Instruction *instr = new Instruction;</a:t>
            </a:r>
            <a:r>
              <a:rPr lang="en-US" altLang="zh-CN" sz="2000">
                <a:solidFill>
                  <a:srgbClr val="0070C0"/>
                </a:solidFill>
                <a:latin typeface="PMingLiU" pitchFamily="18" charset="-120"/>
                <a:ea typeface="PMingLiU" pitchFamily="18" charset="-120"/>
              </a:rPr>
              <a:t>  </a:t>
            </a:r>
            <a:r>
              <a:rPr lang="en-US" altLang="zh-CN" sz="2000">
                <a:solidFill>
                  <a:srgbClr val="0070C0"/>
                </a:solidFill>
                <a:ea typeface="PMingLiU" pitchFamily="18" charset="-120"/>
              </a:rPr>
              <a:t>// storage for decoded instruction</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if(DebugIsEnabled('m'))</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	printf("Starting thread \"%s\" at time %d\n",</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		currentThread-&gt;getName(), stats-&gt;totalTicks);</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interrupt-&gt;setStatus(UserMode);</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for (;;) {</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	OneInstruction(instr);</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	interrupt-&gt;OneTick();</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	if (singleStep &amp;&amp; (runUntilTime &lt;= stats-&gt;totalTicks))</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		Debugger();</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a:t>
            </a:r>
          </a:p>
          <a:p>
            <a:pPr lvl="1"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a:t>
            </a:r>
          </a:p>
          <a:p>
            <a:pPr eaLnBrk="1" hangingPunct="1">
              <a:lnSpc>
                <a:spcPct val="90000"/>
              </a:lnSpc>
            </a:pPr>
            <a:endParaRPr lang="en-US" altLang="zh-CN" sz="2000">
              <a:solidFill>
                <a:srgbClr val="990000"/>
              </a:solidFill>
              <a:latin typeface="Comic Sans MS" pitchFamily="66" charset="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981200" y="277814"/>
            <a:ext cx="8229600" cy="725487"/>
          </a:xfrm>
        </p:spPr>
        <p:txBody>
          <a:bodyPr/>
          <a:lstStyle/>
          <a:p>
            <a:pPr eaLnBrk="1" hangingPunct="1"/>
            <a:r>
              <a:rPr lang="en-US" altLang="zh-CN">
                <a:ea typeface="宋体" pitchFamily="2" charset="-122"/>
              </a:rPr>
              <a:t>MIPS Simulator</a:t>
            </a:r>
          </a:p>
        </p:txBody>
      </p:sp>
      <p:sp>
        <p:nvSpPr>
          <p:cNvPr id="17413" name="Rectangle 3"/>
          <p:cNvSpPr>
            <a:spLocks noGrp="1" noChangeArrowheads="1"/>
          </p:cNvSpPr>
          <p:nvPr>
            <p:ph type="body" idx="1"/>
          </p:nvPr>
        </p:nvSpPr>
        <p:spPr>
          <a:xfrm>
            <a:off x="597877" y="934915"/>
            <a:ext cx="10752993" cy="5181600"/>
          </a:xfrm>
        </p:spPr>
        <p:txBody>
          <a:bodyPr/>
          <a:lstStyle/>
          <a:p>
            <a:pPr eaLnBrk="1" hangingPunct="1">
              <a:lnSpc>
                <a:spcPct val="90000"/>
              </a:lnSpc>
            </a:pPr>
            <a:r>
              <a:rPr lang="en-US" altLang="zh-CN" sz="2000">
                <a:latin typeface="Baskerville Old Face" pitchFamily="18" charset="0"/>
                <a:ea typeface="宋体" pitchFamily="2" charset="-122"/>
              </a:rPr>
              <a:t>Simulation of one machine instruction</a:t>
            </a:r>
          </a:p>
          <a:p>
            <a:pPr lvl="1"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void Machine::OneInstruction(Instruction *instr)  {</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int raw;</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int nextLoadReg = 0;</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int nextLoadValue = 0;</a:t>
            </a:r>
            <a:r>
              <a:rPr lang="en-US" altLang="zh-CN" sz="2000">
                <a:solidFill>
                  <a:srgbClr val="0070C0"/>
                </a:solidFill>
                <a:ea typeface="宋体" pitchFamily="2" charset="-122"/>
              </a:rPr>
              <a:t> 	// record delayed load operation, to apply in the future</a:t>
            </a:r>
          </a:p>
          <a:p>
            <a:pPr lvl="2" eaLnBrk="1" hangingPunct="1">
              <a:lnSpc>
                <a:spcPct val="90000"/>
              </a:lnSpc>
              <a:buFont typeface="Wingdings" pitchFamily="2" charset="2"/>
              <a:buNone/>
            </a:pPr>
            <a:r>
              <a:rPr lang="en-US" altLang="zh-CN" sz="2000">
                <a:solidFill>
                  <a:srgbClr val="0070C0"/>
                </a:solidFill>
                <a:ea typeface="宋体" pitchFamily="2" charset="-122"/>
              </a:rPr>
              <a:t>// Fetch instruction</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if (!machine-&gt;ReadMem(registers[PCReg], 4, &amp;raw))</a:t>
            </a:r>
          </a:p>
          <a:p>
            <a:pPr lvl="2" eaLnBrk="1" hangingPunct="1">
              <a:lnSpc>
                <a:spcPct val="90000"/>
              </a:lnSpc>
              <a:buFont typeface="Wingdings" pitchFamily="2" charset="2"/>
              <a:buNone/>
            </a:pPr>
            <a:r>
              <a:rPr lang="en-US" altLang="zh-CN" sz="2000">
                <a:solidFill>
                  <a:srgbClr val="0070C0"/>
                </a:solidFill>
                <a:latin typeface="PMingLiU" pitchFamily="18" charset="-120"/>
                <a:ea typeface="PMingLiU" pitchFamily="18" charset="-120"/>
              </a:rPr>
              <a:t>	</a:t>
            </a:r>
            <a:r>
              <a:rPr lang="en-US" altLang="zh-CN" sz="2000">
                <a:solidFill>
                  <a:srgbClr val="0070C0"/>
                </a:solidFill>
                <a:latin typeface="Comic Sans MS" pitchFamily="66" charset="0"/>
                <a:ea typeface="PMingLiU" pitchFamily="18" charset="-120"/>
              </a:rPr>
              <a:t>return;</a:t>
            </a:r>
            <a:r>
              <a:rPr lang="en-US" altLang="zh-CN" sz="2000">
                <a:solidFill>
                  <a:srgbClr val="0070C0"/>
                </a:solidFill>
                <a:ea typeface="宋体" pitchFamily="2" charset="-122"/>
              </a:rPr>
              <a:t> 					// exception occurred</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instr-&gt;value = raw;</a:t>
            </a:r>
          </a:p>
          <a:p>
            <a:pPr lvl="2" eaLnBrk="1" hangingPunct="1">
              <a:lnSpc>
                <a:spcPct val="90000"/>
              </a:lnSpc>
              <a:buFont typeface="Wingdings" pitchFamily="2" charset="2"/>
              <a:buNone/>
            </a:pPr>
            <a:r>
              <a:rPr lang="en-US" altLang="zh-CN" sz="2000" b="1">
                <a:solidFill>
                  <a:srgbClr val="0070C0"/>
                </a:solidFill>
                <a:latin typeface="Comic Sans MS" pitchFamily="66" charset="0"/>
                <a:ea typeface="PMingLiU" pitchFamily="18" charset="-120"/>
              </a:rPr>
              <a:t>instr-&gt;Decode();</a:t>
            </a:r>
          </a:p>
          <a:p>
            <a:pPr lvl="2" eaLnBrk="1" hangingPunct="1">
              <a:lnSpc>
                <a:spcPct val="90000"/>
              </a:lnSpc>
              <a:buFont typeface="Wingdings" pitchFamily="2" charset="2"/>
              <a:buNone/>
            </a:pPr>
            <a:r>
              <a:rPr lang="en-US" altLang="zh-CN" sz="1200">
                <a:solidFill>
                  <a:srgbClr val="0070C0"/>
                </a:solidFill>
                <a:latin typeface="Comic Sans MS" pitchFamily="66" charset="0"/>
                <a:ea typeface="PMingLiU" pitchFamily="18" charset="-120"/>
              </a:rPr>
              <a:t>...</a:t>
            </a:r>
          </a:p>
          <a:p>
            <a:pPr lvl="2" eaLnBrk="1" hangingPunct="1">
              <a:lnSpc>
                <a:spcPct val="90000"/>
              </a:lnSpc>
              <a:buFont typeface="Wingdings" pitchFamily="2" charset="2"/>
              <a:buNone/>
            </a:pPr>
            <a:r>
              <a:rPr lang="en-US" altLang="zh-CN" sz="2000">
                <a:solidFill>
                  <a:srgbClr val="0070C0"/>
                </a:solidFill>
                <a:ea typeface="宋体" pitchFamily="2" charset="-122"/>
              </a:rPr>
              <a:t>// Compute next pc, but don't install in case there's an error or branch.</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int pcAfter = registers[NextPCReg] + 4;</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int sum, diff, tmp, value;</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unsigned int rs, rt, imm;</a:t>
            </a:r>
          </a:p>
          <a:p>
            <a:pPr eaLnBrk="1" hangingPunct="1">
              <a:lnSpc>
                <a:spcPct val="90000"/>
              </a:lnSpc>
              <a:buFont typeface="Wingdings" pitchFamily="2" charset="2"/>
              <a:buNone/>
            </a:pPr>
            <a:endParaRPr lang="en-US" altLang="zh-CN" sz="2000">
              <a:solidFill>
                <a:srgbClr val="990000"/>
              </a:solidFill>
              <a:latin typeface="Comic Sans MS" pitchFamily="66" charset="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19461" name="Rectangle 3"/>
          <p:cNvSpPr>
            <a:spLocks noGrp="1" noChangeArrowheads="1"/>
          </p:cNvSpPr>
          <p:nvPr>
            <p:ph type="body" idx="1"/>
          </p:nvPr>
        </p:nvSpPr>
        <p:spPr>
          <a:xfrm>
            <a:off x="609600" y="961294"/>
            <a:ext cx="10776438" cy="5216525"/>
          </a:xfrm>
        </p:spPr>
        <p:txBody>
          <a:bodyPr/>
          <a:lstStyle/>
          <a:p>
            <a:pPr eaLnBrk="1" hangingPunct="1">
              <a:lnSpc>
                <a:spcPct val="80000"/>
              </a:lnSpc>
              <a:buFont typeface="Wingdings" pitchFamily="2" charset="2"/>
              <a:buNone/>
            </a:pPr>
            <a:r>
              <a:rPr lang="en-US" altLang="zh-CN">
                <a:solidFill>
                  <a:srgbClr val="0070C0"/>
                </a:solidFill>
                <a:latin typeface="Baskerville Old Face" pitchFamily="18" charset="0"/>
                <a:ea typeface="PMingLiU" pitchFamily="18" charset="-120"/>
              </a:rPr>
              <a:t>// </a:t>
            </a:r>
            <a:r>
              <a:rPr lang="en-US" altLang="zh-CN">
                <a:solidFill>
                  <a:srgbClr val="0070C0"/>
                </a:solidFill>
                <a:ea typeface="宋体" pitchFamily="2" charset="-122"/>
              </a:rPr>
              <a:t>Execute the instruction (cf. Kane's book)</a:t>
            </a:r>
          </a:p>
          <a:p>
            <a:pPr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switch (instr-&gt;opCode) {</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case OP_ADD:</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sum = registers[instr-&gt;rs] + registers[instr-&gt;rt];</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if (!((registers[instr-&gt;rs] ^ registers[instr-&gt;rt]) &amp; SIGN_BIT) &amp;&amp;</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((registers[instr-&gt;rs] ^ sum) &amp; SIGN_BIT)) {</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RaiseException(OverflowException, 0);</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return;</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registers[instr-&gt;rd] = sum;</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break;</a:t>
            </a:r>
          </a:p>
          <a:p>
            <a:pPr lvl="1" eaLnBrk="1" hangingPunct="1">
              <a:lnSpc>
                <a:spcPct val="80000"/>
              </a:lnSpc>
              <a:buFont typeface="Wingdings" pitchFamily="2" charset="2"/>
              <a:buNone/>
            </a:pPr>
            <a:r>
              <a:rPr lang="en-US" altLang="zh-CN" sz="1200">
                <a:solidFill>
                  <a:srgbClr val="0070C0"/>
                </a:solidFill>
                <a:latin typeface="Comic Sans MS" pitchFamily="66" charset="0"/>
                <a:ea typeface="PMingLiU" pitchFamily="18" charset="-120"/>
              </a:rPr>
              <a:t>...</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case OP_SYSCALL:</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RaiseException(SyscallException, 0);</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return;</a:t>
            </a:r>
          </a:p>
          <a:p>
            <a:pPr lvl="1" eaLnBrk="1" hangingPunct="1">
              <a:lnSpc>
                <a:spcPct val="80000"/>
              </a:lnSpc>
              <a:buFont typeface="Wingdings" pitchFamily="2" charset="2"/>
              <a:buNone/>
            </a:pPr>
            <a:r>
              <a:rPr lang="en-US" altLang="zh-CN" sz="1200">
                <a:solidFill>
                  <a:srgbClr val="0070C0"/>
                </a:solidFill>
                <a:latin typeface="Comic Sans MS" pitchFamily="66" charset="0"/>
                <a:ea typeface="PMingLiU" pitchFamily="18" charset="-120"/>
              </a:rPr>
              <a:t>...</a:t>
            </a:r>
          </a:p>
          <a:p>
            <a:pPr lvl="1" eaLnBrk="1" hangingPunct="1">
              <a:lnSpc>
                <a:spcPct val="80000"/>
              </a:lnSpc>
              <a:buFont typeface="Wingdings" pitchFamily="2" charset="2"/>
              <a:buNone/>
            </a:pPr>
            <a:r>
              <a:rPr lang="en-US" altLang="zh-CN" b="1">
                <a:solidFill>
                  <a:srgbClr val="0070C0"/>
                </a:solidFill>
                <a:latin typeface="Comic Sans MS" pitchFamily="66" charset="0"/>
                <a:ea typeface="PMingLiU" pitchFamily="18" charset="-120"/>
              </a:rPr>
              <a:t>default:  ASSERT(FALSE);</a:t>
            </a:r>
          </a:p>
          <a:p>
            <a:pPr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a:t>
            </a:r>
            <a:r>
              <a:rPr lang="en-US" altLang="zh-CN">
                <a:solidFill>
                  <a:srgbClr val="0070C0"/>
                </a:solidFill>
                <a:ea typeface="宋体" pitchFamily="2" charset="-122"/>
              </a:rPr>
              <a:t>// Now we have successfully executed the instruction.</a:t>
            </a:r>
          </a:p>
          <a:p>
            <a:pPr lvl="1" eaLnBrk="1" hangingPunct="1">
              <a:lnSpc>
                <a:spcPct val="80000"/>
              </a:lnSpc>
              <a:buFont typeface="Wingdings" pitchFamily="2" charset="2"/>
              <a:buNone/>
            </a:pPr>
            <a:endParaRPr lang="en-US" altLang="zh-CN">
              <a:solidFill>
                <a:srgbClr val="0070C0"/>
              </a:solidFill>
              <a:ea typeface="宋体" pitchFamily="2" charset="-122"/>
            </a:endParaRPr>
          </a:p>
          <a:p>
            <a:pPr eaLnBrk="1" hangingPunct="1">
              <a:lnSpc>
                <a:spcPct val="80000"/>
              </a:lnSpc>
              <a:buFont typeface="Wingdings" pitchFamily="2" charset="2"/>
              <a:buNone/>
            </a:pPr>
            <a:endParaRPr lang="en-US" altLang="zh-CN">
              <a:solidFill>
                <a:srgbClr val="0070C0"/>
              </a:solidFill>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21509" name="Rectangle 3"/>
          <p:cNvSpPr>
            <a:spLocks noGrp="1" noChangeArrowheads="1"/>
          </p:cNvSpPr>
          <p:nvPr>
            <p:ph type="body" idx="1"/>
          </p:nvPr>
        </p:nvSpPr>
        <p:spPr>
          <a:xfrm>
            <a:off x="609600" y="1011237"/>
            <a:ext cx="10732477" cy="4835525"/>
          </a:xfrm>
        </p:spPr>
        <p:txBody>
          <a:bodyPr/>
          <a:lstStyle/>
          <a:p>
            <a:pPr lvl="1" eaLnBrk="1" hangingPunct="1">
              <a:buFont typeface="Wingdings" pitchFamily="2" charset="2"/>
              <a:buNone/>
            </a:pPr>
            <a:r>
              <a:rPr lang="en-US" altLang="zh-CN" sz="2800" dirty="0">
                <a:solidFill>
                  <a:srgbClr val="0070C0"/>
                </a:solidFill>
                <a:ea typeface="宋体" pitchFamily="2" charset="-122"/>
              </a:rPr>
              <a:t>// Do any delayed load operation</a:t>
            </a:r>
          </a:p>
          <a:p>
            <a:pPr lvl="1" eaLnBrk="1" hangingPunct="1">
              <a:buFont typeface="Wingdings" pitchFamily="2" charset="2"/>
              <a:buNone/>
            </a:pPr>
            <a:r>
              <a:rPr lang="en-US" altLang="zh-CN" sz="2800" dirty="0" err="1">
                <a:solidFill>
                  <a:srgbClr val="0070C0"/>
                </a:solidFill>
                <a:latin typeface="Comic Sans MS" pitchFamily="66" charset="0"/>
                <a:ea typeface="PMingLiU" pitchFamily="18" charset="-120"/>
              </a:rPr>
              <a:t>DelayedLoad</a:t>
            </a:r>
            <a:r>
              <a:rPr lang="en-US" altLang="zh-CN" sz="2800" dirty="0">
                <a:solidFill>
                  <a:srgbClr val="0070C0"/>
                </a:solidFill>
                <a:latin typeface="Comic Sans MS" pitchFamily="66" charset="0"/>
                <a:ea typeface="PMingLiU" pitchFamily="18" charset="-120"/>
              </a:rPr>
              <a:t>(</a:t>
            </a:r>
            <a:r>
              <a:rPr lang="en-US" altLang="zh-CN" sz="2800" dirty="0" err="1">
                <a:solidFill>
                  <a:srgbClr val="0070C0"/>
                </a:solidFill>
                <a:latin typeface="Comic Sans MS" pitchFamily="66" charset="0"/>
                <a:ea typeface="PMingLiU" pitchFamily="18" charset="-120"/>
              </a:rPr>
              <a:t>nextLoadReg</a:t>
            </a:r>
            <a:r>
              <a:rPr lang="en-US" altLang="zh-CN" sz="2800" dirty="0">
                <a:solidFill>
                  <a:srgbClr val="0070C0"/>
                </a:solidFill>
                <a:latin typeface="Comic Sans MS" pitchFamily="66" charset="0"/>
                <a:ea typeface="PMingLiU" pitchFamily="18" charset="-120"/>
              </a:rPr>
              <a:t>, </a:t>
            </a:r>
            <a:r>
              <a:rPr lang="en-US" altLang="zh-CN" sz="2800" dirty="0" err="1">
                <a:solidFill>
                  <a:srgbClr val="0070C0"/>
                </a:solidFill>
                <a:latin typeface="Comic Sans MS" pitchFamily="66" charset="0"/>
                <a:ea typeface="PMingLiU" pitchFamily="18" charset="-120"/>
              </a:rPr>
              <a:t>nextLoadValue</a:t>
            </a:r>
            <a:r>
              <a:rPr lang="en-US" altLang="zh-CN" sz="2800" dirty="0">
                <a:solidFill>
                  <a:srgbClr val="0070C0"/>
                </a:solidFill>
                <a:latin typeface="Comic Sans MS" pitchFamily="66" charset="0"/>
                <a:ea typeface="PMingLiU" pitchFamily="18" charset="-120"/>
              </a:rPr>
              <a:t>);</a:t>
            </a:r>
          </a:p>
          <a:p>
            <a:pPr lvl="1" eaLnBrk="1" hangingPunct="1">
              <a:buFont typeface="Wingdings" pitchFamily="2" charset="2"/>
              <a:buNone/>
            </a:pPr>
            <a:r>
              <a:rPr lang="en-US" altLang="zh-CN" sz="2800" dirty="0">
                <a:solidFill>
                  <a:srgbClr val="0070C0"/>
                </a:solidFill>
                <a:ea typeface="宋体" pitchFamily="2" charset="-122"/>
              </a:rPr>
              <a:t>// Advance program counters.</a:t>
            </a:r>
          </a:p>
          <a:p>
            <a:pPr lvl="1" eaLnBrk="1" hangingPunct="1">
              <a:buFont typeface="Wingdings" pitchFamily="2" charset="2"/>
              <a:buNone/>
            </a:pPr>
            <a:r>
              <a:rPr lang="en-US" altLang="zh-CN" sz="2800" dirty="0">
                <a:solidFill>
                  <a:srgbClr val="0070C0"/>
                </a:solidFill>
                <a:latin typeface="Comic Sans MS" pitchFamily="66" charset="0"/>
                <a:ea typeface="PMingLiU" pitchFamily="18" charset="-120"/>
              </a:rPr>
              <a:t>registers[</a:t>
            </a:r>
            <a:r>
              <a:rPr lang="en-US" altLang="zh-CN" sz="2800" dirty="0" err="1">
                <a:solidFill>
                  <a:srgbClr val="0070C0"/>
                </a:solidFill>
                <a:latin typeface="Comic Sans MS" pitchFamily="66" charset="0"/>
                <a:ea typeface="PMingLiU" pitchFamily="18" charset="-120"/>
              </a:rPr>
              <a:t>PrevPCReg</a:t>
            </a:r>
            <a:r>
              <a:rPr lang="en-US" altLang="zh-CN" sz="2800" dirty="0">
                <a:solidFill>
                  <a:srgbClr val="0070C0"/>
                </a:solidFill>
                <a:latin typeface="Comic Sans MS" pitchFamily="66" charset="0"/>
                <a:ea typeface="PMingLiU" pitchFamily="18" charset="-120"/>
              </a:rPr>
              <a:t>] = registers[</a:t>
            </a:r>
            <a:r>
              <a:rPr lang="en-US" altLang="zh-CN" sz="2800" dirty="0" err="1">
                <a:solidFill>
                  <a:srgbClr val="0070C0"/>
                </a:solidFill>
                <a:latin typeface="Comic Sans MS" pitchFamily="66" charset="0"/>
                <a:ea typeface="PMingLiU" pitchFamily="18" charset="-120"/>
              </a:rPr>
              <a:t>PCReg</a:t>
            </a:r>
            <a:r>
              <a:rPr lang="en-US" altLang="zh-CN" sz="2800" dirty="0">
                <a:solidFill>
                  <a:srgbClr val="0070C0"/>
                </a:solidFill>
                <a:latin typeface="Comic Sans MS" pitchFamily="66" charset="0"/>
                <a:ea typeface="PMingLiU" pitchFamily="18" charset="-120"/>
              </a:rPr>
              <a:t>];</a:t>
            </a:r>
            <a:r>
              <a:rPr lang="en-US" altLang="zh-CN" sz="2800" dirty="0">
                <a:solidFill>
                  <a:srgbClr val="0070C0"/>
                </a:solidFill>
                <a:ea typeface="宋体" pitchFamily="2" charset="-122"/>
              </a:rPr>
              <a:t> // for debugging, 					// in case we are jumping </a:t>
            </a:r>
          </a:p>
          <a:p>
            <a:pPr lvl="1" eaLnBrk="1" hangingPunct="1">
              <a:buFont typeface="Wingdings" pitchFamily="2" charset="2"/>
              <a:buNone/>
            </a:pPr>
            <a:r>
              <a:rPr lang="en-US" altLang="zh-CN" sz="2800" dirty="0">
                <a:solidFill>
                  <a:srgbClr val="0070C0"/>
                </a:solidFill>
                <a:ea typeface="宋体" pitchFamily="2" charset="-122"/>
              </a:rPr>
              <a:t>						// into </a:t>
            </a:r>
            <a:r>
              <a:rPr lang="en-US" altLang="zh-CN" sz="2800" dirty="0" err="1">
                <a:solidFill>
                  <a:srgbClr val="0070C0"/>
                </a:solidFill>
                <a:ea typeface="宋体" pitchFamily="2" charset="-122"/>
              </a:rPr>
              <a:t>lala</a:t>
            </a:r>
            <a:r>
              <a:rPr lang="en-US" altLang="zh-CN" sz="2800" dirty="0">
                <a:solidFill>
                  <a:srgbClr val="0070C0"/>
                </a:solidFill>
                <a:ea typeface="宋体" pitchFamily="2" charset="-122"/>
              </a:rPr>
              <a:t>-land</a:t>
            </a:r>
          </a:p>
          <a:p>
            <a:pPr lvl="1" eaLnBrk="1" hangingPunct="1">
              <a:buFont typeface="Wingdings" pitchFamily="2" charset="2"/>
              <a:buNone/>
            </a:pPr>
            <a:r>
              <a:rPr lang="en-US" altLang="zh-CN" sz="2800" dirty="0">
                <a:solidFill>
                  <a:srgbClr val="0070C0"/>
                </a:solidFill>
                <a:latin typeface="Comic Sans MS" pitchFamily="66" charset="0"/>
                <a:ea typeface="PMingLiU" pitchFamily="18" charset="-120"/>
              </a:rPr>
              <a:t>registers[</a:t>
            </a:r>
            <a:r>
              <a:rPr lang="en-US" altLang="zh-CN" sz="2800" dirty="0" err="1">
                <a:solidFill>
                  <a:srgbClr val="0070C0"/>
                </a:solidFill>
                <a:latin typeface="Comic Sans MS" pitchFamily="66" charset="0"/>
                <a:ea typeface="PMingLiU" pitchFamily="18" charset="-120"/>
              </a:rPr>
              <a:t>PCReg</a:t>
            </a:r>
            <a:r>
              <a:rPr lang="en-US" altLang="zh-CN" sz="2800" dirty="0">
                <a:solidFill>
                  <a:srgbClr val="0070C0"/>
                </a:solidFill>
                <a:latin typeface="Comic Sans MS" pitchFamily="66" charset="0"/>
                <a:ea typeface="PMingLiU" pitchFamily="18" charset="-120"/>
              </a:rPr>
              <a:t>] = registers[</a:t>
            </a:r>
            <a:r>
              <a:rPr lang="en-US" altLang="zh-CN" sz="2800" dirty="0" err="1">
                <a:solidFill>
                  <a:srgbClr val="0070C0"/>
                </a:solidFill>
                <a:latin typeface="Comic Sans MS" pitchFamily="66" charset="0"/>
                <a:ea typeface="PMingLiU" pitchFamily="18" charset="-120"/>
              </a:rPr>
              <a:t>NextPCReg</a:t>
            </a:r>
            <a:r>
              <a:rPr lang="en-US" altLang="zh-CN" sz="2800" dirty="0">
                <a:solidFill>
                  <a:srgbClr val="0070C0"/>
                </a:solidFill>
                <a:latin typeface="Comic Sans MS" pitchFamily="66" charset="0"/>
                <a:ea typeface="PMingLiU" pitchFamily="18" charset="-120"/>
              </a:rPr>
              <a:t>];</a:t>
            </a:r>
          </a:p>
          <a:p>
            <a:pPr lvl="1" eaLnBrk="1" hangingPunct="1">
              <a:buFont typeface="Wingdings" pitchFamily="2" charset="2"/>
              <a:buNone/>
            </a:pPr>
            <a:r>
              <a:rPr lang="en-US" altLang="zh-CN" sz="2800" dirty="0">
                <a:solidFill>
                  <a:srgbClr val="0070C0"/>
                </a:solidFill>
                <a:latin typeface="Comic Sans MS" pitchFamily="66" charset="0"/>
                <a:ea typeface="PMingLiU" pitchFamily="18" charset="-120"/>
              </a:rPr>
              <a:t>registers[</a:t>
            </a:r>
            <a:r>
              <a:rPr lang="en-US" altLang="zh-CN" sz="2800" dirty="0" err="1">
                <a:solidFill>
                  <a:srgbClr val="0070C0"/>
                </a:solidFill>
                <a:latin typeface="Comic Sans MS" pitchFamily="66" charset="0"/>
                <a:ea typeface="PMingLiU" pitchFamily="18" charset="-120"/>
              </a:rPr>
              <a:t>NextPCReg</a:t>
            </a:r>
            <a:r>
              <a:rPr lang="en-US" altLang="zh-CN" sz="2800" dirty="0">
                <a:solidFill>
                  <a:srgbClr val="0070C0"/>
                </a:solidFill>
                <a:latin typeface="Comic Sans MS" pitchFamily="66" charset="0"/>
                <a:ea typeface="PMingLiU" pitchFamily="18" charset="-120"/>
              </a:rPr>
              <a:t>] = </a:t>
            </a:r>
            <a:r>
              <a:rPr lang="en-US" altLang="zh-CN" sz="2800" dirty="0" err="1">
                <a:solidFill>
                  <a:srgbClr val="0070C0"/>
                </a:solidFill>
                <a:latin typeface="Comic Sans MS" pitchFamily="66" charset="0"/>
                <a:ea typeface="PMingLiU" pitchFamily="18" charset="-120"/>
              </a:rPr>
              <a:t>pcAfter</a:t>
            </a:r>
            <a:r>
              <a:rPr lang="en-US" altLang="zh-CN" sz="2800" dirty="0">
                <a:solidFill>
                  <a:srgbClr val="0070C0"/>
                </a:solidFill>
                <a:latin typeface="Comic Sans MS" pitchFamily="66" charset="0"/>
                <a:ea typeface="PMingLiU" pitchFamily="18" charset="-120"/>
              </a:rPr>
              <a:t>;</a:t>
            </a:r>
          </a:p>
          <a:p>
            <a:pPr lvl="1" eaLnBrk="1" hangingPunct="1">
              <a:buFont typeface="Wingdings" pitchFamily="2" charset="2"/>
              <a:buNone/>
            </a:pPr>
            <a:r>
              <a:rPr lang="en-US" altLang="zh-CN" sz="2800" dirty="0">
                <a:solidFill>
                  <a:srgbClr val="0070C0"/>
                </a:solidFill>
                <a:latin typeface="Comic Sans MS" pitchFamily="66" charset="0"/>
                <a:ea typeface="PMingLiU" pitchFamily="18" charset="-120"/>
              </a:rPr>
              <a:t>}</a:t>
            </a:r>
          </a:p>
          <a:p>
            <a:pPr eaLnBrk="1" hangingPunct="1"/>
            <a:endParaRPr lang="en-US" altLang="zh-CN" sz="2800" dirty="0">
              <a:solidFill>
                <a:srgbClr val="0070C0"/>
              </a:solidFill>
              <a:latin typeface="Comic Sans MS" pitchFamily="66" charset="0"/>
              <a:ea typeface="PMingLiU" pitchFamily="18"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22533" name="Rectangle 3"/>
          <p:cNvSpPr>
            <a:spLocks noGrp="1" noChangeArrowheads="1"/>
          </p:cNvSpPr>
          <p:nvPr>
            <p:ph type="body" idx="1"/>
          </p:nvPr>
        </p:nvSpPr>
        <p:spPr>
          <a:xfrm>
            <a:off x="527538" y="1143001"/>
            <a:ext cx="10849708" cy="4987925"/>
          </a:xfrm>
        </p:spPr>
        <p:txBody>
          <a:bodyPr/>
          <a:lstStyle/>
          <a:p>
            <a:pPr eaLnBrk="1" hangingPunct="1">
              <a:lnSpc>
                <a:spcPct val="95000"/>
              </a:lnSpc>
            </a:pPr>
            <a:r>
              <a:rPr lang="en-US" altLang="zh-CN" sz="2000">
                <a:latin typeface="Baskerville Old Face" pitchFamily="18" charset="0"/>
                <a:ea typeface="宋体" pitchFamily="2" charset="-122"/>
              </a:rPr>
              <a:t>Simulation of Exception Handling</a:t>
            </a:r>
          </a:p>
          <a:p>
            <a:pPr lvl="1" eaLnBrk="1" hangingPunct="1">
              <a:lnSpc>
                <a:spcPct val="95000"/>
              </a:lnSpc>
            </a:pPr>
            <a:r>
              <a:rPr lang="en-US" altLang="zh-CN" sz="2000">
                <a:latin typeface="Baskerville Old Face" pitchFamily="18" charset="0"/>
                <a:ea typeface="宋体" pitchFamily="2" charset="-122"/>
              </a:rPr>
              <a:t>change to the system mode</a:t>
            </a:r>
          </a:p>
          <a:p>
            <a:pPr lvl="1" eaLnBrk="1" hangingPunct="1">
              <a:lnSpc>
                <a:spcPct val="95000"/>
              </a:lnSpc>
            </a:pPr>
            <a:r>
              <a:rPr lang="en-US" altLang="zh-CN" sz="2000">
                <a:latin typeface="Baskerville Old Face" pitchFamily="18" charset="0"/>
                <a:ea typeface="宋体" pitchFamily="2" charset="-122"/>
              </a:rPr>
              <a:t>call the corresponding exception handler according to the type of the exception.</a:t>
            </a:r>
          </a:p>
          <a:p>
            <a:pPr lvl="1" eaLnBrk="1" hangingPunct="1">
              <a:lnSpc>
                <a:spcPct val="95000"/>
              </a:lnSpc>
              <a:buFont typeface="Wingdings" pitchFamily="2" charset="2"/>
              <a:buNone/>
            </a:pPr>
            <a:endParaRPr lang="en-US" altLang="zh-CN" sz="2000">
              <a:latin typeface="Baskerville Old Face" pitchFamily="18" charset="0"/>
              <a:ea typeface="宋体" pitchFamily="2" charset="-122"/>
            </a:endParaRPr>
          </a:p>
          <a:p>
            <a:pPr lvl="1"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void Machine::RaiseException(ExceptionType which, int badVAddr)  {</a:t>
            </a:r>
          </a:p>
          <a:p>
            <a:pPr lvl="2"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DEBUG('m', "Exception: %s\n", exceptionNames[which]);</a:t>
            </a:r>
          </a:p>
          <a:p>
            <a:pPr lvl="2"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 ASSERT(interrupt-&gt;getStatus() == UserMode);</a:t>
            </a:r>
          </a:p>
          <a:p>
            <a:pPr lvl="2"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registers[BadVAddrReg] = badVAddr;</a:t>
            </a:r>
          </a:p>
          <a:p>
            <a:pPr lvl="2"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DelayedLoad(0, 0); 			</a:t>
            </a:r>
            <a:r>
              <a:rPr lang="en-US" altLang="zh-CN" sz="2000">
                <a:solidFill>
                  <a:srgbClr val="0070C0"/>
                </a:solidFill>
                <a:latin typeface="Baskerville Old Face" pitchFamily="18" charset="0"/>
                <a:ea typeface="PMingLiU" pitchFamily="18" charset="-120"/>
              </a:rPr>
              <a:t>// finish anything in progress</a:t>
            </a:r>
          </a:p>
          <a:p>
            <a:pPr lvl="2"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interrupt-&gt;setStatus(SystemMode);</a:t>
            </a:r>
          </a:p>
          <a:p>
            <a:pPr lvl="2"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ExceptionHandler(which); 		</a:t>
            </a:r>
            <a:r>
              <a:rPr lang="en-US" altLang="zh-CN" sz="2000">
                <a:solidFill>
                  <a:srgbClr val="0070C0"/>
                </a:solidFill>
                <a:latin typeface="Baskerville Old Face" pitchFamily="18" charset="0"/>
                <a:ea typeface="PMingLiU" pitchFamily="18" charset="-120"/>
              </a:rPr>
              <a:t>// interrupts are enabled at this</a:t>
            </a:r>
            <a:r>
              <a:rPr lang="en-US" altLang="zh-CN" sz="2000">
                <a:solidFill>
                  <a:srgbClr val="0070C0"/>
                </a:solidFill>
                <a:latin typeface="Comic Sans MS" pitchFamily="66" charset="0"/>
                <a:ea typeface="PMingLiU" pitchFamily="18" charset="-120"/>
              </a:rPr>
              <a:t> </a:t>
            </a:r>
            <a:r>
              <a:rPr lang="en-US" altLang="zh-CN" sz="2000">
                <a:solidFill>
                  <a:srgbClr val="0070C0"/>
                </a:solidFill>
                <a:latin typeface="Baskerville Old Face" pitchFamily="18" charset="0"/>
                <a:ea typeface="PMingLiU" pitchFamily="18" charset="-120"/>
              </a:rPr>
              <a:t>point</a:t>
            </a:r>
          </a:p>
          <a:p>
            <a:pPr lvl="2"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interrupt-&gt;setStatus(UserMode);</a:t>
            </a:r>
          </a:p>
          <a:p>
            <a:pPr lvl="1"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a:t>
            </a:r>
          </a:p>
          <a:p>
            <a:pPr eaLnBrk="1" hangingPunct="1">
              <a:lnSpc>
                <a:spcPct val="95000"/>
              </a:lnSpc>
            </a:pPr>
            <a:endParaRPr lang="en-US" altLang="zh-CN" sz="2000">
              <a:solidFill>
                <a:srgbClr val="990000"/>
              </a:solidFill>
              <a:latin typeface="Comic Sans MS" pitchFamily="66" charset="0"/>
              <a:ea typeface="PMingLiU" pitchFamily="18"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zh-CN">
                <a:ea typeface="宋体" pitchFamily="2" charset="-122"/>
              </a:rPr>
              <a:t>Outline</a:t>
            </a:r>
          </a:p>
        </p:txBody>
      </p:sp>
      <p:sp>
        <p:nvSpPr>
          <p:cNvPr id="23557" name="Rectangle 3"/>
          <p:cNvSpPr>
            <a:spLocks noGrp="1" noChangeArrowheads="1"/>
          </p:cNvSpPr>
          <p:nvPr>
            <p:ph type="body" idx="1"/>
          </p:nvPr>
        </p:nvSpPr>
        <p:spPr/>
        <p:txBody>
          <a:bodyPr/>
          <a:lstStyle/>
          <a:p>
            <a:pPr eaLnBrk="1" hangingPunct="1"/>
            <a:r>
              <a:rPr lang="en-US" altLang="zh-CN" sz="4800">
                <a:latin typeface="Baskerville Old Face" pitchFamily="18" charset="0"/>
                <a:ea typeface="宋体" pitchFamily="2" charset="-122"/>
              </a:rPr>
              <a:t>Kernel Threads and User Processes</a:t>
            </a:r>
          </a:p>
          <a:p>
            <a:pPr eaLnBrk="1" hangingPunct="1"/>
            <a:r>
              <a:rPr lang="en-US" altLang="zh-CN" sz="4800">
                <a:latin typeface="Baskerville Old Face" pitchFamily="18" charset="0"/>
                <a:ea typeface="宋体" pitchFamily="2" charset="-122"/>
              </a:rPr>
              <a:t>MIPS Simulator</a:t>
            </a:r>
          </a:p>
          <a:p>
            <a:pPr eaLnBrk="1" hangingPunct="1"/>
            <a:r>
              <a:rPr lang="en-US" altLang="zh-CN" sz="4800" u="sng">
                <a:solidFill>
                  <a:srgbClr val="0070C0"/>
                </a:solidFill>
                <a:latin typeface="Baskerville Old Face" pitchFamily="18" charset="0"/>
                <a:ea typeface="宋体" pitchFamily="2" charset="-122"/>
              </a:rPr>
              <a:t>Nachos User Programs</a:t>
            </a:r>
          </a:p>
          <a:p>
            <a:pPr eaLnBrk="1" hangingPunct="1"/>
            <a:r>
              <a:rPr lang="en-US" altLang="zh-CN" sz="4800">
                <a:latin typeface="Baskerville Old Face" pitchFamily="18" charset="0"/>
                <a:ea typeface="宋体" pitchFamily="2" charset="-122"/>
              </a:rPr>
              <a:t>Implementation of Nachos System Calls</a:t>
            </a:r>
          </a:p>
          <a:p>
            <a:pPr eaLnBrk="1" hangingPunct="1"/>
            <a:endParaRPr lang="en-US" altLang="zh-CN" sz="4800">
              <a:latin typeface="Baskerville Old Face" pitchFamily="18" charset="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zh-CN">
                <a:ea typeface="宋体" pitchFamily="2" charset="-122"/>
              </a:rPr>
              <a:t>Outline</a:t>
            </a:r>
          </a:p>
        </p:txBody>
      </p:sp>
      <p:sp>
        <p:nvSpPr>
          <p:cNvPr id="5125" name="Rectangle 3"/>
          <p:cNvSpPr>
            <a:spLocks noGrp="1" noChangeArrowheads="1"/>
          </p:cNvSpPr>
          <p:nvPr>
            <p:ph type="body" idx="1"/>
          </p:nvPr>
        </p:nvSpPr>
        <p:spPr>
          <a:xfrm>
            <a:off x="609600" y="1142999"/>
            <a:ext cx="10706100" cy="4932485"/>
          </a:xfrm>
        </p:spPr>
        <p:txBody>
          <a:bodyPr/>
          <a:lstStyle/>
          <a:p>
            <a:pPr eaLnBrk="1" hangingPunct="1"/>
            <a:r>
              <a:rPr lang="en-US" altLang="zh-CN" sz="4800" u="sng">
                <a:solidFill>
                  <a:srgbClr val="0070C0"/>
                </a:solidFill>
                <a:latin typeface="Baskerville Old Face" pitchFamily="18" charset="0"/>
                <a:ea typeface="宋体" pitchFamily="2" charset="-122"/>
              </a:rPr>
              <a:t>Kernel Threads and User Processes</a:t>
            </a:r>
          </a:p>
          <a:p>
            <a:pPr eaLnBrk="1" hangingPunct="1"/>
            <a:r>
              <a:rPr lang="en-US" altLang="zh-CN" sz="4800">
                <a:latin typeface="Baskerville Old Face" pitchFamily="18" charset="0"/>
                <a:ea typeface="宋体" pitchFamily="2" charset="-122"/>
              </a:rPr>
              <a:t>MIPS Simulator</a:t>
            </a:r>
          </a:p>
          <a:p>
            <a:pPr eaLnBrk="1" hangingPunct="1"/>
            <a:r>
              <a:rPr lang="en-US" altLang="zh-CN" sz="4800">
                <a:latin typeface="Baskerville Old Face" pitchFamily="18" charset="0"/>
                <a:ea typeface="宋体" pitchFamily="2" charset="-122"/>
              </a:rPr>
              <a:t>Nachos User Programs</a:t>
            </a:r>
          </a:p>
          <a:p>
            <a:pPr eaLnBrk="1" hangingPunct="1"/>
            <a:r>
              <a:rPr lang="en-US" altLang="zh-CN" sz="4800">
                <a:latin typeface="Baskerville Old Face" pitchFamily="18" charset="0"/>
                <a:ea typeface="宋体" pitchFamily="2" charset="-122"/>
              </a:rPr>
              <a:t>Implementation of Nachos System Calls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zh-CN">
                <a:ea typeface="宋体" pitchFamily="2" charset="-122"/>
              </a:rPr>
              <a:t>Nachos User Programs</a:t>
            </a:r>
          </a:p>
        </p:txBody>
      </p:sp>
      <p:sp>
        <p:nvSpPr>
          <p:cNvPr id="24581" name="Rectangle 3"/>
          <p:cNvSpPr>
            <a:spLocks noGrp="1" noChangeArrowheads="1"/>
          </p:cNvSpPr>
          <p:nvPr>
            <p:ph type="body" idx="1"/>
          </p:nvPr>
        </p:nvSpPr>
        <p:spPr>
          <a:xfrm>
            <a:off x="609600" y="1031266"/>
            <a:ext cx="10972799" cy="4626984"/>
          </a:xfrm>
        </p:spPr>
        <p:txBody>
          <a:bodyPr/>
          <a:lstStyle/>
          <a:p>
            <a:pPr eaLnBrk="1" hangingPunct="1">
              <a:buFont typeface="Wingdings" pitchFamily="2" charset="2"/>
              <a:buNone/>
            </a:pPr>
            <a:r>
              <a:rPr lang="en-US" altLang="zh-CN" sz="2400">
                <a:latin typeface="Baskerville Old Face" pitchFamily="18" charset="0"/>
                <a:ea typeface="宋体" pitchFamily="2" charset="-122"/>
              </a:rPr>
              <a:t>How to Make Binary Executables of Nachos User Programs</a:t>
            </a:r>
          </a:p>
          <a:p>
            <a:pPr eaLnBrk="1" hangingPunct="1"/>
            <a:r>
              <a:rPr lang="en-US" altLang="zh-CN" sz="2400">
                <a:latin typeface="Baskerville Old Face" pitchFamily="18" charset="0"/>
                <a:ea typeface="宋体" pitchFamily="2" charset="-122"/>
              </a:rPr>
              <a:t>Compile MIPS assembly program </a:t>
            </a:r>
            <a:r>
              <a:rPr lang="en-US" altLang="zh-CN" sz="2400" i="1">
                <a:solidFill>
                  <a:srgbClr val="0070C0"/>
                </a:solidFill>
                <a:latin typeface="Baskerville Old Face" pitchFamily="18" charset="0"/>
                <a:ea typeface="宋体" pitchFamily="2" charset="-122"/>
              </a:rPr>
              <a:t>start.s</a:t>
            </a:r>
            <a:r>
              <a:rPr lang="en-US" altLang="zh-CN" sz="2400">
                <a:solidFill>
                  <a:srgbClr val="0070C0"/>
                </a:solidFill>
                <a:latin typeface="Baskerville Old Face" pitchFamily="18" charset="0"/>
                <a:ea typeface="宋体" pitchFamily="2" charset="-122"/>
              </a:rPr>
              <a:t> </a:t>
            </a:r>
            <a:r>
              <a:rPr lang="en-US" altLang="zh-CN" sz="2400">
                <a:latin typeface="Baskerville Old Face" pitchFamily="18" charset="0"/>
                <a:ea typeface="宋体" pitchFamily="2" charset="-122"/>
              </a:rPr>
              <a:t>to MIPS object module</a:t>
            </a:r>
          </a:p>
          <a:p>
            <a:pPr eaLnBrk="1" hangingPunct="1"/>
            <a:r>
              <a:rPr lang="en-US" altLang="zh-CN" sz="2400">
                <a:latin typeface="Baskerville Old Face" pitchFamily="18" charset="0"/>
                <a:ea typeface="宋体" pitchFamily="2" charset="-122"/>
              </a:rPr>
              <a:t>Compile C programs into MIPS object modules</a:t>
            </a:r>
          </a:p>
          <a:p>
            <a:pPr eaLnBrk="1" hangingPunct="1"/>
            <a:r>
              <a:rPr lang="en-US" altLang="zh-CN" sz="2400">
                <a:latin typeface="Baskerville Old Face" pitchFamily="18" charset="0"/>
                <a:ea typeface="宋体" pitchFamily="2" charset="-122"/>
              </a:rPr>
              <a:t>Link the object modules to form the load module in COFF</a:t>
            </a:r>
          </a:p>
          <a:p>
            <a:pPr eaLnBrk="1" hangingPunct="1"/>
            <a:r>
              <a:rPr lang="en-US" altLang="zh-CN" sz="2400">
                <a:latin typeface="Baskerville Old Face" pitchFamily="18" charset="0"/>
                <a:ea typeface="宋体" pitchFamily="2" charset="-122"/>
              </a:rPr>
              <a:t>Convert the load module to use NOFF format</a:t>
            </a:r>
          </a:p>
          <a:p>
            <a:pPr eaLnBrk="1" hangingPunct="1"/>
            <a:endParaRPr lang="en-US" altLang="zh-CN" sz="2400">
              <a:latin typeface="Baskerville Old Face" pitchFamily="18" charset="0"/>
              <a:ea typeface="宋体" pitchFamily="2" charset="-122"/>
            </a:endParaRPr>
          </a:p>
        </p:txBody>
      </p:sp>
      <p:pic>
        <p:nvPicPr>
          <p:cNvPr id="5" name="图片 4">
            <a:extLst>
              <a:ext uri="{FF2B5EF4-FFF2-40B4-BE49-F238E27FC236}">
                <a16:creationId xmlns:a16="http://schemas.microsoft.com/office/drawing/2014/main" id="{FE472B23-D2E4-4BCB-975B-8E8FE3A46EBC}"/>
              </a:ext>
            </a:extLst>
          </p:cNvPr>
          <p:cNvPicPr>
            <a:picLocks noChangeAspect="1"/>
          </p:cNvPicPr>
          <p:nvPr/>
        </p:nvPicPr>
        <p:blipFill>
          <a:blip r:embed="rId2"/>
          <a:stretch>
            <a:fillRect/>
          </a:stretch>
        </p:blipFill>
        <p:spPr>
          <a:xfrm>
            <a:off x="2768775" y="3429000"/>
            <a:ext cx="8116103" cy="305972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altLang="zh-CN">
                <a:ea typeface="宋体" pitchFamily="2" charset="-122"/>
              </a:rPr>
              <a:t>Nachos User Programs</a:t>
            </a:r>
          </a:p>
        </p:txBody>
      </p:sp>
      <p:sp>
        <p:nvSpPr>
          <p:cNvPr id="25605" name="Rectangle 3"/>
          <p:cNvSpPr>
            <a:spLocks noGrp="1" noChangeArrowheads="1"/>
          </p:cNvSpPr>
          <p:nvPr>
            <p:ph type="body" idx="1"/>
          </p:nvPr>
        </p:nvSpPr>
        <p:spPr/>
        <p:txBody>
          <a:bodyPr/>
          <a:lstStyle/>
          <a:p>
            <a:pPr eaLnBrk="1" hangingPunct="1"/>
            <a:r>
              <a:rPr lang="en-US" altLang="zh-CN" sz="3600">
                <a:latin typeface="Baskerville Old Face" pitchFamily="18" charset="0"/>
                <a:ea typeface="宋体" pitchFamily="2" charset="-122"/>
              </a:rPr>
              <a:t>Start program </a:t>
            </a:r>
            <a:r>
              <a:rPr lang="en-US" altLang="zh-CN" sz="3600">
                <a:solidFill>
                  <a:srgbClr val="0070C0"/>
                </a:solidFill>
                <a:latin typeface="Comic Sans MS" pitchFamily="66" charset="0"/>
                <a:ea typeface="宋体" pitchFamily="2" charset="-122"/>
              </a:rPr>
              <a:t>start.s</a:t>
            </a:r>
          </a:p>
          <a:p>
            <a:pPr lvl="1" eaLnBrk="1" hangingPunct="1"/>
            <a:r>
              <a:rPr lang="en-US" altLang="zh-CN" sz="3600">
                <a:latin typeface="Baskerville Old Face" pitchFamily="18" charset="0"/>
                <a:ea typeface="宋体" pitchFamily="2" charset="-122"/>
              </a:rPr>
              <a:t>It provides the top level code as the starting point to control the calls to </a:t>
            </a:r>
            <a:r>
              <a:rPr lang="en-US" altLang="zh-CN" sz="3600" i="1">
                <a:solidFill>
                  <a:srgbClr val="0070C0"/>
                </a:solidFill>
                <a:latin typeface="Baskerville Old Face" pitchFamily="18" charset="0"/>
                <a:ea typeface="宋体" pitchFamily="2" charset="-122"/>
              </a:rPr>
              <a:t>main()</a:t>
            </a:r>
            <a:r>
              <a:rPr lang="en-US" altLang="zh-CN" sz="3600">
                <a:solidFill>
                  <a:srgbClr val="0070C0"/>
                </a:solidFill>
                <a:latin typeface="Baskerville Old Face" pitchFamily="18" charset="0"/>
                <a:ea typeface="宋体" pitchFamily="2" charset="-122"/>
              </a:rPr>
              <a:t> </a:t>
            </a:r>
            <a:r>
              <a:rPr lang="en-US" altLang="zh-CN" sz="3600">
                <a:latin typeface="Baskerville Old Face" pitchFamily="18" charset="0"/>
                <a:ea typeface="宋体" pitchFamily="2" charset="-122"/>
              </a:rPr>
              <a:t>function and </a:t>
            </a:r>
            <a:r>
              <a:rPr lang="en-US" altLang="zh-CN" sz="3600" i="1">
                <a:solidFill>
                  <a:srgbClr val="0070C0"/>
                </a:solidFill>
                <a:latin typeface="Baskerville Old Face" pitchFamily="18" charset="0"/>
                <a:ea typeface="宋体" pitchFamily="2" charset="-122"/>
              </a:rPr>
              <a:t>Exit()</a:t>
            </a:r>
            <a:r>
              <a:rPr lang="en-US" altLang="zh-CN" sz="3600">
                <a:solidFill>
                  <a:srgbClr val="0070C0"/>
                </a:solidFill>
                <a:latin typeface="Baskerville Old Face" pitchFamily="18" charset="0"/>
                <a:ea typeface="宋体" pitchFamily="2" charset="-122"/>
              </a:rPr>
              <a:t> </a:t>
            </a:r>
            <a:r>
              <a:rPr lang="en-US" altLang="zh-CN" sz="3600">
                <a:latin typeface="Baskerville Old Face" pitchFamily="18" charset="0"/>
                <a:ea typeface="宋体" pitchFamily="2" charset="-122"/>
              </a:rPr>
              <a:t>system call after the </a:t>
            </a:r>
            <a:r>
              <a:rPr lang="en-US" altLang="zh-CN" sz="3600" i="1">
                <a:solidFill>
                  <a:srgbClr val="0070C0"/>
                </a:solidFill>
                <a:latin typeface="Baskerville Old Face" pitchFamily="18" charset="0"/>
                <a:ea typeface="宋体" pitchFamily="2" charset="-122"/>
              </a:rPr>
              <a:t>main()</a:t>
            </a:r>
            <a:r>
              <a:rPr lang="en-US" altLang="zh-CN" sz="3600">
                <a:solidFill>
                  <a:srgbClr val="0070C0"/>
                </a:solidFill>
                <a:latin typeface="Baskerville Old Face" pitchFamily="18" charset="0"/>
                <a:ea typeface="宋体" pitchFamily="2" charset="-122"/>
              </a:rPr>
              <a:t> </a:t>
            </a:r>
            <a:r>
              <a:rPr lang="en-US" altLang="zh-CN" sz="3600">
                <a:latin typeface="Baskerville Old Face" pitchFamily="18" charset="0"/>
                <a:ea typeface="宋体" pitchFamily="2" charset="-122"/>
              </a:rPr>
              <a:t>function is finished.</a:t>
            </a:r>
          </a:p>
          <a:p>
            <a:pPr lvl="1" eaLnBrk="1" hangingPunct="1"/>
            <a:r>
              <a:rPr lang="en-US" altLang="zh-CN" sz="3600">
                <a:latin typeface="Baskerville Old Face" pitchFamily="18" charset="0"/>
                <a:ea typeface="宋体" pitchFamily="2" charset="-122"/>
              </a:rPr>
              <a:t>It provides the assembly code implementation of all the </a:t>
            </a:r>
            <a:r>
              <a:rPr lang="en-US" altLang="zh-CN" sz="3600">
                <a:solidFill>
                  <a:srgbClr val="0070C0"/>
                </a:solidFill>
                <a:latin typeface="Baskerville Old Face" pitchFamily="18" charset="0"/>
                <a:ea typeface="宋体" pitchFamily="2" charset="-122"/>
              </a:rPr>
              <a:t>Nachos system calls (11 of them).</a:t>
            </a:r>
          </a:p>
          <a:p>
            <a:pPr lvl="3" eaLnBrk="1" hangingPunct="1">
              <a:buFont typeface="Wingdings" pitchFamily="2" charset="2"/>
              <a:buNone/>
            </a:pPr>
            <a:endParaRPr lang="en-US" altLang="zh-CN" sz="3600">
              <a:latin typeface="Baskerville Old Face" pitchFamily="18" charset="0"/>
              <a:ea typeface="宋体" pitchFamily="2" charset="-122"/>
            </a:endParaRPr>
          </a:p>
          <a:p>
            <a:pPr eaLnBrk="1" hangingPunct="1"/>
            <a:endParaRPr lang="en-US" altLang="zh-CN" sz="3600">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zh-CN">
                <a:ea typeface="宋体" pitchFamily="2" charset="-122"/>
              </a:rPr>
              <a:t>Nachos User Programs</a:t>
            </a:r>
          </a:p>
        </p:txBody>
      </p:sp>
      <p:sp>
        <p:nvSpPr>
          <p:cNvPr id="27653" name="Rectangle 3"/>
          <p:cNvSpPr>
            <a:spLocks noGrp="1" noChangeArrowheads="1"/>
          </p:cNvSpPr>
          <p:nvPr>
            <p:ph type="body" idx="1"/>
          </p:nvPr>
        </p:nvSpPr>
        <p:spPr>
          <a:xfrm>
            <a:off x="609601" y="952135"/>
            <a:ext cx="10972799" cy="5672012"/>
          </a:xfrm>
        </p:spPr>
        <p:txBody>
          <a:bodyPr/>
          <a:lstStyle/>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#define IN_ASM</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#include "syscall.h"</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.text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.align 2</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.globl _start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.ent _start</a:t>
            </a:r>
          </a:p>
          <a:p>
            <a:pPr lvl="1" eaLnBrk="1" hangingPunct="1">
              <a:lnSpc>
                <a:spcPct val="80000"/>
              </a:lnSpc>
              <a:buFont typeface="Wingdings" pitchFamily="2" charset="2"/>
              <a:buNone/>
            </a:pPr>
            <a:r>
              <a:rPr lang="en-US" altLang="zh-CN" sz="1600" b="1">
                <a:solidFill>
                  <a:srgbClr val="0070C0"/>
                </a:solidFill>
                <a:latin typeface="Comic Sans MS" pitchFamily="66" charset="0"/>
                <a:ea typeface="宋体" pitchFamily="2" charset="-122"/>
              </a:rPr>
              <a:t>_start: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jal main</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move $4,$0</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jal Exit 		/* if we return from main, exit(0) */</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.end _start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.globl Halt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.ent Halt</a:t>
            </a:r>
          </a:p>
          <a:p>
            <a:pPr lvl="1" eaLnBrk="1" hangingPunct="1">
              <a:lnSpc>
                <a:spcPct val="80000"/>
              </a:lnSpc>
              <a:buFont typeface="Wingdings" pitchFamily="2" charset="2"/>
              <a:buNone/>
            </a:pPr>
            <a:r>
              <a:rPr lang="en-US" altLang="zh-CN" sz="1600" b="1">
                <a:solidFill>
                  <a:srgbClr val="0070C0"/>
                </a:solidFill>
                <a:latin typeface="Comic Sans MS" pitchFamily="66" charset="0"/>
                <a:ea typeface="宋体" pitchFamily="2" charset="-122"/>
              </a:rPr>
              <a:t>Halt: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addiu $2,$0,SC_Halt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syscall</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j $31</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.end Halt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.globl Exit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.ent Exit</a:t>
            </a:r>
          </a:p>
          <a:p>
            <a:pPr lvl="1" eaLnBrk="1" hangingPunct="1">
              <a:lnSpc>
                <a:spcPct val="80000"/>
              </a:lnSpc>
              <a:buFont typeface="Wingdings" pitchFamily="2" charset="2"/>
              <a:buNone/>
            </a:pPr>
            <a:endParaRPr lang="en-US" altLang="zh-CN" sz="1600">
              <a:solidFill>
                <a:srgbClr val="0070C0"/>
              </a:solidFill>
              <a:latin typeface="Comic Sans MS" pitchFamily="66" charset="0"/>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altLang="zh-CN">
                <a:ea typeface="宋体" pitchFamily="2" charset="-122"/>
              </a:rPr>
              <a:t>Nachos User Programs</a:t>
            </a:r>
          </a:p>
        </p:txBody>
      </p:sp>
      <p:sp>
        <p:nvSpPr>
          <p:cNvPr id="29701" name="Rectangle 3"/>
          <p:cNvSpPr>
            <a:spLocks noGrp="1" noChangeArrowheads="1"/>
          </p:cNvSpPr>
          <p:nvPr>
            <p:ph type="body" idx="1"/>
          </p:nvPr>
        </p:nvSpPr>
        <p:spPr>
          <a:xfrm>
            <a:off x="609600" y="1040059"/>
            <a:ext cx="10972799" cy="5448664"/>
          </a:xfrm>
        </p:spPr>
        <p:txBody>
          <a:bodyPr/>
          <a:lstStyle/>
          <a:p>
            <a:pPr lvl="1" eaLnBrk="1" hangingPunct="1">
              <a:buFont typeface="Wingdings" pitchFamily="2" charset="2"/>
              <a:buNone/>
            </a:pPr>
            <a:r>
              <a:rPr lang="en-US" altLang="zh-CN" sz="2000" b="1">
                <a:solidFill>
                  <a:srgbClr val="0070C0"/>
                </a:solidFill>
                <a:latin typeface="Comic Sans MS" pitchFamily="66" charset="0"/>
                <a:ea typeface="宋体" pitchFamily="2" charset="-122"/>
              </a:rPr>
              <a:t>Exit:</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addiu $2,$0,SC_Exit</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syscall</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j $31</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.end Exit</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.globl Exec</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.ent Exec</a:t>
            </a:r>
          </a:p>
          <a:p>
            <a:pPr lvl="1" eaLnBrk="1" hangingPunct="1">
              <a:buFont typeface="Wingdings" pitchFamily="2" charset="2"/>
              <a:buNone/>
            </a:pPr>
            <a:r>
              <a:rPr lang="en-US" altLang="zh-CN" sz="2000">
                <a:solidFill>
                  <a:srgbClr val="0070C0"/>
                </a:solidFill>
                <a:latin typeface="Comic Sans MS" pitchFamily="66" charset="0"/>
                <a:ea typeface="宋体" pitchFamily="2" charset="-122"/>
              </a:rPr>
              <a:t>...</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.globl _main</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.ent _main</a:t>
            </a:r>
          </a:p>
          <a:p>
            <a:pPr lvl="1" eaLnBrk="1" hangingPunct="1">
              <a:buFont typeface="Wingdings" pitchFamily="2" charset="2"/>
              <a:buNone/>
            </a:pPr>
            <a:r>
              <a:rPr lang="en-US" altLang="zh-CN" sz="2000" b="1">
                <a:solidFill>
                  <a:srgbClr val="0070C0"/>
                </a:solidFill>
                <a:latin typeface="Comic Sans MS" pitchFamily="66" charset="0"/>
                <a:ea typeface="宋体" pitchFamily="2" charset="-122"/>
              </a:rPr>
              <a:t>_main:</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j $31</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.end _main</a:t>
            </a:r>
          </a:p>
          <a:p>
            <a:pPr eaLnBrk="1" hangingPunct="1">
              <a:buFont typeface="Wingdings" pitchFamily="2" charset="2"/>
              <a:buNone/>
            </a:pPr>
            <a:endParaRPr lang="en-US" altLang="zh-CN">
              <a:solidFill>
                <a:srgbClr val="0070C0"/>
              </a:solidFill>
              <a:latin typeface="Comic Sans MS" pitchFamily="66" charset="0"/>
              <a:ea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altLang="zh-CN">
                <a:ea typeface="宋体" pitchFamily="2" charset="-122"/>
              </a:rPr>
              <a:t>Nachos User Programs</a:t>
            </a:r>
          </a:p>
        </p:txBody>
      </p:sp>
      <p:sp>
        <p:nvSpPr>
          <p:cNvPr id="30725" name="Rectangle 3"/>
          <p:cNvSpPr>
            <a:spLocks noGrp="1" noChangeArrowheads="1"/>
          </p:cNvSpPr>
          <p:nvPr>
            <p:ph type="body" idx="1"/>
          </p:nvPr>
        </p:nvSpPr>
        <p:spPr>
          <a:xfrm>
            <a:off x="609600" y="1143000"/>
            <a:ext cx="10758854" cy="5196254"/>
          </a:xfrm>
        </p:spPr>
        <p:txBody>
          <a:bodyPr/>
          <a:lstStyle/>
          <a:p>
            <a:pPr eaLnBrk="1" hangingPunct="1"/>
            <a:r>
              <a:rPr lang="en-US" altLang="zh-CN" sz="3200">
                <a:latin typeface="Baskerville Old Face" pitchFamily="18" charset="0"/>
                <a:ea typeface="宋体" pitchFamily="2" charset="-122"/>
              </a:rPr>
              <a:t>Nachos System Call Interfaces in C</a:t>
            </a:r>
          </a:p>
          <a:p>
            <a:pPr lvl="1" eaLnBrk="1" hangingPunct="1"/>
            <a:r>
              <a:rPr lang="en-US" altLang="zh-CN" sz="3200">
                <a:latin typeface="Baskerville Old Face" pitchFamily="18" charset="0"/>
                <a:ea typeface="宋体" pitchFamily="2" charset="-122"/>
              </a:rPr>
              <a:t>There are 11 Nachos system calls whose prototypes are defined in</a:t>
            </a:r>
            <a:r>
              <a:rPr lang="en-US" altLang="zh-CN" sz="3200">
                <a:ea typeface="宋体" pitchFamily="2" charset="-122"/>
              </a:rPr>
              <a:t> </a:t>
            </a:r>
            <a:r>
              <a:rPr lang="en-US" altLang="zh-CN" sz="3200" i="1">
                <a:solidFill>
                  <a:srgbClr val="0070C0"/>
                </a:solidFill>
                <a:latin typeface="Comic Sans MS" pitchFamily="66" charset="0"/>
                <a:ea typeface="宋体" pitchFamily="2" charset="-122"/>
              </a:rPr>
              <a:t>../userprog/syscall.h</a:t>
            </a:r>
          </a:p>
          <a:p>
            <a:pPr lvl="1" eaLnBrk="1" hangingPunct="1"/>
            <a:r>
              <a:rPr lang="en-US" altLang="zh-CN" sz="3200">
                <a:latin typeface="Baskerville Old Face" pitchFamily="18" charset="0"/>
                <a:ea typeface="宋体" pitchFamily="2" charset="-122"/>
              </a:rPr>
              <a:t>These C functions are </a:t>
            </a:r>
            <a:r>
              <a:rPr lang="en-US" altLang="zh-CN" sz="3200" u="sng">
                <a:latin typeface="Baskerville Old Face" pitchFamily="18" charset="0"/>
                <a:ea typeface="宋体" pitchFamily="2" charset="-122"/>
              </a:rPr>
              <a:t>implemented by assembly code </a:t>
            </a:r>
            <a:r>
              <a:rPr lang="en-US" altLang="zh-CN" sz="3200">
                <a:latin typeface="Baskerville Old Face" pitchFamily="18" charset="0"/>
                <a:ea typeface="宋体" pitchFamily="2" charset="-122"/>
              </a:rPr>
              <a:t>because they need to use instruction </a:t>
            </a:r>
            <a:r>
              <a:rPr lang="en-US" altLang="zh-CN" sz="3200" i="1">
                <a:solidFill>
                  <a:srgbClr val="0070C0"/>
                </a:solidFill>
                <a:latin typeface="Baskerville Old Face" pitchFamily="18" charset="0"/>
                <a:ea typeface="宋体" pitchFamily="2" charset="-122"/>
              </a:rPr>
              <a:t>syscall</a:t>
            </a:r>
            <a:r>
              <a:rPr lang="en-US" altLang="zh-CN" sz="3200">
                <a:latin typeface="Baskerville Old Face" pitchFamily="18" charset="0"/>
                <a:ea typeface="宋体" pitchFamily="2" charset="-122"/>
              </a:rPr>
              <a:t> to trap into the kernel to complete the services required.</a:t>
            </a:r>
          </a:p>
          <a:p>
            <a:pPr lvl="1" eaLnBrk="1" hangingPunct="1"/>
            <a:r>
              <a:rPr lang="en-US" altLang="zh-CN" sz="3200">
                <a:latin typeface="Baskerville Old Face" pitchFamily="18" charset="0"/>
                <a:ea typeface="宋体" pitchFamily="2" charset="-122"/>
              </a:rPr>
              <a:t>Any Nachos user C program using these system calls need to include this file.</a:t>
            </a:r>
          </a:p>
          <a:p>
            <a:pPr lvl="1" eaLnBrk="1" hangingPunct="1">
              <a:buFont typeface="Wingdings" pitchFamily="2" charset="2"/>
              <a:buNone/>
            </a:pPr>
            <a:endParaRPr lang="en-US" altLang="zh-CN" sz="3200">
              <a:latin typeface="Baskerville Old Face" pitchFamily="18" charset="0"/>
              <a:ea typeface="宋体" pitchFamily="2" charset="-122"/>
            </a:endParaRPr>
          </a:p>
          <a:p>
            <a:pPr eaLnBrk="1" hangingPunct="1"/>
            <a:endParaRPr lang="en-US" altLang="zh-CN" sz="4000">
              <a:latin typeface="PMingLiU" pitchFamily="18" charset="-12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altLang="zh-CN">
                <a:ea typeface="宋体" pitchFamily="2" charset="-122"/>
              </a:rPr>
              <a:t>Nachos User Programs</a:t>
            </a:r>
          </a:p>
        </p:txBody>
      </p:sp>
      <p:sp>
        <p:nvSpPr>
          <p:cNvPr id="31749" name="Rectangle 3"/>
          <p:cNvSpPr>
            <a:spLocks noGrp="1" noChangeArrowheads="1"/>
          </p:cNvSpPr>
          <p:nvPr>
            <p:ph type="body" idx="1"/>
          </p:nvPr>
        </p:nvSpPr>
        <p:spPr>
          <a:xfrm>
            <a:off x="609600" y="987305"/>
            <a:ext cx="10972799" cy="4626984"/>
          </a:xfrm>
        </p:spPr>
        <p:txBody>
          <a:bodyPr/>
          <a:lstStyle/>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#ifndef SYSCALLS_H</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SYSCALLS_H</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#include "copyright.h"</a:t>
            </a:r>
          </a:p>
          <a:p>
            <a:pPr lvl="1" eaLnBrk="1" hangingPunct="1">
              <a:lnSpc>
                <a:spcPct val="80000"/>
              </a:lnSpc>
              <a:buFont typeface="Wingdings" pitchFamily="2" charset="2"/>
              <a:buNone/>
            </a:pPr>
            <a:r>
              <a:rPr lang="en-US" altLang="zh-CN" sz="2000">
                <a:solidFill>
                  <a:srgbClr val="0070C0"/>
                </a:solidFill>
                <a:ea typeface="宋体" pitchFamily="2" charset="-122"/>
              </a:rPr>
              <a:t>/* system call codes -- used by the stubs to tell the kernel which system call</a:t>
            </a:r>
          </a:p>
          <a:p>
            <a:pPr lvl="1" eaLnBrk="1" hangingPunct="1">
              <a:lnSpc>
                <a:spcPct val="80000"/>
              </a:lnSpc>
              <a:buFont typeface="Wingdings" pitchFamily="2" charset="2"/>
              <a:buNone/>
            </a:pPr>
            <a:r>
              <a:rPr lang="en-US" altLang="zh-CN" sz="2000">
                <a:solidFill>
                  <a:srgbClr val="0070C0"/>
                </a:solidFill>
                <a:ea typeface="宋体" pitchFamily="2" charset="-122"/>
              </a:rPr>
              <a:t>* is being asked for */</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SC_Halt 		0</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SC_Exit 		1</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SC_Exec 		2</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SC_Join     	3</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SC_Create 	4</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SC_Open  	5</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SC_Read   	6</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SC_Write   	7</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SC_Close  	8</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SC_Fork    	9</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SC_Yield  		10</a:t>
            </a:r>
          </a:p>
          <a:p>
            <a:pPr lvl="1" eaLnBrk="1" hangingPunct="1">
              <a:lnSpc>
                <a:spcPct val="80000"/>
              </a:lnSpc>
              <a:buFont typeface="Wingdings" pitchFamily="2" charset="2"/>
              <a:buNone/>
            </a:pPr>
            <a:endParaRPr lang="en-US" altLang="zh-CN" sz="2000">
              <a:solidFill>
                <a:srgbClr val="0070C0"/>
              </a:solidFill>
              <a:latin typeface="Comic Sans MS" pitchFamily="66" charset="0"/>
              <a:ea typeface="PMingLiU" pitchFamily="18" charset="-120"/>
            </a:endParaRPr>
          </a:p>
          <a:p>
            <a:pPr eaLnBrk="1" hangingPunct="1">
              <a:lnSpc>
                <a:spcPct val="80000"/>
              </a:lnSpc>
            </a:pPr>
            <a:endParaRPr lang="en-US" altLang="zh-CN" sz="2000">
              <a:solidFill>
                <a:srgbClr val="0070C0"/>
              </a:solidFill>
              <a:latin typeface="PMingLiU" pitchFamily="18" charset="-120"/>
              <a:ea typeface="PMingLiU" pitchFamily="18" charset="-12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Nachos User Programs</a:t>
            </a:r>
          </a:p>
        </p:txBody>
      </p:sp>
      <p:sp>
        <p:nvSpPr>
          <p:cNvPr id="32773" name="Rectangle 3"/>
          <p:cNvSpPr>
            <a:spLocks noGrp="1" noChangeArrowheads="1"/>
          </p:cNvSpPr>
          <p:nvPr>
            <p:ph type="body" idx="1"/>
          </p:nvPr>
        </p:nvSpPr>
        <p:spPr>
          <a:xfrm>
            <a:off x="1703665" y="1246186"/>
            <a:ext cx="8229600" cy="5334000"/>
          </a:xfrm>
        </p:spPr>
        <p:txBody>
          <a:bodyPr/>
          <a:lstStyle/>
          <a:p>
            <a:pPr lvl="1" eaLnBrk="1" hangingPunct="1">
              <a:lnSpc>
                <a:spcPct val="80000"/>
              </a:lnSpc>
              <a:buFont typeface="Wingdings" pitchFamily="2" charset="2"/>
              <a:buNone/>
            </a:pPr>
            <a:r>
              <a:rPr lang="en-US" altLang="zh-CN" sz="2800" dirty="0">
                <a:solidFill>
                  <a:srgbClr val="0070C0"/>
                </a:solidFill>
                <a:latin typeface="Comic Sans MS" pitchFamily="66" charset="0"/>
                <a:ea typeface="PMingLiU" pitchFamily="18" charset="-120"/>
              </a:rPr>
              <a:t>#ifndef IN_ASM</a:t>
            </a:r>
          </a:p>
          <a:p>
            <a:pPr lvl="1" eaLnBrk="1" hangingPunct="1">
              <a:lnSpc>
                <a:spcPct val="80000"/>
              </a:lnSpc>
              <a:buFont typeface="Wingdings" pitchFamily="2" charset="2"/>
              <a:buNone/>
            </a:pPr>
            <a:r>
              <a:rPr lang="en-US" altLang="zh-CN" sz="2800" dirty="0">
                <a:solidFill>
                  <a:srgbClr val="0070C0"/>
                </a:solidFill>
                <a:latin typeface="Comic Sans MS" pitchFamily="66" charset="0"/>
                <a:ea typeface="PMingLiU" pitchFamily="18" charset="-120"/>
              </a:rPr>
              <a:t>void Halt();</a:t>
            </a:r>
          </a:p>
          <a:p>
            <a:pPr lvl="1" eaLnBrk="1" hangingPunct="1">
              <a:lnSpc>
                <a:spcPct val="80000"/>
              </a:lnSpc>
              <a:buFont typeface="Wingdings" pitchFamily="2" charset="2"/>
              <a:buNone/>
            </a:pPr>
            <a:r>
              <a:rPr lang="en-US" altLang="zh-CN" sz="2800" dirty="0">
                <a:solidFill>
                  <a:srgbClr val="0070C0"/>
                </a:solidFill>
                <a:latin typeface="Comic Sans MS" pitchFamily="66" charset="0"/>
                <a:ea typeface="PMingLiU" pitchFamily="18" charset="-120"/>
              </a:rPr>
              <a:t>void Exit(int status);</a:t>
            </a:r>
          </a:p>
          <a:p>
            <a:pPr lvl="1" eaLnBrk="1" hangingPunct="1">
              <a:lnSpc>
                <a:spcPct val="80000"/>
              </a:lnSpc>
              <a:buFont typeface="Wingdings" pitchFamily="2" charset="2"/>
              <a:buNone/>
            </a:pPr>
            <a:r>
              <a:rPr lang="en-US" altLang="zh-CN" sz="2800" dirty="0">
                <a:solidFill>
                  <a:srgbClr val="0070C0"/>
                </a:solidFill>
                <a:latin typeface="Comic Sans MS" pitchFamily="66" charset="0"/>
                <a:ea typeface="PMingLiU" pitchFamily="18" charset="-120"/>
              </a:rPr>
              <a:t>typedef int </a:t>
            </a:r>
            <a:r>
              <a:rPr lang="en-US" altLang="zh-CN" sz="2800" dirty="0" err="1">
                <a:solidFill>
                  <a:srgbClr val="0070C0"/>
                </a:solidFill>
                <a:latin typeface="Comic Sans MS" pitchFamily="66" charset="0"/>
                <a:ea typeface="PMingLiU" pitchFamily="18" charset="-120"/>
              </a:rPr>
              <a:t>SpaceId</a:t>
            </a:r>
            <a:r>
              <a:rPr lang="en-US" altLang="zh-CN" sz="2800" dirty="0">
                <a:solidFill>
                  <a:srgbClr val="0070C0"/>
                </a:solidFill>
                <a:latin typeface="Comic Sans MS" pitchFamily="66" charset="0"/>
                <a:ea typeface="PMingLiU" pitchFamily="18" charset="-120"/>
              </a:rPr>
              <a:t>;</a:t>
            </a:r>
          </a:p>
          <a:p>
            <a:pPr lvl="1" eaLnBrk="1" hangingPunct="1">
              <a:lnSpc>
                <a:spcPct val="80000"/>
              </a:lnSpc>
              <a:buFont typeface="Wingdings" pitchFamily="2" charset="2"/>
              <a:buNone/>
            </a:pPr>
            <a:r>
              <a:rPr lang="en-US" altLang="zh-CN" sz="2800" dirty="0" err="1">
                <a:solidFill>
                  <a:srgbClr val="0070C0"/>
                </a:solidFill>
                <a:latin typeface="Comic Sans MS" pitchFamily="66" charset="0"/>
                <a:ea typeface="PMingLiU" pitchFamily="18" charset="-120"/>
              </a:rPr>
              <a:t>SpaceId</a:t>
            </a:r>
            <a:r>
              <a:rPr lang="en-US" altLang="zh-CN" sz="2800" dirty="0">
                <a:solidFill>
                  <a:srgbClr val="0070C0"/>
                </a:solidFill>
                <a:latin typeface="Comic Sans MS" pitchFamily="66" charset="0"/>
                <a:ea typeface="PMingLiU" pitchFamily="18" charset="-120"/>
              </a:rPr>
              <a:t> Exec(char *name);</a:t>
            </a:r>
          </a:p>
          <a:p>
            <a:pPr lvl="1" eaLnBrk="1" hangingPunct="1">
              <a:lnSpc>
                <a:spcPct val="80000"/>
              </a:lnSpc>
              <a:buFont typeface="Wingdings" pitchFamily="2" charset="2"/>
              <a:buNone/>
            </a:pPr>
            <a:r>
              <a:rPr lang="en-US" altLang="zh-CN" sz="2800" dirty="0">
                <a:solidFill>
                  <a:srgbClr val="0070C0"/>
                </a:solidFill>
                <a:latin typeface="Comic Sans MS" pitchFamily="66" charset="0"/>
                <a:ea typeface="PMingLiU" pitchFamily="18" charset="-120"/>
              </a:rPr>
              <a:t>int Join(</a:t>
            </a:r>
            <a:r>
              <a:rPr lang="en-US" altLang="zh-CN" sz="2800" dirty="0" err="1">
                <a:solidFill>
                  <a:srgbClr val="0070C0"/>
                </a:solidFill>
                <a:latin typeface="Comic Sans MS" pitchFamily="66" charset="0"/>
                <a:ea typeface="PMingLiU" pitchFamily="18" charset="-120"/>
              </a:rPr>
              <a:t>SpaceId</a:t>
            </a:r>
            <a:r>
              <a:rPr lang="en-US" altLang="zh-CN" sz="2800" dirty="0">
                <a:solidFill>
                  <a:srgbClr val="0070C0"/>
                </a:solidFill>
                <a:latin typeface="Comic Sans MS" pitchFamily="66" charset="0"/>
                <a:ea typeface="PMingLiU" pitchFamily="18" charset="-120"/>
              </a:rPr>
              <a:t> id);</a:t>
            </a:r>
          </a:p>
          <a:p>
            <a:pPr lvl="1" eaLnBrk="1" hangingPunct="1">
              <a:lnSpc>
                <a:spcPct val="80000"/>
              </a:lnSpc>
              <a:buFont typeface="Wingdings" pitchFamily="2" charset="2"/>
              <a:buNone/>
            </a:pPr>
            <a:r>
              <a:rPr lang="en-US" altLang="zh-CN" sz="2800" dirty="0">
                <a:solidFill>
                  <a:srgbClr val="0070C0"/>
                </a:solidFill>
                <a:latin typeface="Comic Sans MS" pitchFamily="66" charset="0"/>
                <a:ea typeface="PMingLiU" pitchFamily="18" charset="-120"/>
              </a:rPr>
              <a:t>typedef int </a:t>
            </a:r>
            <a:r>
              <a:rPr lang="en-US" altLang="zh-CN" sz="2800" dirty="0" err="1">
                <a:solidFill>
                  <a:srgbClr val="0070C0"/>
                </a:solidFill>
                <a:latin typeface="Comic Sans MS" pitchFamily="66" charset="0"/>
                <a:ea typeface="PMingLiU" pitchFamily="18" charset="-120"/>
              </a:rPr>
              <a:t>OpenFileId</a:t>
            </a:r>
            <a:r>
              <a:rPr lang="en-US" altLang="zh-CN" sz="2800" dirty="0">
                <a:solidFill>
                  <a:srgbClr val="0070C0"/>
                </a:solidFill>
                <a:latin typeface="Comic Sans MS" pitchFamily="66" charset="0"/>
                <a:ea typeface="PMingLiU" pitchFamily="18" charset="-120"/>
              </a:rPr>
              <a:t>;</a:t>
            </a:r>
          </a:p>
          <a:p>
            <a:pPr lvl="1" eaLnBrk="1" hangingPunct="1">
              <a:lnSpc>
                <a:spcPct val="80000"/>
              </a:lnSpc>
              <a:buFont typeface="Wingdings" pitchFamily="2" charset="2"/>
              <a:buNone/>
            </a:pPr>
            <a:r>
              <a:rPr lang="en-US" altLang="zh-CN" sz="2800" dirty="0">
                <a:solidFill>
                  <a:srgbClr val="0070C0"/>
                </a:solidFill>
                <a:latin typeface="Comic Sans MS" pitchFamily="66" charset="0"/>
                <a:ea typeface="PMingLiU" pitchFamily="18" charset="-120"/>
              </a:rPr>
              <a:t>#define </a:t>
            </a:r>
            <a:r>
              <a:rPr lang="en-US" altLang="zh-CN" sz="2800" dirty="0" err="1">
                <a:solidFill>
                  <a:srgbClr val="0070C0"/>
                </a:solidFill>
                <a:latin typeface="Comic Sans MS" pitchFamily="66" charset="0"/>
                <a:ea typeface="PMingLiU" pitchFamily="18" charset="-120"/>
              </a:rPr>
              <a:t>ConsoleInput</a:t>
            </a:r>
            <a:r>
              <a:rPr lang="en-US" altLang="zh-CN" sz="2800" dirty="0">
                <a:solidFill>
                  <a:srgbClr val="0070C0"/>
                </a:solidFill>
                <a:latin typeface="Comic Sans MS" pitchFamily="66" charset="0"/>
                <a:ea typeface="PMingLiU" pitchFamily="18" charset="-120"/>
              </a:rPr>
              <a:t>     0</a:t>
            </a:r>
          </a:p>
          <a:p>
            <a:pPr lvl="1" eaLnBrk="1" hangingPunct="1">
              <a:lnSpc>
                <a:spcPct val="80000"/>
              </a:lnSpc>
              <a:buFont typeface="Wingdings" pitchFamily="2" charset="2"/>
              <a:buNone/>
            </a:pPr>
            <a:r>
              <a:rPr lang="en-US" altLang="zh-CN" sz="2800" dirty="0">
                <a:solidFill>
                  <a:srgbClr val="0070C0"/>
                </a:solidFill>
                <a:latin typeface="Comic Sans MS" pitchFamily="66" charset="0"/>
                <a:ea typeface="PMingLiU" pitchFamily="18" charset="-120"/>
              </a:rPr>
              <a:t>#define </a:t>
            </a:r>
            <a:r>
              <a:rPr lang="en-US" altLang="zh-CN" sz="2800" dirty="0" err="1">
                <a:solidFill>
                  <a:srgbClr val="0070C0"/>
                </a:solidFill>
                <a:latin typeface="Comic Sans MS" pitchFamily="66" charset="0"/>
                <a:ea typeface="PMingLiU" pitchFamily="18" charset="-120"/>
              </a:rPr>
              <a:t>ConsoleOutput</a:t>
            </a:r>
            <a:r>
              <a:rPr lang="en-US" altLang="zh-CN" sz="2800" dirty="0">
                <a:solidFill>
                  <a:srgbClr val="0070C0"/>
                </a:solidFill>
                <a:latin typeface="Comic Sans MS" pitchFamily="66" charset="0"/>
                <a:ea typeface="PMingLiU" pitchFamily="18" charset="-120"/>
              </a:rPr>
              <a:t>  1</a:t>
            </a:r>
          </a:p>
          <a:p>
            <a:pPr eaLnBrk="1" hangingPunct="1">
              <a:lnSpc>
                <a:spcPct val="80000"/>
              </a:lnSpc>
              <a:buFont typeface="Wingdings" pitchFamily="2" charset="2"/>
              <a:buNone/>
            </a:pPr>
            <a:endParaRPr lang="en-US" altLang="zh-CN" dirty="0">
              <a:solidFill>
                <a:srgbClr val="0070C0"/>
              </a:solidFill>
              <a:latin typeface="Comic Sans MS" pitchFamily="66" charset="0"/>
              <a:ea typeface="PMingLiU" pitchFamily="18"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Nachos User Programs</a:t>
            </a:r>
          </a:p>
        </p:txBody>
      </p:sp>
      <p:sp>
        <p:nvSpPr>
          <p:cNvPr id="32773" name="Rectangle 3"/>
          <p:cNvSpPr>
            <a:spLocks noGrp="1" noChangeArrowheads="1"/>
          </p:cNvSpPr>
          <p:nvPr>
            <p:ph type="body" idx="1"/>
          </p:nvPr>
        </p:nvSpPr>
        <p:spPr>
          <a:xfrm>
            <a:off x="1905000" y="1066800"/>
            <a:ext cx="8229600" cy="5334000"/>
          </a:xfrm>
        </p:spPr>
        <p:txBody>
          <a:bodyPr/>
          <a:lstStyle/>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void Create(char *name);</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OpenFileId Open(char *name);</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void Write(char *buffer, int size, OpenFileId id);</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int Read(char *buffer, int size, OpenFileId id);</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void Close(OpenFileId id);</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void Fork(void (*func)());</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void Yield();</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#endif /* IN_ASM */</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#endif /* SYSCALL_H */</a:t>
            </a:r>
          </a:p>
          <a:p>
            <a:pPr eaLnBrk="1" hangingPunct="1">
              <a:lnSpc>
                <a:spcPct val="80000"/>
              </a:lnSpc>
              <a:buFont typeface="Wingdings" pitchFamily="2" charset="2"/>
              <a:buNone/>
            </a:pPr>
            <a:endParaRPr lang="en-US" altLang="zh-CN">
              <a:solidFill>
                <a:srgbClr val="0070C0"/>
              </a:solidFill>
              <a:latin typeface="Comic Sans MS" pitchFamily="66" charset="0"/>
              <a:ea typeface="PMingLiU" pitchFamily="18" charset="-120"/>
            </a:endParaRPr>
          </a:p>
        </p:txBody>
      </p:sp>
    </p:spTree>
    <p:extLst>
      <p:ext uri="{BB962C8B-B14F-4D97-AF65-F5344CB8AC3E}">
        <p14:creationId xmlns:p14="http://schemas.microsoft.com/office/powerpoint/2010/main" val="4036538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en-US" altLang="zh-CN">
                <a:ea typeface="宋体" pitchFamily="2" charset="-122"/>
              </a:rPr>
              <a:t>Nachos User Programs</a:t>
            </a:r>
          </a:p>
        </p:txBody>
      </p:sp>
      <p:sp>
        <p:nvSpPr>
          <p:cNvPr id="33797" name="Rectangle 3"/>
          <p:cNvSpPr>
            <a:spLocks noGrp="1" noChangeArrowheads="1"/>
          </p:cNvSpPr>
          <p:nvPr>
            <p:ph type="body" idx="1"/>
          </p:nvPr>
        </p:nvSpPr>
        <p:spPr>
          <a:xfrm>
            <a:off x="609599" y="990600"/>
            <a:ext cx="10802815" cy="5181600"/>
          </a:xfrm>
        </p:spPr>
        <p:txBody>
          <a:bodyPr/>
          <a:lstStyle/>
          <a:p>
            <a:pPr eaLnBrk="1" hangingPunct="1">
              <a:lnSpc>
                <a:spcPct val="90000"/>
              </a:lnSpc>
            </a:pPr>
            <a:r>
              <a:rPr lang="en-US" altLang="zh-CN" sz="2000">
                <a:latin typeface="Baskerville Old Face" pitchFamily="18" charset="0"/>
                <a:ea typeface="宋体" pitchFamily="2" charset="-122"/>
              </a:rPr>
              <a:t>What does a compiled C program look like?</a:t>
            </a:r>
          </a:p>
          <a:p>
            <a:pPr lvl="1" eaLnBrk="1" hangingPunct="1">
              <a:lnSpc>
                <a:spcPct val="90000"/>
              </a:lnSpc>
            </a:pPr>
            <a:r>
              <a:rPr lang="en-US" altLang="zh-CN" sz="2000">
                <a:latin typeface="Baskerville Old Face" pitchFamily="18" charset="0"/>
                <a:ea typeface="宋体" pitchFamily="2" charset="-122"/>
              </a:rPr>
              <a:t>Use MIPS </a:t>
            </a:r>
            <a:r>
              <a:rPr lang="en-US" altLang="zh-CN" sz="2000">
                <a:solidFill>
                  <a:srgbClr val="00B0F0"/>
                </a:solidFill>
                <a:latin typeface="Comic Sans MS" pitchFamily="66" charset="0"/>
                <a:ea typeface="PMingLiU" pitchFamily="18" charset="-120"/>
              </a:rPr>
              <a:t>gcc cross-compiler</a:t>
            </a:r>
            <a:r>
              <a:rPr lang="en-US" altLang="zh-CN" sz="2000">
                <a:solidFill>
                  <a:srgbClr val="00B0F0"/>
                </a:solidFill>
                <a:latin typeface="Comic Sans MS" pitchFamily="66" charset="0"/>
                <a:ea typeface="宋体" pitchFamily="2" charset="-122"/>
              </a:rPr>
              <a:t> with </a:t>
            </a:r>
            <a:r>
              <a:rPr lang="en-US" altLang="zh-CN" sz="2000">
                <a:solidFill>
                  <a:srgbClr val="00B0F0"/>
                </a:solidFill>
                <a:latin typeface="Comic Sans MS" pitchFamily="66" charset="0"/>
                <a:ea typeface="PMingLiU" pitchFamily="18" charset="-120"/>
              </a:rPr>
              <a:t>-S</a:t>
            </a:r>
            <a:r>
              <a:rPr lang="en-US" altLang="zh-CN" sz="2000">
                <a:solidFill>
                  <a:srgbClr val="00B0F0"/>
                </a:solidFill>
                <a:latin typeface="Baskerville Old Face" pitchFamily="18" charset="0"/>
                <a:ea typeface="宋体" pitchFamily="2" charset="-122"/>
              </a:rPr>
              <a:t> </a:t>
            </a:r>
            <a:r>
              <a:rPr lang="en-US" altLang="zh-CN" sz="2000">
                <a:latin typeface="Baskerville Old Face" pitchFamily="18" charset="0"/>
                <a:ea typeface="宋体" pitchFamily="2" charset="-122"/>
              </a:rPr>
              <a:t>to generate the assembly code of the C program.</a:t>
            </a:r>
          </a:p>
          <a:p>
            <a:pPr lvl="1" eaLnBrk="1" hangingPunct="1">
              <a:lnSpc>
                <a:spcPct val="90000"/>
              </a:lnSpc>
            </a:pPr>
            <a:r>
              <a:rPr lang="en-US" altLang="zh-CN" sz="2000" i="1">
                <a:solidFill>
                  <a:srgbClr val="00B0F0"/>
                </a:solidFill>
                <a:latin typeface="Comic Sans MS" pitchFamily="66" charset="0"/>
                <a:ea typeface="PMingLiU" pitchFamily="18" charset="-120"/>
              </a:rPr>
              <a:t>../test/halt.c</a:t>
            </a:r>
            <a:r>
              <a:rPr lang="en-US" altLang="zh-CN" sz="2000">
                <a:solidFill>
                  <a:srgbClr val="00B0F0"/>
                </a:solidFill>
                <a:latin typeface="Baskerville Old Face" pitchFamily="18" charset="0"/>
                <a:ea typeface="宋体" pitchFamily="2" charset="-122"/>
              </a:rPr>
              <a:t>  </a:t>
            </a:r>
            <a:r>
              <a:rPr lang="en-US" altLang="zh-CN" sz="2000">
                <a:latin typeface="Baskerville Old Face" pitchFamily="18" charset="0"/>
                <a:ea typeface="宋体" pitchFamily="2" charset="-122"/>
              </a:rPr>
              <a:t>program</a:t>
            </a:r>
            <a:endParaRPr lang="en-US" altLang="zh-CN" sz="2000">
              <a:latin typeface="Baskerville Old Face" pitchFamily="18" charset="0"/>
              <a:ea typeface="PMingLiU" pitchFamily="18" charset="-120"/>
            </a:endParaRP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#include "syscall.h"</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int main()</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a:t>
            </a:r>
          </a:p>
          <a:p>
            <a:pPr lvl="3"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Halt();</a:t>
            </a:r>
          </a:p>
          <a:p>
            <a:pPr lvl="3" eaLnBrk="1" hangingPunct="1">
              <a:lnSpc>
                <a:spcPct val="90000"/>
              </a:lnSpc>
              <a:buFont typeface="Wingdings" pitchFamily="2" charset="2"/>
              <a:buNone/>
            </a:pPr>
            <a:r>
              <a:rPr lang="en-US" altLang="zh-CN" sz="2000">
                <a:solidFill>
                  <a:srgbClr val="0070C0"/>
                </a:solidFill>
                <a:ea typeface="PMingLiU" pitchFamily="18" charset="-120"/>
              </a:rPr>
              <a:t>/* not reached */</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a:t>
            </a:r>
          </a:p>
          <a:p>
            <a:pPr lvl="1" eaLnBrk="1" hangingPunct="1">
              <a:lnSpc>
                <a:spcPct val="90000"/>
              </a:lnSpc>
            </a:pPr>
            <a:r>
              <a:rPr lang="en-US" altLang="zh-CN" sz="2000">
                <a:latin typeface="Baskerville Old Face" pitchFamily="18" charset="0"/>
                <a:ea typeface="宋体" pitchFamily="2" charset="-122"/>
              </a:rPr>
              <a:t>type</a:t>
            </a:r>
            <a:r>
              <a:rPr lang="en-US" altLang="zh-CN" sz="2000">
                <a:ea typeface="宋体" pitchFamily="2" charset="-122"/>
              </a:rPr>
              <a:t> </a:t>
            </a:r>
            <a:r>
              <a:rPr lang="en-US" altLang="zh-CN" sz="2000">
                <a:solidFill>
                  <a:srgbClr val="00B0F0"/>
                </a:solidFill>
                <a:latin typeface="Comic Sans MS" pitchFamily="66" charset="0"/>
                <a:ea typeface="PMingLiU" pitchFamily="18" charset="-120"/>
              </a:rPr>
              <a:t>make halt.s</a:t>
            </a:r>
            <a:r>
              <a:rPr lang="en-US" altLang="zh-CN" sz="2000">
                <a:solidFill>
                  <a:srgbClr val="00B0F0"/>
                </a:solidFill>
                <a:ea typeface="宋体" pitchFamily="2" charset="-122"/>
              </a:rPr>
              <a:t> </a:t>
            </a:r>
            <a:r>
              <a:rPr lang="en-US" altLang="zh-CN" sz="2000">
                <a:ea typeface="宋体" pitchFamily="2" charset="-122"/>
              </a:rPr>
              <a:t>in </a:t>
            </a:r>
            <a:r>
              <a:rPr lang="en-US" altLang="zh-CN" sz="2000" i="1">
                <a:solidFill>
                  <a:srgbClr val="00B0F0"/>
                </a:solidFill>
                <a:latin typeface="Comic Sans MS" pitchFamily="66" charset="0"/>
                <a:ea typeface="PMingLiU" pitchFamily="18" charset="-120"/>
              </a:rPr>
              <a:t>../test/</a:t>
            </a:r>
          </a:p>
          <a:p>
            <a:pPr lvl="2" eaLnBrk="1" hangingPunct="1">
              <a:lnSpc>
                <a:spcPct val="90000"/>
              </a:lnSpc>
              <a:buFont typeface="Wingdings" pitchFamily="2" charset="2"/>
              <a:buNone/>
            </a:pPr>
            <a:endParaRPr lang="en-US" altLang="zh-CN" sz="2000" i="1">
              <a:solidFill>
                <a:schemeClr val="tx2"/>
              </a:solidFill>
              <a:latin typeface="Comic Sans MS" pitchFamily="66" charset="0"/>
              <a:ea typeface="PMingLiU" pitchFamily="18" charset="-120"/>
            </a:endParaRPr>
          </a:p>
          <a:p>
            <a:pPr lvl="2" eaLnBrk="1" hangingPunct="1">
              <a:lnSpc>
                <a:spcPct val="90000"/>
              </a:lnSpc>
              <a:buFont typeface="Wingdings" pitchFamily="2" charset="2"/>
              <a:buNone/>
            </a:pPr>
            <a:r>
              <a:rPr lang="en-US" altLang="zh-CN" sz="2000" b="1">
                <a:latin typeface="PMingLiU" pitchFamily="18" charset="-120"/>
                <a:ea typeface="PMingLiU" pitchFamily="18" charset="-120"/>
              </a:rPr>
              <a:t>$</a:t>
            </a:r>
            <a:r>
              <a:rPr lang="en-US" altLang="zh-CN" sz="2000">
                <a:latin typeface="PMingLiU" pitchFamily="18" charset="-120"/>
                <a:ea typeface="PMingLiU" pitchFamily="18" charset="-120"/>
              </a:rPr>
              <a:t> </a:t>
            </a:r>
            <a:r>
              <a:rPr lang="en-US" altLang="zh-CN" sz="2000">
                <a:solidFill>
                  <a:srgbClr val="00B0F0"/>
                </a:solidFill>
                <a:latin typeface="Comic Sans MS" pitchFamily="66" charset="0"/>
                <a:ea typeface="PMingLiU" pitchFamily="18" charset="-120"/>
              </a:rPr>
              <a:t>make halt.s</a:t>
            </a:r>
          </a:p>
          <a:p>
            <a:pPr lvl="2" eaLnBrk="1" hangingPunct="1">
              <a:lnSpc>
                <a:spcPct val="90000"/>
              </a:lnSpc>
              <a:buFont typeface="Wingdings" pitchFamily="2" charset="2"/>
              <a:buNone/>
            </a:pPr>
            <a:r>
              <a:rPr lang="en-US" altLang="zh-CN" sz="2000">
                <a:latin typeface="PMingLiU" pitchFamily="18" charset="-120"/>
                <a:ea typeface="PMingLiU" pitchFamily="18" charset="-120"/>
              </a:rPr>
              <a:t>&gt;&gt;&gt; Compiling .s file for halt.c &lt;&lt;&lt;</a:t>
            </a:r>
          </a:p>
          <a:p>
            <a:pPr lvl="2" eaLnBrk="1" hangingPunct="1">
              <a:lnSpc>
                <a:spcPct val="90000"/>
              </a:lnSpc>
              <a:buFont typeface="Wingdings" pitchFamily="2" charset="2"/>
              <a:buNone/>
            </a:pPr>
            <a:r>
              <a:rPr lang="en-US" altLang="zh-CN" sz="2000">
                <a:latin typeface="PMingLiU" pitchFamily="18" charset="-120"/>
                <a:ea typeface="PMingLiU" pitchFamily="18" charset="-120"/>
              </a:rPr>
              <a:t>/usr/local/mips/bin/decstation-ultrix-gcc -G 0 -c -I../userprog -I../threads </a:t>
            </a:r>
            <a:r>
              <a:rPr lang="en-US" altLang="zh-CN" sz="2000">
                <a:solidFill>
                  <a:srgbClr val="002060"/>
                </a:solidFill>
                <a:latin typeface="PMingLiU" pitchFamily="18" charset="-120"/>
                <a:ea typeface="PMingLiU" pitchFamily="18" charset="-120"/>
              </a:rPr>
              <a:t>-S </a:t>
            </a:r>
            <a:r>
              <a:rPr lang="en-US" altLang="zh-CN" sz="2000">
                <a:latin typeface="PMingLiU" pitchFamily="18" charset="-120"/>
                <a:ea typeface="PMingLiU" pitchFamily="18" charset="-120"/>
              </a:rPr>
              <a:t>-c -o </a:t>
            </a:r>
            <a:r>
              <a:rPr lang="en-US" altLang="zh-CN" sz="2000">
                <a:solidFill>
                  <a:srgbClr val="002060"/>
                </a:solidFill>
                <a:latin typeface="PMingLiU" pitchFamily="18" charset="-120"/>
                <a:ea typeface="PMingLiU" pitchFamily="18" charset="-120"/>
              </a:rPr>
              <a:t>halt.s</a:t>
            </a:r>
            <a:r>
              <a:rPr lang="en-US" altLang="zh-CN" sz="2000">
                <a:latin typeface="PMingLiU" pitchFamily="18" charset="-120"/>
                <a:ea typeface="PMingLiU" pitchFamily="18" charset="-120"/>
              </a:rPr>
              <a:t> halt.c</a:t>
            </a:r>
            <a:endParaRPr lang="en-US" altLang="zh-CN" sz="2000" b="1">
              <a:latin typeface="PMingLiU" pitchFamily="18" charset="-120"/>
              <a:ea typeface="PMingLiU" pitchFamily="18" charset="-120"/>
            </a:endParaRPr>
          </a:p>
          <a:p>
            <a:pPr eaLnBrk="1" hangingPunct="1">
              <a:lnSpc>
                <a:spcPct val="90000"/>
              </a:lnSpc>
            </a:pPr>
            <a:endParaRPr lang="en-US" altLang="zh-CN" sz="2000">
              <a:latin typeface="PMingLiU" pitchFamily="18" charset="-120"/>
              <a:ea typeface="PMingLiU" pitchFamily="18" charset="-12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zh-CN">
                <a:ea typeface="宋体" pitchFamily="2" charset="-122"/>
              </a:rPr>
              <a:t>Nachos User Programs</a:t>
            </a:r>
          </a:p>
        </p:txBody>
      </p:sp>
      <p:sp>
        <p:nvSpPr>
          <p:cNvPr id="34821" name="Rectangle 3"/>
          <p:cNvSpPr>
            <a:spLocks noGrp="1" noChangeArrowheads="1"/>
          </p:cNvSpPr>
          <p:nvPr>
            <p:ph type="body" idx="1"/>
          </p:nvPr>
        </p:nvSpPr>
        <p:spPr>
          <a:xfrm>
            <a:off x="609600" y="914401"/>
            <a:ext cx="10776438" cy="4987925"/>
          </a:xfrm>
        </p:spPr>
        <p:txBody>
          <a:bodyPr/>
          <a:lstStyle/>
          <a:p>
            <a:pPr eaLnBrk="1" hangingPunct="1">
              <a:lnSpc>
                <a:spcPct val="80000"/>
              </a:lnSpc>
            </a:pPr>
            <a:r>
              <a:rPr lang="en-US" altLang="zh-CN">
                <a:solidFill>
                  <a:srgbClr val="002060"/>
                </a:solidFill>
                <a:ea typeface="宋体" pitchFamily="2" charset="-122"/>
              </a:rPr>
              <a:t>halt.s</a:t>
            </a:r>
            <a:r>
              <a:rPr lang="en-US" altLang="zh-CN">
                <a:ea typeface="宋体" pitchFamily="2" charset="-122"/>
              </a:rPr>
              <a:t> generated</a:t>
            </a:r>
          </a:p>
          <a:p>
            <a:pPr lvl="2" eaLnBrk="1" hangingPunct="1">
              <a:lnSpc>
                <a:spcPct val="80000"/>
              </a:lnSpc>
              <a:buFont typeface="Wingdings" pitchFamily="2" charset="2"/>
              <a:buNone/>
            </a:pPr>
            <a:endParaRPr lang="en-US" altLang="zh-CN" sz="800">
              <a:ea typeface="宋体" pitchFamily="2" charset="-122"/>
            </a:endParaRPr>
          </a:p>
          <a:p>
            <a:pPr lvl="2" eaLnBrk="1" hangingPunct="1">
              <a:lnSpc>
                <a:spcPct val="80000"/>
              </a:lnSpc>
              <a:buFont typeface="Wingdings" pitchFamily="2" charset="2"/>
              <a:buNone/>
            </a:pPr>
            <a:r>
              <a:rPr lang="en-US" altLang="zh-CN">
                <a:solidFill>
                  <a:srgbClr val="0070C0"/>
                </a:solidFill>
                <a:ea typeface="宋体" pitchFamily="2" charset="-122"/>
              </a:rPr>
              <a:t>	</a:t>
            </a:r>
            <a:r>
              <a:rPr lang="en-US" altLang="zh-CN">
                <a:solidFill>
                  <a:srgbClr val="0070C0"/>
                </a:solidFill>
                <a:latin typeface="Comic Sans MS" pitchFamily="66" charset="0"/>
                <a:ea typeface="宋体" pitchFamily="2" charset="-122"/>
              </a:rPr>
              <a:t>.file 1 "halt.c"</a:t>
            </a: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gcc2_compiled.:</a:t>
            </a: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_gnu_compiled_c:</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.text</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.align 2</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.globl main</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.ent main</a:t>
            </a: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main:</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.frame $fp,24,$31  </a:t>
            </a:r>
            <a:r>
              <a:rPr lang="en-US" altLang="zh-CN">
                <a:solidFill>
                  <a:srgbClr val="0070C0"/>
                </a:solidFill>
                <a:latin typeface="Baskerville Old Face" pitchFamily="18" charset="0"/>
                <a:ea typeface="宋体" pitchFamily="2" charset="-122"/>
              </a:rPr>
              <a:t># vars= 0, regs= 2/0, args= 16, extra= 0</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.mask 0xc0000000,-4</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.fmask 0x00000000,0</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subu $sp,$sp,24</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sw $31,20($sp)</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sw $fp,16($sp)</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move $fp,$sp</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jal _main</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jal </a:t>
            </a:r>
            <a:r>
              <a:rPr lang="en-US" altLang="zh-CN" b="1">
                <a:solidFill>
                  <a:srgbClr val="0070C0"/>
                </a:solidFill>
                <a:latin typeface="Comic Sans MS" pitchFamily="66" charset="0"/>
                <a:ea typeface="宋体" pitchFamily="2" charset="-122"/>
              </a:rPr>
              <a:t>Halt</a:t>
            </a:r>
          </a:p>
          <a:p>
            <a:pPr eaLnBrk="1" hangingPunct="1">
              <a:lnSpc>
                <a:spcPct val="80000"/>
              </a:lnSpc>
            </a:pPr>
            <a:endParaRPr lang="en-US" altLang="zh-CN">
              <a:solidFill>
                <a:srgbClr val="990000"/>
              </a:solidFill>
              <a:latin typeface="Comic Sans MS" pitchFamily="66" charset="0"/>
              <a:ea typeface="宋体" pitchFamily="2" charset="-122"/>
            </a:endParaRPr>
          </a:p>
        </p:txBody>
      </p:sp>
      <p:sp>
        <p:nvSpPr>
          <p:cNvPr id="6" name="Rectangle 3"/>
          <p:cNvSpPr txBox="1">
            <a:spLocks noChangeArrowheads="1"/>
          </p:cNvSpPr>
          <p:nvPr/>
        </p:nvSpPr>
        <p:spPr bwMode="auto">
          <a:xfrm>
            <a:off x="7710854" y="3919783"/>
            <a:ext cx="358726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lvl="2" eaLnBrk="1" hangingPunct="1">
              <a:buFont typeface="Wingdings" panose="05000000000000000000" pitchFamily="2" charset="2"/>
              <a:buNone/>
              <a:defRPr/>
            </a:pPr>
            <a:r>
              <a:rPr lang="en-US" altLang="zh-CN" sz="1800" kern="0" dirty="0">
                <a:solidFill>
                  <a:srgbClr val="0070C0"/>
                </a:solidFill>
                <a:latin typeface="Comic Sans MS" panose="030F0702030302020204" pitchFamily="66" charset="0"/>
              </a:rPr>
              <a:t>$L1:</a:t>
            </a:r>
          </a:p>
          <a:p>
            <a:pPr lvl="3" eaLnBrk="1" hangingPunct="1">
              <a:buFont typeface="Wingdings" panose="05000000000000000000" pitchFamily="2" charset="2"/>
              <a:buNone/>
              <a:defRPr/>
            </a:pPr>
            <a:r>
              <a:rPr lang="en-US" altLang="zh-CN" sz="1800" kern="0" dirty="0">
                <a:solidFill>
                  <a:srgbClr val="0070C0"/>
                </a:solidFill>
                <a:latin typeface="Comic Sans MS" panose="030F0702030302020204" pitchFamily="66" charset="0"/>
              </a:rPr>
              <a:t>move $</a:t>
            </a:r>
            <a:r>
              <a:rPr lang="en-US" altLang="zh-CN" sz="1800" kern="0" dirty="0" err="1">
                <a:solidFill>
                  <a:srgbClr val="0070C0"/>
                </a:solidFill>
                <a:latin typeface="Comic Sans MS" panose="030F0702030302020204" pitchFamily="66" charset="0"/>
              </a:rPr>
              <a:t>sp</a:t>
            </a:r>
            <a:r>
              <a:rPr lang="en-US" altLang="zh-CN" sz="1800" kern="0" dirty="0">
                <a:solidFill>
                  <a:srgbClr val="0070C0"/>
                </a:solidFill>
                <a:latin typeface="Comic Sans MS" panose="030F0702030302020204" pitchFamily="66" charset="0"/>
              </a:rPr>
              <a:t>,$</a:t>
            </a:r>
            <a:r>
              <a:rPr lang="en-US" altLang="zh-CN" sz="1800" kern="0" dirty="0" err="1">
                <a:solidFill>
                  <a:srgbClr val="0070C0"/>
                </a:solidFill>
                <a:latin typeface="Comic Sans MS" panose="030F0702030302020204" pitchFamily="66" charset="0"/>
              </a:rPr>
              <a:t>fp</a:t>
            </a:r>
            <a:endParaRPr lang="en-US" altLang="zh-CN" sz="1800" kern="0" dirty="0">
              <a:solidFill>
                <a:srgbClr val="0070C0"/>
              </a:solidFill>
              <a:latin typeface="Comic Sans MS" panose="030F0702030302020204" pitchFamily="66" charset="0"/>
            </a:endParaRPr>
          </a:p>
          <a:p>
            <a:pPr lvl="3" eaLnBrk="1" hangingPunct="1">
              <a:buFont typeface="Wingdings" panose="05000000000000000000" pitchFamily="2" charset="2"/>
              <a:buNone/>
              <a:defRPr/>
            </a:pPr>
            <a:r>
              <a:rPr lang="en-US" altLang="zh-CN" sz="1800" kern="0" dirty="0" err="1">
                <a:solidFill>
                  <a:srgbClr val="0070C0"/>
                </a:solidFill>
                <a:latin typeface="Comic Sans MS" panose="030F0702030302020204" pitchFamily="66" charset="0"/>
              </a:rPr>
              <a:t>lw</a:t>
            </a:r>
            <a:r>
              <a:rPr lang="en-US" altLang="zh-CN" sz="1800" kern="0" dirty="0">
                <a:solidFill>
                  <a:srgbClr val="0070C0"/>
                </a:solidFill>
                <a:latin typeface="Comic Sans MS" panose="030F0702030302020204" pitchFamily="66" charset="0"/>
              </a:rPr>
              <a:t> $31,20($</a:t>
            </a:r>
            <a:r>
              <a:rPr lang="en-US" altLang="zh-CN" sz="1800" kern="0" dirty="0" err="1">
                <a:solidFill>
                  <a:srgbClr val="0070C0"/>
                </a:solidFill>
                <a:latin typeface="Comic Sans MS" panose="030F0702030302020204" pitchFamily="66" charset="0"/>
              </a:rPr>
              <a:t>sp</a:t>
            </a:r>
            <a:r>
              <a:rPr lang="en-US" altLang="zh-CN" sz="1800" kern="0" dirty="0">
                <a:solidFill>
                  <a:srgbClr val="0070C0"/>
                </a:solidFill>
                <a:latin typeface="Comic Sans MS" panose="030F0702030302020204" pitchFamily="66" charset="0"/>
              </a:rPr>
              <a:t>)</a:t>
            </a:r>
          </a:p>
          <a:p>
            <a:pPr lvl="3" eaLnBrk="1" hangingPunct="1">
              <a:buFont typeface="Wingdings" panose="05000000000000000000" pitchFamily="2" charset="2"/>
              <a:buNone/>
              <a:defRPr/>
            </a:pPr>
            <a:r>
              <a:rPr lang="en-US" altLang="zh-CN" sz="1800" kern="0" dirty="0" err="1">
                <a:solidFill>
                  <a:srgbClr val="0070C0"/>
                </a:solidFill>
                <a:latin typeface="Comic Sans MS" panose="030F0702030302020204" pitchFamily="66" charset="0"/>
              </a:rPr>
              <a:t>lw</a:t>
            </a:r>
            <a:r>
              <a:rPr lang="en-US" altLang="zh-CN" sz="1800" kern="0" dirty="0">
                <a:solidFill>
                  <a:srgbClr val="0070C0"/>
                </a:solidFill>
                <a:latin typeface="Comic Sans MS" panose="030F0702030302020204" pitchFamily="66" charset="0"/>
              </a:rPr>
              <a:t> $fp,16($</a:t>
            </a:r>
            <a:r>
              <a:rPr lang="en-US" altLang="zh-CN" sz="1800" kern="0" dirty="0" err="1">
                <a:solidFill>
                  <a:srgbClr val="0070C0"/>
                </a:solidFill>
                <a:latin typeface="Comic Sans MS" panose="030F0702030302020204" pitchFamily="66" charset="0"/>
              </a:rPr>
              <a:t>sp</a:t>
            </a:r>
            <a:r>
              <a:rPr lang="en-US" altLang="zh-CN" sz="1800" kern="0" dirty="0">
                <a:solidFill>
                  <a:srgbClr val="0070C0"/>
                </a:solidFill>
                <a:latin typeface="Comic Sans MS" panose="030F0702030302020204" pitchFamily="66" charset="0"/>
              </a:rPr>
              <a:t>)</a:t>
            </a:r>
          </a:p>
          <a:p>
            <a:pPr lvl="3" eaLnBrk="1" hangingPunct="1">
              <a:buFont typeface="Wingdings" panose="05000000000000000000" pitchFamily="2" charset="2"/>
              <a:buNone/>
              <a:defRPr/>
            </a:pPr>
            <a:r>
              <a:rPr lang="en-US" altLang="zh-CN" sz="1800" kern="0" dirty="0" err="1">
                <a:solidFill>
                  <a:srgbClr val="0070C0"/>
                </a:solidFill>
                <a:latin typeface="Comic Sans MS" panose="030F0702030302020204" pitchFamily="66" charset="0"/>
              </a:rPr>
              <a:t>addu</a:t>
            </a:r>
            <a:r>
              <a:rPr lang="en-US" altLang="zh-CN" sz="1800" kern="0" dirty="0">
                <a:solidFill>
                  <a:srgbClr val="0070C0"/>
                </a:solidFill>
                <a:latin typeface="Comic Sans MS" panose="030F0702030302020204" pitchFamily="66" charset="0"/>
              </a:rPr>
              <a:t> $sp,$sp,24</a:t>
            </a:r>
          </a:p>
          <a:p>
            <a:pPr lvl="3" eaLnBrk="1" hangingPunct="1">
              <a:buFont typeface="Wingdings" panose="05000000000000000000" pitchFamily="2" charset="2"/>
              <a:buNone/>
              <a:defRPr/>
            </a:pPr>
            <a:r>
              <a:rPr lang="en-US" altLang="zh-CN" sz="1800" kern="0" dirty="0">
                <a:solidFill>
                  <a:srgbClr val="0070C0"/>
                </a:solidFill>
                <a:latin typeface="Comic Sans MS" panose="030F0702030302020204" pitchFamily="66" charset="0"/>
              </a:rPr>
              <a:t>j $31</a:t>
            </a:r>
          </a:p>
          <a:p>
            <a:pPr lvl="3" eaLnBrk="1" hangingPunct="1">
              <a:buFont typeface="Wingdings" panose="05000000000000000000" pitchFamily="2" charset="2"/>
              <a:buNone/>
              <a:defRPr/>
            </a:pPr>
            <a:r>
              <a:rPr lang="en-US" altLang="zh-CN" sz="1800" kern="0" dirty="0">
                <a:solidFill>
                  <a:srgbClr val="0070C0"/>
                </a:solidFill>
                <a:latin typeface="Comic Sans MS" panose="030F0702030302020204" pitchFamily="66" charset="0"/>
              </a:rPr>
              <a:t>.end main</a:t>
            </a:r>
          </a:p>
          <a:p>
            <a:pPr lvl="3" eaLnBrk="1" hangingPunct="1">
              <a:buFont typeface="Wingdings" panose="05000000000000000000" pitchFamily="2" charset="2"/>
              <a:buNone/>
              <a:defRPr/>
            </a:pPr>
            <a:endParaRPr lang="en-US" altLang="zh-CN" sz="1800" kern="0" dirty="0">
              <a:solidFill>
                <a:srgbClr val="0070C0"/>
              </a:solidFill>
              <a:latin typeface="Comic Sans MS" panose="030F0702030302020204" pitchFamily="66" charset="0"/>
            </a:endParaRPr>
          </a:p>
          <a:p>
            <a:pPr eaLnBrk="1" hangingPunct="1">
              <a:defRPr/>
            </a:pPr>
            <a:endParaRPr lang="en-US" altLang="zh-CN" sz="3200" kern="0" dirty="0">
              <a:solidFill>
                <a:srgbClr val="0070C0"/>
              </a:solidFill>
              <a:ea typeface="宋体" panose="02010600030101010101" pitchFamily="2" charset="-122"/>
            </a:endParaRPr>
          </a:p>
        </p:txBody>
      </p:sp>
      <p:cxnSp>
        <p:nvCxnSpPr>
          <p:cNvPr id="34823" name="直接连接符 2"/>
          <p:cNvCxnSpPr>
            <a:cxnSpLocks noChangeShapeType="1"/>
          </p:cNvCxnSpPr>
          <p:nvPr/>
        </p:nvCxnSpPr>
        <p:spPr bwMode="auto">
          <a:xfrm flipH="1">
            <a:off x="5867400" y="2128838"/>
            <a:ext cx="4298950" cy="4197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zh-CN">
                <a:ea typeface="宋体" pitchFamily="2" charset="-122"/>
              </a:rPr>
              <a:t>Kernel Threads and User Processes</a:t>
            </a:r>
          </a:p>
        </p:txBody>
      </p:sp>
      <p:sp>
        <p:nvSpPr>
          <p:cNvPr id="6149" name="Rectangle 3"/>
          <p:cNvSpPr>
            <a:spLocks noGrp="1" noChangeArrowheads="1"/>
          </p:cNvSpPr>
          <p:nvPr>
            <p:ph type="body" idx="1"/>
          </p:nvPr>
        </p:nvSpPr>
        <p:spPr/>
        <p:txBody>
          <a:bodyPr/>
          <a:lstStyle/>
          <a:p>
            <a:pPr eaLnBrk="1" hangingPunct="1"/>
            <a:r>
              <a:rPr lang="en-US" altLang="zh-CN" sz="3200">
                <a:latin typeface="Baskerville Old Face" pitchFamily="18" charset="0"/>
                <a:ea typeface="宋体" pitchFamily="2" charset="-122"/>
              </a:rPr>
              <a:t>What is </a:t>
            </a:r>
            <a:r>
              <a:rPr lang="en-US" altLang="zh-CN" sz="3200">
                <a:solidFill>
                  <a:srgbClr val="0070C0"/>
                </a:solidFill>
                <a:latin typeface="Comic Sans MS" pitchFamily="66" charset="0"/>
                <a:ea typeface="宋体" pitchFamily="2" charset="-122"/>
              </a:rPr>
              <a:t>Kernel</a:t>
            </a:r>
            <a:r>
              <a:rPr lang="en-US" altLang="zh-CN" sz="3200">
                <a:latin typeface="Baskerville Old Face" pitchFamily="18" charset="0"/>
                <a:ea typeface="宋体" pitchFamily="2" charset="-122"/>
              </a:rPr>
              <a:t>?</a:t>
            </a:r>
          </a:p>
          <a:p>
            <a:pPr lvl="1" eaLnBrk="1" hangingPunct="1"/>
            <a:r>
              <a:rPr lang="en-US" altLang="zh-CN" sz="3200">
                <a:latin typeface="Baskerville Old Face" pitchFamily="18" charset="0"/>
                <a:ea typeface="宋体" pitchFamily="2" charset="-122"/>
              </a:rPr>
              <a:t>smallest core of operating system</a:t>
            </a:r>
          </a:p>
          <a:p>
            <a:pPr lvl="1" eaLnBrk="1" hangingPunct="1"/>
            <a:r>
              <a:rPr lang="en-US" altLang="zh-CN" sz="3200">
                <a:latin typeface="Baskerville Old Face" pitchFamily="18" charset="0"/>
                <a:ea typeface="宋体" pitchFamily="2" charset="-122"/>
              </a:rPr>
              <a:t>provides basic services to other parts of OS and user processes</a:t>
            </a:r>
          </a:p>
          <a:p>
            <a:pPr lvl="2" eaLnBrk="1" hangingPunct="1"/>
            <a:r>
              <a:rPr lang="en-US" altLang="zh-CN" sz="3200">
                <a:latin typeface="Baskerville Old Face" pitchFamily="18" charset="0"/>
                <a:ea typeface="宋体" pitchFamily="2" charset="-122"/>
              </a:rPr>
              <a:t>process management</a:t>
            </a:r>
          </a:p>
          <a:p>
            <a:pPr lvl="2" eaLnBrk="1" hangingPunct="1"/>
            <a:r>
              <a:rPr lang="en-US" altLang="zh-CN" sz="3200">
                <a:latin typeface="Baskerville Old Face" pitchFamily="18" charset="0"/>
                <a:ea typeface="宋体" pitchFamily="2" charset="-122"/>
              </a:rPr>
              <a:t>memory management</a:t>
            </a:r>
          </a:p>
          <a:p>
            <a:pPr lvl="2" eaLnBrk="1" hangingPunct="1"/>
            <a:r>
              <a:rPr lang="en-US" altLang="zh-CN" sz="3200">
                <a:latin typeface="Baskerville Old Face" pitchFamily="18" charset="0"/>
                <a:ea typeface="宋体" pitchFamily="2" charset="-122"/>
              </a:rPr>
              <a:t>file system and networking</a:t>
            </a:r>
          </a:p>
          <a:p>
            <a:pPr lvl="1" eaLnBrk="1" hangingPunct="1"/>
            <a:r>
              <a:rPr lang="en-US" altLang="zh-CN" sz="3200">
                <a:latin typeface="Baskerville Old Face" pitchFamily="18" charset="0"/>
                <a:ea typeface="宋体" pitchFamily="2" charset="-122"/>
              </a:rPr>
              <a:t>The code of kernel runs in the system mode.</a:t>
            </a:r>
          </a:p>
          <a:p>
            <a:pPr eaLnBrk="1" hangingPunct="1"/>
            <a:endParaRPr lang="en-US" altLang="zh-CN" sz="3200">
              <a:latin typeface="Baskerville Old Face" pitchFamily="18" charset="0"/>
              <a:ea typeface="宋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zh-CN">
                <a:ea typeface="宋体" pitchFamily="2" charset="-122"/>
              </a:rPr>
              <a:t>Outline</a:t>
            </a:r>
          </a:p>
        </p:txBody>
      </p:sp>
      <p:sp>
        <p:nvSpPr>
          <p:cNvPr id="36869" name="Rectangle 3"/>
          <p:cNvSpPr>
            <a:spLocks noGrp="1" noChangeArrowheads="1"/>
          </p:cNvSpPr>
          <p:nvPr>
            <p:ph type="body" idx="1"/>
          </p:nvPr>
        </p:nvSpPr>
        <p:spPr>
          <a:xfrm>
            <a:off x="609600" y="1143000"/>
            <a:ext cx="10758854" cy="5134708"/>
          </a:xfrm>
        </p:spPr>
        <p:txBody>
          <a:bodyPr/>
          <a:lstStyle/>
          <a:p>
            <a:pPr eaLnBrk="1" hangingPunct="1"/>
            <a:r>
              <a:rPr lang="en-US" altLang="zh-CN" sz="4800">
                <a:latin typeface="Baskerville Old Face" pitchFamily="18" charset="0"/>
                <a:ea typeface="宋体" pitchFamily="2" charset="-122"/>
              </a:rPr>
              <a:t>Kernel Threads and User Processes</a:t>
            </a:r>
          </a:p>
          <a:p>
            <a:pPr eaLnBrk="1" hangingPunct="1"/>
            <a:r>
              <a:rPr lang="en-US" altLang="zh-CN" sz="4800">
                <a:latin typeface="Baskerville Old Face" pitchFamily="18" charset="0"/>
                <a:ea typeface="宋体" pitchFamily="2" charset="-122"/>
              </a:rPr>
              <a:t>MIPS Simulator</a:t>
            </a:r>
          </a:p>
          <a:p>
            <a:pPr eaLnBrk="1" hangingPunct="1"/>
            <a:r>
              <a:rPr lang="en-US" altLang="zh-CN" sz="4800">
                <a:latin typeface="Baskerville Old Face" pitchFamily="18" charset="0"/>
                <a:ea typeface="宋体" pitchFamily="2" charset="-122"/>
              </a:rPr>
              <a:t>Nachos User Programs</a:t>
            </a:r>
          </a:p>
          <a:p>
            <a:pPr eaLnBrk="1" hangingPunct="1"/>
            <a:r>
              <a:rPr lang="en-US" altLang="zh-CN" sz="4800" u="sng">
                <a:solidFill>
                  <a:srgbClr val="0070C0"/>
                </a:solidFill>
                <a:latin typeface="Baskerville Old Face" pitchFamily="18" charset="0"/>
                <a:ea typeface="宋体" pitchFamily="2" charset="-122"/>
              </a:rPr>
              <a:t>Implementation of Nachos System Calls</a:t>
            </a:r>
          </a:p>
          <a:p>
            <a:pPr eaLnBrk="1" hangingPunct="1"/>
            <a:endParaRPr lang="en-US" altLang="zh-CN" sz="4800" u="sng">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37893" name="Rectangle 3"/>
          <p:cNvSpPr>
            <a:spLocks noGrp="1" noChangeArrowheads="1"/>
          </p:cNvSpPr>
          <p:nvPr>
            <p:ph type="body" idx="1"/>
          </p:nvPr>
        </p:nvSpPr>
        <p:spPr>
          <a:xfrm>
            <a:off x="609600" y="1115508"/>
            <a:ext cx="10972799" cy="4626984"/>
          </a:xfrm>
        </p:spPr>
        <p:txBody>
          <a:bodyPr/>
          <a:lstStyle/>
          <a:p>
            <a:pPr eaLnBrk="1" hangingPunct="1"/>
            <a:r>
              <a:rPr lang="en-US" altLang="zh-CN" sz="2400">
                <a:latin typeface="Baskerville Old Face" pitchFamily="18" charset="0"/>
                <a:ea typeface="宋体" pitchFamily="2" charset="-122"/>
              </a:rPr>
              <a:t>Implementation of </a:t>
            </a:r>
            <a:r>
              <a:rPr lang="en-US" altLang="zh-CN" sz="2400">
                <a:latin typeface="Gungsuh" pitchFamily="18" charset="-127"/>
                <a:ea typeface="Gungsuh" pitchFamily="18" charset="-127"/>
              </a:rPr>
              <a:t>Nachos System Calls</a:t>
            </a:r>
          </a:p>
          <a:p>
            <a:pPr lvl="1" eaLnBrk="1" hangingPunct="1"/>
            <a:r>
              <a:rPr lang="en-US" altLang="zh-CN" sz="2400">
                <a:latin typeface="Baskerville Old Face" pitchFamily="18" charset="0"/>
                <a:ea typeface="宋体" pitchFamily="2" charset="-122"/>
              </a:rPr>
              <a:t>All system call functions issue the </a:t>
            </a:r>
            <a:r>
              <a:rPr lang="en-US" altLang="zh-CN" sz="2400">
                <a:solidFill>
                  <a:srgbClr val="0070C0"/>
                </a:solidFill>
                <a:latin typeface="Comic Sans MS" pitchFamily="66" charset="0"/>
                <a:ea typeface="宋体" pitchFamily="2" charset="-122"/>
              </a:rPr>
              <a:t>syscall</a:t>
            </a:r>
            <a:r>
              <a:rPr lang="en-US" altLang="zh-CN" sz="2400">
                <a:solidFill>
                  <a:srgbClr val="990000"/>
                </a:solidFill>
                <a:latin typeface="Comic Sans MS" pitchFamily="66" charset="0"/>
                <a:ea typeface="宋体" pitchFamily="2" charset="-122"/>
              </a:rPr>
              <a:t> </a:t>
            </a:r>
            <a:r>
              <a:rPr lang="en-US" altLang="zh-CN" sz="2400">
                <a:latin typeface="Baskerville Old Face" pitchFamily="18" charset="0"/>
                <a:ea typeface="宋体" pitchFamily="2" charset="-122"/>
              </a:rPr>
              <a:t>instruction with system call code store in register </a:t>
            </a:r>
            <a:r>
              <a:rPr lang="en-US" altLang="zh-CN" sz="2400">
                <a:solidFill>
                  <a:srgbClr val="0070C0"/>
                </a:solidFill>
                <a:latin typeface="Comic Sans MS" pitchFamily="66" charset="0"/>
                <a:ea typeface="宋体" pitchFamily="2" charset="-122"/>
              </a:rPr>
              <a:t>$2</a:t>
            </a:r>
            <a:r>
              <a:rPr lang="en-US" altLang="zh-CN" sz="2400">
                <a:solidFill>
                  <a:srgbClr val="990000"/>
                </a:solidFill>
                <a:latin typeface="Comic Sans MS" pitchFamily="66" charset="0"/>
                <a:ea typeface="宋体" pitchFamily="2" charset="-122"/>
              </a:rPr>
              <a:t>.</a:t>
            </a:r>
          </a:p>
          <a:p>
            <a:pPr lvl="1" eaLnBrk="1" hangingPunct="1"/>
            <a:r>
              <a:rPr lang="en-US" altLang="zh-CN" sz="2400">
                <a:latin typeface="Baskerville Old Face" pitchFamily="18" charset="0"/>
                <a:ea typeface="宋体" pitchFamily="2" charset="-122"/>
              </a:rPr>
              <a:t>Exception handling hardware</a:t>
            </a:r>
          </a:p>
          <a:p>
            <a:pPr lvl="2" eaLnBrk="1" hangingPunct="1"/>
            <a:r>
              <a:rPr lang="en-US" altLang="zh-CN" sz="2400">
                <a:latin typeface="Baskerville Old Face" pitchFamily="18" charset="0"/>
                <a:ea typeface="宋体" pitchFamily="2" charset="-122"/>
              </a:rPr>
              <a:t>changes the user mode to the system mode</a:t>
            </a:r>
          </a:p>
          <a:p>
            <a:pPr lvl="2" eaLnBrk="1" hangingPunct="1"/>
            <a:r>
              <a:rPr lang="en-US" altLang="zh-CN" sz="2400">
                <a:latin typeface="Baskerville Old Face" pitchFamily="18" charset="0"/>
                <a:ea typeface="宋体" pitchFamily="2" charset="-122"/>
              </a:rPr>
              <a:t>invokes the appropriate exception handling routine in the kernel to do the job</a:t>
            </a:r>
          </a:p>
          <a:p>
            <a:pPr lvl="2" eaLnBrk="1" hangingPunct="1"/>
            <a:r>
              <a:rPr lang="en-US" altLang="zh-CN" sz="2400">
                <a:latin typeface="Baskerville Old Face" pitchFamily="18" charset="0"/>
                <a:ea typeface="宋体" pitchFamily="2" charset="-122"/>
              </a:rPr>
              <a:t>change the system mode back to the user mode</a:t>
            </a:r>
          </a:p>
          <a:p>
            <a:pPr lvl="1" eaLnBrk="1" hangingPunct="1"/>
            <a:r>
              <a:rPr lang="en-US" altLang="zh-CN" sz="2400">
                <a:latin typeface="Baskerville Old Face" pitchFamily="18" charset="0"/>
                <a:ea typeface="宋体" pitchFamily="2" charset="-122"/>
              </a:rPr>
              <a:t>Exception handling routine</a:t>
            </a:r>
          </a:p>
          <a:p>
            <a:pPr lvl="2" eaLnBrk="1" hangingPunct="1"/>
            <a:r>
              <a:rPr lang="en-US" altLang="zh-CN" sz="2400">
                <a:latin typeface="Baskerville Old Face" pitchFamily="18" charset="0"/>
                <a:ea typeface="宋体" pitchFamily="2" charset="-122"/>
              </a:rPr>
              <a:t>part of the kernel</a:t>
            </a:r>
          </a:p>
          <a:p>
            <a:pPr lvl="2" eaLnBrk="1" hangingPunct="1"/>
            <a:r>
              <a:rPr lang="en-US" altLang="zh-CN" sz="2400">
                <a:latin typeface="Baskerville Old Face" pitchFamily="18" charset="0"/>
                <a:ea typeface="宋体" pitchFamily="2" charset="-122"/>
              </a:rPr>
              <a:t>function </a:t>
            </a:r>
            <a:r>
              <a:rPr lang="en-US" altLang="zh-CN" sz="2400">
                <a:solidFill>
                  <a:srgbClr val="0070C0"/>
                </a:solidFill>
                <a:latin typeface="Comic Sans MS" pitchFamily="66" charset="0"/>
                <a:ea typeface="宋体" pitchFamily="2" charset="-122"/>
              </a:rPr>
              <a:t>ExceptionHandler(ExceptionType which)</a:t>
            </a:r>
          </a:p>
          <a:p>
            <a:pPr eaLnBrk="1" hangingPunct="1"/>
            <a:endParaRPr lang="en-US" altLang="zh-CN" sz="2400">
              <a:solidFill>
                <a:srgbClr val="990000"/>
              </a:solidFill>
              <a:latin typeface="Comic Sans MS" pitchFamily="66" charset="0"/>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38917" name="Rectangle 3"/>
          <p:cNvSpPr>
            <a:spLocks noGrp="1" noChangeArrowheads="1"/>
          </p:cNvSpPr>
          <p:nvPr>
            <p:ph type="body" idx="1"/>
          </p:nvPr>
        </p:nvSpPr>
        <p:spPr/>
        <p:txBody>
          <a:bodyPr/>
          <a:lstStyle/>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void ExceptionHandler(ExceptionType which)  {</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int type = machine-&gt;ReadRegister(2);</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if ((which == SyscallException) &amp;&amp; (type == SC_Halt)) {</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DEBUG('a', "Shutdown, initiated by user program.\n");</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interrupt-&gt;Halt();</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 else {</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printf("Unexpected user mode exception %d %d\n", which, type);</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ASSERT(FALSE);</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a:t>
            </a:r>
          </a:p>
          <a:p>
            <a:pPr eaLnBrk="1" hangingPunct="1">
              <a:lnSpc>
                <a:spcPct val="90000"/>
              </a:lnSpc>
            </a:pPr>
            <a:endParaRPr lang="en-US" altLang="zh-CN" sz="2800">
              <a:solidFill>
                <a:srgbClr val="0070C0"/>
              </a:solidFill>
              <a:latin typeface="Comic Sans MS" pitchFamily="66" charset="0"/>
              <a:ea typeface="宋体"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39941" name="Rectangle 3"/>
          <p:cNvSpPr>
            <a:spLocks noGrp="1" noChangeArrowheads="1"/>
          </p:cNvSpPr>
          <p:nvPr>
            <p:ph type="body" idx="1"/>
          </p:nvPr>
        </p:nvSpPr>
        <p:spPr>
          <a:xfrm>
            <a:off x="609600" y="873005"/>
            <a:ext cx="10972799" cy="4626984"/>
          </a:xfrm>
        </p:spPr>
        <p:txBody>
          <a:bodyPr/>
          <a:lstStyle/>
          <a:p>
            <a:pPr eaLnBrk="1" hangingPunct="1"/>
            <a:r>
              <a:rPr lang="en-US" altLang="zh-CN" sz="2800" b="1" dirty="0">
                <a:solidFill>
                  <a:srgbClr val="002060"/>
                </a:solidFill>
                <a:latin typeface="Baskerville Old Face" pitchFamily="18" charset="0"/>
                <a:ea typeface="宋体" pitchFamily="2" charset="-122"/>
              </a:rPr>
              <a:t>Process management </a:t>
            </a:r>
            <a:r>
              <a:rPr lang="en-US" altLang="zh-CN" sz="2800" dirty="0">
                <a:latin typeface="Baskerville Old Face" pitchFamily="18" charset="0"/>
                <a:ea typeface="宋体" pitchFamily="2" charset="-122"/>
              </a:rPr>
              <a:t>system calls</a:t>
            </a:r>
          </a:p>
          <a:p>
            <a:pPr lvl="1" eaLnBrk="1" hangingPunct="1"/>
            <a:r>
              <a:rPr lang="en-US" altLang="zh-CN" sz="2800" dirty="0">
                <a:solidFill>
                  <a:srgbClr val="0070C0"/>
                </a:solidFill>
                <a:latin typeface="Comic Sans MS" pitchFamily="66" charset="0"/>
                <a:ea typeface="PMingLiU" pitchFamily="18" charset="-120"/>
              </a:rPr>
              <a:t>typedef int </a:t>
            </a:r>
            <a:r>
              <a:rPr lang="en-US" altLang="zh-CN" sz="2800" dirty="0" err="1">
                <a:solidFill>
                  <a:srgbClr val="0070C0"/>
                </a:solidFill>
                <a:latin typeface="Comic Sans MS" pitchFamily="66" charset="0"/>
                <a:ea typeface="PMingLiU" pitchFamily="18" charset="-120"/>
              </a:rPr>
              <a:t>SpaceId</a:t>
            </a:r>
            <a:r>
              <a:rPr lang="en-US" altLang="zh-CN" sz="2800" dirty="0">
                <a:solidFill>
                  <a:srgbClr val="0070C0"/>
                </a:solidFill>
                <a:latin typeface="Baskerville Old Face" pitchFamily="18" charset="0"/>
                <a:ea typeface="宋体" pitchFamily="2" charset="-122"/>
              </a:rPr>
              <a:t>: </a:t>
            </a:r>
            <a:r>
              <a:rPr lang="en-US" altLang="zh-CN" sz="2800" dirty="0">
                <a:latin typeface="Baskerville Old Face" pitchFamily="18" charset="0"/>
                <a:ea typeface="宋体" pitchFamily="2" charset="-122"/>
              </a:rPr>
              <a:t>unique identifier for each executing user program (address space).</a:t>
            </a:r>
          </a:p>
          <a:p>
            <a:pPr lvl="1" eaLnBrk="1" hangingPunct="1"/>
            <a:r>
              <a:rPr lang="en-US" altLang="zh-CN" sz="2800" dirty="0" err="1">
                <a:solidFill>
                  <a:srgbClr val="0070C0"/>
                </a:solidFill>
                <a:latin typeface="Comic Sans MS" pitchFamily="66" charset="0"/>
                <a:ea typeface="PMingLiU" pitchFamily="18" charset="-120"/>
              </a:rPr>
              <a:t>SpaceId</a:t>
            </a:r>
            <a:r>
              <a:rPr lang="en-US" altLang="zh-CN" sz="2800" dirty="0">
                <a:solidFill>
                  <a:srgbClr val="0070C0"/>
                </a:solidFill>
                <a:latin typeface="Comic Sans MS" pitchFamily="66" charset="0"/>
                <a:ea typeface="PMingLiU" pitchFamily="18" charset="-120"/>
              </a:rPr>
              <a:t> Exec(char *name):</a:t>
            </a:r>
            <a:r>
              <a:rPr lang="en-US" altLang="zh-CN" sz="2800" dirty="0">
                <a:solidFill>
                  <a:srgbClr val="0070C0"/>
                </a:solidFill>
                <a:latin typeface="Baskerville Old Face" pitchFamily="18" charset="0"/>
                <a:ea typeface="宋体" pitchFamily="2" charset="-122"/>
              </a:rPr>
              <a:t> </a:t>
            </a:r>
            <a:r>
              <a:rPr lang="en-US" altLang="zh-CN" sz="2800" dirty="0">
                <a:latin typeface="Baskerville Old Face" pitchFamily="18" charset="0"/>
                <a:ea typeface="宋体" pitchFamily="2" charset="-122"/>
              </a:rPr>
              <a:t>Start a new user process (and its address space) to execute the binary executable named </a:t>
            </a:r>
            <a:r>
              <a:rPr lang="en-US" altLang="zh-CN" sz="2800" i="1" dirty="0">
                <a:latin typeface="Baskerville Old Face" pitchFamily="18" charset="0"/>
                <a:ea typeface="宋体" pitchFamily="2" charset="-122"/>
              </a:rPr>
              <a:t>name</a:t>
            </a:r>
            <a:r>
              <a:rPr lang="en-US" altLang="zh-CN" sz="2800" dirty="0">
                <a:latin typeface="Baskerville Old Face" pitchFamily="18" charset="0"/>
                <a:ea typeface="宋体" pitchFamily="2" charset="-122"/>
              </a:rPr>
              <a:t> in the Nachos root directory and return its </a:t>
            </a:r>
            <a:r>
              <a:rPr lang="en-US" altLang="zh-CN" sz="2800" dirty="0" err="1">
                <a:latin typeface="Baskerville Old Face" pitchFamily="18" charset="0"/>
                <a:ea typeface="PMingLiU" pitchFamily="18" charset="-120"/>
              </a:rPr>
              <a:t>SpaceId</a:t>
            </a:r>
            <a:r>
              <a:rPr lang="en-US" altLang="zh-CN" sz="2800" dirty="0">
                <a:latin typeface="Baskerville Old Face" pitchFamily="18" charset="0"/>
                <a:ea typeface="宋体" pitchFamily="2" charset="-122"/>
              </a:rPr>
              <a:t>.</a:t>
            </a:r>
          </a:p>
          <a:p>
            <a:pPr lvl="1" eaLnBrk="1" hangingPunct="1"/>
            <a:r>
              <a:rPr lang="en-US" altLang="zh-CN" sz="2800" dirty="0">
                <a:solidFill>
                  <a:srgbClr val="0070C0"/>
                </a:solidFill>
                <a:latin typeface="Comic Sans MS" pitchFamily="66" charset="0"/>
                <a:ea typeface="PMingLiU" pitchFamily="18" charset="-120"/>
              </a:rPr>
              <a:t>void Exit(int status):</a:t>
            </a:r>
            <a:r>
              <a:rPr lang="en-US" altLang="zh-CN" sz="2800" dirty="0">
                <a:solidFill>
                  <a:srgbClr val="0070C0"/>
                </a:solidFill>
                <a:latin typeface="Baskerville Old Face" pitchFamily="18" charset="0"/>
                <a:ea typeface="宋体" pitchFamily="2" charset="-122"/>
              </a:rPr>
              <a:t> </a:t>
            </a:r>
            <a:r>
              <a:rPr lang="en-US" altLang="zh-CN" sz="2800" dirty="0">
                <a:latin typeface="Baskerville Old Face" pitchFamily="18" charset="0"/>
                <a:ea typeface="宋体" pitchFamily="2" charset="-122"/>
              </a:rPr>
              <a:t>Terminate this user program with exit status in </a:t>
            </a:r>
            <a:r>
              <a:rPr lang="en-US" altLang="zh-CN" sz="2800" i="1" dirty="0">
                <a:latin typeface="Baskerville Old Face" pitchFamily="18" charset="0"/>
                <a:ea typeface="PMingLiU" pitchFamily="18" charset="-120"/>
              </a:rPr>
              <a:t>status</a:t>
            </a:r>
            <a:r>
              <a:rPr lang="en-US" altLang="zh-CN" sz="2800" dirty="0">
                <a:latin typeface="Baskerville Old Face" pitchFamily="18" charset="0"/>
                <a:ea typeface="宋体" pitchFamily="2" charset="-122"/>
              </a:rPr>
              <a:t>.</a:t>
            </a:r>
          </a:p>
          <a:p>
            <a:pPr lvl="1" eaLnBrk="1" hangingPunct="1"/>
            <a:r>
              <a:rPr lang="en-US" altLang="zh-CN" sz="2800" dirty="0">
                <a:solidFill>
                  <a:srgbClr val="0070C0"/>
                </a:solidFill>
                <a:latin typeface="Comic Sans MS" pitchFamily="66" charset="0"/>
                <a:ea typeface="PMingLiU" pitchFamily="18" charset="-120"/>
              </a:rPr>
              <a:t>int Join(</a:t>
            </a:r>
            <a:r>
              <a:rPr lang="en-US" altLang="zh-CN" sz="2800" dirty="0" err="1">
                <a:solidFill>
                  <a:srgbClr val="0070C0"/>
                </a:solidFill>
                <a:latin typeface="Comic Sans MS" pitchFamily="66" charset="0"/>
                <a:ea typeface="PMingLiU" pitchFamily="18" charset="-120"/>
              </a:rPr>
              <a:t>SpaceId</a:t>
            </a:r>
            <a:r>
              <a:rPr lang="en-US" altLang="zh-CN" sz="2800" dirty="0">
                <a:solidFill>
                  <a:srgbClr val="0070C0"/>
                </a:solidFill>
                <a:latin typeface="Comic Sans MS" pitchFamily="66" charset="0"/>
                <a:ea typeface="PMingLiU" pitchFamily="18" charset="-120"/>
              </a:rPr>
              <a:t> id):</a:t>
            </a:r>
            <a:r>
              <a:rPr lang="en-US" altLang="zh-CN" sz="2800" dirty="0">
                <a:solidFill>
                  <a:srgbClr val="0070C0"/>
                </a:solidFill>
                <a:latin typeface="Baskerville Old Face" pitchFamily="18" charset="0"/>
                <a:ea typeface="宋体" pitchFamily="2" charset="-122"/>
              </a:rPr>
              <a:t> </a:t>
            </a:r>
            <a:r>
              <a:rPr lang="en-US" altLang="zh-CN" sz="2800" dirty="0">
                <a:latin typeface="Baskerville Old Face" pitchFamily="18" charset="0"/>
                <a:ea typeface="宋体" pitchFamily="2" charset="-122"/>
              </a:rPr>
              <a:t>Return immediate if the user process with </a:t>
            </a:r>
            <a:r>
              <a:rPr lang="en-US" altLang="zh-CN" sz="2800" dirty="0" err="1">
                <a:latin typeface="Baskerville Old Face" pitchFamily="18" charset="0"/>
                <a:ea typeface="宋体" pitchFamily="2" charset="-122"/>
              </a:rPr>
              <a:t>SpaceId</a:t>
            </a:r>
            <a:r>
              <a:rPr lang="en-US" altLang="zh-CN" sz="2800" i="1" dirty="0">
                <a:latin typeface="Baskerville Old Face" pitchFamily="18" charset="0"/>
                <a:ea typeface="宋体" pitchFamily="2" charset="-122"/>
              </a:rPr>
              <a:t> id</a:t>
            </a:r>
            <a:r>
              <a:rPr lang="en-US" altLang="zh-CN" sz="2800" dirty="0">
                <a:latin typeface="Baskerville Old Face" pitchFamily="18" charset="0"/>
                <a:ea typeface="宋体" pitchFamily="2" charset="-122"/>
              </a:rPr>
              <a:t> has already terminated; otherwise </a:t>
            </a:r>
            <a:r>
              <a:rPr lang="en-US" altLang="zh-CN" sz="2800" dirty="0">
                <a:solidFill>
                  <a:srgbClr val="0070C0"/>
                </a:solidFill>
                <a:latin typeface="Baskerville Old Face" pitchFamily="18" charset="0"/>
                <a:ea typeface="宋体" pitchFamily="2" charset="-122"/>
              </a:rPr>
              <a:t>block</a:t>
            </a:r>
            <a:r>
              <a:rPr lang="en-US" altLang="zh-CN" sz="2800" dirty="0">
                <a:latin typeface="Baskerville Old Face" pitchFamily="18" charset="0"/>
                <a:ea typeface="宋体" pitchFamily="2" charset="-122"/>
              </a:rPr>
              <a:t> this calling user process until it is terminated. Return value is the exit status of the user process with </a:t>
            </a:r>
            <a:r>
              <a:rPr lang="en-US" altLang="zh-CN" sz="2800" dirty="0" err="1">
                <a:latin typeface="Baskerville Old Face" pitchFamily="18" charset="0"/>
                <a:ea typeface="PMingLiU" pitchFamily="18" charset="-120"/>
              </a:rPr>
              <a:t>SpaceId</a:t>
            </a:r>
            <a:r>
              <a:rPr lang="en-US" altLang="zh-CN" sz="2800" dirty="0">
                <a:latin typeface="Baskerville Old Face" pitchFamily="18" charset="0"/>
                <a:ea typeface="PMingLiU" pitchFamily="18" charset="-120"/>
              </a:rPr>
              <a:t> </a:t>
            </a:r>
            <a:r>
              <a:rPr lang="en-US" altLang="zh-CN" sz="2800" i="1" dirty="0">
                <a:latin typeface="Baskerville Old Face" pitchFamily="18" charset="0"/>
                <a:ea typeface="宋体" pitchFamily="2" charset="-122"/>
              </a:rPr>
              <a:t>id</a:t>
            </a:r>
            <a:r>
              <a:rPr lang="en-US" altLang="zh-CN" sz="2800" dirty="0">
                <a:latin typeface="Baskerville Old Face" pitchFamily="18" charset="0"/>
                <a:ea typeface="宋体" pitchFamily="2" charset="-122"/>
              </a:rPr>
              <a:t>.</a:t>
            </a:r>
          </a:p>
          <a:p>
            <a:pPr eaLnBrk="1" hangingPunct="1"/>
            <a:endParaRPr lang="en-US" altLang="zh-CN" sz="2800" dirty="0">
              <a:latin typeface="Baskerville Old Face" pitchFamily="18" charset="0"/>
              <a:ea typeface="宋体"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0965" name="Rectangle 3"/>
          <p:cNvSpPr>
            <a:spLocks noGrp="1" noChangeArrowheads="1"/>
          </p:cNvSpPr>
          <p:nvPr>
            <p:ph type="body" idx="1"/>
          </p:nvPr>
        </p:nvSpPr>
        <p:spPr/>
        <p:txBody>
          <a:bodyPr/>
          <a:lstStyle/>
          <a:p>
            <a:pPr eaLnBrk="1" hangingPunct="1"/>
            <a:r>
              <a:rPr lang="en-US" altLang="zh-CN" sz="3200" b="1">
                <a:solidFill>
                  <a:srgbClr val="002060"/>
                </a:solidFill>
                <a:latin typeface="Baskerville Old Face" pitchFamily="18" charset="0"/>
                <a:ea typeface="宋体" pitchFamily="2" charset="-122"/>
              </a:rPr>
              <a:t>User-level thread management </a:t>
            </a:r>
            <a:r>
              <a:rPr lang="en-US" altLang="zh-CN" sz="3200">
                <a:latin typeface="Baskerville Old Face" pitchFamily="18" charset="0"/>
                <a:ea typeface="宋体" pitchFamily="2" charset="-122"/>
              </a:rPr>
              <a:t>system calls</a:t>
            </a:r>
          </a:p>
          <a:p>
            <a:pPr lvl="1" eaLnBrk="1" hangingPunct="1"/>
            <a:r>
              <a:rPr lang="en-US" altLang="zh-CN" sz="3200">
                <a:solidFill>
                  <a:srgbClr val="0070C0"/>
                </a:solidFill>
                <a:latin typeface="Comic Sans MS" pitchFamily="66" charset="0"/>
                <a:ea typeface="PMingLiU" pitchFamily="18" charset="-120"/>
              </a:rPr>
              <a:t>void Fork(void (*func)()):</a:t>
            </a:r>
            <a:r>
              <a:rPr lang="en-US" altLang="zh-CN" sz="3200">
                <a:solidFill>
                  <a:srgbClr val="0070C0"/>
                </a:solidFill>
                <a:latin typeface="Baskerville Old Face" pitchFamily="18" charset="0"/>
                <a:ea typeface="宋体" pitchFamily="2" charset="-122"/>
              </a:rPr>
              <a:t> </a:t>
            </a:r>
            <a:r>
              <a:rPr lang="en-US" altLang="zh-CN" sz="3200">
                <a:latin typeface="Baskerville Old Face" pitchFamily="18" charset="0"/>
                <a:ea typeface="宋体" pitchFamily="2" charset="-122"/>
              </a:rPr>
              <a:t>Create or fork a new thread to execute function </a:t>
            </a:r>
            <a:r>
              <a:rPr lang="en-US" altLang="zh-CN" sz="3200">
                <a:latin typeface="Baskerville Old Face" pitchFamily="18" charset="0"/>
                <a:ea typeface="PMingLiU" pitchFamily="18" charset="-120"/>
              </a:rPr>
              <a:t>func()</a:t>
            </a:r>
            <a:r>
              <a:rPr lang="en-US" altLang="zh-CN" sz="3200">
                <a:latin typeface="Baskerville Old Face" pitchFamily="18" charset="0"/>
                <a:ea typeface="宋体" pitchFamily="2" charset="-122"/>
              </a:rPr>
              <a:t> within the address space of this user process.</a:t>
            </a:r>
          </a:p>
          <a:p>
            <a:pPr lvl="1" eaLnBrk="1" hangingPunct="1"/>
            <a:r>
              <a:rPr lang="en-US" altLang="zh-CN" sz="3200">
                <a:solidFill>
                  <a:srgbClr val="0070C0"/>
                </a:solidFill>
                <a:latin typeface="Comic Sans MS" pitchFamily="66" charset="0"/>
                <a:ea typeface="PMingLiU" pitchFamily="18" charset="-120"/>
              </a:rPr>
              <a:t>void</a:t>
            </a:r>
            <a:r>
              <a:rPr lang="en-US" altLang="zh-CN" sz="3200">
                <a:solidFill>
                  <a:srgbClr val="0070C0"/>
                </a:solidFill>
                <a:latin typeface="Baskerville Old Face" pitchFamily="18" charset="0"/>
                <a:ea typeface="PMingLiU" pitchFamily="18" charset="-120"/>
              </a:rPr>
              <a:t> </a:t>
            </a:r>
            <a:r>
              <a:rPr lang="en-US" altLang="zh-CN" sz="3200">
                <a:solidFill>
                  <a:srgbClr val="0070C0"/>
                </a:solidFill>
                <a:latin typeface="Comic Sans MS" pitchFamily="66" charset="0"/>
                <a:ea typeface="PMingLiU" pitchFamily="18" charset="-120"/>
              </a:rPr>
              <a:t>Yield():</a:t>
            </a:r>
            <a:r>
              <a:rPr lang="en-US" altLang="zh-CN" sz="3200">
                <a:solidFill>
                  <a:srgbClr val="0070C0"/>
                </a:solidFill>
                <a:latin typeface="Baskerville Old Face" pitchFamily="18" charset="0"/>
                <a:ea typeface="宋体" pitchFamily="2" charset="-122"/>
              </a:rPr>
              <a:t> </a:t>
            </a:r>
            <a:r>
              <a:rPr lang="en-US" altLang="zh-CN" sz="3200">
                <a:latin typeface="Baskerville Old Face" pitchFamily="18" charset="0"/>
                <a:ea typeface="宋体" pitchFamily="2" charset="-122"/>
              </a:rPr>
              <a:t>Yield the CPU to another runnable thread, whether in this address space or not.</a:t>
            </a:r>
          </a:p>
          <a:p>
            <a:pPr eaLnBrk="1" hangingPunct="1"/>
            <a:endParaRPr lang="en-US" altLang="zh-CN" sz="3200">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1989" name="Rectangle 3"/>
          <p:cNvSpPr>
            <a:spLocks noGrp="1" noChangeArrowheads="1"/>
          </p:cNvSpPr>
          <p:nvPr>
            <p:ph type="body" idx="1"/>
          </p:nvPr>
        </p:nvSpPr>
        <p:spPr>
          <a:xfrm>
            <a:off x="609600" y="899380"/>
            <a:ext cx="10972799" cy="4626984"/>
          </a:xfrm>
        </p:spPr>
        <p:txBody>
          <a:bodyPr/>
          <a:lstStyle/>
          <a:p>
            <a:pPr eaLnBrk="1" hangingPunct="1"/>
            <a:r>
              <a:rPr lang="en-US" altLang="zh-CN" sz="2800" b="1">
                <a:solidFill>
                  <a:srgbClr val="002060"/>
                </a:solidFill>
                <a:latin typeface="Baskerville Old Face" pitchFamily="18" charset="0"/>
                <a:ea typeface="宋体" pitchFamily="2" charset="-122"/>
              </a:rPr>
              <a:t>File-system</a:t>
            </a:r>
            <a:r>
              <a:rPr lang="en-US" altLang="zh-CN" sz="2800">
                <a:latin typeface="Baskerville Old Face" pitchFamily="18" charset="0"/>
                <a:ea typeface="宋体" pitchFamily="2" charset="-122"/>
              </a:rPr>
              <a:t> system calls</a:t>
            </a:r>
          </a:p>
          <a:p>
            <a:pPr lvl="1" eaLnBrk="1" hangingPunct="1">
              <a:spcBef>
                <a:spcPts val="800"/>
              </a:spcBef>
            </a:pPr>
            <a:r>
              <a:rPr lang="en-US" altLang="zh-CN" sz="2800">
                <a:solidFill>
                  <a:srgbClr val="0070C0"/>
                </a:solidFill>
                <a:latin typeface="Comic Sans MS" pitchFamily="66" charset="0"/>
                <a:ea typeface="PMingLiU" pitchFamily="18" charset="-120"/>
              </a:rPr>
              <a:t>typedef int OpenFileId</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definition of open file descriptor</a:t>
            </a:r>
          </a:p>
          <a:p>
            <a:pPr lvl="1" eaLnBrk="1" hangingPunct="1">
              <a:spcBef>
                <a:spcPts val="800"/>
              </a:spcBef>
            </a:pPr>
            <a:r>
              <a:rPr lang="en-US" altLang="zh-CN" sz="2800">
                <a:solidFill>
                  <a:srgbClr val="0070C0"/>
                </a:solidFill>
                <a:latin typeface="Comic Sans MS" pitchFamily="66" charset="0"/>
                <a:ea typeface="PMingLiU" pitchFamily="18" charset="-120"/>
              </a:rPr>
              <a:t>void </a:t>
            </a:r>
            <a:r>
              <a:rPr lang="en-US" altLang="zh-CN" sz="2800" b="1">
                <a:solidFill>
                  <a:srgbClr val="0070C0"/>
                </a:solidFill>
                <a:latin typeface="Comic Sans MS" pitchFamily="66" charset="0"/>
                <a:ea typeface="PMingLiU" pitchFamily="18" charset="-120"/>
              </a:rPr>
              <a:t>Create</a:t>
            </a:r>
            <a:r>
              <a:rPr lang="en-US" altLang="zh-CN" sz="2800">
                <a:solidFill>
                  <a:srgbClr val="0070C0"/>
                </a:solidFill>
                <a:latin typeface="Comic Sans MS" pitchFamily="66" charset="0"/>
                <a:ea typeface="PMingLiU" pitchFamily="18" charset="-120"/>
              </a:rPr>
              <a:t>(char *name):</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Create a new file named </a:t>
            </a:r>
            <a:r>
              <a:rPr lang="en-US" altLang="zh-CN" sz="2800">
                <a:latin typeface="Baskerville Old Face" pitchFamily="18" charset="0"/>
                <a:ea typeface="PMingLiU" pitchFamily="18" charset="-120"/>
              </a:rPr>
              <a:t>name</a:t>
            </a:r>
            <a:r>
              <a:rPr lang="en-US" altLang="zh-CN" sz="2800">
                <a:latin typeface="Baskerville Old Face" pitchFamily="18" charset="0"/>
                <a:ea typeface="宋体" pitchFamily="2" charset="-122"/>
              </a:rPr>
              <a:t>.</a:t>
            </a:r>
          </a:p>
          <a:p>
            <a:pPr lvl="1" eaLnBrk="1" hangingPunct="1">
              <a:spcBef>
                <a:spcPts val="800"/>
              </a:spcBef>
            </a:pPr>
            <a:r>
              <a:rPr lang="en-US" altLang="zh-CN" sz="2800">
                <a:solidFill>
                  <a:srgbClr val="0070C0"/>
                </a:solidFill>
                <a:latin typeface="Comic Sans MS" pitchFamily="66" charset="0"/>
                <a:ea typeface="PMingLiU" pitchFamily="18" charset="-120"/>
              </a:rPr>
              <a:t>OpenFileId </a:t>
            </a:r>
            <a:r>
              <a:rPr lang="en-US" altLang="zh-CN" sz="2800" b="1">
                <a:solidFill>
                  <a:srgbClr val="0070C0"/>
                </a:solidFill>
                <a:latin typeface="Comic Sans MS" pitchFamily="66" charset="0"/>
                <a:ea typeface="PMingLiU" pitchFamily="18" charset="-120"/>
              </a:rPr>
              <a:t>Open</a:t>
            </a:r>
            <a:r>
              <a:rPr lang="en-US" altLang="zh-CN" sz="2800">
                <a:solidFill>
                  <a:srgbClr val="0070C0"/>
                </a:solidFill>
                <a:latin typeface="Comic Sans MS" pitchFamily="66" charset="0"/>
                <a:ea typeface="PMingLiU" pitchFamily="18" charset="-120"/>
              </a:rPr>
              <a:t>(char *name):</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Open the file named </a:t>
            </a:r>
            <a:r>
              <a:rPr lang="en-US" altLang="zh-CN" sz="2800">
                <a:latin typeface="Baskerville Old Face" pitchFamily="18" charset="0"/>
                <a:ea typeface="PMingLiU" pitchFamily="18" charset="-120"/>
              </a:rPr>
              <a:t>name</a:t>
            </a:r>
            <a:r>
              <a:rPr lang="en-US" altLang="zh-CN" sz="2800">
                <a:latin typeface="Baskerville Old Face" pitchFamily="18" charset="0"/>
                <a:ea typeface="宋体" pitchFamily="2" charset="-122"/>
              </a:rPr>
              <a:t> and return its open file descriptor.</a:t>
            </a:r>
          </a:p>
          <a:p>
            <a:pPr lvl="1" eaLnBrk="1" hangingPunct="1">
              <a:spcBef>
                <a:spcPts val="800"/>
              </a:spcBef>
            </a:pPr>
            <a:r>
              <a:rPr lang="en-US" altLang="zh-CN" sz="2800">
                <a:solidFill>
                  <a:srgbClr val="0070C0"/>
                </a:solidFill>
                <a:latin typeface="Comic Sans MS" pitchFamily="66" charset="0"/>
                <a:ea typeface="PMingLiU" pitchFamily="18" charset="-120"/>
              </a:rPr>
              <a:t>void </a:t>
            </a:r>
            <a:r>
              <a:rPr lang="en-US" altLang="zh-CN" sz="2800" b="1">
                <a:solidFill>
                  <a:srgbClr val="0070C0"/>
                </a:solidFill>
                <a:latin typeface="Comic Sans MS" pitchFamily="66" charset="0"/>
                <a:ea typeface="PMingLiU" pitchFamily="18" charset="-120"/>
              </a:rPr>
              <a:t>Write</a:t>
            </a:r>
            <a:r>
              <a:rPr lang="en-US" altLang="zh-CN" sz="2800">
                <a:solidFill>
                  <a:srgbClr val="0070C0"/>
                </a:solidFill>
                <a:latin typeface="Comic Sans MS" pitchFamily="66" charset="0"/>
                <a:ea typeface="PMingLiU" pitchFamily="18" charset="-120"/>
              </a:rPr>
              <a:t>(char *buffer, int size, OpenFileId</a:t>
            </a:r>
            <a:r>
              <a:rPr lang="en-US" altLang="zh-CN" sz="2800">
                <a:solidFill>
                  <a:srgbClr val="0070C0"/>
                </a:solidFill>
                <a:latin typeface="Baskerville Old Face" pitchFamily="18" charset="0"/>
                <a:ea typeface="PMingLiU" pitchFamily="18" charset="-120"/>
              </a:rPr>
              <a:t> </a:t>
            </a:r>
            <a:r>
              <a:rPr lang="en-US" altLang="zh-CN" sz="2800">
                <a:solidFill>
                  <a:srgbClr val="0070C0"/>
                </a:solidFill>
                <a:latin typeface="Comic Sans MS" pitchFamily="66" charset="0"/>
                <a:ea typeface="PMingLiU" pitchFamily="18" charset="-120"/>
              </a:rPr>
              <a:t>id):</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Write "</a:t>
            </a:r>
            <a:r>
              <a:rPr lang="en-US" altLang="zh-CN" sz="2800">
                <a:latin typeface="Baskerville Old Face" pitchFamily="18" charset="0"/>
                <a:ea typeface="PMingLiU" pitchFamily="18" charset="-120"/>
              </a:rPr>
              <a:t>size</a:t>
            </a:r>
            <a:r>
              <a:rPr lang="en-US" altLang="zh-CN" sz="2800">
                <a:latin typeface="Baskerville Old Face" pitchFamily="18" charset="0"/>
                <a:ea typeface="宋体" pitchFamily="2" charset="-122"/>
              </a:rPr>
              <a:t>" bytes from "</a:t>
            </a:r>
            <a:r>
              <a:rPr lang="en-US" altLang="zh-CN" sz="2800">
                <a:latin typeface="Baskerville Old Face" pitchFamily="18" charset="0"/>
                <a:ea typeface="PMingLiU" pitchFamily="18" charset="-120"/>
              </a:rPr>
              <a:t>buffer</a:t>
            </a:r>
            <a:r>
              <a:rPr lang="en-US" altLang="zh-CN" sz="2800">
                <a:latin typeface="Baskerville Old Face" pitchFamily="18" charset="0"/>
                <a:ea typeface="宋体" pitchFamily="2" charset="-122"/>
              </a:rPr>
              <a:t>" in the user program to the open file.</a:t>
            </a:r>
          </a:p>
          <a:p>
            <a:pPr lvl="1" eaLnBrk="1" hangingPunct="1">
              <a:spcBef>
                <a:spcPts val="800"/>
              </a:spcBef>
            </a:pPr>
            <a:r>
              <a:rPr lang="en-US" altLang="zh-CN" sz="2800">
                <a:solidFill>
                  <a:srgbClr val="0070C0"/>
                </a:solidFill>
                <a:latin typeface="Comic Sans MS" pitchFamily="66" charset="0"/>
                <a:ea typeface="PMingLiU" pitchFamily="18" charset="-120"/>
              </a:rPr>
              <a:t>int </a:t>
            </a:r>
            <a:r>
              <a:rPr lang="en-US" altLang="zh-CN" sz="2800" b="1">
                <a:solidFill>
                  <a:srgbClr val="0070C0"/>
                </a:solidFill>
                <a:latin typeface="Comic Sans MS" pitchFamily="66" charset="0"/>
                <a:ea typeface="PMingLiU" pitchFamily="18" charset="-120"/>
              </a:rPr>
              <a:t>Read</a:t>
            </a:r>
            <a:r>
              <a:rPr lang="en-US" altLang="zh-CN" sz="2800">
                <a:solidFill>
                  <a:srgbClr val="0070C0"/>
                </a:solidFill>
                <a:latin typeface="Comic Sans MS" pitchFamily="66" charset="0"/>
                <a:ea typeface="PMingLiU" pitchFamily="18" charset="-120"/>
              </a:rPr>
              <a:t>(char *buffer, int size, OpenFileId id):</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Read "</a:t>
            </a:r>
            <a:r>
              <a:rPr lang="en-US" altLang="zh-CN" sz="2800">
                <a:latin typeface="Baskerville Old Face" pitchFamily="18" charset="0"/>
                <a:ea typeface="PMingLiU" pitchFamily="18" charset="-120"/>
              </a:rPr>
              <a:t>size</a:t>
            </a:r>
            <a:r>
              <a:rPr lang="en-US" altLang="zh-CN" sz="2800">
                <a:latin typeface="Baskerville Old Face" pitchFamily="18" charset="0"/>
                <a:ea typeface="宋体" pitchFamily="2" charset="-122"/>
              </a:rPr>
              <a:t>" bytes from the open file into "</a:t>
            </a:r>
            <a:r>
              <a:rPr lang="en-US" altLang="zh-CN" sz="2800">
                <a:latin typeface="Baskerville Old Face" pitchFamily="18" charset="0"/>
                <a:ea typeface="PMingLiU" pitchFamily="18" charset="-120"/>
              </a:rPr>
              <a:t>buffer</a:t>
            </a:r>
            <a:r>
              <a:rPr lang="en-US" altLang="zh-CN" sz="2800">
                <a:latin typeface="Baskerville Old Face" pitchFamily="18" charset="0"/>
                <a:ea typeface="宋体" pitchFamily="2" charset="-122"/>
              </a:rPr>
              <a:t>" in the user program. Return the actual number of bytes read.</a:t>
            </a:r>
          </a:p>
          <a:p>
            <a:pPr lvl="1" eaLnBrk="1" hangingPunct="1">
              <a:spcBef>
                <a:spcPts val="800"/>
              </a:spcBef>
            </a:pPr>
            <a:r>
              <a:rPr lang="en-US" altLang="zh-CN" sz="2800">
                <a:solidFill>
                  <a:srgbClr val="0070C0"/>
                </a:solidFill>
                <a:latin typeface="Comic Sans MS" pitchFamily="66" charset="0"/>
                <a:ea typeface="PMingLiU" pitchFamily="18" charset="-120"/>
              </a:rPr>
              <a:t>void </a:t>
            </a:r>
            <a:r>
              <a:rPr lang="en-US" altLang="zh-CN" sz="2800" b="1">
                <a:solidFill>
                  <a:srgbClr val="0070C0"/>
                </a:solidFill>
                <a:latin typeface="Comic Sans MS" pitchFamily="66" charset="0"/>
                <a:ea typeface="PMingLiU" pitchFamily="18" charset="-120"/>
              </a:rPr>
              <a:t>Close</a:t>
            </a:r>
            <a:r>
              <a:rPr lang="en-US" altLang="zh-CN" sz="2800">
                <a:solidFill>
                  <a:srgbClr val="0070C0"/>
                </a:solidFill>
                <a:latin typeface="Comic Sans MS" pitchFamily="66" charset="0"/>
                <a:ea typeface="PMingLiU" pitchFamily="18" charset="-120"/>
              </a:rPr>
              <a:t>(OpenFileId id):</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Close the open file.</a:t>
            </a:r>
          </a:p>
          <a:p>
            <a:pPr eaLnBrk="1" hangingPunct="1"/>
            <a:endParaRPr lang="en-US" altLang="zh-CN" sz="2800">
              <a:latin typeface="Baskerville Old Face" pitchFamily="18" charset="0"/>
              <a:ea typeface="PMingLiU" pitchFamily="18" charset="-12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3013" name="Rectangle 3"/>
          <p:cNvSpPr>
            <a:spLocks noGrp="1" noChangeArrowheads="1"/>
          </p:cNvSpPr>
          <p:nvPr>
            <p:ph type="body" idx="1"/>
          </p:nvPr>
        </p:nvSpPr>
        <p:spPr>
          <a:xfrm>
            <a:off x="609600" y="1115508"/>
            <a:ext cx="10972799" cy="4626984"/>
          </a:xfrm>
        </p:spPr>
        <p:txBody>
          <a:bodyPr/>
          <a:lstStyle/>
          <a:p>
            <a:pPr eaLnBrk="1" hangingPunct="1">
              <a:lnSpc>
                <a:spcPct val="90000"/>
              </a:lnSpc>
            </a:pPr>
            <a:r>
              <a:rPr lang="en-US" altLang="zh-CN" sz="2400">
                <a:solidFill>
                  <a:srgbClr val="0070C0"/>
                </a:solidFill>
                <a:latin typeface="Baskerville Old Face" pitchFamily="18" charset="0"/>
                <a:ea typeface="宋体" pitchFamily="2" charset="-122"/>
              </a:rPr>
              <a:t>Context Switch </a:t>
            </a:r>
            <a:r>
              <a:rPr lang="en-US" altLang="zh-CN" sz="2400">
                <a:latin typeface="Baskerville Old Face" pitchFamily="18" charset="0"/>
                <a:ea typeface="宋体" pitchFamily="2" charset="-122"/>
              </a:rPr>
              <a:t>Between User Processes</a:t>
            </a:r>
          </a:p>
          <a:p>
            <a:pPr lvl="1" eaLnBrk="1" hangingPunct="1">
              <a:lnSpc>
                <a:spcPct val="90000"/>
              </a:lnSpc>
            </a:pPr>
            <a:r>
              <a:rPr lang="en-US" altLang="zh-CN" sz="2400">
                <a:latin typeface="Baskerville Old Face" pitchFamily="18" charset="0"/>
                <a:ea typeface="宋体" pitchFamily="2" charset="-122"/>
              </a:rPr>
              <a:t>Suppose that a user process calls system call </a:t>
            </a:r>
            <a:r>
              <a:rPr lang="en-US" altLang="zh-CN" sz="2400">
                <a:solidFill>
                  <a:srgbClr val="0070C0"/>
                </a:solidFill>
                <a:latin typeface="Comic Sans MS" pitchFamily="66" charset="0"/>
                <a:ea typeface="PMingLiU" pitchFamily="18" charset="-120"/>
              </a:rPr>
              <a:t>Yield()</a:t>
            </a:r>
            <a:r>
              <a:rPr lang="en-US" altLang="zh-CN" sz="2400">
                <a:solidFill>
                  <a:srgbClr val="0070C0"/>
                </a:solidFill>
                <a:latin typeface="Baskerville Old Face" pitchFamily="18" charset="0"/>
                <a:ea typeface="宋体" pitchFamily="2" charset="-122"/>
              </a:rPr>
              <a:t> </a:t>
            </a:r>
            <a:r>
              <a:rPr lang="en-US" altLang="zh-CN" sz="2400">
                <a:latin typeface="Baskerville Old Face" pitchFamily="18" charset="0"/>
                <a:ea typeface="宋体" pitchFamily="2" charset="-122"/>
              </a:rPr>
              <a:t>and kernel is to do context switch from this user process to another user process (or to another user thread of the same user process).</a:t>
            </a:r>
          </a:p>
          <a:p>
            <a:pPr lvl="1" eaLnBrk="1" hangingPunct="1">
              <a:lnSpc>
                <a:spcPct val="90000"/>
              </a:lnSpc>
            </a:pPr>
            <a:r>
              <a:rPr lang="en-US" altLang="zh-CN" sz="2400">
                <a:latin typeface="Baskerville Old Face" pitchFamily="18" charset="0"/>
                <a:ea typeface="宋体" pitchFamily="2" charset="-122"/>
              </a:rPr>
              <a:t>What should be done to make this context switch?</a:t>
            </a:r>
          </a:p>
          <a:p>
            <a:pPr lvl="2" eaLnBrk="1" hangingPunct="1">
              <a:lnSpc>
                <a:spcPct val="90000"/>
              </a:lnSpc>
              <a:buFont typeface="Wingdings" pitchFamily="2" charset="2"/>
              <a:buNone/>
            </a:pPr>
            <a:r>
              <a:rPr lang="en-US" altLang="zh-CN" sz="2400">
                <a:solidFill>
                  <a:srgbClr val="002060"/>
                </a:solidFill>
                <a:latin typeface="Baskerville Old Face" pitchFamily="18" charset="0"/>
                <a:ea typeface="宋体" pitchFamily="2" charset="-122"/>
              </a:rPr>
              <a:t>1. </a:t>
            </a:r>
            <a:r>
              <a:rPr lang="en-US" altLang="zh-CN" sz="2400">
                <a:solidFill>
                  <a:srgbClr val="0070C0"/>
                </a:solidFill>
                <a:latin typeface="Baskerville Old Face" pitchFamily="18" charset="0"/>
                <a:ea typeface="宋体" pitchFamily="2" charset="-122"/>
              </a:rPr>
              <a:t>save</a:t>
            </a:r>
            <a:r>
              <a:rPr lang="en-US" altLang="zh-CN" sz="2400">
                <a:solidFill>
                  <a:srgbClr val="002060"/>
                </a:solidFill>
                <a:latin typeface="Baskerville Old Face" pitchFamily="18" charset="0"/>
                <a:ea typeface="宋体" pitchFamily="2" charset="-122"/>
              </a:rPr>
              <a:t> the </a:t>
            </a:r>
            <a:r>
              <a:rPr lang="en-US" altLang="zh-CN" sz="2400" b="1">
                <a:solidFill>
                  <a:srgbClr val="002060"/>
                </a:solidFill>
                <a:latin typeface="Baskerville Old Face" pitchFamily="18" charset="0"/>
                <a:ea typeface="宋体" pitchFamily="2" charset="-122"/>
              </a:rPr>
              <a:t>user registers </a:t>
            </a:r>
            <a:r>
              <a:rPr lang="en-US" altLang="zh-CN" sz="2400">
                <a:solidFill>
                  <a:srgbClr val="002060"/>
                </a:solidFill>
                <a:latin typeface="Baskerville Old Face" pitchFamily="18" charset="0"/>
                <a:ea typeface="宋体" pitchFamily="2" charset="-122"/>
              </a:rPr>
              <a:t>of the current user process</a:t>
            </a:r>
          </a:p>
          <a:p>
            <a:pPr lvl="2" eaLnBrk="1" hangingPunct="1">
              <a:lnSpc>
                <a:spcPct val="90000"/>
              </a:lnSpc>
              <a:buFont typeface="Wingdings" pitchFamily="2" charset="2"/>
              <a:buNone/>
            </a:pPr>
            <a:r>
              <a:rPr lang="en-US" altLang="zh-CN" sz="2400">
                <a:solidFill>
                  <a:srgbClr val="002060"/>
                </a:solidFill>
                <a:latin typeface="Baskerville Old Face" pitchFamily="18" charset="0"/>
                <a:ea typeface="宋体" pitchFamily="2" charset="-122"/>
              </a:rPr>
              <a:t>2. </a:t>
            </a:r>
            <a:r>
              <a:rPr lang="en-US" altLang="zh-CN" sz="2400">
                <a:solidFill>
                  <a:srgbClr val="0070C0"/>
                </a:solidFill>
                <a:latin typeface="Baskerville Old Face" pitchFamily="18" charset="0"/>
                <a:ea typeface="宋体" pitchFamily="2" charset="-122"/>
              </a:rPr>
              <a:t>save</a:t>
            </a:r>
            <a:r>
              <a:rPr lang="en-US" altLang="zh-CN" sz="2400">
                <a:solidFill>
                  <a:srgbClr val="002060"/>
                </a:solidFill>
                <a:latin typeface="Baskerville Old Face" pitchFamily="18" charset="0"/>
                <a:ea typeface="宋体" pitchFamily="2" charset="-122"/>
              </a:rPr>
              <a:t> </a:t>
            </a:r>
            <a:r>
              <a:rPr lang="en-US" altLang="zh-CN" sz="2400" b="1">
                <a:solidFill>
                  <a:srgbClr val="002060"/>
                </a:solidFill>
                <a:latin typeface="Baskerville Old Face" pitchFamily="18" charset="0"/>
                <a:ea typeface="宋体" pitchFamily="2" charset="-122"/>
              </a:rPr>
              <a:t>the address space </a:t>
            </a:r>
            <a:r>
              <a:rPr lang="en-US" altLang="zh-CN" sz="2400">
                <a:solidFill>
                  <a:srgbClr val="002060"/>
                </a:solidFill>
                <a:latin typeface="Baskerville Old Face" pitchFamily="18" charset="0"/>
                <a:ea typeface="宋体" pitchFamily="2" charset="-122"/>
              </a:rPr>
              <a:t>of the current user process</a:t>
            </a:r>
          </a:p>
          <a:p>
            <a:pPr lvl="2" eaLnBrk="1" hangingPunct="1">
              <a:lnSpc>
                <a:spcPct val="90000"/>
              </a:lnSpc>
              <a:buFont typeface="Wingdings" pitchFamily="2" charset="2"/>
              <a:buNone/>
            </a:pPr>
            <a:r>
              <a:rPr lang="en-US" altLang="zh-CN" sz="2400">
                <a:solidFill>
                  <a:srgbClr val="002060"/>
                </a:solidFill>
                <a:latin typeface="Baskerville Old Face" pitchFamily="18" charset="0"/>
                <a:ea typeface="宋体" pitchFamily="2" charset="-122"/>
              </a:rPr>
              <a:t>3. </a:t>
            </a:r>
            <a:r>
              <a:rPr lang="en-US" altLang="zh-CN" sz="2400">
                <a:solidFill>
                  <a:srgbClr val="0070C0"/>
                </a:solidFill>
                <a:latin typeface="Baskerville Old Face" pitchFamily="18" charset="0"/>
                <a:ea typeface="宋体" pitchFamily="2" charset="-122"/>
              </a:rPr>
              <a:t>save</a:t>
            </a:r>
            <a:r>
              <a:rPr lang="en-US" altLang="zh-CN" sz="2400">
                <a:solidFill>
                  <a:srgbClr val="002060"/>
                </a:solidFill>
                <a:latin typeface="Baskerville Old Face" pitchFamily="18" charset="0"/>
                <a:ea typeface="宋体" pitchFamily="2" charset="-122"/>
              </a:rPr>
              <a:t> the </a:t>
            </a:r>
            <a:r>
              <a:rPr lang="en-US" altLang="zh-CN" sz="2400" b="1">
                <a:solidFill>
                  <a:srgbClr val="002060"/>
                </a:solidFill>
                <a:latin typeface="Baskerville Old Face" pitchFamily="18" charset="0"/>
                <a:ea typeface="宋体" pitchFamily="2" charset="-122"/>
              </a:rPr>
              <a:t>kernel register </a:t>
            </a:r>
            <a:r>
              <a:rPr lang="en-US" altLang="zh-CN" sz="2400">
                <a:solidFill>
                  <a:srgbClr val="002060"/>
                </a:solidFill>
                <a:latin typeface="Baskerville Old Face" pitchFamily="18" charset="0"/>
                <a:ea typeface="宋体" pitchFamily="2" charset="-122"/>
              </a:rPr>
              <a:t>of the current thread</a:t>
            </a:r>
          </a:p>
          <a:p>
            <a:pPr lvl="2" eaLnBrk="1" hangingPunct="1">
              <a:lnSpc>
                <a:spcPct val="90000"/>
              </a:lnSpc>
              <a:buFont typeface="Wingdings" pitchFamily="2" charset="2"/>
              <a:buNone/>
            </a:pPr>
            <a:endParaRPr lang="en-US" altLang="zh-CN" sz="2400">
              <a:solidFill>
                <a:srgbClr val="002060"/>
              </a:solidFill>
              <a:latin typeface="Baskerville Old Face" pitchFamily="18" charset="0"/>
              <a:ea typeface="宋体" pitchFamily="2" charset="-122"/>
            </a:endParaRPr>
          </a:p>
          <a:p>
            <a:pPr lvl="2" eaLnBrk="1" hangingPunct="1">
              <a:lnSpc>
                <a:spcPct val="90000"/>
              </a:lnSpc>
              <a:buFont typeface="Wingdings" pitchFamily="2" charset="2"/>
              <a:buNone/>
            </a:pPr>
            <a:r>
              <a:rPr lang="en-US" altLang="zh-CN" sz="2400">
                <a:solidFill>
                  <a:srgbClr val="002060"/>
                </a:solidFill>
                <a:latin typeface="Baskerville Old Face" pitchFamily="18" charset="0"/>
                <a:ea typeface="宋体" pitchFamily="2" charset="-122"/>
              </a:rPr>
              <a:t>4. </a:t>
            </a:r>
            <a:r>
              <a:rPr lang="en-US" altLang="zh-CN" sz="2400">
                <a:solidFill>
                  <a:srgbClr val="0070C0"/>
                </a:solidFill>
                <a:latin typeface="Baskerville Old Face" pitchFamily="18" charset="0"/>
                <a:ea typeface="宋体" pitchFamily="2" charset="-122"/>
              </a:rPr>
              <a:t>load</a:t>
            </a:r>
            <a:r>
              <a:rPr lang="en-US" altLang="zh-CN" sz="2400">
                <a:solidFill>
                  <a:srgbClr val="002060"/>
                </a:solidFill>
                <a:latin typeface="Baskerville Old Face" pitchFamily="18" charset="0"/>
                <a:ea typeface="宋体" pitchFamily="2" charset="-122"/>
              </a:rPr>
              <a:t> the </a:t>
            </a:r>
            <a:r>
              <a:rPr lang="en-US" altLang="zh-CN" sz="2400" b="1">
                <a:solidFill>
                  <a:srgbClr val="002060"/>
                </a:solidFill>
                <a:latin typeface="Baskerville Old Face" pitchFamily="18" charset="0"/>
                <a:ea typeface="宋体" pitchFamily="2" charset="-122"/>
              </a:rPr>
              <a:t>kernel register </a:t>
            </a:r>
            <a:r>
              <a:rPr lang="en-US" altLang="zh-CN" sz="2400">
                <a:solidFill>
                  <a:srgbClr val="002060"/>
                </a:solidFill>
                <a:latin typeface="Baskerville Old Face" pitchFamily="18" charset="0"/>
                <a:ea typeface="宋体" pitchFamily="2" charset="-122"/>
              </a:rPr>
              <a:t>of the next thread</a:t>
            </a:r>
          </a:p>
          <a:p>
            <a:pPr lvl="2" eaLnBrk="1" hangingPunct="1">
              <a:lnSpc>
                <a:spcPct val="90000"/>
              </a:lnSpc>
              <a:buFont typeface="Wingdings" pitchFamily="2" charset="2"/>
              <a:buNone/>
            </a:pPr>
            <a:r>
              <a:rPr lang="en-US" altLang="zh-CN" sz="2400">
                <a:solidFill>
                  <a:srgbClr val="002060"/>
                </a:solidFill>
                <a:latin typeface="Baskerville Old Face" pitchFamily="18" charset="0"/>
                <a:ea typeface="宋体" pitchFamily="2" charset="-122"/>
              </a:rPr>
              <a:t>5. </a:t>
            </a:r>
            <a:r>
              <a:rPr lang="en-US" altLang="zh-CN" sz="2400">
                <a:solidFill>
                  <a:srgbClr val="0070C0"/>
                </a:solidFill>
                <a:latin typeface="Baskerville Old Face" pitchFamily="18" charset="0"/>
                <a:ea typeface="宋体" pitchFamily="2" charset="-122"/>
              </a:rPr>
              <a:t>load</a:t>
            </a:r>
            <a:r>
              <a:rPr lang="en-US" altLang="zh-CN" sz="2400">
                <a:solidFill>
                  <a:srgbClr val="002060"/>
                </a:solidFill>
                <a:latin typeface="Baskerville Old Face" pitchFamily="18" charset="0"/>
                <a:ea typeface="宋体" pitchFamily="2" charset="-122"/>
              </a:rPr>
              <a:t> the </a:t>
            </a:r>
            <a:r>
              <a:rPr lang="en-US" altLang="zh-CN" sz="2400" b="1">
                <a:solidFill>
                  <a:srgbClr val="002060"/>
                </a:solidFill>
                <a:latin typeface="Baskerville Old Face" pitchFamily="18" charset="0"/>
                <a:ea typeface="宋体" pitchFamily="2" charset="-122"/>
              </a:rPr>
              <a:t>user register </a:t>
            </a:r>
            <a:r>
              <a:rPr lang="en-US" altLang="zh-CN" sz="2400">
                <a:solidFill>
                  <a:srgbClr val="002060"/>
                </a:solidFill>
                <a:latin typeface="Baskerville Old Face" pitchFamily="18" charset="0"/>
                <a:ea typeface="宋体" pitchFamily="2" charset="-122"/>
              </a:rPr>
              <a:t>of the next process</a:t>
            </a:r>
          </a:p>
          <a:p>
            <a:pPr lvl="2" eaLnBrk="1" hangingPunct="1">
              <a:lnSpc>
                <a:spcPct val="90000"/>
              </a:lnSpc>
              <a:buFont typeface="Wingdings" pitchFamily="2" charset="2"/>
              <a:buNone/>
            </a:pPr>
            <a:r>
              <a:rPr lang="en-US" altLang="zh-CN" sz="2400">
                <a:solidFill>
                  <a:srgbClr val="002060"/>
                </a:solidFill>
                <a:latin typeface="Baskerville Old Face" pitchFamily="18" charset="0"/>
                <a:ea typeface="宋体" pitchFamily="2" charset="-122"/>
              </a:rPr>
              <a:t>6. </a:t>
            </a:r>
            <a:r>
              <a:rPr lang="en-US" altLang="zh-CN" sz="2400">
                <a:solidFill>
                  <a:srgbClr val="0070C0"/>
                </a:solidFill>
                <a:latin typeface="Baskerville Old Face" pitchFamily="18" charset="0"/>
                <a:ea typeface="宋体" pitchFamily="2" charset="-122"/>
              </a:rPr>
              <a:t>restore</a:t>
            </a:r>
            <a:r>
              <a:rPr lang="en-US" altLang="zh-CN" sz="2400">
                <a:solidFill>
                  <a:srgbClr val="002060"/>
                </a:solidFill>
                <a:latin typeface="Baskerville Old Face" pitchFamily="18" charset="0"/>
                <a:ea typeface="宋体" pitchFamily="2" charset="-122"/>
              </a:rPr>
              <a:t> the </a:t>
            </a:r>
            <a:r>
              <a:rPr lang="en-US" altLang="zh-CN" sz="2400" b="1">
                <a:solidFill>
                  <a:srgbClr val="002060"/>
                </a:solidFill>
                <a:latin typeface="Baskerville Old Face" pitchFamily="18" charset="0"/>
                <a:ea typeface="宋体" pitchFamily="2" charset="-122"/>
              </a:rPr>
              <a:t>address space </a:t>
            </a:r>
            <a:r>
              <a:rPr lang="en-US" altLang="zh-CN" sz="2400">
                <a:solidFill>
                  <a:srgbClr val="002060"/>
                </a:solidFill>
                <a:latin typeface="Baskerville Old Face" pitchFamily="18" charset="0"/>
                <a:ea typeface="宋体" pitchFamily="2" charset="-122"/>
              </a:rPr>
              <a:t>of the next process (page table)</a:t>
            </a:r>
          </a:p>
          <a:p>
            <a:pPr eaLnBrk="1" hangingPunct="1">
              <a:lnSpc>
                <a:spcPct val="90000"/>
              </a:lnSpc>
            </a:pPr>
            <a:endParaRPr lang="en-US" altLang="zh-CN" sz="2400">
              <a:latin typeface="Baskerville Old Face" pitchFamily="18" charset="0"/>
              <a:ea typeface="PMingLiU" pitchFamily="18" charset="-12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4037" name="Rectangle 3"/>
          <p:cNvSpPr>
            <a:spLocks noGrp="1" noChangeArrowheads="1"/>
          </p:cNvSpPr>
          <p:nvPr>
            <p:ph type="body" idx="1"/>
          </p:nvPr>
        </p:nvSpPr>
        <p:spPr>
          <a:xfrm>
            <a:off x="609599" y="962025"/>
            <a:ext cx="11260823" cy="5518150"/>
          </a:xfrm>
        </p:spPr>
        <p:txBody>
          <a:bodyPr/>
          <a:lstStyle/>
          <a:p>
            <a:pPr eaLnBrk="1" hangingPunct="1">
              <a:lnSpc>
                <a:spcPct val="80000"/>
              </a:lnSpc>
              <a:buFont typeface="Wingdings" pitchFamily="2" charset="2"/>
              <a:buNone/>
            </a:pPr>
            <a:r>
              <a:rPr lang="en-US" altLang="zh-CN" sz="2400" dirty="0">
                <a:solidFill>
                  <a:srgbClr val="0070C0"/>
                </a:solidFill>
                <a:latin typeface="Comic Sans MS" pitchFamily="66" charset="0"/>
                <a:ea typeface="宋体" pitchFamily="2" charset="-122"/>
              </a:rPr>
              <a:t>void Scheduler::Run (Thread *</a:t>
            </a:r>
            <a:r>
              <a:rPr lang="en-US" altLang="zh-CN" sz="2400" dirty="0" err="1">
                <a:solidFill>
                  <a:srgbClr val="0070C0"/>
                </a:solidFill>
                <a:latin typeface="Comic Sans MS" pitchFamily="66" charset="0"/>
                <a:ea typeface="宋体" pitchFamily="2" charset="-122"/>
              </a:rPr>
              <a:t>nextThread</a:t>
            </a:r>
            <a:r>
              <a:rPr lang="en-US" altLang="zh-CN" sz="2400" dirty="0">
                <a:solidFill>
                  <a:srgbClr val="0070C0"/>
                </a:solidFill>
                <a:latin typeface="Comic Sans MS" pitchFamily="66" charset="0"/>
                <a:ea typeface="宋体" pitchFamily="2" charset="-122"/>
              </a:rPr>
              <a:t>)  {</a:t>
            </a:r>
          </a:p>
          <a:p>
            <a:pPr eaLnBrk="1" hangingPunct="1">
              <a:lnSpc>
                <a:spcPct val="80000"/>
              </a:lnSpc>
              <a:buFont typeface="Wingdings" pitchFamily="2" charset="2"/>
              <a:buNone/>
            </a:pPr>
            <a:r>
              <a:rPr lang="en-US" altLang="zh-CN" sz="2400" dirty="0">
                <a:solidFill>
                  <a:srgbClr val="0070C0"/>
                </a:solidFill>
                <a:latin typeface="Comic Sans MS" pitchFamily="66" charset="0"/>
                <a:ea typeface="宋体" pitchFamily="2" charset="-122"/>
              </a:rPr>
              <a:t>	Thread *</a:t>
            </a:r>
            <a:r>
              <a:rPr lang="en-US" altLang="zh-CN" sz="2400" dirty="0" err="1">
                <a:solidFill>
                  <a:srgbClr val="0070C0"/>
                </a:solidFill>
                <a:latin typeface="Comic Sans MS" pitchFamily="66" charset="0"/>
                <a:ea typeface="宋体" pitchFamily="2" charset="-122"/>
              </a:rPr>
              <a:t>oldThread</a:t>
            </a:r>
            <a:r>
              <a:rPr lang="en-US" altLang="zh-CN" sz="2400" dirty="0">
                <a:solidFill>
                  <a:srgbClr val="0070C0"/>
                </a:solidFill>
                <a:latin typeface="Comic Sans MS" pitchFamily="66" charset="0"/>
                <a:ea typeface="宋体" pitchFamily="2" charset="-122"/>
              </a:rPr>
              <a:t> = </a:t>
            </a:r>
            <a:r>
              <a:rPr lang="en-US" altLang="zh-CN" sz="2400" dirty="0" err="1">
                <a:solidFill>
                  <a:srgbClr val="0070C0"/>
                </a:solidFill>
                <a:latin typeface="Comic Sans MS" pitchFamily="66" charset="0"/>
                <a:ea typeface="宋体" pitchFamily="2" charset="-122"/>
              </a:rPr>
              <a:t>currentThread</a:t>
            </a:r>
            <a:r>
              <a:rPr lang="en-US" altLang="zh-CN" sz="2400" dirty="0">
                <a:solidFill>
                  <a:srgbClr val="0070C0"/>
                </a:solidFill>
                <a:latin typeface="Comic Sans MS" pitchFamily="66" charset="0"/>
                <a:ea typeface="宋体" pitchFamily="2" charset="-122"/>
              </a:rPr>
              <a:t>;</a:t>
            </a:r>
          </a:p>
          <a:p>
            <a:pPr eaLnBrk="1" hangingPunct="1">
              <a:lnSpc>
                <a:spcPct val="80000"/>
              </a:lnSpc>
              <a:buFont typeface="Wingdings" pitchFamily="2" charset="2"/>
              <a:buNone/>
            </a:pPr>
            <a:r>
              <a:rPr lang="en-US" altLang="zh-CN" sz="2400" dirty="0">
                <a:solidFill>
                  <a:srgbClr val="0070C0"/>
                </a:solidFill>
                <a:latin typeface="Comic Sans MS" pitchFamily="66" charset="0"/>
                <a:ea typeface="宋体" pitchFamily="2" charset="-122"/>
              </a:rPr>
              <a:t>#ifdef USER_PROGRAM 		// ignore until running user programs</a:t>
            </a:r>
          </a:p>
          <a:p>
            <a:pPr lvl="1" eaLnBrk="1" hangingPunct="1">
              <a:lnSpc>
                <a:spcPct val="80000"/>
              </a:lnSpc>
              <a:buFont typeface="Wingdings" pitchFamily="2" charset="2"/>
              <a:buNone/>
            </a:pPr>
            <a:r>
              <a:rPr lang="en-US" altLang="zh-CN" sz="2400" dirty="0">
                <a:solidFill>
                  <a:srgbClr val="0070C0"/>
                </a:solidFill>
                <a:latin typeface="Comic Sans MS" pitchFamily="66" charset="0"/>
                <a:ea typeface="宋体" pitchFamily="2" charset="-122"/>
              </a:rPr>
              <a:t>if (</a:t>
            </a:r>
            <a:r>
              <a:rPr lang="en-US" altLang="zh-CN" sz="2400" dirty="0" err="1">
                <a:solidFill>
                  <a:srgbClr val="0070C0"/>
                </a:solidFill>
                <a:latin typeface="Comic Sans MS" pitchFamily="66" charset="0"/>
                <a:ea typeface="宋体" pitchFamily="2" charset="-122"/>
              </a:rPr>
              <a:t>currentThread</a:t>
            </a:r>
            <a:r>
              <a:rPr lang="en-US" altLang="zh-CN" sz="2400" dirty="0">
                <a:solidFill>
                  <a:srgbClr val="0070C0"/>
                </a:solidFill>
                <a:latin typeface="Comic Sans MS" pitchFamily="66" charset="0"/>
                <a:ea typeface="宋体" pitchFamily="2" charset="-122"/>
              </a:rPr>
              <a:t>-&gt;space != NULL) { // if this thread is a user program,</a:t>
            </a:r>
          </a:p>
          <a:p>
            <a:pPr lvl="2" eaLnBrk="1" hangingPunct="1">
              <a:lnSpc>
                <a:spcPct val="80000"/>
              </a:lnSpc>
              <a:buFont typeface="Wingdings" pitchFamily="2" charset="2"/>
              <a:buNone/>
            </a:pPr>
            <a:r>
              <a:rPr lang="en-US" altLang="zh-CN" sz="2400" dirty="0" err="1">
                <a:solidFill>
                  <a:srgbClr val="0070C0"/>
                </a:solidFill>
                <a:latin typeface="Comic Sans MS" pitchFamily="66" charset="0"/>
                <a:ea typeface="宋体" pitchFamily="2" charset="-122"/>
              </a:rPr>
              <a:t>currentThread</a:t>
            </a:r>
            <a:r>
              <a:rPr lang="en-US" altLang="zh-CN" sz="2400" dirty="0">
                <a:solidFill>
                  <a:srgbClr val="0070C0"/>
                </a:solidFill>
                <a:latin typeface="Comic Sans MS" pitchFamily="66" charset="0"/>
                <a:ea typeface="宋体" pitchFamily="2" charset="-122"/>
              </a:rPr>
              <a:t>-&gt;</a:t>
            </a:r>
            <a:r>
              <a:rPr lang="en-US" altLang="zh-CN" sz="2400" dirty="0" err="1">
                <a:solidFill>
                  <a:srgbClr val="0070C0"/>
                </a:solidFill>
                <a:latin typeface="Comic Sans MS" pitchFamily="66" charset="0"/>
                <a:ea typeface="宋体" pitchFamily="2" charset="-122"/>
              </a:rPr>
              <a:t>SaveUserState</a:t>
            </a:r>
            <a:r>
              <a:rPr lang="en-US" altLang="zh-CN" sz="2400" dirty="0">
                <a:solidFill>
                  <a:srgbClr val="0070C0"/>
                </a:solidFill>
                <a:latin typeface="Comic Sans MS" pitchFamily="66" charset="0"/>
                <a:ea typeface="宋体" pitchFamily="2" charset="-122"/>
              </a:rPr>
              <a:t>(); // save the user's CPU registers</a:t>
            </a:r>
          </a:p>
          <a:p>
            <a:pPr lvl="2" eaLnBrk="1" hangingPunct="1">
              <a:lnSpc>
                <a:spcPct val="80000"/>
              </a:lnSpc>
              <a:buFont typeface="Wingdings" pitchFamily="2" charset="2"/>
              <a:buNone/>
            </a:pPr>
            <a:r>
              <a:rPr lang="en-US" altLang="zh-CN" sz="2400" dirty="0" err="1">
                <a:solidFill>
                  <a:srgbClr val="0070C0"/>
                </a:solidFill>
                <a:latin typeface="Comic Sans MS" pitchFamily="66" charset="0"/>
                <a:ea typeface="宋体" pitchFamily="2" charset="-122"/>
              </a:rPr>
              <a:t>currentThread</a:t>
            </a:r>
            <a:r>
              <a:rPr lang="en-US" altLang="zh-CN" sz="2400" dirty="0">
                <a:solidFill>
                  <a:srgbClr val="0070C0"/>
                </a:solidFill>
                <a:latin typeface="Comic Sans MS" pitchFamily="66" charset="0"/>
                <a:ea typeface="宋体" pitchFamily="2" charset="-122"/>
              </a:rPr>
              <a:t>-&gt;space-&gt;</a:t>
            </a:r>
            <a:r>
              <a:rPr lang="en-US" altLang="zh-CN" sz="2400" dirty="0" err="1">
                <a:solidFill>
                  <a:srgbClr val="0070C0"/>
                </a:solidFill>
                <a:latin typeface="Comic Sans MS" pitchFamily="66" charset="0"/>
                <a:ea typeface="宋体" pitchFamily="2" charset="-122"/>
              </a:rPr>
              <a:t>SaveState</a:t>
            </a:r>
            <a:r>
              <a:rPr lang="en-US" altLang="zh-CN" sz="2400" dirty="0">
                <a:solidFill>
                  <a:srgbClr val="0070C0"/>
                </a:solidFill>
                <a:latin typeface="Comic Sans MS" pitchFamily="66" charset="0"/>
                <a:ea typeface="宋体" pitchFamily="2" charset="-122"/>
              </a:rPr>
              <a:t>();</a:t>
            </a:r>
          </a:p>
          <a:p>
            <a:pPr lvl="1" eaLnBrk="1" hangingPunct="1">
              <a:lnSpc>
                <a:spcPct val="80000"/>
              </a:lnSpc>
              <a:buFont typeface="Wingdings" pitchFamily="2" charset="2"/>
              <a:buNone/>
            </a:pPr>
            <a:r>
              <a:rPr lang="en-US" altLang="zh-CN" sz="2400" dirty="0">
                <a:solidFill>
                  <a:srgbClr val="0070C0"/>
                </a:solidFill>
                <a:latin typeface="Comic Sans MS" pitchFamily="66" charset="0"/>
                <a:ea typeface="宋体" pitchFamily="2" charset="-122"/>
              </a:rPr>
              <a:t>}</a:t>
            </a:r>
          </a:p>
          <a:p>
            <a:pPr eaLnBrk="1" hangingPunct="1">
              <a:lnSpc>
                <a:spcPct val="80000"/>
              </a:lnSpc>
              <a:buFont typeface="Wingdings" pitchFamily="2" charset="2"/>
              <a:buNone/>
            </a:pPr>
            <a:r>
              <a:rPr lang="en-US" altLang="zh-CN" sz="2400" dirty="0">
                <a:solidFill>
                  <a:srgbClr val="0070C0"/>
                </a:solidFill>
                <a:latin typeface="Comic Sans MS" pitchFamily="66" charset="0"/>
                <a:ea typeface="宋体" pitchFamily="2" charset="-122"/>
              </a:rPr>
              <a:t>#endif</a:t>
            </a:r>
          </a:p>
          <a:p>
            <a:pPr eaLnBrk="1" hangingPunct="1">
              <a:lnSpc>
                <a:spcPct val="80000"/>
              </a:lnSpc>
            </a:pPr>
            <a:endParaRPr lang="en-US" altLang="zh-CN" sz="2000" dirty="0">
              <a:solidFill>
                <a:srgbClr val="0070C0"/>
              </a:solidFill>
              <a:latin typeface="Comic Sans MS" pitchFamily="66" charset="0"/>
              <a:ea typeface="宋体"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4037" name="Rectangle 3"/>
          <p:cNvSpPr>
            <a:spLocks noGrp="1" noChangeArrowheads="1"/>
          </p:cNvSpPr>
          <p:nvPr>
            <p:ph type="body" idx="1"/>
          </p:nvPr>
        </p:nvSpPr>
        <p:spPr>
          <a:xfrm>
            <a:off x="609599" y="962025"/>
            <a:ext cx="10785231" cy="5518150"/>
          </a:xfrm>
        </p:spPr>
        <p:txBody>
          <a:bodyPr/>
          <a:lstStyle/>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oldThread-&gt;CheckOverflow(); 		// check if the old thread</a:t>
            </a:r>
          </a:p>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                                                                  // had an undetected stack overflow</a:t>
            </a:r>
          </a:p>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currentThread = nextThread; 		// switch to the next thread</a:t>
            </a:r>
          </a:p>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currentThread-&gt;setStatus(RUNNING); 	// nextThread is now running</a:t>
            </a:r>
          </a:p>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SWITCH(oldThread, nextThread);</a:t>
            </a:r>
          </a:p>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if (threadToBeDestroyed != NULL) {</a:t>
            </a:r>
          </a:p>
          <a:p>
            <a:pPr lvl="2"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delete threadToBeDestroyed;</a:t>
            </a:r>
          </a:p>
          <a:p>
            <a:pPr lvl="2"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threadToBeDestroyed = NULL;</a:t>
            </a:r>
          </a:p>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a:t>
            </a:r>
          </a:p>
          <a:p>
            <a:pPr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#ifdef USER_PROGRAM</a:t>
            </a:r>
          </a:p>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if (currentThread-&gt;space != NULL) { 	// if there is an address space</a:t>
            </a:r>
          </a:p>
          <a:p>
            <a:pPr lvl="2"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currentThread-&gt;RestoreUserState(); 	// to restore, do it.</a:t>
            </a:r>
          </a:p>
          <a:p>
            <a:pPr lvl="2"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currentThread-&gt;space-&gt;RestoreState();</a:t>
            </a:r>
          </a:p>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a:t>
            </a:r>
          </a:p>
          <a:p>
            <a:pPr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#endif</a:t>
            </a:r>
          </a:p>
          <a:p>
            <a:pPr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a:t>
            </a:r>
          </a:p>
          <a:p>
            <a:pPr eaLnBrk="1" hangingPunct="1">
              <a:lnSpc>
                <a:spcPct val="80000"/>
              </a:lnSpc>
            </a:pPr>
            <a:endParaRPr lang="en-US" altLang="zh-CN">
              <a:solidFill>
                <a:srgbClr val="0070C0"/>
              </a:solidFill>
              <a:latin typeface="Comic Sans MS" pitchFamily="66" charset="0"/>
              <a:ea typeface="宋体" pitchFamily="2" charset="-122"/>
            </a:endParaRPr>
          </a:p>
        </p:txBody>
      </p:sp>
    </p:spTree>
    <p:extLst>
      <p:ext uri="{BB962C8B-B14F-4D97-AF65-F5344CB8AC3E}">
        <p14:creationId xmlns:p14="http://schemas.microsoft.com/office/powerpoint/2010/main" val="1766019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5061" name="Rectangle 3"/>
          <p:cNvSpPr>
            <a:spLocks noGrp="1" noChangeArrowheads="1"/>
          </p:cNvSpPr>
          <p:nvPr>
            <p:ph type="body" idx="1"/>
          </p:nvPr>
        </p:nvSpPr>
        <p:spPr>
          <a:xfrm>
            <a:off x="609601" y="1013681"/>
            <a:ext cx="10972799" cy="4626984"/>
          </a:xfrm>
        </p:spPr>
        <p:txBody>
          <a:bodyPr/>
          <a:lstStyle/>
          <a:p>
            <a:pPr eaLnBrk="1" hangingPunct="1">
              <a:lnSpc>
                <a:spcPct val="80000"/>
              </a:lnSpc>
            </a:pPr>
            <a:r>
              <a:rPr lang="en-US" altLang="zh-CN" dirty="0">
                <a:ea typeface="宋体" pitchFamily="2" charset="-122"/>
              </a:rPr>
              <a:t>How a User Process is started?</a:t>
            </a:r>
          </a:p>
          <a:p>
            <a:pPr lvl="1" eaLnBrk="1" hangingPunct="1">
              <a:lnSpc>
                <a:spcPct val="80000"/>
              </a:lnSpc>
            </a:pPr>
            <a:r>
              <a:rPr lang="en-US" altLang="zh-CN" sz="1600" dirty="0">
                <a:ea typeface="宋体" pitchFamily="2" charset="-122"/>
              </a:rPr>
              <a:t>Nachos command to run a user program:    </a:t>
            </a:r>
            <a:r>
              <a:rPr lang="en-US" altLang="zh-CN" sz="1600" b="1" dirty="0">
                <a:solidFill>
                  <a:srgbClr val="002060"/>
                </a:solidFill>
                <a:ea typeface="宋体" pitchFamily="2" charset="-122"/>
              </a:rPr>
              <a:t>nachos -x name</a:t>
            </a:r>
          </a:p>
          <a:p>
            <a:pPr lvl="1" eaLnBrk="1" hangingPunct="1">
              <a:lnSpc>
                <a:spcPct val="80000"/>
              </a:lnSpc>
              <a:buFont typeface="Wingdings" pitchFamily="2" charset="2"/>
              <a:buNone/>
            </a:pPr>
            <a:endParaRPr lang="en-US" altLang="zh-CN" sz="800" dirty="0">
              <a:solidFill>
                <a:srgbClr val="990000"/>
              </a:solidFill>
              <a:latin typeface="Comic Sans MS" pitchFamily="66" charset="0"/>
              <a:ea typeface="宋体" pitchFamily="2" charset="-122"/>
            </a:endParaRP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main(int </a:t>
            </a:r>
            <a:r>
              <a:rPr lang="en-US" altLang="zh-CN" sz="1600" dirty="0" err="1">
                <a:solidFill>
                  <a:srgbClr val="0070C0"/>
                </a:solidFill>
                <a:latin typeface="Comic Sans MS" pitchFamily="66" charset="0"/>
                <a:ea typeface="宋体" pitchFamily="2" charset="-122"/>
              </a:rPr>
              <a:t>argc</a:t>
            </a:r>
            <a:r>
              <a:rPr lang="en-US" altLang="zh-CN" sz="1600" dirty="0">
                <a:solidFill>
                  <a:srgbClr val="0070C0"/>
                </a:solidFill>
                <a:latin typeface="Comic Sans MS" pitchFamily="66" charset="0"/>
                <a:ea typeface="宋体" pitchFamily="2" charset="-122"/>
              </a:rPr>
              <a:t>, char **</a:t>
            </a:r>
            <a:r>
              <a:rPr lang="en-US" altLang="zh-CN" sz="1600" dirty="0" err="1">
                <a:solidFill>
                  <a:srgbClr val="0070C0"/>
                </a:solidFill>
                <a:latin typeface="Comic Sans MS" pitchFamily="66" charset="0"/>
                <a:ea typeface="宋体" pitchFamily="2" charset="-122"/>
              </a:rPr>
              <a:t>argv</a:t>
            </a:r>
            <a:r>
              <a:rPr lang="en-US" altLang="zh-CN" sz="1600" dirty="0">
                <a:solidFill>
                  <a:srgbClr val="0070C0"/>
                </a:solidFill>
                <a:latin typeface="Comic Sans MS" pitchFamily="66" charset="0"/>
                <a:ea typeface="宋体" pitchFamily="2" charset="-122"/>
              </a:rPr>
              <a:t>)  {</a:t>
            </a: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	...</a:t>
            </a: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	for (</a:t>
            </a:r>
            <a:r>
              <a:rPr lang="en-US" altLang="zh-CN" sz="1600" dirty="0" err="1">
                <a:solidFill>
                  <a:srgbClr val="0070C0"/>
                </a:solidFill>
                <a:latin typeface="Comic Sans MS" pitchFamily="66" charset="0"/>
                <a:ea typeface="宋体" pitchFamily="2" charset="-122"/>
              </a:rPr>
              <a:t>argc</a:t>
            </a:r>
            <a:r>
              <a:rPr lang="en-US" altLang="zh-CN" sz="1600" dirty="0">
                <a:solidFill>
                  <a:srgbClr val="0070C0"/>
                </a:solidFill>
                <a:latin typeface="Comic Sans MS" pitchFamily="66" charset="0"/>
                <a:ea typeface="宋体" pitchFamily="2" charset="-122"/>
              </a:rPr>
              <a:t>--, </a:t>
            </a:r>
            <a:r>
              <a:rPr lang="en-US" altLang="zh-CN" sz="1600" dirty="0" err="1">
                <a:solidFill>
                  <a:srgbClr val="0070C0"/>
                </a:solidFill>
                <a:latin typeface="Comic Sans MS" pitchFamily="66" charset="0"/>
                <a:ea typeface="宋体" pitchFamily="2" charset="-122"/>
              </a:rPr>
              <a:t>argv</a:t>
            </a:r>
            <a:r>
              <a:rPr lang="en-US" altLang="zh-CN" sz="1600" dirty="0">
                <a:solidFill>
                  <a:srgbClr val="0070C0"/>
                </a:solidFill>
                <a:latin typeface="Comic Sans MS" pitchFamily="66" charset="0"/>
                <a:ea typeface="宋体" pitchFamily="2" charset="-122"/>
              </a:rPr>
              <a:t>++; </a:t>
            </a:r>
            <a:r>
              <a:rPr lang="en-US" altLang="zh-CN" sz="1600" dirty="0" err="1">
                <a:solidFill>
                  <a:srgbClr val="0070C0"/>
                </a:solidFill>
                <a:latin typeface="Comic Sans MS" pitchFamily="66" charset="0"/>
                <a:ea typeface="宋体" pitchFamily="2" charset="-122"/>
              </a:rPr>
              <a:t>argc</a:t>
            </a:r>
            <a:r>
              <a:rPr lang="en-US" altLang="zh-CN" sz="1600" dirty="0">
                <a:solidFill>
                  <a:srgbClr val="0070C0"/>
                </a:solidFill>
                <a:latin typeface="Comic Sans MS" pitchFamily="66" charset="0"/>
                <a:ea typeface="宋体" pitchFamily="2" charset="-122"/>
              </a:rPr>
              <a:t> &gt; 0; </a:t>
            </a:r>
            <a:r>
              <a:rPr lang="en-US" altLang="zh-CN" sz="1600" dirty="0" err="1">
                <a:solidFill>
                  <a:srgbClr val="0070C0"/>
                </a:solidFill>
                <a:latin typeface="Comic Sans MS" pitchFamily="66" charset="0"/>
                <a:ea typeface="宋体" pitchFamily="2" charset="-122"/>
              </a:rPr>
              <a:t>argc</a:t>
            </a:r>
            <a:r>
              <a:rPr lang="en-US" altLang="zh-CN" sz="1600" dirty="0">
                <a:solidFill>
                  <a:srgbClr val="0070C0"/>
                </a:solidFill>
                <a:latin typeface="Comic Sans MS" pitchFamily="66" charset="0"/>
                <a:ea typeface="宋体" pitchFamily="2" charset="-122"/>
              </a:rPr>
              <a:t> -= </a:t>
            </a:r>
            <a:r>
              <a:rPr lang="en-US" altLang="zh-CN" sz="1600" dirty="0" err="1">
                <a:solidFill>
                  <a:srgbClr val="0070C0"/>
                </a:solidFill>
                <a:latin typeface="Comic Sans MS" pitchFamily="66" charset="0"/>
                <a:ea typeface="宋体" pitchFamily="2" charset="-122"/>
              </a:rPr>
              <a:t>argCount</a:t>
            </a:r>
            <a:r>
              <a:rPr lang="en-US" altLang="zh-CN" sz="1600" dirty="0">
                <a:solidFill>
                  <a:srgbClr val="0070C0"/>
                </a:solidFill>
                <a:latin typeface="Comic Sans MS" pitchFamily="66" charset="0"/>
                <a:ea typeface="宋体" pitchFamily="2" charset="-122"/>
              </a:rPr>
              <a:t>, </a:t>
            </a:r>
            <a:r>
              <a:rPr lang="en-US" altLang="zh-CN" sz="1600" dirty="0" err="1">
                <a:solidFill>
                  <a:srgbClr val="0070C0"/>
                </a:solidFill>
                <a:latin typeface="Comic Sans MS" pitchFamily="66" charset="0"/>
                <a:ea typeface="宋体" pitchFamily="2" charset="-122"/>
              </a:rPr>
              <a:t>argv</a:t>
            </a:r>
            <a:r>
              <a:rPr lang="en-US" altLang="zh-CN" sz="1600" dirty="0">
                <a:solidFill>
                  <a:srgbClr val="0070C0"/>
                </a:solidFill>
                <a:latin typeface="Comic Sans MS" pitchFamily="66" charset="0"/>
                <a:ea typeface="宋体" pitchFamily="2" charset="-122"/>
              </a:rPr>
              <a:t> += </a:t>
            </a:r>
            <a:r>
              <a:rPr lang="en-US" altLang="zh-CN" sz="1600" dirty="0" err="1">
                <a:solidFill>
                  <a:srgbClr val="0070C0"/>
                </a:solidFill>
                <a:latin typeface="Comic Sans MS" pitchFamily="66" charset="0"/>
                <a:ea typeface="宋体" pitchFamily="2" charset="-122"/>
              </a:rPr>
              <a:t>argCount</a:t>
            </a:r>
            <a:r>
              <a:rPr lang="en-US" altLang="zh-CN" sz="1600" dirty="0">
                <a:solidFill>
                  <a:srgbClr val="0070C0"/>
                </a:solidFill>
                <a:latin typeface="Comic Sans MS" pitchFamily="66" charset="0"/>
                <a:ea typeface="宋体" pitchFamily="2" charset="-122"/>
              </a:rPr>
              <a:t>) {</a:t>
            </a: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		...</a:t>
            </a: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#ifdef USER_PROGRAM</a:t>
            </a: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		if (!</a:t>
            </a:r>
            <a:r>
              <a:rPr lang="en-US" altLang="zh-CN" sz="1600" dirty="0" err="1">
                <a:solidFill>
                  <a:srgbClr val="0070C0"/>
                </a:solidFill>
                <a:latin typeface="Comic Sans MS" pitchFamily="66" charset="0"/>
                <a:ea typeface="宋体" pitchFamily="2" charset="-122"/>
              </a:rPr>
              <a:t>strcmp</a:t>
            </a:r>
            <a:r>
              <a:rPr lang="en-US" altLang="zh-CN" sz="1600" dirty="0">
                <a:solidFill>
                  <a:srgbClr val="0070C0"/>
                </a:solidFill>
                <a:latin typeface="Comic Sans MS" pitchFamily="66" charset="0"/>
                <a:ea typeface="宋体" pitchFamily="2" charset="-122"/>
              </a:rPr>
              <a:t>(*</a:t>
            </a:r>
            <a:r>
              <a:rPr lang="en-US" altLang="zh-CN" sz="1600" dirty="0" err="1">
                <a:solidFill>
                  <a:srgbClr val="0070C0"/>
                </a:solidFill>
                <a:latin typeface="Comic Sans MS" pitchFamily="66" charset="0"/>
                <a:ea typeface="宋体" pitchFamily="2" charset="-122"/>
              </a:rPr>
              <a:t>argv</a:t>
            </a:r>
            <a:r>
              <a:rPr lang="en-US" altLang="zh-CN" sz="1600" dirty="0">
                <a:solidFill>
                  <a:srgbClr val="0070C0"/>
                </a:solidFill>
                <a:latin typeface="Comic Sans MS" pitchFamily="66" charset="0"/>
                <a:ea typeface="宋体" pitchFamily="2" charset="-122"/>
              </a:rPr>
              <a:t>, "-x")) { 		// run a user program</a:t>
            </a: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			ASSERT(</a:t>
            </a:r>
            <a:r>
              <a:rPr lang="en-US" altLang="zh-CN" sz="1600" dirty="0" err="1">
                <a:solidFill>
                  <a:srgbClr val="0070C0"/>
                </a:solidFill>
                <a:latin typeface="Comic Sans MS" pitchFamily="66" charset="0"/>
                <a:ea typeface="宋体" pitchFamily="2" charset="-122"/>
              </a:rPr>
              <a:t>argc</a:t>
            </a:r>
            <a:r>
              <a:rPr lang="en-US" altLang="zh-CN" sz="1600" dirty="0">
                <a:solidFill>
                  <a:srgbClr val="0070C0"/>
                </a:solidFill>
                <a:latin typeface="Comic Sans MS" pitchFamily="66" charset="0"/>
                <a:ea typeface="宋体" pitchFamily="2" charset="-122"/>
              </a:rPr>
              <a:t> &gt; 1);</a:t>
            </a: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			</a:t>
            </a:r>
            <a:r>
              <a:rPr lang="en-US" altLang="zh-CN" sz="1600" b="1" dirty="0" err="1">
                <a:solidFill>
                  <a:srgbClr val="0070C0"/>
                </a:solidFill>
                <a:latin typeface="Comic Sans MS" pitchFamily="66" charset="0"/>
                <a:ea typeface="宋体" pitchFamily="2" charset="-122"/>
              </a:rPr>
              <a:t>StartProcess</a:t>
            </a:r>
            <a:r>
              <a:rPr lang="en-US" altLang="zh-CN" sz="1600" b="1" dirty="0">
                <a:solidFill>
                  <a:srgbClr val="0070C0"/>
                </a:solidFill>
                <a:latin typeface="Comic Sans MS" pitchFamily="66" charset="0"/>
                <a:ea typeface="宋体" pitchFamily="2" charset="-122"/>
              </a:rPr>
              <a:t>(*(</a:t>
            </a:r>
            <a:r>
              <a:rPr lang="en-US" altLang="zh-CN" sz="1600" b="1" dirty="0" err="1">
                <a:solidFill>
                  <a:srgbClr val="0070C0"/>
                </a:solidFill>
                <a:latin typeface="Comic Sans MS" pitchFamily="66" charset="0"/>
                <a:ea typeface="宋体" pitchFamily="2" charset="-122"/>
              </a:rPr>
              <a:t>argv</a:t>
            </a:r>
            <a:r>
              <a:rPr lang="en-US" altLang="zh-CN" sz="1600" b="1" dirty="0">
                <a:solidFill>
                  <a:srgbClr val="0070C0"/>
                </a:solidFill>
                <a:latin typeface="Comic Sans MS" pitchFamily="66" charset="0"/>
                <a:ea typeface="宋体" pitchFamily="2" charset="-122"/>
              </a:rPr>
              <a:t> + 1));</a:t>
            </a: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			</a:t>
            </a:r>
            <a:r>
              <a:rPr lang="en-US" altLang="zh-CN" sz="1600" dirty="0" err="1">
                <a:solidFill>
                  <a:srgbClr val="0070C0"/>
                </a:solidFill>
                <a:latin typeface="Comic Sans MS" pitchFamily="66" charset="0"/>
                <a:ea typeface="宋体" pitchFamily="2" charset="-122"/>
              </a:rPr>
              <a:t>argCount</a:t>
            </a:r>
            <a:r>
              <a:rPr lang="en-US" altLang="zh-CN" sz="1600" dirty="0">
                <a:solidFill>
                  <a:srgbClr val="0070C0"/>
                </a:solidFill>
                <a:latin typeface="Comic Sans MS" pitchFamily="66" charset="0"/>
                <a:ea typeface="宋体" pitchFamily="2" charset="-122"/>
              </a:rPr>
              <a:t> = 2;</a:t>
            </a: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		} else if (!</a:t>
            </a:r>
            <a:r>
              <a:rPr lang="en-US" altLang="zh-CN" sz="1600" dirty="0" err="1">
                <a:solidFill>
                  <a:srgbClr val="0070C0"/>
                </a:solidFill>
                <a:latin typeface="Comic Sans MS" pitchFamily="66" charset="0"/>
                <a:ea typeface="宋体" pitchFamily="2" charset="-122"/>
              </a:rPr>
              <a:t>strcmp</a:t>
            </a:r>
            <a:r>
              <a:rPr lang="en-US" altLang="zh-CN" sz="1600" dirty="0">
                <a:solidFill>
                  <a:srgbClr val="0070C0"/>
                </a:solidFill>
                <a:latin typeface="Comic Sans MS" pitchFamily="66" charset="0"/>
                <a:ea typeface="宋体" pitchFamily="2" charset="-122"/>
              </a:rPr>
              <a:t>(*</a:t>
            </a:r>
            <a:r>
              <a:rPr lang="en-US" altLang="zh-CN" sz="1600" dirty="0" err="1">
                <a:solidFill>
                  <a:srgbClr val="0070C0"/>
                </a:solidFill>
                <a:latin typeface="Comic Sans MS" pitchFamily="66" charset="0"/>
                <a:ea typeface="宋体" pitchFamily="2" charset="-122"/>
              </a:rPr>
              <a:t>argv</a:t>
            </a:r>
            <a:r>
              <a:rPr lang="en-US" altLang="zh-CN" sz="1600" dirty="0">
                <a:solidFill>
                  <a:srgbClr val="0070C0"/>
                </a:solidFill>
                <a:latin typeface="Comic Sans MS" pitchFamily="66" charset="0"/>
                <a:ea typeface="宋体" pitchFamily="2" charset="-122"/>
              </a:rPr>
              <a:t>, "-c")) { 	// test the console</a:t>
            </a: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			...</a:t>
            </a: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		}</a:t>
            </a: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#endif 				// USER_PROGRAM</a:t>
            </a: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		...</a:t>
            </a: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	}</a:t>
            </a: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	</a:t>
            </a:r>
            <a:r>
              <a:rPr lang="en-US" altLang="zh-CN" sz="1600" dirty="0" err="1">
                <a:solidFill>
                  <a:srgbClr val="0070C0"/>
                </a:solidFill>
                <a:latin typeface="Comic Sans MS" pitchFamily="66" charset="0"/>
                <a:ea typeface="宋体" pitchFamily="2" charset="-122"/>
              </a:rPr>
              <a:t>currentThread</a:t>
            </a:r>
            <a:r>
              <a:rPr lang="en-US" altLang="zh-CN" sz="1600" dirty="0">
                <a:solidFill>
                  <a:srgbClr val="0070C0"/>
                </a:solidFill>
                <a:latin typeface="Comic Sans MS" pitchFamily="66" charset="0"/>
                <a:ea typeface="宋体" pitchFamily="2" charset="-122"/>
              </a:rPr>
              <a:t>-&gt;Finish(); 		// NOTE: if the procedure "main"</a:t>
            </a: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	return(0); 				// Not reached...</a:t>
            </a:r>
          </a:p>
          <a:p>
            <a:pPr lvl="1" eaLnBrk="1" hangingPunct="1">
              <a:lnSpc>
                <a:spcPct val="80000"/>
              </a:lnSpc>
              <a:buFont typeface="Wingdings" pitchFamily="2" charset="2"/>
              <a:buNone/>
            </a:pPr>
            <a:r>
              <a:rPr lang="en-US" altLang="zh-CN" sz="1600" dirty="0">
                <a:solidFill>
                  <a:srgbClr val="0070C0"/>
                </a:solidFill>
                <a:latin typeface="Comic Sans MS" pitchFamily="66" charset="0"/>
                <a:ea typeface="宋体" pitchFamily="2" charset="-122"/>
              </a:rPr>
              <a:t>}</a:t>
            </a:r>
          </a:p>
          <a:p>
            <a:pPr eaLnBrk="1" hangingPunct="1">
              <a:lnSpc>
                <a:spcPct val="80000"/>
              </a:lnSpc>
            </a:pPr>
            <a:endParaRPr lang="en-US" altLang="zh-CN" sz="1600" dirty="0">
              <a:solidFill>
                <a:srgbClr val="990000"/>
              </a:solidFill>
              <a:latin typeface="Comic Sans MS" pitchFamily="66" charset="0"/>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zh-CN">
                <a:ea typeface="宋体" pitchFamily="2" charset="-122"/>
              </a:rPr>
              <a:t>Kernel Threads and User Processes</a:t>
            </a:r>
          </a:p>
        </p:txBody>
      </p:sp>
      <p:sp>
        <p:nvSpPr>
          <p:cNvPr id="6149" name="Rectangle 3"/>
          <p:cNvSpPr>
            <a:spLocks noGrp="1" noChangeArrowheads="1"/>
          </p:cNvSpPr>
          <p:nvPr>
            <p:ph type="body" idx="1"/>
          </p:nvPr>
        </p:nvSpPr>
        <p:spPr/>
        <p:txBody>
          <a:bodyPr/>
          <a:lstStyle/>
          <a:p>
            <a:pPr eaLnBrk="1" hangingPunct="1"/>
            <a:r>
              <a:rPr lang="en-US" altLang="zh-CN" sz="3200">
                <a:solidFill>
                  <a:srgbClr val="0070C0"/>
                </a:solidFill>
                <a:latin typeface="Comic Sans MS" pitchFamily="66" charset="0"/>
                <a:ea typeface="宋体" pitchFamily="2" charset="-122"/>
              </a:rPr>
              <a:t>Threads</a:t>
            </a:r>
            <a:r>
              <a:rPr lang="en-US" altLang="zh-CN" sz="3200">
                <a:latin typeface="Baskerville Old Face" pitchFamily="18" charset="0"/>
                <a:ea typeface="宋体" pitchFamily="2" charset="-122"/>
              </a:rPr>
              <a:t> in the Nachos Kernel</a:t>
            </a:r>
          </a:p>
          <a:p>
            <a:pPr lvl="1" eaLnBrk="1" hangingPunct="1"/>
            <a:r>
              <a:rPr lang="en-US" altLang="zh-CN" sz="3200">
                <a:latin typeface="Baskerville Old Face" pitchFamily="18" charset="0"/>
                <a:ea typeface="宋体" pitchFamily="2" charset="-122"/>
              </a:rPr>
              <a:t>Each thread has </a:t>
            </a:r>
            <a:r>
              <a:rPr lang="en-US" altLang="zh-CN" sz="3200">
                <a:solidFill>
                  <a:srgbClr val="00B0F0"/>
                </a:solidFill>
                <a:latin typeface="Baskerville Old Face" pitchFamily="18" charset="0"/>
                <a:ea typeface="宋体" pitchFamily="2" charset="-122"/>
              </a:rPr>
              <a:t>its own stack </a:t>
            </a:r>
            <a:r>
              <a:rPr lang="en-US" altLang="zh-CN" sz="3200">
                <a:latin typeface="Baskerville Old Face" pitchFamily="18" charset="0"/>
                <a:ea typeface="宋体" pitchFamily="2" charset="-122"/>
              </a:rPr>
              <a:t>for procedure calls of the kernel code.</a:t>
            </a:r>
          </a:p>
          <a:p>
            <a:pPr lvl="1" eaLnBrk="1" hangingPunct="1"/>
            <a:r>
              <a:rPr lang="en-US" altLang="zh-CN" sz="3200">
                <a:latin typeface="Baskerville Old Face" pitchFamily="18" charset="0"/>
                <a:ea typeface="宋体" pitchFamily="2" charset="-122"/>
              </a:rPr>
              <a:t>Each thread has </a:t>
            </a:r>
            <a:r>
              <a:rPr lang="en-US" altLang="zh-CN" sz="3200">
                <a:solidFill>
                  <a:srgbClr val="00B0F0"/>
                </a:solidFill>
                <a:latin typeface="Baskerville Old Face" pitchFamily="18" charset="0"/>
                <a:ea typeface="宋体" pitchFamily="2" charset="-122"/>
              </a:rPr>
              <a:t>its own register state </a:t>
            </a:r>
            <a:r>
              <a:rPr lang="en-US" altLang="zh-CN" sz="3200">
                <a:latin typeface="Baskerville Old Face" pitchFamily="18" charset="0"/>
                <a:ea typeface="宋体" pitchFamily="2" charset="-122"/>
              </a:rPr>
              <a:t>to save kernel registers for the context switch between threads.</a:t>
            </a:r>
          </a:p>
          <a:p>
            <a:pPr lvl="1" eaLnBrk="1" hangingPunct="1"/>
            <a:r>
              <a:rPr lang="en-US" altLang="zh-CN" sz="3200">
                <a:latin typeface="Baskerville Old Face" pitchFamily="18" charset="0"/>
                <a:ea typeface="宋体" pitchFamily="2" charset="-122"/>
              </a:rPr>
              <a:t>All kernel threads </a:t>
            </a:r>
            <a:r>
              <a:rPr lang="en-US" altLang="zh-CN" sz="3200">
                <a:solidFill>
                  <a:srgbClr val="00B0F0"/>
                </a:solidFill>
                <a:latin typeface="Baskerville Old Face" pitchFamily="18" charset="0"/>
                <a:ea typeface="宋体" pitchFamily="2" charset="-122"/>
              </a:rPr>
              <a:t>share the code (program) of the kernel</a:t>
            </a:r>
            <a:r>
              <a:rPr lang="en-US" altLang="zh-CN" sz="3200">
                <a:latin typeface="Baskerville Old Face" pitchFamily="18" charset="0"/>
                <a:ea typeface="宋体" pitchFamily="2" charset="-122"/>
              </a:rPr>
              <a:t>.</a:t>
            </a:r>
          </a:p>
          <a:p>
            <a:pPr eaLnBrk="1" hangingPunct="1"/>
            <a:endParaRPr lang="en-US" altLang="zh-CN" sz="3200">
              <a:latin typeface="Baskerville Old Face" pitchFamily="18" charset="0"/>
              <a:ea typeface="宋体" pitchFamily="2" charset="-122"/>
            </a:endParaRPr>
          </a:p>
        </p:txBody>
      </p:sp>
    </p:spTree>
    <p:extLst>
      <p:ext uri="{BB962C8B-B14F-4D97-AF65-F5344CB8AC3E}">
        <p14:creationId xmlns:p14="http://schemas.microsoft.com/office/powerpoint/2010/main" val="275421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6085" name="Rectangle 3"/>
          <p:cNvSpPr>
            <a:spLocks noGrp="1" noChangeArrowheads="1"/>
          </p:cNvSpPr>
          <p:nvPr>
            <p:ph type="body" idx="1"/>
          </p:nvPr>
        </p:nvSpPr>
        <p:spPr>
          <a:xfrm>
            <a:off x="609600" y="987304"/>
            <a:ext cx="10972799" cy="4626984"/>
          </a:xfrm>
        </p:spPr>
        <p:txBody>
          <a:bodyPr/>
          <a:lstStyle/>
          <a:p>
            <a:pPr eaLnBrk="1" hangingPunct="1">
              <a:lnSpc>
                <a:spcPct val="80000"/>
              </a:lnSpc>
            </a:pPr>
            <a:r>
              <a:rPr lang="en-US" altLang="zh-CN" sz="2000">
                <a:latin typeface="Baskerville Old Face" pitchFamily="18" charset="0"/>
                <a:ea typeface="宋体" pitchFamily="2" charset="-122"/>
              </a:rPr>
              <a:t>A function </a:t>
            </a:r>
            <a:r>
              <a:rPr lang="en-US" altLang="zh-CN" sz="2000">
                <a:solidFill>
                  <a:srgbClr val="0070C0"/>
                </a:solidFill>
                <a:latin typeface="Comic Sans MS" pitchFamily="66" charset="0"/>
                <a:ea typeface="宋体" pitchFamily="2" charset="-122"/>
              </a:rPr>
              <a:t>StartProcess()</a:t>
            </a:r>
            <a:r>
              <a:rPr lang="en-US" altLang="zh-CN" sz="2000">
                <a:solidFill>
                  <a:srgbClr val="0070C0"/>
                </a:solidFill>
                <a:latin typeface="Baskerville Old Face" pitchFamily="18" charset="0"/>
                <a:ea typeface="宋体" pitchFamily="2" charset="-122"/>
              </a:rPr>
              <a:t> </a:t>
            </a:r>
            <a:r>
              <a:rPr lang="en-US" altLang="zh-CN" sz="2000">
                <a:latin typeface="Baskerville Old Face" pitchFamily="18" charset="0"/>
                <a:ea typeface="宋体" pitchFamily="2" charset="-122"/>
              </a:rPr>
              <a:t>to start a user process</a:t>
            </a:r>
          </a:p>
          <a:p>
            <a:pPr lvl="1" eaLnBrk="1" hangingPunct="1">
              <a:lnSpc>
                <a:spcPct val="80000"/>
              </a:lnSpc>
            </a:pPr>
            <a:r>
              <a:rPr lang="en-US" altLang="zh-CN" sz="2000">
                <a:latin typeface="Baskerville Old Face" pitchFamily="18" charset="0"/>
                <a:ea typeface="宋体" pitchFamily="2" charset="-122"/>
              </a:rPr>
              <a:t>create the address space for the user program</a:t>
            </a:r>
          </a:p>
          <a:p>
            <a:pPr lvl="1" eaLnBrk="1" hangingPunct="1">
              <a:lnSpc>
                <a:spcPct val="80000"/>
              </a:lnSpc>
            </a:pPr>
            <a:r>
              <a:rPr lang="en-US" altLang="zh-CN" sz="2000">
                <a:latin typeface="Baskerville Old Face" pitchFamily="18" charset="0"/>
                <a:ea typeface="宋体" pitchFamily="2" charset="-122"/>
              </a:rPr>
              <a:t>make the current thread a user process</a:t>
            </a:r>
          </a:p>
          <a:p>
            <a:pPr lvl="1" eaLnBrk="1" hangingPunct="1">
              <a:lnSpc>
                <a:spcPct val="80000"/>
              </a:lnSpc>
            </a:pPr>
            <a:r>
              <a:rPr lang="en-US" altLang="zh-CN" sz="2000">
                <a:latin typeface="Baskerville Old Face" pitchFamily="18" charset="0"/>
                <a:ea typeface="宋体" pitchFamily="2" charset="-122"/>
              </a:rPr>
              <a:t>initialize user registers and machine page table</a:t>
            </a:r>
          </a:p>
          <a:p>
            <a:pPr lvl="1" eaLnBrk="1" hangingPunct="1">
              <a:lnSpc>
                <a:spcPct val="80000"/>
              </a:lnSpc>
            </a:pPr>
            <a:r>
              <a:rPr lang="en-US" altLang="zh-CN" sz="2000">
                <a:latin typeface="Baskerville Old Face" pitchFamily="18" charset="0"/>
                <a:ea typeface="宋体" pitchFamily="2" charset="-122"/>
              </a:rPr>
              <a:t>change to the user mode</a:t>
            </a:r>
          </a:p>
          <a:p>
            <a:pPr lvl="1" eaLnBrk="1" hangingPunct="1">
              <a:lnSpc>
                <a:spcPct val="80000"/>
              </a:lnSpc>
            </a:pPr>
            <a:r>
              <a:rPr lang="en-US" altLang="zh-CN" sz="2000">
                <a:latin typeface="Baskerville Old Face" pitchFamily="18" charset="0"/>
                <a:ea typeface="宋体" pitchFamily="2" charset="-122"/>
              </a:rPr>
              <a:t>jump to run user code pointed by the user PC</a:t>
            </a:r>
          </a:p>
          <a:p>
            <a:pPr lvl="2" eaLnBrk="1" hangingPunct="1">
              <a:lnSpc>
                <a:spcPct val="80000"/>
              </a:lnSpc>
              <a:buFont typeface="Wingdings" pitchFamily="2" charset="2"/>
              <a:buNone/>
            </a:pPr>
            <a:endParaRPr lang="en-US" altLang="zh-CN" sz="2000">
              <a:latin typeface="Baskerville Old Face" pitchFamily="18" charset="0"/>
              <a:ea typeface="宋体" pitchFamily="2" charset="-122"/>
            </a:endParaRPr>
          </a:p>
          <a:p>
            <a:pPr lvl="2"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void StartProcess(char *filename)  {</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OpenFile *executable = fileSystem-&gt;Open(filename);</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AddrSpace *space;</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if (executable == NULL) {</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	printf("Unable to open file %s\n", filename);</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	return;</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space = new AddrSpace(executable);</a:t>
            </a:r>
          </a:p>
          <a:p>
            <a:pPr eaLnBrk="1" hangingPunct="1">
              <a:lnSpc>
                <a:spcPct val="80000"/>
              </a:lnSpc>
            </a:pPr>
            <a:endParaRPr lang="en-US" altLang="zh-CN" sz="2000">
              <a:solidFill>
                <a:srgbClr val="990000"/>
              </a:solidFill>
              <a:latin typeface="Comic Sans MS" pitchFamily="66" charset="0"/>
              <a:ea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7109" name="Rectangle 3"/>
          <p:cNvSpPr>
            <a:spLocks noGrp="1" noChangeArrowheads="1"/>
          </p:cNvSpPr>
          <p:nvPr>
            <p:ph type="body" idx="1"/>
          </p:nvPr>
        </p:nvSpPr>
        <p:spPr>
          <a:xfrm>
            <a:off x="609599" y="1523999"/>
            <a:ext cx="10794023" cy="3830515"/>
          </a:xfrm>
        </p:spPr>
        <p:txBody>
          <a:bodyPr/>
          <a:lstStyle/>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currentThread-&gt;space = space;</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delete executable; 		// close file</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space-&gt;InitRegisters(); 	// set the initial register values</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space-&gt;RestoreState(); 	// load page table register</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machine-&gt;Run(); 		// jump to the user progam</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ASSERT(FALSE); 		// machine-&gt;Run never returns;</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					// the address space exits</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					// by doing the syscall "exit"</a:t>
            </a:r>
          </a:p>
          <a:p>
            <a:pPr lvl="2" eaLnBrk="1" hangingPunct="1">
              <a:lnSpc>
                <a:spcPct val="80000"/>
              </a:lnSpc>
              <a:buClr>
                <a:schemeClr val="accent2"/>
              </a:buClr>
              <a:buSzPct val="70000"/>
              <a:buFont typeface="Wingdings" pitchFamily="2" charset="2"/>
              <a:buNone/>
            </a:pPr>
            <a:r>
              <a:rPr lang="en-US" altLang="zh-CN" sz="2000">
                <a:solidFill>
                  <a:srgbClr val="0070C0"/>
                </a:solidFill>
                <a:latin typeface="Comic Sans MS" pitchFamily="66" charset="0"/>
                <a:ea typeface="宋体" pitchFamily="2" charset="-122"/>
              </a:rPr>
              <a:t>}</a:t>
            </a:r>
          </a:p>
          <a:p>
            <a:pPr eaLnBrk="1" hangingPunct="1">
              <a:lnSpc>
                <a:spcPct val="80000"/>
              </a:lnSpc>
              <a:buFont typeface="Wingdings" pitchFamily="2" charset="2"/>
              <a:buNone/>
            </a:pPr>
            <a:endParaRPr lang="en-US" altLang="zh-CN" sz="2400">
              <a:solidFill>
                <a:srgbClr val="990000"/>
              </a:solidFill>
              <a:latin typeface="Comic Sans MS" pitchFamily="66" charset="0"/>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8133" name="Rectangle 3"/>
          <p:cNvSpPr>
            <a:spLocks noGrp="1" noChangeArrowheads="1"/>
          </p:cNvSpPr>
          <p:nvPr>
            <p:ph type="body" idx="1"/>
          </p:nvPr>
        </p:nvSpPr>
        <p:spPr>
          <a:xfrm>
            <a:off x="609601" y="1022473"/>
            <a:ext cx="10972799" cy="4626984"/>
          </a:xfrm>
        </p:spPr>
        <p:txBody>
          <a:bodyPr/>
          <a:lstStyle/>
          <a:p>
            <a:pPr eaLnBrk="1" hangingPunct="1">
              <a:lnSpc>
                <a:spcPct val="80000"/>
              </a:lnSpc>
            </a:pPr>
            <a:r>
              <a:rPr lang="en-US" altLang="zh-CN" sz="2400">
                <a:solidFill>
                  <a:srgbClr val="0070C0"/>
                </a:solidFill>
                <a:latin typeface="Comic Sans MS" pitchFamily="66" charset="0"/>
                <a:ea typeface="宋体" pitchFamily="2" charset="-122"/>
              </a:rPr>
              <a:t>InitRegisters()</a:t>
            </a:r>
            <a:r>
              <a:rPr lang="en-US" altLang="zh-CN" sz="2400">
                <a:solidFill>
                  <a:srgbClr val="0070C0"/>
                </a:solidFill>
                <a:latin typeface="Baskerville Old Face" pitchFamily="18" charset="0"/>
                <a:ea typeface="宋体" pitchFamily="2" charset="-122"/>
              </a:rPr>
              <a:t> </a:t>
            </a:r>
            <a:r>
              <a:rPr lang="en-US" altLang="zh-CN" sz="2400">
                <a:latin typeface="Baskerville Old Face" pitchFamily="18" charset="0"/>
                <a:ea typeface="宋体" pitchFamily="2" charset="-122"/>
              </a:rPr>
              <a:t>function of AddrSpace</a:t>
            </a:r>
          </a:p>
          <a:p>
            <a:pPr lvl="1" eaLnBrk="1" hangingPunct="1">
              <a:lnSpc>
                <a:spcPct val="80000"/>
              </a:lnSpc>
            </a:pPr>
            <a:r>
              <a:rPr lang="en-US" altLang="zh-CN" sz="2400">
                <a:latin typeface="Baskerville Old Face" pitchFamily="18" charset="0"/>
                <a:ea typeface="宋体" pitchFamily="2" charset="-122"/>
              </a:rPr>
              <a:t>clear all user registers</a:t>
            </a:r>
          </a:p>
          <a:p>
            <a:pPr lvl="1" eaLnBrk="1" hangingPunct="1">
              <a:lnSpc>
                <a:spcPct val="80000"/>
              </a:lnSpc>
            </a:pPr>
            <a:r>
              <a:rPr lang="en-US" altLang="zh-CN" sz="2400">
                <a:latin typeface="Baskerville Old Face" pitchFamily="18" charset="0"/>
                <a:ea typeface="宋体" pitchFamily="2" charset="-122"/>
              </a:rPr>
              <a:t>set the user PCReg to 0 and NextPC to 4</a:t>
            </a:r>
          </a:p>
          <a:p>
            <a:pPr lvl="1" eaLnBrk="1" hangingPunct="1">
              <a:lnSpc>
                <a:spcPct val="80000"/>
              </a:lnSpc>
            </a:pPr>
            <a:r>
              <a:rPr lang="en-US" altLang="zh-CN" sz="2400">
                <a:latin typeface="Baskerville Old Face" pitchFamily="18" charset="0"/>
                <a:ea typeface="宋体" pitchFamily="2" charset="-122"/>
              </a:rPr>
              <a:t>set user stack pointer StackReg to the bottom of the user stack.</a:t>
            </a:r>
          </a:p>
          <a:p>
            <a:pPr lvl="1"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void AddrSpace::InitRegisters()  {</a:t>
            </a:r>
          </a:p>
          <a:p>
            <a:pPr lvl="2"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int i;</a:t>
            </a:r>
          </a:p>
          <a:p>
            <a:pPr lvl="2"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for (i = 0; i &lt; NumTotalRegs; i++)</a:t>
            </a:r>
          </a:p>
          <a:p>
            <a:pPr lvl="2"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	  machine-&gt;WriteRegister(i, 0);</a:t>
            </a:r>
          </a:p>
          <a:p>
            <a:pPr lvl="2"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machine-&gt;WriteRegister(PCReg, 0);</a:t>
            </a:r>
          </a:p>
          <a:p>
            <a:pPr lvl="2"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machine-&gt;WriteRegister(NextPCReg, 4);</a:t>
            </a:r>
          </a:p>
          <a:p>
            <a:pPr lvl="2"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machine-&gt;WriteRegister(StackReg, numPages * PageSize - 16);</a:t>
            </a:r>
          </a:p>
          <a:p>
            <a:pPr lvl="1"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a:t>
            </a:r>
          </a:p>
          <a:p>
            <a:pPr eaLnBrk="1" hangingPunct="1">
              <a:lnSpc>
                <a:spcPct val="80000"/>
              </a:lnSpc>
            </a:pPr>
            <a:endParaRPr lang="en-US" altLang="zh-CN" sz="2400">
              <a:solidFill>
                <a:srgbClr val="990000"/>
              </a:solidFill>
              <a:latin typeface="Comic Sans MS" pitchFamily="66" charset="0"/>
              <a:ea typeface="宋体"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50181" name="Rectangle 3"/>
          <p:cNvSpPr>
            <a:spLocks noGrp="1" noChangeArrowheads="1"/>
          </p:cNvSpPr>
          <p:nvPr>
            <p:ph type="body" idx="1"/>
          </p:nvPr>
        </p:nvSpPr>
        <p:spPr/>
        <p:txBody>
          <a:bodyPr/>
          <a:lstStyle/>
          <a:p>
            <a:pPr eaLnBrk="1" hangingPunct="1"/>
            <a:r>
              <a:rPr lang="en-US" altLang="zh-CN" sz="2800">
                <a:latin typeface="Baskerville Old Face" pitchFamily="18" charset="0"/>
                <a:ea typeface="宋体" pitchFamily="2" charset="-122"/>
              </a:rPr>
              <a:t>Set machine page table point to the page table of the user process</a:t>
            </a:r>
          </a:p>
          <a:p>
            <a:pPr lvl="2" eaLnBrk="1" hangingPunct="1">
              <a:buFont typeface="Wingdings" pitchFamily="2" charset="2"/>
              <a:buNone/>
            </a:pPr>
            <a:r>
              <a:rPr lang="en-US" altLang="zh-CN" sz="2800">
                <a:solidFill>
                  <a:srgbClr val="0070C0"/>
                </a:solidFill>
                <a:latin typeface="Comic Sans MS" pitchFamily="66" charset="0"/>
                <a:ea typeface="宋体" pitchFamily="2" charset="-122"/>
              </a:rPr>
              <a:t>void AddrSpace::RestoreState()</a:t>
            </a:r>
          </a:p>
          <a:p>
            <a:pPr lvl="2" eaLnBrk="1" hangingPunct="1">
              <a:buFont typeface="Wingdings" pitchFamily="2" charset="2"/>
              <a:buNone/>
            </a:pPr>
            <a:r>
              <a:rPr lang="en-US" altLang="zh-CN" sz="2800">
                <a:solidFill>
                  <a:srgbClr val="0070C0"/>
                </a:solidFill>
                <a:latin typeface="Comic Sans MS" pitchFamily="66" charset="0"/>
                <a:ea typeface="宋体" pitchFamily="2" charset="-122"/>
              </a:rPr>
              <a:t>{</a:t>
            </a:r>
          </a:p>
          <a:p>
            <a:pPr lvl="2" eaLnBrk="1" hangingPunct="1">
              <a:buFont typeface="Wingdings" pitchFamily="2" charset="2"/>
              <a:buNone/>
            </a:pPr>
            <a:r>
              <a:rPr lang="en-US" altLang="zh-CN" sz="2800">
                <a:solidFill>
                  <a:srgbClr val="0070C0"/>
                </a:solidFill>
                <a:latin typeface="Comic Sans MS" pitchFamily="66" charset="0"/>
                <a:ea typeface="宋体" pitchFamily="2" charset="-122"/>
              </a:rPr>
              <a:t>	machine-&gt;pageTable = pageTable;</a:t>
            </a:r>
          </a:p>
          <a:p>
            <a:pPr lvl="2" eaLnBrk="1" hangingPunct="1">
              <a:buFont typeface="Wingdings" pitchFamily="2" charset="2"/>
              <a:buNone/>
            </a:pPr>
            <a:r>
              <a:rPr lang="en-US" altLang="zh-CN" sz="2800">
                <a:solidFill>
                  <a:srgbClr val="0070C0"/>
                </a:solidFill>
                <a:latin typeface="Comic Sans MS" pitchFamily="66" charset="0"/>
                <a:ea typeface="宋体" pitchFamily="2" charset="-122"/>
              </a:rPr>
              <a:t>	machine-&gt;pageTableSize = numPages;</a:t>
            </a:r>
          </a:p>
          <a:p>
            <a:pPr lvl="2" eaLnBrk="1" hangingPunct="1">
              <a:buFont typeface="Wingdings" pitchFamily="2" charset="2"/>
              <a:buNone/>
            </a:pPr>
            <a:r>
              <a:rPr lang="en-US" altLang="zh-CN" sz="2800">
                <a:solidFill>
                  <a:srgbClr val="0070C0"/>
                </a:solidFill>
                <a:latin typeface="Comic Sans MS" pitchFamily="66" charset="0"/>
                <a:ea typeface="宋体" pitchFamily="2" charset="-122"/>
              </a:rPr>
              <a:t>}</a:t>
            </a:r>
          </a:p>
          <a:p>
            <a:pPr eaLnBrk="1" hangingPunct="1"/>
            <a:endParaRPr lang="en-US" altLang="zh-CN" sz="2800">
              <a:solidFill>
                <a:srgbClr val="990000"/>
              </a:solidFill>
              <a:latin typeface="Comic Sans MS" pitchFamily="66" charset="0"/>
              <a:ea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Thanks!</a:t>
            </a:r>
            <a:endParaRPr lang="en-US"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zh-CN">
                <a:ea typeface="宋体" pitchFamily="2" charset="-122"/>
              </a:rPr>
              <a:t>Kernel Threads and User Processes</a:t>
            </a:r>
          </a:p>
        </p:txBody>
      </p:sp>
      <p:sp>
        <p:nvSpPr>
          <p:cNvPr id="7173" name="Rectangle 3"/>
          <p:cNvSpPr>
            <a:spLocks noGrp="1" noChangeArrowheads="1"/>
          </p:cNvSpPr>
          <p:nvPr>
            <p:ph type="body" idx="1"/>
          </p:nvPr>
        </p:nvSpPr>
        <p:spPr>
          <a:xfrm>
            <a:off x="609600" y="1142999"/>
            <a:ext cx="10750062" cy="5292969"/>
          </a:xfrm>
        </p:spPr>
        <p:txBody>
          <a:bodyPr/>
          <a:lstStyle/>
          <a:p>
            <a:pPr eaLnBrk="1" hangingPunct="1">
              <a:lnSpc>
                <a:spcPct val="90000"/>
              </a:lnSpc>
            </a:pPr>
            <a:r>
              <a:rPr lang="en-US" altLang="zh-CN" sz="2800">
                <a:latin typeface="Baskerville Old Face" pitchFamily="18" charset="0"/>
                <a:ea typeface="宋体" pitchFamily="2" charset="-122"/>
              </a:rPr>
              <a:t>What is a </a:t>
            </a:r>
            <a:r>
              <a:rPr lang="en-US" altLang="zh-CN" sz="2800">
                <a:solidFill>
                  <a:srgbClr val="0070C0"/>
                </a:solidFill>
                <a:latin typeface="Comic Sans MS" pitchFamily="66" charset="0"/>
                <a:ea typeface="宋体" pitchFamily="2" charset="-122"/>
              </a:rPr>
              <a:t>User Process</a:t>
            </a:r>
            <a:r>
              <a:rPr lang="en-US" altLang="zh-CN" sz="2800">
                <a:latin typeface="Baskerville Old Face" pitchFamily="18" charset="0"/>
                <a:ea typeface="宋体" pitchFamily="2" charset="-122"/>
              </a:rPr>
              <a:t>?</a:t>
            </a:r>
          </a:p>
          <a:p>
            <a:pPr lvl="1" eaLnBrk="1" hangingPunct="1">
              <a:lnSpc>
                <a:spcPct val="90000"/>
              </a:lnSpc>
            </a:pPr>
            <a:r>
              <a:rPr lang="en-US" altLang="zh-CN" sz="2800">
                <a:latin typeface="Baskerville Old Face" pitchFamily="18" charset="0"/>
                <a:ea typeface="宋体" pitchFamily="2" charset="-122"/>
              </a:rPr>
              <a:t>A process running a user program (not part of kernel) in its </a:t>
            </a:r>
            <a:r>
              <a:rPr lang="en-US" altLang="zh-CN" sz="2800">
                <a:solidFill>
                  <a:srgbClr val="00B0F0"/>
                </a:solidFill>
                <a:latin typeface="Baskerville Old Face" pitchFamily="18" charset="0"/>
                <a:ea typeface="宋体" pitchFamily="2" charset="-122"/>
              </a:rPr>
              <a:t>address space</a:t>
            </a:r>
            <a:r>
              <a:rPr lang="en-US" altLang="zh-CN" sz="2800">
                <a:latin typeface="Baskerville Old Face" pitchFamily="18" charset="0"/>
                <a:ea typeface="宋体" pitchFamily="2" charset="-122"/>
              </a:rPr>
              <a:t>.</a:t>
            </a:r>
          </a:p>
          <a:p>
            <a:pPr lvl="1" eaLnBrk="1" hangingPunct="1">
              <a:lnSpc>
                <a:spcPct val="90000"/>
              </a:lnSpc>
            </a:pPr>
            <a:r>
              <a:rPr lang="en-US" altLang="zh-CN" sz="2800">
                <a:latin typeface="Baskerville Old Face" pitchFamily="18" charset="0"/>
                <a:ea typeface="宋体" pitchFamily="2" charset="-122"/>
              </a:rPr>
              <a:t>It has its own </a:t>
            </a:r>
            <a:r>
              <a:rPr lang="en-US" altLang="zh-CN" sz="2800">
                <a:solidFill>
                  <a:srgbClr val="00B0F0"/>
                </a:solidFill>
                <a:latin typeface="Baskerville Old Face" pitchFamily="18" charset="0"/>
                <a:ea typeface="宋体" pitchFamily="2" charset="-122"/>
              </a:rPr>
              <a:t>user stack </a:t>
            </a:r>
            <a:r>
              <a:rPr lang="en-US" altLang="zh-CN" sz="2800">
                <a:latin typeface="Baskerville Old Face" pitchFamily="18" charset="0"/>
                <a:ea typeface="宋体" pitchFamily="2" charset="-122"/>
              </a:rPr>
              <a:t>for procedure calls of the user code.</a:t>
            </a:r>
          </a:p>
          <a:p>
            <a:pPr lvl="1" eaLnBrk="1" hangingPunct="1">
              <a:lnSpc>
                <a:spcPct val="90000"/>
              </a:lnSpc>
            </a:pPr>
            <a:r>
              <a:rPr lang="en-US" altLang="zh-CN" sz="2800">
                <a:latin typeface="Baskerville Old Face" pitchFamily="18" charset="0"/>
                <a:ea typeface="宋体" pitchFamily="2" charset="-122"/>
              </a:rPr>
              <a:t>It has its own </a:t>
            </a:r>
            <a:r>
              <a:rPr lang="en-US" altLang="zh-CN" sz="2800">
                <a:solidFill>
                  <a:srgbClr val="00B0F0"/>
                </a:solidFill>
                <a:latin typeface="Baskerville Old Face" pitchFamily="18" charset="0"/>
                <a:ea typeface="宋体" pitchFamily="2" charset="-122"/>
              </a:rPr>
              <a:t>user register state </a:t>
            </a:r>
            <a:r>
              <a:rPr lang="en-US" altLang="zh-CN" sz="2800">
                <a:latin typeface="Baskerville Old Face" pitchFamily="18" charset="0"/>
                <a:ea typeface="宋体" pitchFamily="2" charset="-122"/>
              </a:rPr>
              <a:t>to save user registers during the context switch between user processes.</a:t>
            </a:r>
          </a:p>
          <a:p>
            <a:pPr lvl="1" eaLnBrk="1" hangingPunct="1">
              <a:lnSpc>
                <a:spcPct val="90000"/>
              </a:lnSpc>
            </a:pPr>
            <a:r>
              <a:rPr lang="en-US" altLang="zh-CN" sz="2800">
                <a:latin typeface="Baskerville Old Face" pitchFamily="18" charset="0"/>
                <a:ea typeface="宋体" pitchFamily="2" charset="-122"/>
              </a:rPr>
              <a:t>It normally runs its </a:t>
            </a:r>
            <a:r>
              <a:rPr lang="en-US" altLang="zh-CN" sz="2800" u="sng">
                <a:latin typeface="Baskerville Old Face" pitchFamily="18" charset="0"/>
                <a:ea typeface="宋体" pitchFamily="2" charset="-122"/>
              </a:rPr>
              <a:t>own code in the user mode</a:t>
            </a:r>
            <a:r>
              <a:rPr lang="en-US" altLang="zh-CN" sz="2800">
                <a:latin typeface="Baskerville Old Face" pitchFamily="18" charset="0"/>
                <a:ea typeface="宋体" pitchFamily="2" charset="-122"/>
              </a:rPr>
              <a:t>.</a:t>
            </a:r>
          </a:p>
          <a:p>
            <a:pPr lvl="1" eaLnBrk="1" hangingPunct="1">
              <a:lnSpc>
                <a:spcPct val="90000"/>
              </a:lnSpc>
            </a:pPr>
            <a:r>
              <a:rPr lang="en-US" altLang="zh-CN" sz="2800">
                <a:solidFill>
                  <a:srgbClr val="00B0F0"/>
                </a:solidFill>
                <a:latin typeface="Baskerville Old Face" pitchFamily="18" charset="0"/>
                <a:ea typeface="宋体" pitchFamily="2" charset="-122"/>
              </a:rPr>
              <a:t>It invokes system calls to run </a:t>
            </a:r>
            <a:r>
              <a:rPr lang="en-US" altLang="zh-CN" sz="2800" u="sng">
                <a:solidFill>
                  <a:srgbClr val="00B0F0"/>
                </a:solidFill>
                <a:latin typeface="Baskerville Old Face" pitchFamily="18" charset="0"/>
                <a:ea typeface="宋体" pitchFamily="2" charset="-122"/>
              </a:rPr>
              <a:t>kernel code in the system mode</a:t>
            </a:r>
            <a:r>
              <a:rPr lang="en-US" altLang="zh-CN" sz="2800">
                <a:latin typeface="Baskerville Old Face" pitchFamily="18" charset="0"/>
                <a:ea typeface="宋体" pitchFamily="2" charset="-122"/>
              </a:rPr>
              <a:t>.</a:t>
            </a:r>
          </a:p>
          <a:p>
            <a:pPr lvl="1" eaLnBrk="1" hangingPunct="1">
              <a:lnSpc>
                <a:spcPct val="90000"/>
              </a:lnSpc>
            </a:pPr>
            <a:r>
              <a:rPr lang="en-US" altLang="zh-CN" sz="2800">
                <a:latin typeface="Baskerville Old Face" pitchFamily="18" charset="0"/>
                <a:ea typeface="宋体" pitchFamily="2" charset="-122"/>
              </a:rPr>
              <a:t>When it runs the kernel code, it is a kernel thread.</a:t>
            </a:r>
          </a:p>
          <a:p>
            <a:pPr lvl="1" eaLnBrk="1" hangingPunct="1">
              <a:lnSpc>
                <a:spcPct val="90000"/>
              </a:lnSpc>
            </a:pPr>
            <a:r>
              <a:rPr lang="en-US" altLang="zh-CN" sz="2800" b="1">
                <a:solidFill>
                  <a:srgbClr val="0070C0"/>
                </a:solidFill>
                <a:latin typeface="Baskerville Old Face" pitchFamily="18" charset="0"/>
                <a:ea typeface="宋体" pitchFamily="2" charset="-122"/>
              </a:rPr>
              <a:t>User process = Kernel thread + Address space + User register state</a:t>
            </a:r>
          </a:p>
          <a:p>
            <a:pPr eaLnBrk="1" hangingPunct="1">
              <a:lnSpc>
                <a:spcPct val="90000"/>
              </a:lnSpc>
            </a:pPr>
            <a:endParaRPr lang="en-US" altLang="zh-CN" sz="2800">
              <a:latin typeface="Baskerville Old Face" pitchFamily="18" charset="0"/>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a:ea typeface="宋体" pitchFamily="2" charset="-122"/>
              </a:rPr>
              <a:t>Kernel Threads and User Processes</a:t>
            </a:r>
          </a:p>
        </p:txBody>
      </p:sp>
      <p:sp>
        <p:nvSpPr>
          <p:cNvPr id="8197" name="Rectangle 3"/>
          <p:cNvSpPr>
            <a:spLocks noGrp="1" noChangeArrowheads="1"/>
          </p:cNvSpPr>
          <p:nvPr>
            <p:ph type="body" idx="1"/>
          </p:nvPr>
        </p:nvSpPr>
        <p:spPr>
          <a:xfrm>
            <a:off x="609600" y="993531"/>
            <a:ext cx="10503877" cy="4267200"/>
          </a:xfrm>
        </p:spPr>
        <p:txBody>
          <a:bodyPr/>
          <a:lstStyle/>
          <a:p>
            <a:pPr eaLnBrk="1" hangingPunct="1">
              <a:lnSpc>
                <a:spcPct val="80000"/>
              </a:lnSpc>
            </a:pPr>
            <a:r>
              <a:rPr lang="en-US" altLang="zh-CN" sz="2000">
                <a:solidFill>
                  <a:srgbClr val="0070C0"/>
                </a:solidFill>
                <a:latin typeface="Baskerville Old Face" pitchFamily="18" charset="0"/>
                <a:ea typeface="宋体" pitchFamily="2" charset="-122"/>
              </a:rPr>
              <a:t>Nachos user process</a:t>
            </a:r>
          </a:p>
          <a:p>
            <a:pPr lvl="1" eaLnBrk="1" hangingPunct="1">
              <a:lnSpc>
                <a:spcPct val="80000"/>
              </a:lnSpc>
              <a:buFont typeface="Wingdings" pitchFamily="2" charset="2"/>
              <a:buNone/>
            </a:pPr>
            <a:endParaRPr lang="en-US" altLang="zh-CN" sz="2000">
              <a:solidFill>
                <a:srgbClr val="0070C0"/>
              </a:solidFill>
              <a:latin typeface="Baskerville Old Face" pitchFamily="18" charset="0"/>
              <a:ea typeface="PMingLiU" pitchFamily="18" charset="-120"/>
            </a:endParaRP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class Thread {</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private:</a:t>
            </a:r>
          </a:p>
          <a:p>
            <a:pPr lvl="3"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int* stackTop; 		// the current stack pointer</a:t>
            </a:r>
          </a:p>
          <a:p>
            <a:pPr lvl="3"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_int machineState[MachineStateSize]; // all registers except for stackTop</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public:</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#ifdef USER_PROGRAM</a:t>
            </a:r>
          </a:p>
          <a:p>
            <a:pPr lvl="2" eaLnBrk="1" hangingPunct="1">
              <a:lnSpc>
                <a:spcPct val="80000"/>
              </a:lnSpc>
              <a:buFont typeface="Wingdings" pitchFamily="2" charset="2"/>
              <a:buNone/>
            </a:pPr>
            <a:r>
              <a:rPr lang="en-US" altLang="zh-CN" sz="2000">
                <a:solidFill>
                  <a:srgbClr val="0070C0"/>
                </a:solidFill>
                <a:latin typeface="PMingLiU" pitchFamily="18" charset="-120"/>
                <a:ea typeface="PMingLiU" pitchFamily="18" charset="-120"/>
              </a:rPr>
              <a:t>	</a:t>
            </a:r>
            <a:r>
              <a:rPr lang="en-US" altLang="zh-CN" sz="2000">
                <a:solidFill>
                  <a:srgbClr val="0070C0"/>
                </a:solidFill>
                <a:latin typeface="Comic Sans MS" pitchFamily="66" charset="0"/>
                <a:ea typeface="PMingLiU" pitchFamily="18" charset="-120"/>
              </a:rPr>
              <a:t>int userRegisters[NumTotalRegs];</a:t>
            </a:r>
            <a:r>
              <a:rPr lang="en-US" altLang="zh-CN" sz="2000">
                <a:solidFill>
                  <a:srgbClr val="0070C0"/>
                </a:solidFill>
                <a:latin typeface="PMingLiU" pitchFamily="18" charset="-120"/>
                <a:ea typeface="PMingLiU" pitchFamily="18" charset="-120"/>
              </a:rPr>
              <a:t> 	</a:t>
            </a:r>
            <a:r>
              <a:rPr lang="en-US" altLang="zh-CN" sz="2000">
                <a:solidFill>
                  <a:srgbClr val="0070C0"/>
                </a:solidFill>
                <a:ea typeface="宋体" pitchFamily="2" charset="-122"/>
              </a:rPr>
              <a:t>// user-level CPU register state</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public:</a:t>
            </a:r>
          </a:p>
          <a:p>
            <a:pPr lvl="3"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void SaveUserState();</a:t>
            </a:r>
            <a:r>
              <a:rPr lang="en-US" altLang="zh-CN" sz="2000">
                <a:solidFill>
                  <a:srgbClr val="0070C0"/>
                </a:solidFill>
                <a:ea typeface="宋体" pitchFamily="2" charset="-122"/>
              </a:rPr>
              <a:t> 	// save user-level register state</a:t>
            </a:r>
          </a:p>
          <a:p>
            <a:pPr lvl="3"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void RestoreUserState();</a:t>
            </a:r>
            <a:r>
              <a:rPr lang="en-US" altLang="zh-CN" sz="2000">
                <a:solidFill>
                  <a:srgbClr val="0070C0"/>
                </a:solidFill>
                <a:ea typeface="宋体" pitchFamily="2" charset="-122"/>
              </a:rPr>
              <a:t> 	// restore user-level register state</a:t>
            </a:r>
          </a:p>
          <a:p>
            <a:pPr lvl="3"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AddrSpace *space;</a:t>
            </a:r>
            <a:r>
              <a:rPr lang="en-US" altLang="zh-CN" sz="2000">
                <a:solidFill>
                  <a:srgbClr val="0070C0"/>
                </a:solidFill>
                <a:ea typeface="宋体" pitchFamily="2" charset="-122"/>
              </a:rPr>
              <a:t> 		// User code this thread is running.</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#endif</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a:t>
            </a:r>
          </a:p>
          <a:p>
            <a:pPr eaLnBrk="1" hangingPunct="1">
              <a:lnSpc>
                <a:spcPct val="80000"/>
              </a:lnSpc>
            </a:pPr>
            <a:endParaRPr lang="en-US" altLang="zh-CN" sz="2000">
              <a:solidFill>
                <a:srgbClr val="0070C0"/>
              </a:solidFill>
              <a:latin typeface="Comic Sans MS" pitchFamily="66" charset="0"/>
              <a:ea typeface="PMingLiU" pitchFamily="18"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zh-CN">
                <a:ea typeface="宋体" pitchFamily="2" charset="-122"/>
              </a:rPr>
              <a:t>Outline</a:t>
            </a:r>
          </a:p>
        </p:txBody>
      </p:sp>
      <p:sp>
        <p:nvSpPr>
          <p:cNvPr id="9221" name="Rectangle 3"/>
          <p:cNvSpPr>
            <a:spLocks noGrp="1" noChangeArrowheads="1"/>
          </p:cNvSpPr>
          <p:nvPr>
            <p:ph type="body" idx="1"/>
          </p:nvPr>
        </p:nvSpPr>
        <p:spPr/>
        <p:txBody>
          <a:bodyPr/>
          <a:lstStyle/>
          <a:p>
            <a:pPr eaLnBrk="1" hangingPunct="1"/>
            <a:r>
              <a:rPr lang="en-US" altLang="zh-CN" sz="4800">
                <a:latin typeface="Baskerville Old Face" pitchFamily="18" charset="0"/>
                <a:ea typeface="宋体" pitchFamily="2" charset="-122"/>
              </a:rPr>
              <a:t>Kernel Threads and User Processes</a:t>
            </a:r>
          </a:p>
          <a:p>
            <a:pPr eaLnBrk="1" hangingPunct="1"/>
            <a:r>
              <a:rPr lang="en-US" altLang="zh-CN" sz="4800" u="sng">
                <a:solidFill>
                  <a:srgbClr val="0070C0"/>
                </a:solidFill>
                <a:latin typeface="Baskerville Old Face" pitchFamily="18" charset="0"/>
                <a:ea typeface="宋体" pitchFamily="2" charset="-122"/>
              </a:rPr>
              <a:t>MIPS Simulator</a:t>
            </a:r>
          </a:p>
          <a:p>
            <a:pPr eaLnBrk="1" hangingPunct="1"/>
            <a:r>
              <a:rPr lang="en-US" altLang="zh-CN" sz="4800">
                <a:latin typeface="Baskerville Old Face" pitchFamily="18" charset="0"/>
                <a:ea typeface="宋体" pitchFamily="2" charset="-122"/>
              </a:rPr>
              <a:t>Nachos User Programs</a:t>
            </a:r>
          </a:p>
          <a:p>
            <a:pPr eaLnBrk="1" hangingPunct="1"/>
            <a:r>
              <a:rPr lang="en-US" altLang="zh-CN" sz="4800">
                <a:latin typeface="Baskerville Old Face" pitchFamily="18" charset="0"/>
                <a:ea typeface="宋体" pitchFamily="2" charset="-122"/>
              </a:rPr>
              <a:t>Implementation of Nachos System Calls</a:t>
            </a:r>
          </a:p>
          <a:p>
            <a:pPr eaLnBrk="1" hangingPunct="1"/>
            <a:endParaRPr lang="en-US" altLang="zh-CN" sz="4800">
              <a:latin typeface="Baskerville Old Face" pitchFamily="18" charset="0"/>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10245" name="Rectangle 3"/>
          <p:cNvSpPr>
            <a:spLocks noGrp="1" noChangeArrowheads="1"/>
          </p:cNvSpPr>
          <p:nvPr>
            <p:ph type="body" idx="1"/>
          </p:nvPr>
        </p:nvSpPr>
        <p:spPr>
          <a:xfrm>
            <a:off x="609600" y="1143001"/>
            <a:ext cx="10486292" cy="4987925"/>
          </a:xfrm>
        </p:spPr>
        <p:txBody>
          <a:bodyPr/>
          <a:lstStyle/>
          <a:p>
            <a:pPr eaLnBrk="1" hangingPunct="1"/>
            <a:r>
              <a:rPr lang="en-US" altLang="zh-CN" sz="3200">
                <a:latin typeface="Baskerville Old Face" pitchFamily="18" charset="0"/>
                <a:ea typeface="宋体" pitchFamily="2" charset="-122"/>
              </a:rPr>
              <a:t>Why simulator?</a:t>
            </a:r>
          </a:p>
          <a:p>
            <a:pPr lvl="1" eaLnBrk="1" hangingPunct="1"/>
            <a:r>
              <a:rPr lang="en-US" altLang="zh-CN" sz="3200">
                <a:latin typeface="Baskerville Old Face" pitchFamily="18" charset="0"/>
                <a:ea typeface="宋体" pitchFamily="2" charset="-122"/>
              </a:rPr>
              <a:t>To understand how an operating system works with hardware support of a machine,  we need to see how</a:t>
            </a:r>
          </a:p>
          <a:p>
            <a:pPr lvl="2" eaLnBrk="1" hangingPunct="1"/>
            <a:r>
              <a:rPr lang="en-US" altLang="zh-CN" sz="3200">
                <a:solidFill>
                  <a:srgbClr val="0070C0"/>
                </a:solidFill>
                <a:latin typeface="Baskerville Old Face" pitchFamily="18" charset="0"/>
                <a:ea typeface="宋体" pitchFamily="2" charset="-122"/>
              </a:rPr>
              <a:t>MMU (memory management unit)</a:t>
            </a:r>
          </a:p>
          <a:p>
            <a:pPr lvl="2" eaLnBrk="1" hangingPunct="1"/>
            <a:r>
              <a:rPr lang="en-US" altLang="zh-CN" sz="3200">
                <a:solidFill>
                  <a:srgbClr val="0070C0"/>
                </a:solidFill>
                <a:latin typeface="Baskerville Old Face" pitchFamily="18" charset="0"/>
                <a:ea typeface="宋体" pitchFamily="2" charset="-122"/>
              </a:rPr>
              <a:t>system call instruction</a:t>
            </a:r>
          </a:p>
          <a:p>
            <a:pPr lvl="2" eaLnBrk="1" hangingPunct="1"/>
            <a:r>
              <a:rPr lang="en-US" altLang="zh-CN" sz="3200">
                <a:solidFill>
                  <a:srgbClr val="0070C0"/>
                </a:solidFill>
                <a:latin typeface="Baskerville Old Face" pitchFamily="18" charset="0"/>
                <a:ea typeface="宋体" pitchFamily="2" charset="-122"/>
              </a:rPr>
              <a:t>exception handling</a:t>
            </a:r>
          </a:p>
          <a:p>
            <a:pPr lvl="1" eaLnBrk="1" hangingPunct="1">
              <a:buFont typeface="Wingdings" pitchFamily="2" charset="2"/>
              <a:buNone/>
            </a:pPr>
            <a:r>
              <a:rPr lang="en-US" altLang="zh-CN" sz="3200">
                <a:latin typeface="Baskerville Old Face" pitchFamily="18" charset="0"/>
                <a:ea typeface="宋体" pitchFamily="2" charset="-122"/>
              </a:rPr>
              <a:t>	works in the machine.</a:t>
            </a:r>
          </a:p>
          <a:p>
            <a:pPr lvl="1" eaLnBrk="1" hangingPunct="1"/>
            <a:r>
              <a:rPr lang="en-US" altLang="zh-CN" sz="3200">
                <a:solidFill>
                  <a:srgbClr val="0070C0"/>
                </a:solidFill>
                <a:latin typeface="Baskerville Old Face" pitchFamily="18" charset="0"/>
                <a:ea typeface="宋体" pitchFamily="2" charset="-122"/>
              </a:rPr>
              <a:t>Machine simulator </a:t>
            </a:r>
            <a:r>
              <a:rPr lang="en-US" altLang="zh-CN" sz="3200">
                <a:latin typeface="Baskerville Old Face" pitchFamily="18" charset="0"/>
                <a:ea typeface="宋体" pitchFamily="2" charset="-122"/>
              </a:rPr>
              <a:t>is a convenient way to do that.</a:t>
            </a:r>
          </a:p>
          <a:p>
            <a:pPr eaLnBrk="1" hangingPunct="1"/>
            <a:endParaRPr lang="en-US" altLang="zh-CN" sz="3200">
              <a:latin typeface="Baskerville Old Face" pitchFamily="18" charset="0"/>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z="3600">
                <a:ea typeface="宋体" pitchFamily="2" charset="-122"/>
              </a:rPr>
              <a:t>Modules of MIPS Simulator (/machine)</a:t>
            </a:r>
            <a:endParaRPr lang="zh-CN" altLang="en-US" sz="3600">
              <a:ea typeface="宋体" pitchFamily="2" charset="-122"/>
            </a:endParaRPr>
          </a:p>
        </p:txBody>
      </p:sp>
      <p:sp>
        <p:nvSpPr>
          <p:cNvPr id="7171" name="内容占位符 2"/>
          <p:cNvSpPr>
            <a:spLocks noGrp="1"/>
          </p:cNvSpPr>
          <p:nvPr>
            <p:ph idx="1"/>
          </p:nvPr>
        </p:nvSpPr>
        <p:spPr>
          <a:xfrm>
            <a:off x="1633499" y="954087"/>
            <a:ext cx="7499350" cy="4949825"/>
          </a:xfrm>
        </p:spPr>
        <p:txBody>
          <a:bodyPr/>
          <a:lstStyle/>
          <a:p>
            <a:r>
              <a:rPr lang="en-US" altLang="zh-CN" sz="2400" dirty="0">
                <a:ea typeface="宋体" pitchFamily="2" charset="-122"/>
              </a:rPr>
              <a:t>1. Machine (machine.cc/h)</a:t>
            </a:r>
          </a:p>
          <a:p>
            <a:r>
              <a:rPr lang="en-US" altLang="zh-CN" sz="2400" dirty="0">
                <a:ea typeface="宋体" pitchFamily="2" charset="-122"/>
              </a:rPr>
              <a:t>2. </a:t>
            </a:r>
            <a:r>
              <a:rPr lang="en-US" altLang="zh-CN" sz="2400" dirty="0" err="1">
                <a:ea typeface="宋体" pitchFamily="2" charset="-122"/>
              </a:rPr>
              <a:t>Mipssim</a:t>
            </a:r>
            <a:r>
              <a:rPr lang="en-US" altLang="zh-CN" sz="2400" dirty="0">
                <a:ea typeface="宋体" pitchFamily="2" charset="-122"/>
              </a:rPr>
              <a:t> (mipssim.cc/h)    </a:t>
            </a:r>
          </a:p>
          <a:p>
            <a:r>
              <a:rPr lang="en-US" altLang="zh-CN" sz="2400" dirty="0">
                <a:ea typeface="宋体" pitchFamily="2" charset="-122"/>
              </a:rPr>
              <a:t>3. Translate (translate.cc/h)</a:t>
            </a:r>
          </a:p>
          <a:p>
            <a:r>
              <a:rPr lang="en-US" altLang="zh-CN" sz="2400" dirty="0">
                <a:ea typeface="宋体" pitchFamily="2" charset="-122"/>
              </a:rPr>
              <a:t>4. Timer (timer.cc/h)</a:t>
            </a:r>
          </a:p>
          <a:p>
            <a:r>
              <a:rPr lang="en-US" altLang="zh-CN" sz="2400" dirty="0">
                <a:ea typeface="宋体" pitchFamily="2" charset="-122"/>
              </a:rPr>
              <a:t>5. Interrupt (interrupt.cc/h)</a:t>
            </a:r>
          </a:p>
          <a:p>
            <a:r>
              <a:rPr lang="en-US" altLang="zh-CN" sz="2400" dirty="0">
                <a:ea typeface="宋体" pitchFamily="2" charset="-122"/>
              </a:rPr>
              <a:t>6. Disk (disk.cc/h)</a:t>
            </a:r>
          </a:p>
          <a:p>
            <a:r>
              <a:rPr lang="en-US" altLang="zh-CN" sz="2400" dirty="0">
                <a:ea typeface="宋体" pitchFamily="2" charset="-122"/>
              </a:rPr>
              <a:t>7. Console (console.cc/h)</a:t>
            </a:r>
          </a:p>
          <a:p>
            <a:r>
              <a:rPr lang="en-US" altLang="zh-CN" sz="2400" dirty="0">
                <a:ea typeface="宋体" pitchFamily="2" charset="-122"/>
              </a:rPr>
              <a:t>8. Network (network.cc/h) </a:t>
            </a:r>
          </a:p>
          <a:p>
            <a:r>
              <a:rPr lang="en-US" altLang="zh-CN" sz="2400" dirty="0">
                <a:ea typeface="宋体" pitchFamily="2" charset="-122"/>
              </a:rPr>
              <a:t>9. Statics  (stats.cc/h)</a:t>
            </a:r>
          </a:p>
          <a:p>
            <a:r>
              <a:rPr lang="en-US" altLang="zh-CN" sz="2400" dirty="0">
                <a:ea typeface="宋体" pitchFamily="2" charset="-122"/>
              </a:rPr>
              <a:t>10. </a:t>
            </a:r>
            <a:r>
              <a:rPr lang="en-US" altLang="zh-CN" sz="2400" dirty="0" err="1">
                <a:ea typeface="宋体" pitchFamily="2" charset="-122"/>
              </a:rPr>
              <a:t>Sysdep</a:t>
            </a:r>
            <a:r>
              <a:rPr lang="en-US" altLang="zh-CN" sz="2400" dirty="0">
                <a:ea typeface="宋体" pitchFamily="2" charset="-122"/>
              </a:rPr>
              <a:t> (sysdep.cc/h)</a:t>
            </a:r>
          </a:p>
          <a:p>
            <a:r>
              <a:rPr lang="en-US" altLang="zh-CN" sz="2400" dirty="0">
                <a:ea typeface="宋体" pitchFamily="2" charset="-122"/>
              </a:rPr>
              <a:t>11. Utility (thread/utility.cc/h)</a:t>
            </a:r>
          </a:p>
        </p:txBody>
      </p:sp>
      <p:sp>
        <p:nvSpPr>
          <p:cNvPr id="7174" name="文本框 1"/>
          <p:cNvSpPr txBox="1">
            <a:spLocks noChangeArrowheads="1"/>
          </p:cNvSpPr>
          <p:nvPr/>
        </p:nvSpPr>
        <p:spPr bwMode="auto">
          <a:xfrm>
            <a:off x="8120353" y="1306330"/>
            <a:ext cx="3291061" cy="474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i="1">
                <a:solidFill>
                  <a:schemeClr val="tx1"/>
                </a:solidFill>
                <a:latin typeface="Arial" charset="0"/>
                <a:ea typeface="宋体" pitchFamily="2" charset="-122"/>
              </a:defRPr>
            </a:lvl1pPr>
            <a:lvl2pPr marL="742950" indent="-285750">
              <a:defRPr i="1">
                <a:solidFill>
                  <a:schemeClr val="tx1"/>
                </a:solidFill>
                <a:latin typeface="Arial" charset="0"/>
                <a:ea typeface="宋体" pitchFamily="2" charset="-122"/>
              </a:defRPr>
            </a:lvl2pPr>
            <a:lvl3pPr marL="1143000" indent="-228600">
              <a:defRPr i="1">
                <a:solidFill>
                  <a:schemeClr val="tx1"/>
                </a:solidFill>
                <a:latin typeface="Arial" charset="0"/>
                <a:ea typeface="宋体" pitchFamily="2" charset="-122"/>
              </a:defRPr>
            </a:lvl3pPr>
            <a:lvl4pPr marL="1600200" indent="-228600">
              <a:defRPr i="1">
                <a:solidFill>
                  <a:schemeClr val="tx1"/>
                </a:solidFill>
                <a:latin typeface="Arial" charset="0"/>
                <a:ea typeface="宋体" pitchFamily="2" charset="-122"/>
              </a:defRPr>
            </a:lvl4pPr>
            <a:lvl5pPr marL="2057400" indent="-22860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nSpc>
                <a:spcPct val="150000"/>
              </a:lnSpc>
            </a:pPr>
            <a:r>
              <a:rPr lang="zh-CN" altLang="en-US" sz="2400" b="1" i="0" dirty="0"/>
              <a:t>模拟计算机需要</a:t>
            </a:r>
            <a:r>
              <a:rPr lang="zh-CN" altLang="en-US" sz="2000" dirty="0"/>
              <a:t>：</a:t>
            </a:r>
            <a:endParaRPr lang="en-US" altLang="zh-CN" sz="2000" dirty="0"/>
          </a:p>
          <a:p>
            <a:pPr marL="342900" indent="-342900">
              <a:lnSpc>
                <a:spcPct val="150000"/>
              </a:lnSpc>
              <a:buFont typeface="Arial" panose="020B0604020202020204" pitchFamily="34" charset="0"/>
              <a:buChar char="•"/>
            </a:pPr>
            <a:r>
              <a:rPr lang="en-US" altLang="zh-CN" sz="2000" dirty="0"/>
              <a:t>CPU</a:t>
            </a:r>
            <a:r>
              <a:rPr lang="zh-CN" altLang="en-US" sz="2000" dirty="0"/>
              <a:t>指令集及指令执行</a:t>
            </a:r>
            <a:endParaRPr lang="en-US" altLang="zh-CN" sz="2000" dirty="0"/>
          </a:p>
          <a:p>
            <a:pPr marL="342900" indent="-342900">
              <a:lnSpc>
                <a:spcPct val="150000"/>
              </a:lnSpc>
              <a:buFont typeface="Arial" panose="020B0604020202020204" pitchFamily="34" charset="0"/>
              <a:buChar char="•"/>
            </a:pPr>
            <a:r>
              <a:rPr lang="zh-CN" altLang="en-US" sz="2000" dirty="0"/>
              <a:t>虚拟地址转换</a:t>
            </a:r>
            <a:endParaRPr lang="en-US" altLang="zh-CN" sz="2000" dirty="0"/>
          </a:p>
          <a:p>
            <a:pPr marL="342900" indent="-342900">
              <a:lnSpc>
                <a:spcPct val="150000"/>
              </a:lnSpc>
              <a:buFont typeface="Arial" panose="020B0604020202020204" pitchFamily="34" charset="0"/>
              <a:buChar char="•"/>
            </a:pPr>
            <a:r>
              <a:rPr lang="zh-CN" altLang="en-US" sz="2000" dirty="0"/>
              <a:t>时钟</a:t>
            </a:r>
            <a:endParaRPr lang="en-US" altLang="zh-CN" sz="2000" dirty="0"/>
          </a:p>
          <a:p>
            <a:pPr marL="342900" indent="-342900">
              <a:lnSpc>
                <a:spcPct val="150000"/>
              </a:lnSpc>
              <a:buFont typeface="Arial" panose="020B0604020202020204" pitchFamily="34" charset="0"/>
              <a:buChar char="•"/>
            </a:pPr>
            <a:r>
              <a:rPr lang="zh-CN" altLang="en-US" sz="2000" dirty="0"/>
              <a:t>各种中断</a:t>
            </a:r>
            <a:endParaRPr lang="en-US" altLang="zh-CN" sz="2000" dirty="0"/>
          </a:p>
          <a:p>
            <a:pPr marL="342900" indent="-342900">
              <a:lnSpc>
                <a:spcPct val="150000"/>
              </a:lnSpc>
              <a:buFont typeface="Arial" panose="020B0604020202020204" pitchFamily="34" charset="0"/>
              <a:buChar char="•"/>
            </a:pPr>
            <a:r>
              <a:rPr lang="zh-CN" altLang="en-US" sz="2000" dirty="0"/>
              <a:t>磁盘</a:t>
            </a:r>
            <a:endParaRPr lang="en-US" altLang="zh-CN" sz="2000" dirty="0"/>
          </a:p>
          <a:p>
            <a:pPr marL="342900" indent="-342900">
              <a:lnSpc>
                <a:spcPct val="150000"/>
              </a:lnSpc>
              <a:buFont typeface="Arial" panose="020B0604020202020204" pitchFamily="34" charset="0"/>
              <a:buChar char="•"/>
            </a:pPr>
            <a:r>
              <a:rPr lang="zh-CN" altLang="en-US" sz="2000" dirty="0"/>
              <a:t>输入输出设备</a:t>
            </a:r>
            <a:endParaRPr lang="en-US" altLang="zh-CN" sz="2000" dirty="0"/>
          </a:p>
          <a:p>
            <a:pPr marL="342900" indent="-342900">
              <a:lnSpc>
                <a:spcPct val="150000"/>
              </a:lnSpc>
              <a:buFont typeface="Arial" panose="020B0604020202020204" pitchFamily="34" charset="0"/>
              <a:buChar char="•"/>
            </a:pPr>
            <a:r>
              <a:rPr lang="zh-CN" altLang="en-US" sz="2000" dirty="0"/>
              <a:t>网络</a:t>
            </a:r>
            <a:endParaRPr lang="en-US" altLang="zh-CN" sz="2000" dirty="0"/>
          </a:p>
          <a:p>
            <a:pPr marL="342900" indent="-342900">
              <a:lnSpc>
                <a:spcPct val="150000"/>
              </a:lnSpc>
              <a:buFont typeface="Arial" panose="020B0604020202020204" pitchFamily="34" charset="0"/>
              <a:buChar char="•"/>
            </a:pPr>
            <a:r>
              <a:rPr lang="zh-CN" altLang="en-US" sz="2000" dirty="0"/>
              <a:t>系统资源使用统计</a:t>
            </a:r>
            <a:endParaRPr lang="en-US" altLang="zh-CN" sz="2000" dirty="0"/>
          </a:p>
          <a:p>
            <a:pPr marL="342900" indent="-342900">
              <a:lnSpc>
                <a:spcPct val="150000"/>
              </a:lnSpc>
              <a:buFont typeface="Arial" panose="020B0604020202020204" pitchFamily="34" charset="0"/>
              <a:buChar char="•"/>
            </a:pPr>
            <a:r>
              <a:rPr lang="zh-CN" altLang="en-US" sz="2000" dirty="0"/>
              <a:t>兼容硬件抽象</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18023</TotalTime>
  <Words>3946</Words>
  <Application>Microsoft Office PowerPoint</Application>
  <PresentationFormat>宽屏</PresentationFormat>
  <Paragraphs>524</Paragraphs>
  <Slides>44</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Gungsuh</vt:lpstr>
      <vt:lpstr>PMingLiU</vt:lpstr>
      <vt:lpstr>微软雅黑</vt:lpstr>
      <vt:lpstr>Arial</vt:lpstr>
      <vt:lpstr>Baskerville Old Face</vt:lpstr>
      <vt:lpstr>Comic Sans MS</vt:lpstr>
      <vt:lpstr>Helvetica</vt:lpstr>
      <vt:lpstr>Times New Roman</vt:lpstr>
      <vt:lpstr>Verdana</vt:lpstr>
      <vt:lpstr>Webdings</vt:lpstr>
      <vt:lpstr>Wingdings</vt:lpstr>
      <vt:lpstr>os-8</vt:lpstr>
      <vt:lpstr>User Program and System Call</vt:lpstr>
      <vt:lpstr>Outline</vt:lpstr>
      <vt:lpstr>Kernel Threads and User Processes</vt:lpstr>
      <vt:lpstr>Kernel Threads and User Processes</vt:lpstr>
      <vt:lpstr>Kernel Threads and User Processes</vt:lpstr>
      <vt:lpstr>Kernel Threads and User Processes</vt:lpstr>
      <vt:lpstr>Outline</vt:lpstr>
      <vt:lpstr>MIPS Simulator</vt:lpstr>
      <vt:lpstr>Modules of MIPS Simulator (/machine)</vt:lpstr>
      <vt:lpstr>MIPS Simulator</vt:lpstr>
      <vt:lpstr>MIPS Simulator</vt:lpstr>
      <vt:lpstr>MIPS Simulator</vt:lpstr>
      <vt:lpstr>MIPS Simulator</vt:lpstr>
      <vt:lpstr>MIPS Simulator</vt:lpstr>
      <vt:lpstr>MIPS Simulator</vt:lpstr>
      <vt:lpstr>MIPS Simulator</vt:lpstr>
      <vt:lpstr>MIPS Simulator</vt:lpstr>
      <vt:lpstr>MIPS Simulator</vt:lpstr>
      <vt:lpstr>Outline</vt:lpstr>
      <vt:lpstr>Nachos User Programs</vt:lpstr>
      <vt:lpstr>Nachos User Programs</vt:lpstr>
      <vt:lpstr>Nachos User Programs</vt:lpstr>
      <vt:lpstr>Nachos User Programs</vt:lpstr>
      <vt:lpstr>Nachos User Programs</vt:lpstr>
      <vt:lpstr>Nachos User Programs</vt:lpstr>
      <vt:lpstr>Nachos User Programs</vt:lpstr>
      <vt:lpstr>Nachos User Programs</vt:lpstr>
      <vt:lpstr>Nachos User Programs</vt:lpstr>
      <vt:lpstr>Nachos User Programs</vt:lpstr>
      <vt:lpstr>Outline</vt:lpstr>
      <vt:lpstr>Implementation of Nachos System Calls</vt:lpstr>
      <vt:lpstr>Implementation of Nachos System Calls</vt:lpstr>
      <vt:lpstr>Implementation of Nachos System Calls</vt:lpstr>
      <vt:lpstr>Implementation of Nachos System Calls</vt:lpstr>
      <vt:lpstr>Implementation of Nachos System Calls</vt:lpstr>
      <vt:lpstr>Implementation of Nachos System Calls</vt:lpstr>
      <vt:lpstr>Implementation of Nachos System Calls</vt:lpstr>
      <vt:lpstr>Implementation of Nachos System Calls</vt:lpstr>
      <vt:lpstr>Implementation of Nachos System Calls</vt:lpstr>
      <vt:lpstr>Implementation of Nachos System Calls</vt:lpstr>
      <vt:lpstr>Implementation of Nachos System Calls</vt:lpstr>
      <vt:lpstr>Implementation of Nachos System Calls</vt:lpstr>
      <vt:lpstr>Implementation of Nachos System Calls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
  <cp:lastModifiedBy>Wang Fengyu</cp:lastModifiedBy>
  <cp:revision>460</cp:revision>
  <cp:lastPrinted>2020-11-04T14:30:39Z</cp:lastPrinted>
  <dcterms:created xsi:type="dcterms:W3CDTF">2011-01-13T23:43:38Z</dcterms:created>
  <dcterms:modified xsi:type="dcterms:W3CDTF">2023-12-11T03:42:24Z</dcterms:modified>
</cp:coreProperties>
</file>