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87" r:id="rId3"/>
    <p:sldMasterId id="2147483699" r:id="rId4"/>
    <p:sldMasterId id="2147483715" r:id="rId5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92" r:id="rId14"/>
    <p:sldId id="265" r:id="rId15"/>
    <p:sldId id="266" r:id="rId16"/>
    <p:sldId id="267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7068800" cy="9601200"/>
  <p:notesSz cx="6858000" cy="9144000"/>
  <p:embeddedFontLst>
    <p:embeddedFont>
      <p:font typeface="Aptos Black" panose="020B0004020202020204" pitchFamily="34" charset="0"/>
      <p:bold r:id="rId34"/>
      <p:boldItalic r:id="rId35"/>
    </p:embeddedFont>
    <p:embeddedFont>
      <p:font typeface="Aptos Mono" panose="020B0009020202020204" pitchFamily="49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Oswald" panose="00000500000000000000" pitchFamily="2" charset="0"/>
      <p:regular r:id="rId44"/>
      <p:bold r:id="rId45"/>
    </p:embeddedFont>
    <p:embeddedFont>
      <p:font typeface="Play" panose="020B0604020202020204" charset="0"/>
      <p:regular r:id="rId46"/>
      <p:bold r:id="rId47"/>
    </p:embeddedFont>
    <p:embeddedFont>
      <p:font typeface="SimHei" panose="02010609060101010101" pitchFamily="49" charset="-122"/>
      <p:regular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in8NLzV+PiPOgDI4wBYtCH4NS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C5FE9-3464-4538-BE7F-76442B9CAA12}">
  <a:tblStyle styleId="{6B5C5FE9-3464-4538-BE7F-76442B9CAA1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B"/>
          </a:solidFill>
        </a:fill>
      </a:tcStyle>
    </a:wholeTbl>
    <a:band1H>
      <a:tcTxStyle/>
      <a:tcStyle>
        <a:tcBdr/>
        <a:fill>
          <a:solidFill>
            <a:srgbClr val="CADE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E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63" Type="http://customschemas.google.com/relationships/presentationmetadata" Target="meta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1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71c20ac1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71c20ac1c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3171c20ac1c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71c20ac1c_4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3171c20ac1c_4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71c20ac1c_4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3171c20ac1c_4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71c20ac1c_4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3171c20ac1c_4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71c20ac1c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3171c20ac1c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78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body" idx="1"/>
          </p:nvPr>
        </p:nvSpPr>
        <p:spPr>
          <a:xfrm rot="5400000">
            <a:off x="5488463" y="-1759108"/>
            <a:ext cx="6091873" cy="1472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3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>
            <a:spLocks noGrp="1"/>
          </p:cNvSpPr>
          <p:nvPr>
            <p:ph type="title"/>
          </p:nvPr>
        </p:nvSpPr>
        <p:spPr>
          <a:xfrm rot="5400000">
            <a:off x="9986804" y="2739231"/>
            <a:ext cx="8136573" cy="3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body" idx="1"/>
          </p:nvPr>
        </p:nvSpPr>
        <p:spPr>
          <a:xfrm rot="5400000">
            <a:off x="2519203" y="-834549"/>
            <a:ext cx="8136573" cy="10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4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46"/>
          <p:cNvSpPr/>
          <p:nvPr/>
        </p:nvSpPr>
        <p:spPr>
          <a:xfrm>
            <a:off x="372142" y="-694653"/>
            <a:ext cx="1986936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Blank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">
  <p:cSld name="Divider Dark">
    <p:bg>
      <p:bgPr>
        <a:gradFill>
          <a:gsLst>
            <a:gs pos="0">
              <a:srgbClr val="474345"/>
            </a:gs>
            <a:gs pos="100000">
              <a:srgbClr val="363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1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Lato"/>
              <a:buNone/>
              <a:defRPr sz="5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51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1"/>
          <p:cNvSpPr/>
          <p:nvPr/>
        </p:nvSpPr>
        <p:spPr>
          <a:xfrm>
            <a:off x="372142" y="-694653"/>
            <a:ext cx="2662716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Dark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1"/>
          <p:cNvSpPr/>
          <p:nvPr/>
        </p:nvSpPr>
        <p:spPr>
          <a:xfrm>
            <a:off x="-770100" y="163913"/>
            <a:ext cx="324307" cy="324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1"/>
          <p:cNvSpPr/>
          <p:nvPr/>
        </p:nvSpPr>
        <p:spPr>
          <a:xfrm>
            <a:off x="-770100" y="633601"/>
            <a:ext cx="324307" cy="324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1"/>
          <p:cNvSpPr/>
          <p:nvPr/>
        </p:nvSpPr>
        <p:spPr>
          <a:xfrm>
            <a:off x="-770100" y="1103287"/>
            <a:ext cx="324307" cy="324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1"/>
          <p:cNvSpPr/>
          <p:nvPr/>
        </p:nvSpPr>
        <p:spPr>
          <a:xfrm>
            <a:off x="-770100" y="1572971"/>
            <a:ext cx="324307" cy="324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1"/>
          <p:cNvSpPr/>
          <p:nvPr/>
        </p:nvSpPr>
        <p:spPr>
          <a:xfrm>
            <a:off x="-770100" y="2042657"/>
            <a:ext cx="324307" cy="324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1"/>
          <p:cNvSpPr txBox="1"/>
          <p:nvPr/>
        </p:nvSpPr>
        <p:spPr>
          <a:xfrm rot="-5400000">
            <a:off x="-2190393" y="1041765"/>
            <a:ext cx="2292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4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Blue">
  <p:cSld name="Divider Blue">
    <p:bg>
      <p:bgPr>
        <a:gradFill>
          <a:gsLst>
            <a:gs pos="0">
              <a:schemeClr val="accent1"/>
            </a:gs>
            <a:gs pos="97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Lato"/>
              <a:buNone/>
              <a:defRPr sz="5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53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3"/>
          <p:cNvSpPr/>
          <p:nvPr/>
        </p:nvSpPr>
        <p:spPr>
          <a:xfrm>
            <a:off x="372142" y="-694653"/>
            <a:ext cx="2649644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Blue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4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body" idx="1"/>
          </p:nvPr>
        </p:nvSpPr>
        <p:spPr>
          <a:xfrm>
            <a:off x="640081" y="2366964"/>
            <a:ext cx="14300521" cy="611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457200" lvl="0" indent="-42418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8619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88619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88620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54"/>
          <p:cNvSpPr/>
          <p:nvPr/>
        </p:nvSpPr>
        <p:spPr>
          <a:xfrm>
            <a:off x="372142" y="-694653"/>
            <a:ext cx="2797620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+ Bullets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 txBox="1">
            <a:spLocks noGrp="1"/>
          </p:cNvSpPr>
          <p:nvPr>
            <p:ph type="body" idx="2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55"/>
          <p:cNvGrpSpPr/>
          <p:nvPr/>
        </p:nvGrpSpPr>
        <p:grpSpPr>
          <a:xfrm>
            <a:off x="0" y="0"/>
            <a:ext cx="3627120" cy="1439068"/>
            <a:chOff x="0" y="0"/>
            <a:chExt cx="2590800" cy="1027906"/>
          </a:xfrm>
        </p:grpSpPr>
        <p:cxnSp>
          <p:nvCxnSpPr>
            <p:cNvPr id="127" name="Google Shape;127;p55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55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" name="Google Shape;129;p55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Lato"/>
              <a:buNone/>
              <a:defRPr sz="392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5"/>
          <p:cNvSpPr>
            <a:spLocks noGrp="1"/>
          </p:cNvSpPr>
          <p:nvPr>
            <p:ph type="dgm" idx="2"/>
          </p:nvPr>
        </p:nvSpPr>
        <p:spPr>
          <a:xfrm>
            <a:off x="1173480" y="2955926"/>
            <a:ext cx="14721840" cy="524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5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6"/>
          <p:cNvSpPr txBox="1">
            <a:spLocks noGrp="1"/>
          </p:cNvSpPr>
          <p:nvPr>
            <p:ph type="body" idx="1"/>
          </p:nvPr>
        </p:nvSpPr>
        <p:spPr>
          <a:xfrm>
            <a:off x="640080" y="2555877"/>
            <a:ext cx="15788640" cy="59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5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7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7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7"/>
          <p:cNvSpPr/>
          <p:nvPr/>
        </p:nvSpPr>
        <p:spPr>
          <a:xfrm>
            <a:off x="372142" y="-694653"/>
            <a:ext cx="2366241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Only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7"/>
          <p:cNvSpPr txBox="1">
            <a:spLocks noGrp="1"/>
          </p:cNvSpPr>
          <p:nvPr>
            <p:ph type="body" idx="1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 with image">
  <p:cSld name="Cover B with 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8"/>
          <p:cNvSpPr/>
          <p:nvPr/>
        </p:nvSpPr>
        <p:spPr>
          <a:xfrm>
            <a:off x="2" y="8886693"/>
            <a:ext cx="4584759" cy="714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8"/>
          <p:cNvSpPr>
            <a:spLocks noGrp="1"/>
          </p:cNvSpPr>
          <p:nvPr>
            <p:ph type="pic" idx="2"/>
          </p:nvPr>
        </p:nvSpPr>
        <p:spPr>
          <a:xfrm>
            <a:off x="1" y="0"/>
            <a:ext cx="17068800" cy="46213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148" name="Google Shape;148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0" y="7684522"/>
            <a:ext cx="5210251" cy="141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8"/>
          <p:cNvSpPr/>
          <p:nvPr/>
        </p:nvSpPr>
        <p:spPr>
          <a:xfrm>
            <a:off x="372142" y="-694653"/>
            <a:ext cx="3407824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Cover B with image</a:t>
            </a:r>
            <a:endParaRPr/>
          </a:p>
        </p:txBody>
      </p:sp>
      <p:sp>
        <p:nvSpPr>
          <p:cNvPr id="150" name="Google Shape;150;p58"/>
          <p:cNvSpPr txBox="1">
            <a:spLocks noGrp="1"/>
          </p:cNvSpPr>
          <p:nvPr>
            <p:ph type="body" idx="1"/>
          </p:nvPr>
        </p:nvSpPr>
        <p:spPr>
          <a:xfrm>
            <a:off x="8534400" y="8015958"/>
            <a:ext cx="7894320" cy="5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96969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88">
          <p15:clr>
            <a:srgbClr val="FBAE40"/>
          </p15:clr>
        </p15:guide>
        <p15:guide id="2" orient="horz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Play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22" name="Google Shape;22;p65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Large">
  <p:cSld name="Bullets Larg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9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9"/>
          <p:cNvSpPr/>
          <p:nvPr/>
        </p:nvSpPr>
        <p:spPr>
          <a:xfrm>
            <a:off x="7372206" y="1137053"/>
            <a:ext cx="8272028" cy="69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9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sz="476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9"/>
          <p:cNvSpPr txBox="1">
            <a:spLocks noGrp="1"/>
          </p:cNvSpPr>
          <p:nvPr>
            <p:ph type="body" idx="1"/>
          </p:nvPr>
        </p:nvSpPr>
        <p:spPr>
          <a:xfrm>
            <a:off x="640081" y="2366964"/>
            <a:ext cx="14300521" cy="611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457200" lvl="0" indent="-51308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4480"/>
              <a:buChar char="▪"/>
              <a:defRPr sz="4480">
                <a:latin typeface="Arial"/>
                <a:ea typeface="Arial"/>
                <a:cs typeface="Arial"/>
                <a:sym typeface="Arial"/>
              </a:defRPr>
            </a:lvl1pPr>
            <a:lvl2pPr marL="914400" lvl="1" indent="-477519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2pPr>
            <a:lvl3pPr marL="1371600" lvl="2" indent="-477519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3pPr>
            <a:lvl4pPr marL="1828800" lvl="3" indent="-477519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4pPr>
            <a:lvl5pPr marL="2286000" lvl="4" indent="-477520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9"/>
          <p:cNvSpPr/>
          <p:nvPr/>
        </p:nvSpPr>
        <p:spPr>
          <a:xfrm>
            <a:off x="372143" y="-694653"/>
            <a:ext cx="3456125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+ Large Bullets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9"/>
          <p:cNvSpPr txBox="1">
            <a:spLocks noGrp="1"/>
          </p:cNvSpPr>
          <p:nvPr>
            <p:ph type="body" idx="2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with annotation">
  <p:cSld name="Figure with annota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0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60"/>
          <p:cNvSpPr/>
          <p:nvPr/>
        </p:nvSpPr>
        <p:spPr>
          <a:xfrm>
            <a:off x="7360920" y="746760"/>
            <a:ext cx="90678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0"/>
          <p:cNvSpPr txBox="1">
            <a:spLocks noGrp="1"/>
          </p:cNvSpPr>
          <p:nvPr>
            <p:ph type="title"/>
          </p:nvPr>
        </p:nvSpPr>
        <p:spPr>
          <a:xfrm>
            <a:off x="640081" y="746760"/>
            <a:ext cx="5360671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Lato"/>
              <a:buNone/>
              <a:defRPr sz="3080" b="1" i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8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0"/>
          <p:cNvSpPr/>
          <p:nvPr/>
        </p:nvSpPr>
        <p:spPr>
          <a:xfrm>
            <a:off x="372141" y="-694653"/>
            <a:ext cx="3687863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Figure with annotation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0"/>
          <p:cNvSpPr txBox="1">
            <a:spLocks noGrp="1"/>
          </p:cNvSpPr>
          <p:nvPr>
            <p:ph type="body" idx="1"/>
          </p:nvPr>
        </p:nvSpPr>
        <p:spPr>
          <a:xfrm>
            <a:off x="7360920" y="746760"/>
            <a:ext cx="90678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>
                <a:solidFill>
                  <a:srgbClr val="BFBFBF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3pPr>
            <a:lvl4pPr marL="1828800" lvl="3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4pPr>
            <a:lvl5pPr marL="2286000" lvl="4" indent="-38862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body" idx="2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with bullets">
  <p:cSld name="Figure with bulle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61"/>
          <p:cNvSpPr txBox="1">
            <a:spLocks noGrp="1"/>
          </p:cNvSpPr>
          <p:nvPr>
            <p:ph type="title"/>
          </p:nvPr>
        </p:nvSpPr>
        <p:spPr>
          <a:xfrm>
            <a:off x="640080" y="746760"/>
            <a:ext cx="5120640" cy="23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Lato"/>
              <a:buNone/>
              <a:defRPr sz="3080" b="1" i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8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1"/>
          <p:cNvSpPr txBox="1">
            <a:spLocks noGrp="1"/>
          </p:cNvSpPr>
          <p:nvPr>
            <p:ph type="body" idx="1"/>
          </p:nvPr>
        </p:nvSpPr>
        <p:spPr>
          <a:xfrm>
            <a:off x="640080" y="3473770"/>
            <a:ext cx="5120640" cy="455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424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1pPr>
            <a:lvl2pPr marL="914400" lvl="1" indent="-42418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2pPr>
            <a:lvl3pPr marL="1371600" lvl="2" indent="-42418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3pPr>
            <a:lvl4pPr marL="1828800" lvl="3" indent="-42418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4pPr>
            <a:lvl5pPr marL="2286000" lvl="4" indent="-42417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61"/>
          <p:cNvSpPr/>
          <p:nvPr/>
        </p:nvSpPr>
        <p:spPr>
          <a:xfrm>
            <a:off x="372142" y="-694653"/>
            <a:ext cx="4634689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Figure with annotation + bullets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1"/>
          <p:cNvSpPr txBox="1">
            <a:spLocks noGrp="1"/>
          </p:cNvSpPr>
          <p:nvPr>
            <p:ph type="body" idx="2"/>
          </p:nvPr>
        </p:nvSpPr>
        <p:spPr>
          <a:xfrm>
            <a:off x="7360920" y="746760"/>
            <a:ext cx="90678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>
                <a:solidFill>
                  <a:srgbClr val="DEDEDE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3pPr>
            <a:lvl4pPr marL="1828800" lvl="3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4pPr>
            <a:lvl5pPr marL="2286000" lvl="4" indent="-38862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61"/>
          <p:cNvSpPr txBox="1">
            <a:spLocks noGrp="1"/>
          </p:cNvSpPr>
          <p:nvPr>
            <p:ph type="body" idx="3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ight">
  <p:cSld name="Divider Light">
    <p:bg>
      <p:bgPr>
        <a:solidFill>
          <a:srgbClr val="F2F2F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2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62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Lato"/>
              <a:buNone/>
              <a:defRPr sz="50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2"/>
          <p:cNvSpPr/>
          <p:nvPr/>
        </p:nvSpPr>
        <p:spPr>
          <a:xfrm>
            <a:off x="372142" y="-694653"/>
            <a:ext cx="2710102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Light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">
  <p:cSld name="Quote Ligh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3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63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3"/>
          <p:cNvSpPr txBox="1">
            <a:spLocks noGrp="1"/>
          </p:cNvSpPr>
          <p:nvPr>
            <p:ph type="body" idx="1"/>
          </p:nvPr>
        </p:nvSpPr>
        <p:spPr>
          <a:xfrm>
            <a:off x="1075336" y="2644777"/>
            <a:ext cx="15353385" cy="56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 i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63"/>
          <p:cNvSpPr/>
          <p:nvPr/>
        </p:nvSpPr>
        <p:spPr>
          <a:xfrm>
            <a:off x="372142" y="-694653"/>
            <a:ext cx="2602257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Quote Light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">
  <p:cSld name="Quote Dark">
    <p:bg>
      <p:bgPr>
        <a:gradFill>
          <a:gsLst>
            <a:gs pos="0">
              <a:srgbClr val="474345"/>
            </a:gs>
            <a:gs pos="100000">
              <a:srgbClr val="363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4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64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60"/>
              <a:buFont typeface="Lat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64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4"/>
          <p:cNvSpPr txBox="1">
            <a:spLocks noGrp="1"/>
          </p:cNvSpPr>
          <p:nvPr>
            <p:ph type="body" idx="1"/>
          </p:nvPr>
        </p:nvSpPr>
        <p:spPr>
          <a:xfrm>
            <a:off x="1075336" y="2644777"/>
            <a:ext cx="15353385" cy="56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 i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64"/>
          <p:cNvSpPr/>
          <p:nvPr/>
        </p:nvSpPr>
        <p:spPr>
          <a:xfrm>
            <a:off x="372142" y="-694653"/>
            <a:ext cx="2554871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Quote Dark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4"/>
          <p:cNvSpPr/>
          <p:nvPr/>
        </p:nvSpPr>
        <p:spPr>
          <a:xfrm>
            <a:off x="-770100" y="163913"/>
            <a:ext cx="324307" cy="324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4"/>
          <p:cNvSpPr/>
          <p:nvPr/>
        </p:nvSpPr>
        <p:spPr>
          <a:xfrm>
            <a:off x="-770100" y="633601"/>
            <a:ext cx="324307" cy="324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4"/>
          <p:cNvSpPr/>
          <p:nvPr/>
        </p:nvSpPr>
        <p:spPr>
          <a:xfrm>
            <a:off x="-770100" y="1103287"/>
            <a:ext cx="324307" cy="324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4"/>
          <p:cNvSpPr/>
          <p:nvPr/>
        </p:nvSpPr>
        <p:spPr>
          <a:xfrm>
            <a:off x="-770100" y="1572971"/>
            <a:ext cx="324307" cy="324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4"/>
          <p:cNvSpPr/>
          <p:nvPr/>
        </p:nvSpPr>
        <p:spPr>
          <a:xfrm>
            <a:off x="-770100" y="2042657"/>
            <a:ext cx="324307" cy="324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4"/>
          <p:cNvSpPr txBox="1"/>
          <p:nvPr/>
        </p:nvSpPr>
        <p:spPr>
          <a:xfrm rot="-5400000">
            <a:off x="-2190393" y="1041765"/>
            <a:ext cx="2292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4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2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4"/>
          <p:cNvSpPr txBox="1"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8400"/>
              <a:buFont typeface="Arial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84"/>
          <p:cNvSpPr txBox="1"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255" name="Google Shape;255;p84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84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84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5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85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85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85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85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6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6160"/>
              <a:buFont typeface="Arial"/>
              <a:buNone/>
              <a:defRPr>
                <a:solidFill>
                  <a:srgbClr val="1273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86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72542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86"/>
          <p:cNvSpPr txBox="1">
            <a:spLocks noGrp="1"/>
          </p:cNvSpPr>
          <p:nvPr>
            <p:ph type="body" idx="2"/>
          </p:nvPr>
        </p:nvSpPr>
        <p:spPr>
          <a:xfrm>
            <a:off x="8641080" y="2555875"/>
            <a:ext cx="72542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86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86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86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7"/>
          <p:cNvSpPr txBox="1"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6160"/>
              <a:buFont typeface="Arial"/>
              <a:buNone/>
              <a:defRPr>
                <a:solidFill>
                  <a:srgbClr val="1273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87"/>
          <p:cNvSpPr txBox="1"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274" name="Google Shape;274;p87"/>
          <p:cNvSpPr txBox="1">
            <a:spLocks noGrp="1"/>
          </p:cNvSpPr>
          <p:nvPr>
            <p:ph type="body" idx="2"/>
          </p:nvPr>
        </p:nvSpPr>
        <p:spPr>
          <a:xfrm>
            <a:off x="1175704" y="3507105"/>
            <a:ext cx="7220902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87"/>
          <p:cNvSpPr txBox="1">
            <a:spLocks noGrp="1"/>
          </p:cNvSpPr>
          <p:nvPr>
            <p:ph type="body" idx="3"/>
          </p:nvPr>
        </p:nvSpPr>
        <p:spPr>
          <a:xfrm>
            <a:off x="8641080" y="2353628"/>
            <a:ext cx="7256463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276" name="Google Shape;276;p87"/>
          <p:cNvSpPr txBox="1">
            <a:spLocks noGrp="1"/>
          </p:cNvSpPr>
          <p:nvPr>
            <p:ph type="body" idx="4"/>
          </p:nvPr>
        </p:nvSpPr>
        <p:spPr>
          <a:xfrm>
            <a:off x="8641080" y="3507105"/>
            <a:ext cx="7256463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87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87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87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8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88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88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88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9"/>
          <p:cNvSpPr txBox="1"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4480"/>
              <a:buFont typeface="Arial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89"/>
          <p:cNvSpPr txBox="1">
            <a:spLocks noGrp="1"/>
          </p:cNvSpPr>
          <p:nvPr>
            <p:ph type="body" idx="1"/>
          </p:nvPr>
        </p:nvSpPr>
        <p:spPr>
          <a:xfrm>
            <a:off x="7256463" y="1382396"/>
            <a:ext cx="864108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88" name="Google Shape;288;p89"/>
          <p:cNvSpPr txBox="1">
            <a:spLocks noGrp="1"/>
          </p:cNvSpPr>
          <p:nvPr>
            <p:ph type="body" idx="2"/>
          </p:nvPr>
        </p:nvSpPr>
        <p:spPr>
          <a:xfrm>
            <a:off x="1175704" y="2880360"/>
            <a:ext cx="5505132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9" name="Google Shape;289;p89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89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89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0"/>
          <p:cNvSpPr txBox="1"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4480"/>
              <a:buFont typeface="Arial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90"/>
          <p:cNvSpPr>
            <a:spLocks noGrp="1"/>
          </p:cNvSpPr>
          <p:nvPr>
            <p:ph type="pic" idx="2"/>
          </p:nvPr>
        </p:nvSpPr>
        <p:spPr>
          <a:xfrm>
            <a:off x="7256463" y="1382396"/>
            <a:ext cx="864108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90"/>
          <p:cNvSpPr txBox="1">
            <a:spLocks noGrp="1"/>
          </p:cNvSpPr>
          <p:nvPr>
            <p:ph type="body" idx="1"/>
          </p:nvPr>
        </p:nvSpPr>
        <p:spPr>
          <a:xfrm>
            <a:off x="1175704" y="2880360"/>
            <a:ext cx="5505132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6" name="Google Shape;296;p90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90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90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1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91"/>
          <p:cNvSpPr txBox="1">
            <a:spLocks noGrp="1"/>
          </p:cNvSpPr>
          <p:nvPr>
            <p:ph type="body" idx="1"/>
          </p:nvPr>
        </p:nvSpPr>
        <p:spPr>
          <a:xfrm rot="5400000">
            <a:off x="5488463" y="-1759108"/>
            <a:ext cx="6091873" cy="1472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91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91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91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2"/>
          <p:cNvSpPr txBox="1">
            <a:spLocks noGrp="1"/>
          </p:cNvSpPr>
          <p:nvPr>
            <p:ph type="title"/>
          </p:nvPr>
        </p:nvSpPr>
        <p:spPr>
          <a:xfrm rot="5400000">
            <a:off x="9986804" y="2739231"/>
            <a:ext cx="8136573" cy="3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92"/>
          <p:cNvSpPr txBox="1">
            <a:spLocks noGrp="1"/>
          </p:cNvSpPr>
          <p:nvPr>
            <p:ph type="body" idx="1"/>
          </p:nvPr>
        </p:nvSpPr>
        <p:spPr>
          <a:xfrm rot="5400000">
            <a:off x="2519203" y="-834549"/>
            <a:ext cx="8136573" cy="10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92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92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92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A">
  <p:cSld name="Cover A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71c20ac1c_4_12"/>
          <p:cNvSpPr/>
          <p:nvPr/>
        </p:nvSpPr>
        <p:spPr>
          <a:xfrm>
            <a:off x="2" y="8886693"/>
            <a:ext cx="4584759" cy="7145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3171c20ac1c_4_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0" y="640080"/>
            <a:ext cx="5210251" cy="141111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171c20ac1c_4_12"/>
          <p:cNvSpPr/>
          <p:nvPr/>
        </p:nvSpPr>
        <p:spPr>
          <a:xfrm>
            <a:off x="372142" y="-694653"/>
            <a:ext cx="2224466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Cover A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71c20ac1c_4_16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g3171c20ac1c_4_16"/>
          <p:cNvSpPr/>
          <p:nvPr/>
        </p:nvSpPr>
        <p:spPr>
          <a:xfrm>
            <a:off x="372142" y="-694653"/>
            <a:ext cx="1986936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Blank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">
  <p:cSld name="Divider Dark">
    <p:bg>
      <p:bgPr>
        <a:gradFill>
          <a:gsLst>
            <a:gs pos="0">
              <a:srgbClr val="474345"/>
            </a:gs>
            <a:gs pos="100000">
              <a:srgbClr val="363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71c20ac1c_4_19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g3171c20ac1c_4_19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Lato"/>
              <a:buNone/>
              <a:defRPr sz="5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3" name="Google Shape;333;g3171c20ac1c_4_19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171c20ac1c_4_19"/>
          <p:cNvSpPr/>
          <p:nvPr/>
        </p:nvSpPr>
        <p:spPr>
          <a:xfrm>
            <a:off x="372142" y="-694653"/>
            <a:ext cx="2662716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Dark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171c20ac1c_4_19"/>
          <p:cNvSpPr/>
          <p:nvPr/>
        </p:nvSpPr>
        <p:spPr>
          <a:xfrm>
            <a:off x="-770100" y="163913"/>
            <a:ext cx="324307" cy="324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3171c20ac1c_4_19"/>
          <p:cNvSpPr/>
          <p:nvPr/>
        </p:nvSpPr>
        <p:spPr>
          <a:xfrm>
            <a:off x="-770100" y="633601"/>
            <a:ext cx="324307" cy="324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3171c20ac1c_4_19"/>
          <p:cNvSpPr/>
          <p:nvPr/>
        </p:nvSpPr>
        <p:spPr>
          <a:xfrm>
            <a:off x="-770100" y="1103287"/>
            <a:ext cx="324307" cy="324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171c20ac1c_4_19"/>
          <p:cNvSpPr/>
          <p:nvPr/>
        </p:nvSpPr>
        <p:spPr>
          <a:xfrm>
            <a:off x="-770100" y="1572971"/>
            <a:ext cx="324307" cy="324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3171c20ac1c_4_19"/>
          <p:cNvSpPr/>
          <p:nvPr/>
        </p:nvSpPr>
        <p:spPr>
          <a:xfrm>
            <a:off x="-770100" y="2042657"/>
            <a:ext cx="324307" cy="324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3171c20ac1c_4_19"/>
          <p:cNvSpPr txBox="1"/>
          <p:nvPr/>
        </p:nvSpPr>
        <p:spPr>
          <a:xfrm rot="-5400000">
            <a:off x="-2190393" y="1041765"/>
            <a:ext cx="2292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4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Blue">
  <p:cSld name="Divider Blue">
    <p:bg>
      <p:bgPr>
        <a:gradFill>
          <a:gsLst>
            <a:gs pos="0">
              <a:schemeClr val="accent1"/>
            </a:gs>
            <a:gs pos="97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71c20ac1c_4_30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g3171c20ac1c_4_30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Lato"/>
              <a:buNone/>
              <a:defRPr sz="50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44" name="Google Shape;344;g3171c20ac1c_4_30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3171c20ac1c_4_30"/>
          <p:cNvSpPr/>
          <p:nvPr/>
        </p:nvSpPr>
        <p:spPr>
          <a:xfrm>
            <a:off x="372142" y="-694653"/>
            <a:ext cx="2649644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Blue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7"/>
          <p:cNvSpPr txBox="1"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Play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57575"/>
              </a:buClr>
              <a:buSzPts val="3360"/>
              <a:buNone/>
              <a:defRPr sz="3359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800"/>
              <a:buNone/>
              <a:defRPr sz="28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520"/>
              <a:buNone/>
              <a:defRPr sz="252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7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71c20ac1c_4_35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g3171c20ac1c_4_35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g3171c20ac1c_4_35"/>
          <p:cNvSpPr txBox="1">
            <a:spLocks noGrp="1"/>
          </p:cNvSpPr>
          <p:nvPr>
            <p:ph type="body" idx="1"/>
          </p:nvPr>
        </p:nvSpPr>
        <p:spPr>
          <a:xfrm>
            <a:off x="640081" y="2366964"/>
            <a:ext cx="14300521" cy="611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457200" lvl="0" indent="-42418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8619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88619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88620" algn="l">
              <a:lnSpc>
                <a:spcPct val="108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g3171c20ac1c_4_35"/>
          <p:cNvSpPr/>
          <p:nvPr/>
        </p:nvSpPr>
        <p:spPr>
          <a:xfrm>
            <a:off x="372142" y="-694653"/>
            <a:ext cx="2797620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+ Bullets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3171c20ac1c_4_35"/>
          <p:cNvSpPr txBox="1">
            <a:spLocks noGrp="1"/>
          </p:cNvSpPr>
          <p:nvPr>
            <p:ph type="body" idx="2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g3171c20ac1c_4_41"/>
          <p:cNvGrpSpPr/>
          <p:nvPr/>
        </p:nvGrpSpPr>
        <p:grpSpPr>
          <a:xfrm>
            <a:off x="0" y="0"/>
            <a:ext cx="3627120" cy="1439068"/>
            <a:chOff x="0" y="0"/>
            <a:chExt cx="2590800" cy="1027906"/>
          </a:xfrm>
        </p:grpSpPr>
        <p:cxnSp>
          <p:nvCxnSpPr>
            <p:cNvPr id="354" name="Google Shape;354;g3171c20ac1c_4_41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g3171c20ac1c_4_41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6" name="Google Shape;356;g3171c20ac1c_4_41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Lato"/>
              <a:buNone/>
              <a:defRPr sz="392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g3171c20ac1c_4_41"/>
          <p:cNvSpPr>
            <a:spLocks noGrp="1"/>
          </p:cNvSpPr>
          <p:nvPr>
            <p:ph type="dgm" idx="2"/>
          </p:nvPr>
        </p:nvSpPr>
        <p:spPr>
          <a:xfrm>
            <a:off x="1173480" y="2955926"/>
            <a:ext cx="14721840" cy="524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g3171c20ac1c_4_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g3171c20ac1c_4_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g3171c20ac1c_4_41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6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71c20ac1c_4_50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g3171c20ac1c_4_50"/>
          <p:cNvSpPr txBox="1">
            <a:spLocks noGrp="1"/>
          </p:cNvSpPr>
          <p:nvPr>
            <p:ph type="body" idx="1"/>
          </p:nvPr>
        </p:nvSpPr>
        <p:spPr>
          <a:xfrm>
            <a:off x="640080" y="2555877"/>
            <a:ext cx="15788640" cy="59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g3171c20ac1c_4_5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g3171c20ac1c_4_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g3171c20ac1c_4_50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71c20ac1c_4_56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g3171c20ac1c_4_56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g3171c20ac1c_4_56"/>
          <p:cNvSpPr/>
          <p:nvPr/>
        </p:nvSpPr>
        <p:spPr>
          <a:xfrm>
            <a:off x="372142" y="-694653"/>
            <a:ext cx="2366241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Only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3171c20ac1c_4_56"/>
          <p:cNvSpPr txBox="1">
            <a:spLocks noGrp="1"/>
          </p:cNvSpPr>
          <p:nvPr>
            <p:ph type="body" idx="1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 with image">
  <p:cSld name="Cover B with image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71c20ac1c_4_61"/>
          <p:cNvSpPr/>
          <p:nvPr/>
        </p:nvSpPr>
        <p:spPr>
          <a:xfrm>
            <a:off x="2" y="8886693"/>
            <a:ext cx="4584759" cy="714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3171c20ac1c_4_61"/>
          <p:cNvSpPr>
            <a:spLocks noGrp="1"/>
          </p:cNvSpPr>
          <p:nvPr>
            <p:ph type="pic" idx="2"/>
          </p:nvPr>
        </p:nvSpPr>
        <p:spPr>
          <a:xfrm>
            <a:off x="1" y="0"/>
            <a:ext cx="17068800" cy="46213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375" name="Google Shape;375;g3171c20ac1c_4_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0" y="7684522"/>
            <a:ext cx="5210251" cy="141111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3171c20ac1c_4_61"/>
          <p:cNvSpPr/>
          <p:nvPr/>
        </p:nvSpPr>
        <p:spPr>
          <a:xfrm>
            <a:off x="372142" y="-694653"/>
            <a:ext cx="3407824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Cover B with image</a:t>
            </a:r>
            <a:endParaRPr/>
          </a:p>
        </p:txBody>
      </p:sp>
      <p:sp>
        <p:nvSpPr>
          <p:cNvPr id="377" name="Google Shape;377;g3171c20ac1c_4_61"/>
          <p:cNvSpPr txBox="1">
            <a:spLocks noGrp="1"/>
          </p:cNvSpPr>
          <p:nvPr>
            <p:ph type="body" idx="1"/>
          </p:nvPr>
        </p:nvSpPr>
        <p:spPr>
          <a:xfrm>
            <a:off x="8534400" y="8015958"/>
            <a:ext cx="7894320" cy="5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96969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88">
          <p15:clr>
            <a:srgbClr val="FBAE40"/>
          </p15:clr>
        </p15:guide>
        <p15:guide id="2" orient="horz" pos="3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Large">
  <p:cSld name="Bullets Large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71c20ac1c_4_67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g3171c20ac1c_4_67"/>
          <p:cNvSpPr/>
          <p:nvPr/>
        </p:nvSpPr>
        <p:spPr>
          <a:xfrm>
            <a:off x="7372206" y="1137053"/>
            <a:ext cx="8272028" cy="69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3171c20ac1c_4_67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sz="476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g3171c20ac1c_4_67"/>
          <p:cNvSpPr txBox="1">
            <a:spLocks noGrp="1"/>
          </p:cNvSpPr>
          <p:nvPr>
            <p:ph type="body" idx="1"/>
          </p:nvPr>
        </p:nvSpPr>
        <p:spPr>
          <a:xfrm>
            <a:off x="640081" y="2366964"/>
            <a:ext cx="14300521" cy="611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marL="457200" lvl="0" indent="-51308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4480"/>
              <a:buChar char="▪"/>
              <a:defRPr sz="4480">
                <a:latin typeface="Arial"/>
                <a:ea typeface="Arial"/>
                <a:cs typeface="Arial"/>
                <a:sym typeface="Arial"/>
              </a:defRPr>
            </a:lvl1pPr>
            <a:lvl2pPr marL="914400" lvl="1" indent="-477519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2pPr>
            <a:lvl3pPr marL="1371600" lvl="2" indent="-477519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3pPr>
            <a:lvl4pPr marL="1828800" lvl="3" indent="-477519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4pPr>
            <a:lvl5pPr marL="2286000" lvl="4" indent="-477520" algn="l">
              <a:lnSpc>
                <a:spcPct val="108000"/>
              </a:lnSpc>
              <a:spcBef>
                <a:spcPts val="1680"/>
              </a:spcBef>
              <a:spcAft>
                <a:spcPts val="0"/>
              </a:spcAft>
              <a:buSzPts val="3920"/>
              <a:buChar char="▪"/>
              <a:defRPr sz="392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g3171c20ac1c_4_67"/>
          <p:cNvSpPr/>
          <p:nvPr/>
        </p:nvSpPr>
        <p:spPr>
          <a:xfrm>
            <a:off x="372143" y="-694653"/>
            <a:ext cx="3456125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Title + Large Bullets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3171c20ac1c_4_67"/>
          <p:cNvSpPr txBox="1">
            <a:spLocks noGrp="1"/>
          </p:cNvSpPr>
          <p:nvPr>
            <p:ph type="body" idx="2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with annotation">
  <p:cSld name="Figure with annota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71c20ac1c_4_74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g3171c20ac1c_4_74"/>
          <p:cNvSpPr/>
          <p:nvPr/>
        </p:nvSpPr>
        <p:spPr>
          <a:xfrm>
            <a:off x="7360920" y="746760"/>
            <a:ext cx="90678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3171c20ac1c_4_74"/>
          <p:cNvSpPr txBox="1">
            <a:spLocks noGrp="1"/>
          </p:cNvSpPr>
          <p:nvPr>
            <p:ph type="title"/>
          </p:nvPr>
        </p:nvSpPr>
        <p:spPr>
          <a:xfrm>
            <a:off x="640081" y="746760"/>
            <a:ext cx="5360671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Lato"/>
              <a:buNone/>
              <a:defRPr sz="3080" b="1" i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8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g3171c20ac1c_4_74"/>
          <p:cNvSpPr/>
          <p:nvPr/>
        </p:nvSpPr>
        <p:spPr>
          <a:xfrm>
            <a:off x="372141" y="-694653"/>
            <a:ext cx="3687863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Figure with annotation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3171c20ac1c_4_74"/>
          <p:cNvSpPr txBox="1">
            <a:spLocks noGrp="1"/>
          </p:cNvSpPr>
          <p:nvPr>
            <p:ph type="body" idx="1"/>
          </p:nvPr>
        </p:nvSpPr>
        <p:spPr>
          <a:xfrm>
            <a:off x="7360920" y="746760"/>
            <a:ext cx="90678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>
                <a:solidFill>
                  <a:srgbClr val="BFBFBF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3pPr>
            <a:lvl4pPr marL="1828800" lvl="3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4pPr>
            <a:lvl5pPr marL="2286000" lvl="4" indent="-38862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g3171c20ac1c_4_74"/>
          <p:cNvSpPr txBox="1">
            <a:spLocks noGrp="1"/>
          </p:cNvSpPr>
          <p:nvPr>
            <p:ph type="body" idx="2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with bullets">
  <p:cSld name="Figure with bullet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71c20ac1c_4_81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g3171c20ac1c_4_81"/>
          <p:cNvSpPr txBox="1">
            <a:spLocks noGrp="1"/>
          </p:cNvSpPr>
          <p:nvPr>
            <p:ph type="title"/>
          </p:nvPr>
        </p:nvSpPr>
        <p:spPr>
          <a:xfrm>
            <a:off x="640080" y="746760"/>
            <a:ext cx="5120640" cy="23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Lato"/>
              <a:buNone/>
              <a:defRPr sz="3080" b="1" i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8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g3171c20ac1c_4_81"/>
          <p:cNvSpPr txBox="1">
            <a:spLocks noGrp="1"/>
          </p:cNvSpPr>
          <p:nvPr>
            <p:ph type="body" idx="1"/>
          </p:nvPr>
        </p:nvSpPr>
        <p:spPr>
          <a:xfrm>
            <a:off x="640080" y="3473770"/>
            <a:ext cx="5120640" cy="455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424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1pPr>
            <a:lvl2pPr marL="914400" lvl="1" indent="-42418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2pPr>
            <a:lvl3pPr marL="1371600" lvl="2" indent="-42418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3pPr>
            <a:lvl4pPr marL="1828800" lvl="3" indent="-42418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4pPr>
            <a:lvl5pPr marL="2286000" lvl="4" indent="-42417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080"/>
              <a:buChar char="▪"/>
              <a:defRPr sz="308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g3171c20ac1c_4_81"/>
          <p:cNvSpPr/>
          <p:nvPr/>
        </p:nvSpPr>
        <p:spPr>
          <a:xfrm>
            <a:off x="372142" y="-694653"/>
            <a:ext cx="4634689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Figure with annotation + bullets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3171c20ac1c_4_81"/>
          <p:cNvSpPr txBox="1">
            <a:spLocks noGrp="1"/>
          </p:cNvSpPr>
          <p:nvPr>
            <p:ph type="body" idx="2"/>
          </p:nvPr>
        </p:nvSpPr>
        <p:spPr>
          <a:xfrm>
            <a:off x="7360920" y="746760"/>
            <a:ext cx="90678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>
                <a:solidFill>
                  <a:srgbClr val="DEDEDE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3pPr>
            <a:lvl4pPr marL="1828800" lvl="3" indent="-388619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4pPr>
            <a:lvl5pPr marL="2286000" lvl="4" indent="-38862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52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g3171c20ac1c_4_81"/>
          <p:cNvSpPr txBox="1">
            <a:spLocks noGrp="1"/>
          </p:cNvSpPr>
          <p:nvPr>
            <p:ph type="body" idx="3"/>
          </p:nvPr>
        </p:nvSpPr>
        <p:spPr>
          <a:xfrm>
            <a:off x="640081" y="51650"/>
            <a:ext cx="3806170" cy="357021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Font typeface="Lato"/>
              <a:buNone/>
              <a:defRPr sz="1120" b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ight">
  <p:cSld name="Divider Light">
    <p:bg>
      <p:bgPr>
        <a:solidFill>
          <a:srgbClr val="F2F2F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71c20ac1c_4_88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g3171c20ac1c_4_88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Lato"/>
              <a:buNone/>
              <a:defRPr sz="50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g3171c20ac1c_4_88"/>
          <p:cNvSpPr/>
          <p:nvPr/>
        </p:nvSpPr>
        <p:spPr>
          <a:xfrm>
            <a:off x="372142" y="-694653"/>
            <a:ext cx="2710102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Divider Light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">
  <p:cSld name="Quote Light">
    <p:bg>
      <p:bgPr>
        <a:solidFill>
          <a:schemeClr val="lt1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71c20ac1c_4_92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g3171c20ac1c_4_92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g3171c20ac1c_4_92"/>
          <p:cNvSpPr txBox="1">
            <a:spLocks noGrp="1"/>
          </p:cNvSpPr>
          <p:nvPr>
            <p:ph type="body" idx="1"/>
          </p:nvPr>
        </p:nvSpPr>
        <p:spPr>
          <a:xfrm>
            <a:off x="1075336" y="2644777"/>
            <a:ext cx="15353385" cy="56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 i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g3171c20ac1c_4_92"/>
          <p:cNvSpPr/>
          <p:nvPr/>
        </p:nvSpPr>
        <p:spPr>
          <a:xfrm>
            <a:off x="372142" y="-694653"/>
            <a:ext cx="2602257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Quote Light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8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72542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body" idx="2"/>
          </p:nvPr>
        </p:nvSpPr>
        <p:spPr>
          <a:xfrm>
            <a:off x="8641080" y="2555875"/>
            <a:ext cx="72542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">
  <p:cSld name="Quote Dark">
    <p:bg>
      <p:bgPr>
        <a:gradFill>
          <a:gsLst>
            <a:gs pos="0">
              <a:srgbClr val="474345"/>
            </a:gs>
            <a:gs pos="100000">
              <a:srgbClr val="3633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71c20ac1c_4_97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g3171c20ac1c_4_97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60"/>
              <a:buFont typeface="Lat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11" name="Google Shape;411;g3171c20ac1c_4_97"/>
          <p:cNvPicPr preferRelativeResize="0"/>
          <p:nvPr/>
        </p:nvPicPr>
        <p:blipFill rotWithShape="1">
          <a:blip r:embed="rId2">
            <a:alphaModFix/>
          </a:blip>
          <a:srcRect t="-24944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3171c20ac1c_4_97"/>
          <p:cNvSpPr txBox="1">
            <a:spLocks noGrp="1"/>
          </p:cNvSpPr>
          <p:nvPr>
            <p:ph type="body" idx="1"/>
          </p:nvPr>
        </p:nvSpPr>
        <p:spPr>
          <a:xfrm>
            <a:off x="1075336" y="2644777"/>
            <a:ext cx="15353385" cy="56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None/>
              <a:defRPr i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g3171c20ac1c_4_97"/>
          <p:cNvSpPr/>
          <p:nvPr/>
        </p:nvSpPr>
        <p:spPr>
          <a:xfrm>
            <a:off x="372142" y="-694653"/>
            <a:ext cx="2554871" cy="67758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128000" rIns="256025" bIns="25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Master: Quote Dark</a:t>
            </a:r>
            <a:endParaRPr sz="1679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3171c20ac1c_4_97"/>
          <p:cNvSpPr/>
          <p:nvPr/>
        </p:nvSpPr>
        <p:spPr>
          <a:xfrm>
            <a:off x="-770100" y="163913"/>
            <a:ext cx="324307" cy="324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3171c20ac1c_4_97"/>
          <p:cNvSpPr/>
          <p:nvPr/>
        </p:nvSpPr>
        <p:spPr>
          <a:xfrm>
            <a:off x="-770100" y="633601"/>
            <a:ext cx="324307" cy="324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171c20ac1c_4_97"/>
          <p:cNvSpPr/>
          <p:nvPr/>
        </p:nvSpPr>
        <p:spPr>
          <a:xfrm>
            <a:off x="-770100" y="1103287"/>
            <a:ext cx="324307" cy="324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3171c20ac1c_4_97"/>
          <p:cNvSpPr/>
          <p:nvPr/>
        </p:nvSpPr>
        <p:spPr>
          <a:xfrm>
            <a:off x="-770100" y="1572971"/>
            <a:ext cx="324307" cy="324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3171c20ac1c_4_97"/>
          <p:cNvSpPr/>
          <p:nvPr/>
        </p:nvSpPr>
        <p:spPr>
          <a:xfrm>
            <a:off x="-770100" y="2042657"/>
            <a:ext cx="324307" cy="324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3171c20ac1c_4_97"/>
          <p:cNvSpPr txBox="1"/>
          <p:nvPr/>
        </p:nvSpPr>
        <p:spPr>
          <a:xfrm rot="-5400000">
            <a:off x="-2190393" y="1041765"/>
            <a:ext cx="2292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4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71c20ac1c_4_126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g3171c20ac1c_4_126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g3171c20ac1c_4_126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71c20ac1c_4_130"/>
          <p:cNvSpPr txBox="1"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Play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g3171c20ac1c_4_130"/>
          <p:cNvSpPr txBox="1"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433" name="Google Shape;433;g3171c20ac1c_4_130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g3171c20ac1c_4_130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g3171c20ac1c_4_130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71c20ac1c_4_136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g3171c20ac1c_4_136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g3171c20ac1c_4_136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g3171c20ac1c_4_136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g3171c20ac1c_4_136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71c20ac1c_4_142"/>
          <p:cNvSpPr txBox="1"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Play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g3171c20ac1c_4_142"/>
          <p:cNvSpPr txBox="1"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57575"/>
              </a:buClr>
              <a:buSzPts val="3360"/>
              <a:buNone/>
              <a:defRPr sz="3359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800"/>
              <a:buNone/>
              <a:defRPr sz="28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520"/>
              <a:buNone/>
              <a:defRPr sz="252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57575"/>
              </a:buClr>
              <a:buSzPts val="2240"/>
              <a:buNone/>
              <a:defRPr sz="224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g3171c20ac1c_4_142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g3171c20ac1c_4_142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g3171c20ac1c_4_142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71c20ac1c_4_148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g3171c20ac1c_4_148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72542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g3171c20ac1c_4_148"/>
          <p:cNvSpPr txBox="1">
            <a:spLocks noGrp="1"/>
          </p:cNvSpPr>
          <p:nvPr>
            <p:ph type="body" idx="2"/>
          </p:nvPr>
        </p:nvSpPr>
        <p:spPr>
          <a:xfrm>
            <a:off x="8641080" y="2555875"/>
            <a:ext cx="72542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g3171c20ac1c_4_148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g3171c20ac1c_4_148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g3171c20ac1c_4_148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71c20ac1c_4_155"/>
          <p:cNvSpPr txBox="1"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g3171c20ac1c_4_155"/>
          <p:cNvSpPr txBox="1"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58" name="Google Shape;458;g3171c20ac1c_4_155"/>
          <p:cNvSpPr txBox="1">
            <a:spLocks noGrp="1"/>
          </p:cNvSpPr>
          <p:nvPr>
            <p:ph type="body" idx="2"/>
          </p:nvPr>
        </p:nvSpPr>
        <p:spPr>
          <a:xfrm>
            <a:off x="1175704" y="3507105"/>
            <a:ext cx="7220902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9" name="Google Shape;459;g3171c20ac1c_4_155"/>
          <p:cNvSpPr txBox="1">
            <a:spLocks noGrp="1"/>
          </p:cNvSpPr>
          <p:nvPr>
            <p:ph type="body" idx="3"/>
          </p:nvPr>
        </p:nvSpPr>
        <p:spPr>
          <a:xfrm>
            <a:off x="8641080" y="2353628"/>
            <a:ext cx="7256463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60" name="Google Shape;460;g3171c20ac1c_4_155"/>
          <p:cNvSpPr txBox="1">
            <a:spLocks noGrp="1"/>
          </p:cNvSpPr>
          <p:nvPr>
            <p:ph type="body" idx="4"/>
          </p:nvPr>
        </p:nvSpPr>
        <p:spPr>
          <a:xfrm>
            <a:off x="8641080" y="3507105"/>
            <a:ext cx="7256463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g3171c20ac1c_4_155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g3171c20ac1c_4_155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g3171c20ac1c_4_155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71c20ac1c_4_164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g3171c20ac1c_4_164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g3171c20ac1c_4_164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g3171c20ac1c_4_164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71c20ac1c_4_169"/>
          <p:cNvSpPr txBox="1"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Play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g3171c20ac1c_4_169"/>
          <p:cNvSpPr txBox="1">
            <a:spLocks noGrp="1"/>
          </p:cNvSpPr>
          <p:nvPr>
            <p:ph type="body" idx="1"/>
          </p:nvPr>
        </p:nvSpPr>
        <p:spPr>
          <a:xfrm>
            <a:off x="7256463" y="1382396"/>
            <a:ext cx="864108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72" name="Google Shape;472;g3171c20ac1c_4_169"/>
          <p:cNvSpPr txBox="1">
            <a:spLocks noGrp="1"/>
          </p:cNvSpPr>
          <p:nvPr>
            <p:ph type="body" idx="2"/>
          </p:nvPr>
        </p:nvSpPr>
        <p:spPr>
          <a:xfrm>
            <a:off x="1175704" y="2880360"/>
            <a:ext cx="5505132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3" name="Google Shape;473;g3171c20ac1c_4_169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g3171c20ac1c_4_169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g3171c20ac1c_4_169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71c20ac1c_4_176"/>
          <p:cNvSpPr txBox="1"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Play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g3171c20ac1c_4_176"/>
          <p:cNvSpPr>
            <a:spLocks noGrp="1"/>
          </p:cNvSpPr>
          <p:nvPr>
            <p:ph type="pic" idx="2"/>
          </p:nvPr>
        </p:nvSpPr>
        <p:spPr>
          <a:xfrm>
            <a:off x="7256463" y="1382396"/>
            <a:ext cx="864108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g3171c20ac1c_4_176"/>
          <p:cNvSpPr txBox="1">
            <a:spLocks noGrp="1"/>
          </p:cNvSpPr>
          <p:nvPr>
            <p:ph type="body" idx="1"/>
          </p:nvPr>
        </p:nvSpPr>
        <p:spPr>
          <a:xfrm>
            <a:off x="1175704" y="2880360"/>
            <a:ext cx="5505132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0" name="Google Shape;480;g3171c20ac1c_4_176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g3171c20ac1c_4_176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g3171c20ac1c_4_176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2"/>
          </p:nvPr>
        </p:nvSpPr>
        <p:spPr>
          <a:xfrm>
            <a:off x="1175704" y="3507105"/>
            <a:ext cx="7220902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3"/>
          </p:nvPr>
        </p:nvSpPr>
        <p:spPr>
          <a:xfrm>
            <a:off x="8641080" y="2353628"/>
            <a:ext cx="7256463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body" idx="4"/>
          </p:nvPr>
        </p:nvSpPr>
        <p:spPr>
          <a:xfrm>
            <a:off x="8641080" y="3507105"/>
            <a:ext cx="7256463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71c20ac1c_4_183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g3171c20ac1c_4_183"/>
          <p:cNvSpPr txBox="1">
            <a:spLocks noGrp="1"/>
          </p:cNvSpPr>
          <p:nvPr>
            <p:ph type="body" idx="1"/>
          </p:nvPr>
        </p:nvSpPr>
        <p:spPr>
          <a:xfrm rot="5400000">
            <a:off x="5488463" y="-1759108"/>
            <a:ext cx="6091873" cy="1472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g3171c20ac1c_4_183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g3171c20ac1c_4_183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g3171c20ac1c_4_183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71c20ac1c_4_189"/>
          <p:cNvSpPr txBox="1">
            <a:spLocks noGrp="1"/>
          </p:cNvSpPr>
          <p:nvPr>
            <p:ph type="title"/>
          </p:nvPr>
        </p:nvSpPr>
        <p:spPr>
          <a:xfrm rot="5400000">
            <a:off x="9986804" y="2739231"/>
            <a:ext cx="8136573" cy="3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g3171c20ac1c_4_189"/>
          <p:cNvSpPr txBox="1">
            <a:spLocks noGrp="1"/>
          </p:cNvSpPr>
          <p:nvPr>
            <p:ph type="body" idx="1"/>
          </p:nvPr>
        </p:nvSpPr>
        <p:spPr>
          <a:xfrm rot="5400000">
            <a:off x="2519203" y="-834549"/>
            <a:ext cx="8136573" cy="10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g3171c20ac1c_4_189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g3171c20ac1c_4_189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g3171c20ac1c_4_189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Play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1"/>
          <p:cNvSpPr txBox="1">
            <a:spLocks noGrp="1"/>
          </p:cNvSpPr>
          <p:nvPr>
            <p:ph type="body" idx="1"/>
          </p:nvPr>
        </p:nvSpPr>
        <p:spPr>
          <a:xfrm>
            <a:off x="7256463" y="1382396"/>
            <a:ext cx="864108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61" name="Google Shape;61;p71"/>
          <p:cNvSpPr txBox="1">
            <a:spLocks noGrp="1"/>
          </p:cNvSpPr>
          <p:nvPr>
            <p:ph type="body" idx="2"/>
          </p:nvPr>
        </p:nvSpPr>
        <p:spPr>
          <a:xfrm>
            <a:off x="1175704" y="2880360"/>
            <a:ext cx="5505132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71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1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Play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2"/>
          <p:cNvSpPr>
            <a:spLocks noGrp="1"/>
          </p:cNvSpPr>
          <p:nvPr>
            <p:ph type="pic" idx="2"/>
          </p:nvPr>
        </p:nvSpPr>
        <p:spPr>
          <a:xfrm>
            <a:off x="7256463" y="1382396"/>
            <a:ext cx="864108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>
            <a:spLocks noGrp="1"/>
          </p:cNvSpPr>
          <p:nvPr>
            <p:ph type="body" idx="1"/>
          </p:nvPr>
        </p:nvSpPr>
        <p:spPr>
          <a:xfrm>
            <a:off x="1175704" y="2880360"/>
            <a:ext cx="5505132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Play"/>
              <a:buNone/>
              <a:defRPr sz="616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sz="476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>
            <a:off x="640080" y="2555877"/>
            <a:ext cx="15788640" cy="59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24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8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44"/>
          <p:cNvPicPr preferRelativeResize="0"/>
          <p:nvPr/>
        </p:nvPicPr>
        <p:blipFill rotWithShape="1">
          <a:blip r:embed="rId16">
            <a:alphaModFix/>
          </a:blip>
          <a:srcRect l="14990" t="-24944" r="1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4"/>
          <p:cNvSpPr/>
          <p:nvPr/>
        </p:nvSpPr>
        <p:spPr>
          <a:xfrm>
            <a:off x="-770100" y="163913"/>
            <a:ext cx="324307" cy="324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4"/>
          <p:cNvSpPr/>
          <p:nvPr/>
        </p:nvSpPr>
        <p:spPr>
          <a:xfrm>
            <a:off x="-770100" y="633601"/>
            <a:ext cx="324307" cy="324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4"/>
          <p:cNvSpPr/>
          <p:nvPr/>
        </p:nvSpPr>
        <p:spPr>
          <a:xfrm>
            <a:off x="-770100" y="1103287"/>
            <a:ext cx="324307" cy="324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4"/>
          <p:cNvSpPr/>
          <p:nvPr/>
        </p:nvSpPr>
        <p:spPr>
          <a:xfrm>
            <a:off x="-770100" y="1572971"/>
            <a:ext cx="324307" cy="324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4"/>
          <p:cNvSpPr/>
          <p:nvPr/>
        </p:nvSpPr>
        <p:spPr>
          <a:xfrm>
            <a:off x="-770100" y="2042657"/>
            <a:ext cx="324307" cy="324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4"/>
          <p:cNvSpPr txBox="1"/>
          <p:nvPr/>
        </p:nvSpPr>
        <p:spPr>
          <a:xfrm rot="-5400000">
            <a:off x="-2190393" y="1041765"/>
            <a:ext cx="2292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4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4"/>
          <p:cNvSpPr txBox="1"/>
          <p:nvPr/>
        </p:nvSpPr>
        <p:spPr>
          <a:xfrm>
            <a:off x="14817015" y="9828219"/>
            <a:ext cx="22953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TEMPLATE VERSION 2.2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120">
          <p15:clr>
            <a:srgbClr val="F26B43"/>
          </p15:clr>
        </p15:guide>
        <p15:guide id="3" pos="384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3456">
          <p15:clr>
            <a:srgbClr val="F26B43"/>
          </p15:clr>
        </p15:guide>
        <p15:guide id="7" pos="9856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73A1"/>
              </a:buClr>
              <a:buSzPts val="6160"/>
              <a:buFont typeface="Arial"/>
              <a:buNone/>
              <a:defRPr sz="6160" b="0" i="0" u="none" strike="noStrike" cap="none">
                <a:solidFill>
                  <a:srgbClr val="1273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49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49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79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71c20ac1c_4_0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Font typeface="Lato"/>
              <a:buNone/>
              <a:defRPr sz="476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g3171c20ac1c_4_0"/>
          <p:cNvSpPr txBox="1">
            <a:spLocks noGrp="1"/>
          </p:cNvSpPr>
          <p:nvPr>
            <p:ph type="body" idx="1"/>
          </p:nvPr>
        </p:nvSpPr>
        <p:spPr>
          <a:xfrm>
            <a:off x="640080" y="2555877"/>
            <a:ext cx="15788640" cy="59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24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3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8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Char char="▪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g3171c20ac1c_4_0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93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g3171c20ac1c_4_0"/>
          <p:cNvPicPr preferRelativeResize="0"/>
          <p:nvPr/>
        </p:nvPicPr>
        <p:blipFill rotWithShape="1">
          <a:blip r:embed="rId17">
            <a:alphaModFix/>
          </a:blip>
          <a:srcRect l="14990" t="-24944" r="1"/>
          <a:stretch/>
        </p:blipFill>
        <p:spPr>
          <a:xfrm>
            <a:off x="448946" y="9130030"/>
            <a:ext cx="3347559" cy="1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171c20ac1c_4_0"/>
          <p:cNvSpPr/>
          <p:nvPr/>
        </p:nvSpPr>
        <p:spPr>
          <a:xfrm>
            <a:off x="-770100" y="163913"/>
            <a:ext cx="324307" cy="324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171c20ac1c_4_0"/>
          <p:cNvSpPr/>
          <p:nvPr/>
        </p:nvSpPr>
        <p:spPr>
          <a:xfrm>
            <a:off x="-770100" y="633601"/>
            <a:ext cx="324307" cy="324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171c20ac1c_4_0"/>
          <p:cNvSpPr/>
          <p:nvPr/>
        </p:nvSpPr>
        <p:spPr>
          <a:xfrm>
            <a:off x="-770100" y="1103287"/>
            <a:ext cx="324307" cy="3243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3171c20ac1c_4_0"/>
          <p:cNvSpPr/>
          <p:nvPr/>
        </p:nvSpPr>
        <p:spPr>
          <a:xfrm>
            <a:off x="-770100" y="1572971"/>
            <a:ext cx="324307" cy="324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171c20ac1c_4_0"/>
          <p:cNvSpPr/>
          <p:nvPr/>
        </p:nvSpPr>
        <p:spPr>
          <a:xfrm>
            <a:off x="-770100" y="2042657"/>
            <a:ext cx="324307" cy="32430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3171c20ac1c_4_0"/>
          <p:cNvSpPr txBox="1"/>
          <p:nvPr/>
        </p:nvSpPr>
        <p:spPr>
          <a:xfrm rot="-5400000">
            <a:off x="-2190393" y="1041765"/>
            <a:ext cx="2292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URBAN COLOR PALETTE</a:t>
            </a:r>
            <a:endParaRPr sz="1400" b="1">
              <a:solidFill>
                <a:srgbClr val="928D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171c20ac1c_4_0"/>
          <p:cNvSpPr txBox="1"/>
          <p:nvPr/>
        </p:nvSpPr>
        <p:spPr>
          <a:xfrm>
            <a:off x="14817015" y="9828219"/>
            <a:ext cx="22953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28D90"/>
                </a:solidFill>
                <a:latin typeface="Arial"/>
                <a:ea typeface="Arial"/>
                <a:cs typeface="Arial"/>
                <a:sym typeface="Arial"/>
              </a:rPr>
              <a:t>TEMPLATE VERSION 2.2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120">
          <p15:clr>
            <a:srgbClr val="F26B43"/>
          </p15:clr>
        </p15:guide>
        <p15:guide id="3" pos="384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3456">
          <p15:clr>
            <a:srgbClr val="F26B43"/>
          </p15:clr>
        </p15:guide>
        <p15:guide id="7" pos="9856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71c20ac1c_4_120"/>
          <p:cNvSpPr txBox="1"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Play"/>
              <a:buNone/>
              <a:defRPr sz="616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2" name="Google Shape;422;g3171c20ac1c_4_120"/>
          <p:cNvSpPr txBox="1"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g3171c20ac1c_4_120"/>
          <p:cNvSpPr txBox="1">
            <a:spLocks noGrp="1"/>
          </p:cNvSpPr>
          <p:nvPr>
            <p:ph type="dt" idx="10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4" name="Google Shape;424;g3171c20ac1c_4_120"/>
          <p:cNvSpPr txBox="1">
            <a:spLocks noGrp="1"/>
          </p:cNvSpPr>
          <p:nvPr>
            <p:ph type="ftr" idx="11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5" name="Google Shape;425;g3171c20ac1c_4_120"/>
          <p:cNvSpPr txBox="1">
            <a:spLocks noGrp="1"/>
          </p:cNvSpPr>
          <p:nvPr>
            <p:ph type="sldNum" idx="12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08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"/>
          <p:cNvSpPr txBox="1"/>
          <p:nvPr/>
        </p:nvSpPr>
        <p:spPr>
          <a:xfrm>
            <a:off x="2133600" y="1574425"/>
            <a:ext cx="12801600" cy="64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lang="en-US" sz="11433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National Center for</a:t>
            </a:r>
            <a:br>
              <a:rPr lang="en-US" sz="11433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1433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Charitable Statistics</a:t>
            </a:r>
            <a:br>
              <a:rPr lang="en-US" sz="10266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0266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1"/>
          <p:cNvSpPr txBox="1"/>
          <p:nvPr/>
        </p:nvSpPr>
        <p:spPr>
          <a:xfrm>
            <a:off x="162025" y="506402"/>
            <a:ext cx="4730761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CC4125"/>
                </a:solidFill>
                <a:latin typeface="Aptos Black" panose="020B0004020202020204" pitchFamily="34" charset="0"/>
              </a:rPr>
              <a:t>Nonprofit Trends Survey</a:t>
            </a:r>
            <a:endParaRPr sz="7200" b="1" i="0" u="none" strike="noStrike" cap="none" dirty="0">
              <a:solidFill>
                <a:srgbClr val="CC4125"/>
              </a:solidFill>
              <a:latin typeface="Aptos Black" panose="020B0004020202020204" pitchFamily="34" charset="0"/>
            </a:endParaRPr>
          </a:p>
        </p:txBody>
      </p:sp>
      <p:pic>
        <p:nvPicPr>
          <p:cNvPr id="582" name="Google Shape;582;p11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11"/>
          <p:cNvSpPr txBox="1"/>
          <p:nvPr/>
        </p:nvSpPr>
        <p:spPr>
          <a:xfrm>
            <a:off x="5406000" y="266225"/>
            <a:ext cx="9586500" cy="90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Annual Surveys from 2020 onward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Operational insights that better capture sector trends beyond what is available on 990 forms </a:t>
            </a:r>
            <a:endParaRPr sz="2600"/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Representative national sample of organizations </a:t>
            </a:r>
            <a:endParaRPr sz="2600"/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use data files </a:t>
            </a:r>
            <a:endParaRPr sz="2600"/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Multi-Institution Collaboration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Urban Institute: NCCS + Teresa Derrick-Mills</a:t>
            </a:r>
            <a:endParaRPr sz="2600"/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American University: Lewis Faulk</a:t>
            </a:r>
            <a:endParaRPr sz="2600"/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George Mason University: Mirae Kim, Alan Abramson</a:t>
            </a:r>
            <a:endParaRPr sz="2600"/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Georgia Tech: Calton Pu</a:t>
            </a:r>
            <a:endParaRPr sz="2600"/>
          </a:p>
          <a:p>
            <a:pPr marL="1123934" marR="0" lvl="1" indent="-6794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NSF Funding + Ongoing Philanthropic Support</a:t>
            </a:r>
            <a:endParaRPr sz="2600"/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11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572" y="4656756"/>
            <a:ext cx="42862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27;g3171c20ac1c_4_195">
            <a:extLst>
              <a:ext uri="{FF2B5EF4-FFF2-40B4-BE49-F238E27FC236}">
                <a16:creationId xmlns:a16="http://schemas.microsoft.com/office/drawing/2014/main" id="{984A31F2-00CC-1997-D513-391BDE50B2D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2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2"/>
          <p:cNvSpPr txBox="1"/>
          <p:nvPr/>
        </p:nvSpPr>
        <p:spPr>
          <a:xfrm>
            <a:off x="162025" y="506402"/>
            <a:ext cx="4730761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CC4125"/>
                </a:solidFill>
                <a:latin typeface="Aptos Black" panose="020B0004020202020204" pitchFamily="34" charset="0"/>
              </a:rPr>
              <a:t>Political Action Committees</a:t>
            </a:r>
            <a:endParaRPr b="1" dirty="0">
              <a:latin typeface="Aptos Black" panose="020B000402020202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(527 </a:t>
            </a:r>
            <a:r>
              <a:rPr lang="en-US" sz="5400" b="1" dirty="0">
                <a:solidFill>
                  <a:srgbClr val="CC4125"/>
                </a:solidFill>
                <a:latin typeface="Aptos Black" panose="020B0004020202020204" pitchFamily="34" charset="0"/>
              </a:rPr>
              <a:t>orgs</a:t>
            </a:r>
            <a:r>
              <a:rPr lang="en-US" sz="54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)</a:t>
            </a:r>
            <a:endParaRPr b="1" dirty="0">
              <a:latin typeface="Aptos Black" panose="020B0004020202020204" pitchFamily="34" charset="0"/>
            </a:endParaRPr>
          </a:p>
        </p:txBody>
      </p:sp>
      <p:pic>
        <p:nvPicPr>
          <p:cNvPr id="592" name="Google Shape;592;p12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2"/>
          <p:cNvSpPr txBox="1"/>
          <p:nvPr/>
        </p:nvSpPr>
        <p:spPr>
          <a:xfrm>
            <a:off x="6302276" y="1612142"/>
            <a:ext cx="9137247" cy="59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 8871 database of PACs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Nonprofits that have filed to act as political action committees</a:t>
            </a:r>
            <a:endParaRPr/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 8872 activities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Donations made to nonprofits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Expenditures on political campaigns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see Schedule C: Lobbying Activities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Available in the EFILE database </a:t>
            </a:r>
            <a:endParaRPr/>
          </a:p>
          <a:p>
            <a:pPr marL="45720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12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405" y="3871381"/>
            <a:ext cx="4572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27;g3171c20ac1c_4_195">
            <a:extLst>
              <a:ext uri="{FF2B5EF4-FFF2-40B4-BE49-F238E27FC236}">
                <a16:creationId xmlns:a16="http://schemas.microsoft.com/office/drawing/2014/main" id="{D802B8D3-69E9-215D-836D-1EB54E26FD5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3"/>
          <p:cNvSpPr txBox="1"/>
          <p:nvPr/>
        </p:nvSpPr>
        <p:spPr>
          <a:xfrm>
            <a:off x="-152778" y="506402"/>
            <a:ext cx="5314950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CC4125"/>
                </a:solidFill>
                <a:latin typeface="Aptos Black" panose="020B0004020202020204" pitchFamily="34" charset="0"/>
              </a:rPr>
              <a:t>Regulations </a:t>
            </a:r>
            <a:endParaRPr b="1" dirty="0">
              <a:latin typeface="Aptos Black" panose="020B000402020202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CC4125"/>
                </a:solidFill>
                <a:latin typeface="Aptos Black" panose="020B0004020202020204" pitchFamily="34" charset="0"/>
              </a:rPr>
              <a:t>Project: </a:t>
            </a:r>
            <a:endParaRPr b="1" dirty="0">
              <a:latin typeface="Aptos Black" panose="020B000402020202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CC4125"/>
                </a:solidFill>
                <a:latin typeface="Aptos Black" panose="020B0004020202020204" pitchFamily="34" charset="0"/>
              </a:rPr>
              <a:t>Legal Compendium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Dataset</a:t>
            </a:r>
            <a:endParaRPr sz="5400" b="1" i="0" u="none" strike="noStrike" cap="none" dirty="0">
              <a:solidFill>
                <a:srgbClr val="CC4125"/>
              </a:solidFill>
              <a:latin typeface="Aptos Black" panose="020B0004020202020204" pitchFamily="34" charset="0"/>
            </a:endParaRPr>
          </a:p>
        </p:txBody>
      </p:sp>
      <p:pic>
        <p:nvPicPr>
          <p:cNvPr id="603" name="Google Shape;603;p13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3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75F72-7E83-62F0-C560-A8CA86D0CD94}"/>
              </a:ext>
            </a:extLst>
          </p:cNvPr>
          <p:cNvGrpSpPr/>
          <p:nvPr/>
        </p:nvGrpSpPr>
        <p:grpSpPr>
          <a:xfrm>
            <a:off x="5841037" y="886989"/>
            <a:ext cx="10925870" cy="5721654"/>
            <a:chOff x="1129552" y="2673171"/>
            <a:chExt cx="14550480" cy="5721654"/>
          </a:xfrm>
        </p:grpSpPr>
        <p:sp>
          <p:nvSpPr>
            <p:cNvPr id="3" name="Google Shape;625;p15">
              <a:extLst>
                <a:ext uri="{FF2B5EF4-FFF2-40B4-BE49-F238E27FC236}">
                  <a16:creationId xmlns:a16="http://schemas.microsoft.com/office/drawing/2014/main" id="{B0F33994-4EF5-9CE1-6D4B-C20D374FE9A3}"/>
                </a:ext>
              </a:extLst>
            </p:cNvPr>
            <p:cNvSpPr txBox="1"/>
            <p:nvPr/>
          </p:nvSpPr>
          <p:spPr>
            <a:xfrm>
              <a:off x="3589468" y="2673171"/>
              <a:ext cx="12090564" cy="5721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Cindy Lott, Faisal Sheikh, Karin Kunstler Goldman, Belinda Johns, Marcus Gaddy and Maura R. Farrell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Cindy Lott, Mary Shelly, Nathan Dietz, Put Barber, Rob Greenleaf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Mary Shelly, Cindy Lott, Ethan Roberson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13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Elizabeth Boris, Teresa Harrison, Jesse Lecy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13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626;p15">
              <a:extLst>
                <a:ext uri="{FF2B5EF4-FFF2-40B4-BE49-F238E27FC236}">
                  <a16:creationId xmlns:a16="http://schemas.microsoft.com/office/drawing/2014/main" id="{42BF6F23-5E8C-6323-4696-D4D3C3F3542C}"/>
                </a:ext>
              </a:extLst>
            </p:cNvPr>
            <p:cNvSpPr txBox="1"/>
            <p:nvPr/>
          </p:nvSpPr>
          <p:spPr>
            <a:xfrm>
              <a:off x="1695749" y="2723228"/>
              <a:ext cx="1420582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bg1"/>
                  </a:solidFill>
                  <a:latin typeface="Oswald"/>
                  <a:ea typeface="Oswald"/>
                  <a:cs typeface="Oswald"/>
                  <a:sym typeface="Oswald"/>
                </a:rPr>
                <a:t>V1: 2016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627;p15">
              <a:extLst>
                <a:ext uri="{FF2B5EF4-FFF2-40B4-BE49-F238E27FC236}">
                  <a16:creationId xmlns:a16="http://schemas.microsoft.com/office/drawing/2014/main" id="{4189D10E-9229-2C8A-D323-80D9880ED580}"/>
                </a:ext>
              </a:extLst>
            </p:cNvPr>
            <p:cNvSpPr txBox="1"/>
            <p:nvPr/>
          </p:nvSpPr>
          <p:spPr>
            <a:xfrm>
              <a:off x="1749610" y="3870848"/>
              <a:ext cx="1451039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bg1"/>
                  </a:solidFill>
                  <a:latin typeface="Oswald"/>
                  <a:ea typeface="Oswald"/>
                  <a:cs typeface="Oswald"/>
                  <a:sym typeface="Oswald"/>
                </a:rPr>
                <a:t>V2: 2019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628;p15">
              <a:extLst>
                <a:ext uri="{FF2B5EF4-FFF2-40B4-BE49-F238E27FC236}">
                  <a16:creationId xmlns:a16="http://schemas.microsoft.com/office/drawing/2014/main" id="{84692B3B-FFF4-4895-7C4B-60F488170B35}"/>
                </a:ext>
              </a:extLst>
            </p:cNvPr>
            <p:cNvSpPr txBox="1"/>
            <p:nvPr/>
          </p:nvSpPr>
          <p:spPr>
            <a:xfrm>
              <a:off x="1752604" y="5057413"/>
              <a:ext cx="1473480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bg1"/>
                  </a:solidFill>
                  <a:latin typeface="Oswald"/>
                  <a:ea typeface="Oswald"/>
                  <a:cs typeface="Oswald"/>
                  <a:sym typeface="Oswald"/>
                </a:rPr>
                <a:t>V3: 2024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629;p15">
              <a:extLst>
                <a:ext uri="{FF2B5EF4-FFF2-40B4-BE49-F238E27FC236}">
                  <a16:creationId xmlns:a16="http://schemas.microsoft.com/office/drawing/2014/main" id="{5DCEC9EA-CFEB-B012-E6AD-38C4CE5D12D1}"/>
                </a:ext>
              </a:extLst>
            </p:cNvPr>
            <p:cNvSpPr txBox="1"/>
            <p:nvPr/>
          </p:nvSpPr>
          <p:spPr>
            <a:xfrm>
              <a:off x="1749610" y="6243978"/>
              <a:ext cx="1475084" cy="10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7">
                  <a:solidFill>
                    <a:schemeClr val="bg1"/>
                  </a:solidFill>
                  <a:latin typeface="Oswald"/>
                  <a:ea typeface="Oswald"/>
                  <a:cs typeface="Oswald"/>
                  <a:sym typeface="Oswald"/>
                </a:rPr>
                <a:t>V4: 2024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8" name="Google Shape;630;p15">
              <a:extLst>
                <a:ext uri="{FF2B5EF4-FFF2-40B4-BE49-F238E27FC236}">
                  <a16:creationId xmlns:a16="http://schemas.microsoft.com/office/drawing/2014/main" id="{D7CD31B5-2DA3-E2CB-2816-EC2D4C106290}"/>
                </a:ext>
              </a:extLst>
            </p:cNvPr>
            <p:cNvCxnSpPr/>
            <p:nvPr/>
          </p:nvCxnSpPr>
          <p:spPr>
            <a:xfrm>
              <a:off x="1129552" y="2899188"/>
              <a:ext cx="0" cy="4423397"/>
            </a:xfrm>
            <a:prstGeom prst="straightConnector1">
              <a:avLst/>
            </a:prstGeom>
            <a:noFill/>
            <a:ln w="44450" cap="flat" cmpd="sng">
              <a:solidFill>
                <a:schemeClr val="bg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pic>
        <p:nvPicPr>
          <p:cNvPr id="9" name="Google Shape;527;g3171c20ac1c_4_195">
            <a:extLst>
              <a:ext uri="{FF2B5EF4-FFF2-40B4-BE49-F238E27FC236}">
                <a16:creationId xmlns:a16="http://schemas.microsoft.com/office/drawing/2014/main" id="{ABA2E4C8-C04B-7A14-3DB8-9C0D3E0635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7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None/>
            </a:pPr>
            <a:r>
              <a:rPr lang="en-US" dirty="0"/>
              <a:t>Putting it all together: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modular and transparent </a:t>
            </a:r>
            <a:br>
              <a:rPr lang="en-US" dirty="0"/>
            </a:br>
            <a:r>
              <a:rPr lang="en-US" dirty="0"/>
              <a:t>data engineering workflows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0C056C-67FA-9960-2549-07EC314E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54" y="407531"/>
            <a:ext cx="14817892" cy="87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9"/>
          <p:cNvSpPr txBox="1">
            <a:spLocks noGrp="1"/>
          </p:cNvSpPr>
          <p:nvPr>
            <p:ph type="title"/>
          </p:nvPr>
        </p:nvSpPr>
        <p:spPr>
          <a:xfrm>
            <a:off x="640080" y="2773680"/>
            <a:ext cx="15788640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None/>
            </a:pPr>
            <a:r>
              <a:rPr lang="en-US" sz="6000" dirty="0"/>
              <a:t>Nonprofits at the Glass Cliff?</a:t>
            </a:r>
            <a:br>
              <a:rPr lang="en-US" dirty="0"/>
            </a:br>
            <a:r>
              <a:rPr lang="en-US" b="0" dirty="0"/>
              <a:t>A Research Example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0"/>
          <p:cNvSpPr txBox="1">
            <a:spLocks noGrp="1"/>
          </p:cNvSpPr>
          <p:nvPr>
            <p:ph type="title"/>
          </p:nvPr>
        </p:nvSpPr>
        <p:spPr>
          <a:xfrm>
            <a:off x="640080" y="746761"/>
            <a:ext cx="15788640" cy="162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223"/>
              </a:buClr>
              <a:buSzPts val="5600"/>
              <a:buFont typeface="Verdana"/>
              <a:buNone/>
            </a:pPr>
            <a:r>
              <a:rPr lang="en-US" sz="5600">
                <a:solidFill>
                  <a:srgbClr val="242223"/>
                </a:solidFill>
                <a:latin typeface="Verdana"/>
                <a:ea typeface="Verdana"/>
                <a:cs typeface="Verdana"/>
                <a:sym typeface="Verdana"/>
              </a:rPr>
              <a:t>The Big Idea</a:t>
            </a:r>
            <a:endParaRPr/>
          </a:p>
        </p:txBody>
      </p:sp>
      <p:cxnSp>
        <p:nvCxnSpPr>
          <p:cNvPr id="668" name="Google Shape;668;p30"/>
          <p:cNvCxnSpPr/>
          <p:nvPr/>
        </p:nvCxnSpPr>
        <p:spPr>
          <a:xfrm>
            <a:off x="1126541" y="8430864"/>
            <a:ext cx="12148718" cy="0"/>
          </a:xfrm>
          <a:prstGeom prst="straightConnector1">
            <a:avLst/>
          </a:prstGeom>
          <a:noFill/>
          <a:ln w="28575" cap="flat" cmpd="sng">
            <a:solidFill>
              <a:srgbClr val="22561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9" name="Google Shape;669;p30"/>
          <p:cNvCxnSpPr/>
          <p:nvPr/>
        </p:nvCxnSpPr>
        <p:spPr>
          <a:xfrm rot="10800000">
            <a:off x="1011327" y="2478120"/>
            <a:ext cx="115214" cy="5952744"/>
          </a:xfrm>
          <a:prstGeom prst="straightConnector1">
            <a:avLst/>
          </a:prstGeom>
          <a:noFill/>
          <a:ln w="28575" cap="flat" cmpd="sng">
            <a:solidFill>
              <a:srgbClr val="22561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0" name="Google Shape;670;p30"/>
          <p:cNvCxnSpPr/>
          <p:nvPr/>
        </p:nvCxnSpPr>
        <p:spPr>
          <a:xfrm>
            <a:off x="3033979" y="2670144"/>
            <a:ext cx="102413" cy="576072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1" name="Google Shape;671;p30"/>
          <p:cNvCxnSpPr/>
          <p:nvPr/>
        </p:nvCxnSpPr>
        <p:spPr>
          <a:xfrm>
            <a:off x="5043830" y="2670144"/>
            <a:ext cx="102413" cy="576072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2" name="Google Shape;672;p30"/>
          <p:cNvCxnSpPr/>
          <p:nvPr/>
        </p:nvCxnSpPr>
        <p:spPr>
          <a:xfrm>
            <a:off x="7047281" y="2670144"/>
            <a:ext cx="102413" cy="576072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3" name="Google Shape;673;p30"/>
          <p:cNvCxnSpPr/>
          <p:nvPr/>
        </p:nvCxnSpPr>
        <p:spPr>
          <a:xfrm>
            <a:off x="9050731" y="2670144"/>
            <a:ext cx="102413" cy="576072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4" name="Google Shape;674;p30"/>
          <p:cNvCxnSpPr/>
          <p:nvPr/>
        </p:nvCxnSpPr>
        <p:spPr>
          <a:xfrm>
            <a:off x="11273942" y="2670144"/>
            <a:ext cx="102413" cy="576072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5" name="Google Shape;675;p30"/>
          <p:cNvSpPr txBox="1"/>
          <p:nvPr/>
        </p:nvSpPr>
        <p:spPr>
          <a:xfrm rot="-5400000">
            <a:off x="-1140751" y="4431307"/>
            <a:ext cx="35907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242223"/>
                </a:solidFill>
                <a:latin typeface="Verdana"/>
                <a:ea typeface="Verdana"/>
                <a:cs typeface="Verdana"/>
                <a:sym typeface="Verdana"/>
              </a:rPr>
              <a:t>Firm Performance</a:t>
            </a:r>
            <a:endParaRPr/>
          </a:p>
        </p:txBody>
      </p:sp>
      <p:sp>
        <p:nvSpPr>
          <p:cNvPr id="676" name="Google Shape;676;p30"/>
          <p:cNvSpPr txBox="1"/>
          <p:nvPr/>
        </p:nvSpPr>
        <p:spPr>
          <a:xfrm>
            <a:off x="6915589" y="8873699"/>
            <a:ext cx="278530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242223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/>
          </a:p>
        </p:txBody>
      </p:sp>
      <p:sp>
        <p:nvSpPr>
          <p:cNvPr id="677" name="Google Shape;677;p30"/>
          <p:cNvSpPr txBox="1"/>
          <p:nvPr/>
        </p:nvSpPr>
        <p:spPr>
          <a:xfrm>
            <a:off x="2784611" y="8402540"/>
            <a:ext cx="795242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t-2</a:t>
            </a:r>
            <a:endParaRPr/>
          </a:p>
        </p:txBody>
      </p:sp>
      <p:sp>
        <p:nvSpPr>
          <p:cNvPr id="678" name="Google Shape;678;p30"/>
          <p:cNvSpPr txBox="1"/>
          <p:nvPr/>
        </p:nvSpPr>
        <p:spPr>
          <a:xfrm>
            <a:off x="4818556" y="8430864"/>
            <a:ext cx="795242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t-1</a:t>
            </a:r>
            <a:endParaRPr/>
          </a:p>
        </p:txBody>
      </p:sp>
      <p:sp>
        <p:nvSpPr>
          <p:cNvPr id="679" name="Google Shape;679;p30"/>
          <p:cNvSpPr txBox="1"/>
          <p:nvPr/>
        </p:nvSpPr>
        <p:spPr>
          <a:xfrm>
            <a:off x="6907349" y="8430865"/>
            <a:ext cx="795242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/>
          </a:p>
        </p:txBody>
      </p:sp>
      <p:sp>
        <p:nvSpPr>
          <p:cNvPr id="680" name="Google Shape;680;p30"/>
          <p:cNvSpPr txBox="1"/>
          <p:nvPr/>
        </p:nvSpPr>
        <p:spPr>
          <a:xfrm>
            <a:off x="8773538" y="8430865"/>
            <a:ext cx="994437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endParaRPr/>
          </a:p>
        </p:txBody>
      </p:sp>
      <p:sp>
        <p:nvSpPr>
          <p:cNvPr id="681" name="Google Shape;681;p30"/>
          <p:cNvSpPr txBox="1"/>
          <p:nvPr/>
        </p:nvSpPr>
        <p:spPr>
          <a:xfrm>
            <a:off x="10978884" y="8430865"/>
            <a:ext cx="994437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t+2</a:t>
            </a:r>
            <a:endParaRPr/>
          </a:p>
        </p:txBody>
      </p:sp>
      <p:sp>
        <p:nvSpPr>
          <p:cNvPr id="682" name="Google Shape;682;p30"/>
          <p:cNvSpPr/>
          <p:nvPr/>
        </p:nvSpPr>
        <p:spPr>
          <a:xfrm rot="1083032">
            <a:off x="1589265" y="3178360"/>
            <a:ext cx="11380645" cy="3088526"/>
          </a:xfrm>
          <a:custGeom>
            <a:avLst/>
            <a:gdLst/>
            <a:ahLst/>
            <a:cxnLst/>
            <a:rect l="l" t="t" r="r" b="b"/>
            <a:pathLst>
              <a:path w="7315200" h="1637380" extrusionOk="0">
                <a:moveTo>
                  <a:pt x="0" y="1536796"/>
                </a:moveTo>
                <a:cubicBezTo>
                  <a:pt x="449580" y="1029304"/>
                  <a:pt x="899160" y="521812"/>
                  <a:pt x="1444752" y="402940"/>
                </a:cubicBezTo>
                <a:cubicBezTo>
                  <a:pt x="1990344" y="284068"/>
                  <a:pt x="2801112" y="870808"/>
                  <a:pt x="3273552" y="823564"/>
                </a:cubicBezTo>
                <a:cubicBezTo>
                  <a:pt x="3745992" y="776320"/>
                  <a:pt x="3867912" y="230728"/>
                  <a:pt x="4279392" y="119476"/>
                </a:cubicBezTo>
                <a:cubicBezTo>
                  <a:pt x="4690872" y="8224"/>
                  <a:pt x="5236464" y="-96932"/>
                  <a:pt x="5742432" y="156052"/>
                </a:cubicBezTo>
                <a:cubicBezTo>
                  <a:pt x="6248400" y="409036"/>
                  <a:pt x="6781800" y="1023208"/>
                  <a:pt x="7315200" y="1637380"/>
                </a:cubicBezTo>
              </a:path>
            </a:pathLst>
          </a:custGeom>
          <a:noFill/>
          <a:ln w="38100" cap="flat" cmpd="sng">
            <a:solidFill>
              <a:srgbClr val="2422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6945279" y="4306834"/>
            <a:ext cx="359692" cy="345643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2256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7397304" y="4602411"/>
            <a:ext cx="2231746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CEO Transition</a:t>
            </a:r>
            <a:endParaRPr/>
          </a:p>
        </p:txBody>
      </p:sp>
      <p:sp>
        <p:nvSpPr>
          <p:cNvPr id="685" name="Google Shape;685;p30"/>
          <p:cNvSpPr txBox="1">
            <a:spLocks noGrp="1"/>
          </p:cNvSpPr>
          <p:nvPr>
            <p:ph type="sldNum" idx="12"/>
          </p:nvPr>
        </p:nvSpPr>
        <p:spPr>
          <a:xfrm>
            <a:off x="16291351" y="8557783"/>
            <a:ext cx="777448" cy="10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520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16</a:t>
            </a:fld>
            <a:endParaRPr sz="2520">
              <a:solidFill>
                <a:srgbClr val="A5A5A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11766927" y="2049467"/>
            <a:ext cx="5001273" cy="33494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256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Glass Cliff Phenomenon: </a:t>
            </a:r>
            <a:r>
              <a:rPr lang="en-US" sz="252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Women are more likely to be appointed to precarious leadership positions relative to their male counterparts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8"/>
          <p:cNvSpPr/>
          <p:nvPr/>
        </p:nvSpPr>
        <p:spPr>
          <a:xfrm>
            <a:off x="650437" y="997278"/>
            <a:ext cx="2476713" cy="25229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Base Data: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PartVII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2009-2019</a:t>
            </a: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13941649" y="997278"/>
            <a:ext cx="2476715" cy="25229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Final Data: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CEO by Year by Financials</a:t>
            </a:r>
            <a:endParaRPr/>
          </a:p>
        </p:txBody>
      </p:sp>
      <p:sp>
        <p:nvSpPr>
          <p:cNvPr id="693" name="Google Shape;693;p38"/>
          <p:cNvSpPr txBox="1"/>
          <p:nvPr/>
        </p:nvSpPr>
        <p:spPr>
          <a:xfrm>
            <a:off x="3354548" y="291099"/>
            <a:ext cx="3666043" cy="134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SimHei"/>
                <a:ea typeface="SimHei"/>
                <a:cs typeface="SimHei"/>
                <a:sym typeface="SimHei"/>
              </a:rPr>
              <a:t>peopleparser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SimHei"/>
                <a:ea typeface="SimHei"/>
                <a:cs typeface="SimHei"/>
                <a:sym typeface="SimHei"/>
              </a:rPr>
              <a:t>titleclassifier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(eventually unnec.)</a:t>
            </a:r>
            <a:endParaRPr/>
          </a:p>
        </p:txBody>
      </p:sp>
      <p:pic>
        <p:nvPicPr>
          <p:cNvPr id="694" name="Google Shape;69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171" y="5772882"/>
            <a:ext cx="10140669" cy="33219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5" name="Google Shape;69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3840" y="5772882"/>
            <a:ext cx="6014721" cy="33219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96" name="Google Shape;696;p38"/>
          <p:cNvCxnSpPr/>
          <p:nvPr/>
        </p:nvCxnSpPr>
        <p:spPr>
          <a:xfrm>
            <a:off x="4957015" y="1844569"/>
            <a:ext cx="0" cy="39385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7" name="Google Shape;697;p38"/>
          <p:cNvCxnSpPr>
            <a:stCxn id="691" idx="2"/>
          </p:cNvCxnSpPr>
          <p:nvPr/>
        </p:nvCxnSpPr>
        <p:spPr>
          <a:xfrm flipH="1">
            <a:off x="914394" y="3520208"/>
            <a:ext cx="974400" cy="22527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8" name="Google Shape;698;p38"/>
          <p:cNvCxnSpPr>
            <a:stCxn id="691" idx="2"/>
          </p:cNvCxnSpPr>
          <p:nvPr/>
        </p:nvCxnSpPr>
        <p:spPr>
          <a:xfrm>
            <a:off x="1888794" y="3520208"/>
            <a:ext cx="1889700" cy="21948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9" name="Google Shape;699;p38"/>
          <p:cNvCxnSpPr/>
          <p:nvPr/>
        </p:nvCxnSpPr>
        <p:spPr>
          <a:xfrm>
            <a:off x="7582765" y="2258742"/>
            <a:ext cx="0" cy="765946"/>
          </a:xfrm>
          <a:prstGeom prst="straightConnector1">
            <a:avLst/>
          </a:prstGeom>
          <a:noFill/>
          <a:ln w="28575" cap="flat" cmpd="sng">
            <a:solidFill>
              <a:srgbClr val="996633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00" name="Google Shape;700;p38"/>
          <p:cNvSpPr txBox="1"/>
          <p:nvPr/>
        </p:nvSpPr>
        <p:spPr>
          <a:xfrm>
            <a:off x="9045207" y="484996"/>
            <a:ext cx="410913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 Preparation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(locating transitions)</a:t>
            </a:r>
            <a:endParaRPr/>
          </a:p>
        </p:txBody>
      </p:sp>
      <p:cxnSp>
        <p:nvCxnSpPr>
          <p:cNvPr id="701" name="Google Shape;701;p38"/>
          <p:cNvCxnSpPr/>
          <p:nvPr/>
        </p:nvCxnSpPr>
        <p:spPr>
          <a:xfrm>
            <a:off x="11099773" y="1461596"/>
            <a:ext cx="0" cy="76594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02" name="Google Shape;702;p38"/>
          <p:cNvSpPr/>
          <p:nvPr/>
        </p:nvSpPr>
        <p:spPr>
          <a:xfrm>
            <a:off x="4994759" y="2754264"/>
            <a:ext cx="5208162" cy="2523081"/>
          </a:xfrm>
          <a:prstGeom prst="roundRect">
            <a:avLst>
              <a:gd name="adj" fmla="val 16667"/>
            </a:avLst>
          </a:prstGeom>
          <a:solidFill>
            <a:srgbClr val="D9D4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Left Join Tables:</a:t>
            </a:r>
            <a:endParaRPr sz="252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F9_P01_T00_Summary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F9_P08_T00_Revenue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F9_P09_T00_Expenses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F9_P10_T00_Balance_Sheet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F9_P11_T00_Assets</a:t>
            </a:r>
            <a:endParaRPr/>
          </a:p>
        </p:txBody>
      </p:sp>
      <p:sp>
        <p:nvSpPr>
          <p:cNvPr id="703" name="Google Shape;703;p38"/>
          <p:cNvSpPr txBox="1"/>
          <p:nvPr/>
        </p:nvSpPr>
        <p:spPr>
          <a:xfrm>
            <a:off x="10548381" y="3132580"/>
            <a:ext cx="3666043" cy="91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SimHei"/>
                <a:ea typeface="SimHei"/>
                <a:cs typeface="SimHei"/>
                <a:sym typeface="SimHei"/>
              </a:rPr>
              <a:t>fiscal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(calculate financials)</a:t>
            </a:r>
            <a:endParaRPr/>
          </a:p>
        </p:txBody>
      </p:sp>
      <p:cxnSp>
        <p:nvCxnSpPr>
          <p:cNvPr id="704" name="Google Shape;704;p38"/>
          <p:cNvCxnSpPr/>
          <p:nvPr/>
        </p:nvCxnSpPr>
        <p:spPr>
          <a:xfrm>
            <a:off x="12189253" y="2258742"/>
            <a:ext cx="0" cy="87383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05" name="Google Shape;705;p38"/>
          <p:cNvCxnSpPr>
            <a:stCxn id="691" idx="3"/>
            <a:endCxn id="692" idx="1"/>
          </p:cNvCxnSpPr>
          <p:nvPr/>
        </p:nvCxnSpPr>
        <p:spPr>
          <a:xfrm>
            <a:off x="3127150" y="2258743"/>
            <a:ext cx="108144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1"/>
          <p:cNvSpPr/>
          <p:nvPr/>
        </p:nvSpPr>
        <p:spPr>
          <a:xfrm>
            <a:off x="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18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12" name="Google Shape;7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1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3975100" y="3049253"/>
            <a:ext cx="2842261" cy="4104875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6801" y="522584"/>
            <a:ext cx="10421478" cy="154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/>
          <p:nvPr/>
        </p:nvSpPr>
        <p:spPr>
          <a:xfrm>
            <a:off x="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19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22" name="Google Shape;7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2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62800" y="4147648"/>
            <a:ext cx="3045461" cy="2342052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1" y="332188"/>
            <a:ext cx="12792014" cy="230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3171c20ac1c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25" y="0"/>
            <a:ext cx="17068800" cy="9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"/>
          <p:cNvSpPr/>
          <p:nvPr/>
        </p:nvSpPr>
        <p:spPr>
          <a:xfrm>
            <a:off x="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3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20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32" name="Google Shape;7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3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</p:txBody>
      </p:sp>
      <p:sp>
        <p:nvSpPr>
          <p:cNvPr id="734" name="Google Shape;734;p33"/>
          <p:cNvSpPr/>
          <p:nvPr/>
        </p:nvSpPr>
        <p:spPr>
          <a:xfrm flipH="1">
            <a:off x="10121899" y="2971801"/>
            <a:ext cx="3225800" cy="2095499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7046" y="227107"/>
            <a:ext cx="7096254" cy="25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21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42" name="Google Shape;7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34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 rot="10800000">
            <a:off x="11887199" y="4965700"/>
            <a:ext cx="2750679" cy="12954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6907" y="639080"/>
            <a:ext cx="8461333" cy="9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5"/>
          <p:cNvSpPr/>
          <p:nvPr/>
        </p:nvSpPr>
        <p:spPr>
          <a:xfrm>
            <a:off x="5080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22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52" name="Google Shape;75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5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endParaRPr/>
          </a:p>
        </p:txBody>
      </p:sp>
      <p:sp>
        <p:nvSpPr>
          <p:cNvPr id="754" name="Google Shape;754;p35"/>
          <p:cNvSpPr/>
          <p:nvPr/>
        </p:nvSpPr>
        <p:spPr>
          <a:xfrm rot="10800000">
            <a:off x="7159060" y="7137399"/>
            <a:ext cx="2683440" cy="2210433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3767" y="253366"/>
            <a:ext cx="9973533" cy="243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/>
          <p:nvPr/>
        </p:nvSpPr>
        <p:spPr>
          <a:xfrm>
            <a:off x="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6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23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62" name="Google Shape;7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6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 rot="10800000">
            <a:off x="9944099" y="7861300"/>
            <a:ext cx="2369678" cy="1486533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5" name="Google Shape;76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9185" y="561627"/>
            <a:ext cx="9712722" cy="9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7"/>
          <p:cNvSpPr/>
          <p:nvPr/>
        </p:nvSpPr>
        <p:spPr>
          <a:xfrm>
            <a:off x="0" y="-1886"/>
            <a:ext cx="17068800" cy="2973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7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242223"/>
                </a:solidFill>
              </a:rPr>
              <a:t>24</a:t>
            </a:fld>
            <a:endParaRPr sz="2800">
              <a:solidFill>
                <a:srgbClr val="242223"/>
              </a:solidFill>
            </a:endParaRPr>
          </a:p>
        </p:txBody>
      </p:sp>
      <p:pic>
        <p:nvPicPr>
          <p:cNvPr id="772" name="Google Shape;77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401" y="3169156"/>
            <a:ext cx="10421478" cy="6178678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7"/>
          <p:cNvSpPr txBox="1"/>
          <p:nvPr/>
        </p:nvSpPr>
        <p:spPr>
          <a:xfrm>
            <a:off x="469900" y="561627"/>
            <a:ext cx="4566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Step 7 &amp; 8</a:t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 rot="10800000">
            <a:off x="12268201" y="6258494"/>
            <a:ext cx="2369678" cy="3089338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>
            <a:spLocks noGrp="1"/>
          </p:cNvSpPr>
          <p:nvPr>
            <p:ph type="title"/>
          </p:nvPr>
        </p:nvSpPr>
        <p:spPr>
          <a:xfrm>
            <a:off x="288936" y="307581"/>
            <a:ext cx="13058764" cy="88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9DE3"/>
              </a:buClr>
              <a:buSzPts val="4700"/>
              <a:buFont typeface="Verdana"/>
              <a:buNone/>
            </a:pPr>
            <a:r>
              <a:rPr lang="en-US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Processed Data Visual</a:t>
            </a:r>
            <a:endParaRPr/>
          </a:p>
        </p:txBody>
      </p:sp>
      <p:pic>
        <p:nvPicPr>
          <p:cNvPr id="780" name="Google Shape;78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265" y="1677010"/>
            <a:ext cx="16280440" cy="2240847"/>
          </a:xfrm>
          <a:prstGeom prst="rect">
            <a:avLst/>
          </a:prstGeom>
          <a:noFill/>
          <a:ln w="9525" cap="flat" cmpd="sng">
            <a:solidFill>
              <a:srgbClr val="72003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81" name="Google Shape;781;p39"/>
          <p:cNvCxnSpPr/>
          <p:nvPr/>
        </p:nvCxnSpPr>
        <p:spPr>
          <a:xfrm>
            <a:off x="2429343" y="4582973"/>
            <a:ext cx="1350568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1160278" y="4305605"/>
            <a:ext cx="16258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/>
          </a:p>
        </p:txBody>
      </p:sp>
      <p:cxnSp>
        <p:nvCxnSpPr>
          <p:cNvPr id="783" name="Google Shape;783;p39"/>
          <p:cNvCxnSpPr/>
          <p:nvPr/>
        </p:nvCxnSpPr>
        <p:spPr>
          <a:xfrm>
            <a:off x="3159034" y="4173322"/>
            <a:ext cx="0" cy="75529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" name="Google Shape;784;p39"/>
          <p:cNvCxnSpPr/>
          <p:nvPr/>
        </p:nvCxnSpPr>
        <p:spPr>
          <a:xfrm>
            <a:off x="5651079" y="4178323"/>
            <a:ext cx="0" cy="75529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" name="Google Shape;785;p39"/>
          <p:cNvCxnSpPr/>
          <p:nvPr/>
        </p:nvCxnSpPr>
        <p:spPr>
          <a:xfrm>
            <a:off x="9427551" y="4582973"/>
            <a:ext cx="0" cy="39685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6" name="Google Shape;786;p39"/>
          <p:cNvCxnSpPr/>
          <p:nvPr/>
        </p:nvCxnSpPr>
        <p:spPr>
          <a:xfrm>
            <a:off x="12627951" y="4113581"/>
            <a:ext cx="0" cy="75529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7" name="Google Shape;787;p39"/>
          <p:cNvCxnSpPr/>
          <p:nvPr/>
        </p:nvCxnSpPr>
        <p:spPr>
          <a:xfrm>
            <a:off x="14957842" y="4178323"/>
            <a:ext cx="0" cy="75529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8" name="Google Shape;788;p39"/>
          <p:cNvSpPr txBox="1"/>
          <p:nvPr/>
        </p:nvSpPr>
        <p:spPr>
          <a:xfrm>
            <a:off x="2826193" y="4860041"/>
            <a:ext cx="147217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t-2</a:t>
            </a:r>
            <a:endParaRPr/>
          </a:p>
        </p:txBody>
      </p:sp>
      <p:sp>
        <p:nvSpPr>
          <p:cNvPr id="789" name="Google Shape;789;p39"/>
          <p:cNvSpPr txBox="1"/>
          <p:nvPr/>
        </p:nvSpPr>
        <p:spPr>
          <a:xfrm>
            <a:off x="5271297" y="4891380"/>
            <a:ext cx="147217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t-1</a:t>
            </a:r>
            <a:endParaRPr/>
          </a:p>
        </p:txBody>
      </p:sp>
      <p:sp>
        <p:nvSpPr>
          <p:cNvPr id="790" name="Google Shape;790;p39"/>
          <p:cNvSpPr txBox="1"/>
          <p:nvPr/>
        </p:nvSpPr>
        <p:spPr>
          <a:xfrm>
            <a:off x="12282308" y="4871076"/>
            <a:ext cx="147217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t+1</a:t>
            </a:r>
            <a:endParaRPr/>
          </a:p>
        </p:txBody>
      </p:sp>
      <p:sp>
        <p:nvSpPr>
          <p:cNvPr id="791" name="Google Shape;791;p39"/>
          <p:cNvSpPr txBox="1"/>
          <p:nvPr/>
        </p:nvSpPr>
        <p:spPr>
          <a:xfrm>
            <a:off x="14567394" y="4883877"/>
            <a:ext cx="147217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1F9DE3"/>
                </a:solidFill>
                <a:latin typeface="Verdana"/>
                <a:ea typeface="Verdana"/>
                <a:cs typeface="Verdana"/>
                <a:sym typeface="Verdana"/>
              </a:rPr>
              <a:t>t+2</a:t>
            </a:r>
            <a:endParaRPr/>
          </a:p>
        </p:txBody>
      </p:sp>
      <p:sp>
        <p:nvSpPr>
          <p:cNvPr id="792" name="Google Shape;792;p39"/>
          <p:cNvSpPr/>
          <p:nvPr/>
        </p:nvSpPr>
        <p:spPr>
          <a:xfrm rot="5400000">
            <a:off x="9130073" y="2401834"/>
            <a:ext cx="507437" cy="3583957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9"/>
          <p:cNvSpPr txBox="1"/>
          <p:nvPr/>
        </p:nvSpPr>
        <p:spPr>
          <a:xfrm>
            <a:off x="8136296" y="4891379"/>
            <a:ext cx="351076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CEO transition</a:t>
            </a:r>
            <a:endParaRPr/>
          </a:p>
        </p:txBody>
      </p:sp>
      <p:sp>
        <p:nvSpPr>
          <p:cNvPr id="794" name="Google Shape;794;p39"/>
          <p:cNvSpPr/>
          <p:nvPr/>
        </p:nvSpPr>
        <p:spPr>
          <a:xfrm>
            <a:off x="1779422" y="6701638"/>
            <a:ext cx="1408176" cy="1318565"/>
          </a:xfrm>
          <a:prstGeom prst="ellipse">
            <a:avLst/>
          </a:prstGeom>
          <a:solidFill>
            <a:srgbClr val="DDEAF6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/>
          </a:p>
        </p:txBody>
      </p:sp>
      <p:sp>
        <p:nvSpPr>
          <p:cNvPr id="795" name="Google Shape;795;p39"/>
          <p:cNvSpPr/>
          <p:nvPr/>
        </p:nvSpPr>
        <p:spPr>
          <a:xfrm>
            <a:off x="5839436" y="6263708"/>
            <a:ext cx="1408176" cy="1318565"/>
          </a:xfrm>
          <a:prstGeom prst="ellipse">
            <a:avLst/>
          </a:prstGeom>
          <a:solidFill>
            <a:srgbClr val="DDEAF6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8310931" y="6737688"/>
            <a:ext cx="1408176" cy="1318565"/>
          </a:xfrm>
          <a:prstGeom prst="ellipse">
            <a:avLst/>
          </a:prstGeom>
          <a:solidFill>
            <a:srgbClr val="FFEBEB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/>
          </a:p>
        </p:txBody>
      </p:sp>
      <p:sp>
        <p:nvSpPr>
          <p:cNvPr id="797" name="Google Shape;797;p39"/>
          <p:cNvSpPr/>
          <p:nvPr/>
        </p:nvSpPr>
        <p:spPr>
          <a:xfrm>
            <a:off x="5782056" y="8032203"/>
            <a:ext cx="1408176" cy="1318565"/>
          </a:xfrm>
          <a:prstGeom prst="ellipse">
            <a:avLst/>
          </a:prstGeom>
          <a:solidFill>
            <a:srgbClr val="FFEBEB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/>
          </a:p>
        </p:txBody>
      </p:sp>
      <p:sp>
        <p:nvSpPr>
          <p:cNvPr id="798" name="Google Shape;798;p39"/>
          <p:cNvSpPr/>
          <p:nvPr/>
        </p:nvSpPr>
        <p:spPr>
          <a:xfrm>
            <a:off x="12374852" y="6263708"/>
            <a:ext cx="1408176" cy="1318565"/>
          </a:xfrm>
          <a:prstGeom prst="ellipse">
            <a:avLst/>
          </a:prstGeom>
          <a:solidFill>
            <a:srgbClr val="DDEAF6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/>
          </a:p>
        </p:txBody>
      </p:sp>
      <p:sp>
        <p:nvSpPr>
          <p:cNvPr id="799" name="Google Shape;799;p39"/>
          <p:cNvSpPr/>
          <p:nvPr/>
        </p:nvSpPr>
        <p:spPr>
          <a:xfrm>
            <a:off x="12346310" y="8040516"/>
            <a:ext cx="1408176" cy="1318565"/>
          </a:xfrm>
          <a:prstGeom prst="ellipse">
            <a:avLst/>
          </a:prstGeom>
          <a:solidFill>
            <a:srgbClr val="FFEBEB"/>
          </a:solidFill>
          <a:ln w="12700" cap="flat" cmpd="sng">
            <a:solidFill>
              <a:srgbClr val="626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/>
          </a:p>
        </p:txBody>
      </p:sp>
      <p:cxnSp>
        <p:nvCxnSpPr>
          <p:cNvPr id="800" name="Google Shape;800;p39"/>
          <p:cNvCxnSpPr>
            <a:stCxn id="796" idx="6"/>
            <a:endCxn id="798" idx="2"/>
          </p:cNvCxnSpPr>
          <p:nvPr/>
        </p:nvCxnSpPr>
        <p:spPr>
          <a:xfrm rot="10800000" flipH="1">
            <a:off x="9719107" y="6922971"/>
            <a:ext cx="2655600" cy="474000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1" name="Google Shape;801;p39"/>
          <p:cNvCxnSpPr>
            <a:stCxn id="796" idx="6"/>
            <a:endCxn id="799" idx="2"/>
          </p:cNvCxnSpPr>
          <p:nvPr/>
        </p:nvCxnSpPr>
        <p:spPr>
          <a:xfrm>
            <a:off x="9719107" y="7396971"/>
            <a:ext cx="2627100" cy="1302900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2" name="Google Shape;802;p39"/>
          <p:cNvCxnSpPr>
            <a:stCxn id="794" idx="6"/>
            <a:endCxn id="795" idx="2"/>
          </p:cNvCxnSpPr>
          <p:nvPr/>
        </p:nvCxnSpPr>
        <p:spPr>
          <a:xfrm rot="10800000" flipH="1">
            <a:off x="3187598" y="6922921"/>
            <a:ext cx="2651700" cy="438000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3" name="Google Shape;803;p39"/>
          <p:cNvCxnSpPr>
            <a:stCxn id="794" idx="6"/>
            <a:endCxn id="797" idx="2"/>
          </p:cNvCxnSpPr>
          <p:nvPr/>
        </p:nvCxnSpPr>
        <p:spPr>
          <a:xfrm>
            <a:off x="3187598" y="7360921"/>
            <a:ext cx="2594400" cy="1330500"/>
          </a:xfrm>
          <a:prstGeom prst="straightConnector1">
            <a:avLst/>
          </a:prstGeom>
          <a:noFill/>
          <a:ln w="57150" cap="flat" cmpd="sng">
            <a:solidFill>
              <a:srgbClr val="24222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04" name="Google Shape;804;p39"/>
          <p:cNvSpPr txBox="1"/>
          <p:nvPr/>
        </p:nvSpPr>
        <p:spPr>
          <a:xfrm rot="-537911">
            <a:off x="3499609" y="6596817"/>
            <a:ext cx="206105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baseline</a:t>
            </a:r>
            <a:endParaRPr/>
          </a:p>
        </p:txBody>
      </p:sp>
      <p:sp>
        <p:nvSpPr>
          <p:cNvPr id="805" name="Google Shape;805;p39"/>
          <p:cNvSpPr txBox="1"/>
          <p:nvPr/>
        </p:nvSpPr>
        <p:spPr>
          <a:xfrm rot="1671162">
            <a:off x="3454298" y="8071017"/>
            <a:ext cx="206105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treatment</a:t>
            </a:r>
            <a:endParaRPr/>
          </a:p>
        </p:txBody>
      </p:sp>
      <p:sp>
        <p:nvSpPr>
          <p:cNvPr id="806" name="Google Shape;806;p39"/>
          <p:cNvSpPr txBox="1"/>
          <p:nvPr/>
        </p:nvSpPr>
        <p:spPr>
          <a:xfrm rot="-601712">
            <a:off x="9714547" y="6659448"/>
            <a:ext cx="257284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“savior effect”</a:t>
            </a:r>
            <a:endParaRPr/>
          </a:p>
        </p:txBody>
      </p:sp>
      <p:sp>
        <p:nvSpPr>
          <p:cNvPr id="807" name="Google Shape;807;p39"/>
          <p:cNvSpPr txBox="1"/>
          <p:nvPr/>
        </p:nvSpPr>
        <p:spPr>
          <a:xfrm rot="1671162">
            <a:off x="9971826" y="8064922"/>
            <a:ext cx="2061058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treatment</a:t>
            </a:r>
            <a:endParaRPr/>
          </a:p>
        </p:txBody>
      </p:sp>
      <p:sp>
        <p:nvSpPr>
          <p:cNvPr id="808" name="Google Shape;808;p39"/>
          <p:cNvSpPr txBox="1"/>
          <p:nvPr/>
        </p:nvSpPr>
        <p:spPr>
          <a:xfrm>
            <a:off x="16291351" y="8557783"/>
            <a:ext cx="777448" cy="10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520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25</a:t>
            </a:fld>
            <a:endParaRPr sz="2520">
              <a:solidFill>
                <a:srgbClr val="A5A5A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700" y="275641"/>
            <a:ext cx="12242799" cy="90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0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>
            <a:spLocks noGrp="1"/>
          </p:cNvSpPr>
          <p:nvPr>
            <p:ph type="sldNum" idx="12"/>
          </p:nvPr>
        </p:nvSpPr>
        <p:spPr>
          <a:xfrm>
            <a:off x="12588240" y="9054791"/>
            <a:ext cx="3840480" cy="29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820" name="Google Shape;82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806" y="457200"/>
            <a:ext cx="11464894" cy="835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71c20ac1c_4_109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3171c20ac1c_4_109"/>
          <p:cNvSpPr txBox="1"/>
          <p:nvPr/>
        </p:nvSpPr>
        <p:spPr>
          <a:xfrm>
            <a:off x="162025" y="506402"/>
            <a:ext cx="4730761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Business</a:t>
            </a:r>
            <a:br>
              <a:rPr lang="en-US" sz="66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</a:br>
            <a:r>
              <a:rPr lang="en-US" sz="66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Master</a:t>
            </a:r>
            <a:br>
              <a:rPr lang="en-US" sz="66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</a:br>
            <a:r>
              <a:rPr lang="en-US" sz="66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File (BMF)</a:t>
            </a:r>
            <a:endParaRPr b="1" dirty="0">
              <a:latin typeface="Aptos Black" panose="020B0004020202020204" pitchFamily="34" charset="0"/>
            </a:endParaRPr>
          </a:p>
        </p:txBody>
      </p:sp>
      <p:pic>
        <p:nvPicPr>
          <p:cNvPr id="512" name="Google Shape;512;g3171c20ac1c_4_109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3171c20ac1c_4_109"/>
          <p:cNvSpPr txBox="1"/>
          <p:nvPr/>
        </p:nvSpPr>
        <p:spPr>
          <a:xfrm>
            <a:off x="6359426" y="1867613"/>
            <a:ext cx="913724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Sampling framework for 990 research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New UNIFIED format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1.9M active nonprofits + 1.6M historic 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standardized geographies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better validation of org attributes </a:t>
            </a:r>
            <a:endParaRPr/>
          </a:p>
        </p:txBody>
      </p:sp>
      <p:pic>
        <p:nvPicPr>
          <p:cNvPr id="514" name="Google Shape;514;g3171c20ac1c_4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299" y="3585631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3171c20ac1c_4_109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527;g3171c20ac1c_4_195">
            <a:extLst>
              <a:ext uri="{FF2B5EF4-FFF2-40B4-BE49-F238E27FC236}">
                <a16:creationId xmlns:a16="http://schemas.microsoft.com/office/drawing/2014/main" id="{97A60E86-54E2-5E0F-C470-7FD4ADC3F9E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71c20ac1c_4_195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3171c20ac1c_4_195"/>
          <p:cNvSpPr txBox="1"/>
          <p:nvPr/>
        </p:nvSpPr>
        <p:spPr>
          <a:xfrm>
            <a:off x="162025" y="506402"/>
            <a:ext cx="4730761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CC4125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990 </a:t>
            </a:r>
            <a:endParaRPr b="1" dirty="0">
              <a:latin typeface="Aptos Black" panose="020B0004020202020204" pitchFamily="34" charset="0"/>
              <a:cs typeface="Aharoni" panose="02010803020104030203" pitchFamily="2" charset="-79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CC4125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CORE </a:t>
            </a:r>
            <a:endParaRPr b="1" dirty="0">
              <a:latin typeface="Aptos Black" panose="020B0004020202020204" pitchFamily="34" charset="0"/>
              <a:cs typeface="Aharoni" panose="02010803020104030203" pitchFamily="2" charset="-79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Series</a:t>
            </a:r>
            <a:endParaRPr b="1" dirty="0">
              <a:latin typeface="Aptos Black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523" name="Google Shape;523;g3171c20ac1c_4_195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3171c20ac1c_4_195"/>
          <p:cNvSpPr txBox="1"/>
          <p:nvPr/>
        </p:nvSpPr>
        <p:spPr>
          <a:xfrm>
            <a:off x="6359426" y="1867613"/>
            <a:ext cx="9137247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panel for longitudinal financial analysis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Coverage from 1989-2023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Separate panels for public charities, private foundations, and other 501c nonprofits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(how many variables?) </a:t>
            </a:r>
            <a:endParaRPr/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HARMONIZED format </a:t>
            </a:r>
            <a:endParaRPr sz="3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names standardized over time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Geographies standardized + crosswalks available 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consistent organizational attributes </a:t>
            </a:r>
            <a:endParaRPr/>
          </a:p>
        </p:txBody>
      </p:sp>
      <p:sp>
        <p:nvSpPr>
          <p:cNvPr id="525" name="Google Shape;525;g3171c20ac1c_4_195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g3171c20ac1c_4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049" y="3988970"/>
            <a:ext cx="4572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171c20ac1c_4_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71c20ac1c_4_205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3171c20ac1c_4_205"/>
          <p:cNvSpPr txBox="1"/>
          <p:nvPr/>
        </p:nvSpPr>
        <p:spPr>
          <a:xfrm>
            <a:off x="162025" y="506402"/>
            <a:ext cx="4853489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CC4125"/>
                </a:solidFill>
                <a:latin typeface="Aptos Black" panose="020B0004020202020204" pitchFamily="34" charset="0"/>
              </a:rPr>
              <a:t>Standardized Geographies</a:t>
            </a:r>
            <a:endParaRPr sz="5400" b="1" i="0" u="none" strike="noStrike" cap="none" dirty="0">
              <a:solidFill>
                <a:srgbClr val="CC4125"/>
              </a:solidFill>
              <a:latin typeface="Aptos Black" panose="020B0004020202020204" pitchFamily="34" charset="0"/>
            </a:endParaRPr>
          </a:p>
        </p:txBody>
      </p:sp>
      <p:pic>
        <p:nvPicPr>
          <p:cNvPr id="534" name="Google Shape;534;g3171c20ac1c_4_205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3171c20ac1c_4_205"/>
          <p:cNvSpPr txBox="1"/>
          <p:nvPr/>
        </p:nvSpPr>
        <p:spPr>
          <a:xfrm>
            <a:off x="6359426" y="1867613"/>
            <a:ext cx="9137247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n-US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Legacy files had inconsistent geographies</a:t>
            </a:r>
            <a:endParaRPr sz="3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uses a single geography based on the most recent address we have for nonprofits to make panels consistent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Lat-Lon and geographic IDs in BMF and CORE files </a:t>
            </a:r>
            <a:endParaRPr/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 Crosswalk framework </a:t>
            </a:r>
            <a:endParaRPr sz="3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Crosswalks for 13 different geographies – allow for easy data aggregation or to merge outside datasets 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Pre-compiled panel of census variables from 1990-2020 </a:t>
            </a:r>
            <a:endParaRPr/>
          </a:p>
        </p:txBody>
      </p:sp>
      <p:sp>
        <p:nvSpPr>
          <p:cNvPr id="536" name="Google Shape;536;g3171c20ac1c_4_205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g3171c20ac1c_4_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096" y="3148106"/>
            <a:ext cx="4572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27;g3171c20ac1c_4_195">
            <a:extLst>
              <a:ext uri="{FF2B5EF4-FFF2-40B4-BE49-F238E27FC236}">
                <a16:creationId xmlns:a16="http://schemas.microsoft.com/office/drawing/2014/main" id="{A966FFA8-B482-F171-9FAD-6FE9BE80F66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"/>
          <p:cNvSpPr/>
          <p:nvPr/>
        </p:nvSpPr>
        <p:spPr>
          <a:xfrm>
            <a:off x="5015514" y="0"/>
            <a:ext cx="12053286" cy="9601199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"/>
          <p:cNvSpPr txBox="1"/>
          <p:nvPr/>
        </p:nvSpPr>
        <p:spPr>
          <a:xfrm>
            <a:off x="162025" y="506402"/>
            <a:ext cx="4730761" cy="27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CC4125"/>
                </a:solidFill>
                <a:latin typeface="Aptos Black" panose="020B0004020202020204" pitchFamily="34" charset="0"/>
              </a:rPr>
              <a:t>NTEE</a:t>
            </a:r>
            <a:endParaRPr b="1" dirty="0">
              <a:latin typeface="Aptos Black" panose="020B000402020202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CC4125"/>
                </a:solidFill>
                <a:latin typeface="Aptos Black" panose="020B0004020202020204" pitchFamily="34" charset="0"/>
              </a:rPr>
              <a:t>Fields</a:t>
            </a:r>
            <a:endParaRPr b="1" dirty="0">
              <a:latin typeface="Aptos Black" panose="020B0004020202020204" pitchFamily="34" charset="0"/>
            </a:endParaRPr>
          </a:p>
        </p:txBody>
      </p:sp>
      <p:pic>
        <p:nvPicPr>
          <p:cNvPr id="545" name="Google Shape;545;p6"/>
          <p:cNvPicPr preferRelativeResize="0"/>
          <p:nvPr/>
        </p:nvPicPr>
        <p:blipFill rotWithShape="1">
          <a:blip r:embed="rId3">
            <a:alphaModFix/>
          </a:blip>
          <a:srcRect t="-24944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"/>
          <p:cNvSpPr txBox="1"/>
          <p:nvPr/>
        </p:nvSpPr>
        <p:spPr>
          <a:xfrm>
            <a:off x="6359426" y="1867613"/>
            <a:ext cx="9137247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 Taxonomy of Exempt Entities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Industry classification system for the nonprofit sector </a:t>
            </a:r>
            <a:endParaRPr/>
          </a:p>
          <a:p>
            <a:pPr marL="1123934" marR="0" lvl="1" indent="-51433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Updated NTEEV2 Format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Designed to make sampling easier 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Separates org types and activities</a:t>
            </a:r>
            <a:endParaRPr/>
          </a:p>
          <a:p>
            <a:pPr marL="1123934" marR="0" lvl="1" indent="-66673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Dictionary is built into the NCCS R package  </a:t>
            </a:r>
            <a:endParaRPr/>
          </a:p>
        </p:txBody>
      </p:sp>
      <p:sp>
        <p:nvSpPr>
          <p:cNvPr id="547" name="Google Shape;547;p6"/>
          <p:cNvSpPr/>
          <p:nvPr/>
        </p:nvSpPr>
        <p:spPr>
          <a:xfrm>
            <a:off x="215299" y="8782050"/>
            <a:ext cx="4578797" cy="819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405" y="3010402"/>
            <a:ext cx="4572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27;g3171c20ac1c_4_195">
            <a:extLst>
              <a:ext uri="{FF2B5EF4-FFF2-40B4-BE49-F238E27FC236}">
                <a16:creationId xmlns:a16="http://schemas.microsoft.com/office/drawing/2014/main" id="{8E2CA244-621D-5967-54A7-7F7A7FC15C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"/>
          <p:cNvSpPr/>
          <p:nvPr/>
        </p:nvSpPr>
        <p:spPr>
          <a:xfrm>
            <a:off x="0" y="6082054"/>
            <a:ext cx="17068800" cy="351914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7150" y="368009"/>
            <a:ext cx="8162098" cy="5386183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"/>
          <p:cNvSpPr txBox="1"/>
          <p:nvPr/>
        </p:nvSpPr>
        <p:spPr>
          <a:xfrm>
            <a:off x="609599" y="796725"/>
            <a:ext cx="55716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325" tIns="213325" rIns="213325" bIns="2133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4C6B"/>
              </a:buClr>
              <a:buSzPts val="8800"/>
              <a:buFont typeface="Arial"/>
              <a:buNone/>
            </a:pPr>
            <a:r>
              <a:rPr lang="en-US" sz="8800" b="1">
                <a:solidFill>
                  <a:srgbClr val="0A4C6B"/>
                </a:solidFill>
              </a:rPr>
              <a:t>NTEE V2</a:t>
            </a:r>
            <a:endParaRPr sz="8800" b="1" i="0" u="none" strike="noStrike" cap="none">
              <a:solidFill>
                <a:srgbClr val="0A4C6B"/>
              </a:solidFill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1350153" y="6708089"/>
            <a:ext cx="1188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parse_ntee(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ntee.group   = "all",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ntee.code    = "A2x",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ntee.orgtype = "all"  )</a:t>
            </a:r>
            <a:endParaRPr/>
          </a:p>
        </p:txBody>
      </p:sp>
      <p:sp>
        <p:nvSpPr>
          <p:cNvPr id="558" name="Google Shape;558;p7"/>
          <p:cNvSpPr txBox="1"/>
          <p:nvPr/>
        </p:nvSpPr>
        <p:spPr>
          <a:xfrm>
            <a:off x="6907129" y="6502819"/>
            <a:ext cx="118872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#&gt;        "ART-A26-MT"  "ART-A20-PA"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#&gt;        "ART-A25-PA“   "ART-A20-MS"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#&gt;        "ART-A26-MM” "ART-A23-RG"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#&gt;        "ART-A20-NS"   "ART-A20-RG"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#&gt;        "ART-A24-RG"   "ART-A25-RG"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#&gt;        "ART-A26-RG"   "ART-A27-RG"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71c20ac1c_2_18"/>
          <p:cNvSpPr/>
          <p:nvPr/>
        </p:nvSpPr>
        <p:spPr>
          <a:xfrm>
            <a:off x="5015514" y="0"/>
            <a:ext cx="12053400" cy="9601200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g3171c20ac1c_2_18"/>
          <p:cNvPicPr preferRelativeResize="0"/>
          <p:nvPr/>
        </p:nvPicPr>
        <p:blipFill rotWithShape="1">
          <a:blip r:embed="rId3">
            <a:alphaModFix/>
          </a:blip>
          <a:srcRect t="-24937"/>
          <a:stretch/>
        </p:blipFill>
        <p:spPr>
          <a:xfrm>
            <a:off x="13578756" y="9166656"/>
            <a:ext cx="3188151" cy="1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3171c20ac1c_2_18"/>
          <p:cNvSpPr/>
          <p:nvPr/>
        </p:nvSpPr>
        <p:spPr>
          <a:xfrm>
            <a:off x="215299" y="8782050"/>
            <a:ext cx="45789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g3171c20ac1c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1302"/>
            <a:ext cx="4710714" cy="471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3171c20ac1c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710714" cy="254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3171c20ac1c_2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3103" y="991892"/>
            <a:ext cx="11118222" cy="67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27;g3171c20ac1c_4_195">
            <a:extLst>
              <a:ext uri="{FF2B5EF4-FFF2-40B4-BE49-F238E27FC236}">
                <a16:creationId xmlns:a16="http://schemas.microsoft.com/office/drawing/2014/main" id="{24CA7CED-C988-A0DE-A89D-A07B2430BE5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91968" y="7425260"/>
            <a:ext cx="4361726" cy="27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3;g3171c20ac1c_2_18">
            <a:extLst>
              <a:ext uri="{FF2B5EF4-FFF2-40B4-BE49-F238E27FC236}">
                <a16:creationId xmlns:a16="http://schemas.microsoft.com/office/drawing/2014/main" id="{7301686A-B10E-2F58-23EC-03D6BEC30B77}"/>
              </a:ext>
            </a:extLst>
          </p:cNvPr>
          <p:cNvSpPr/>
          <p:nvPr/>
        </p:nvSpPr>
        <p:spPr>
          <a:xfrm>
            <a:off x="5015514" y="0"/>
            <a:ext cx="12053400" cy="9601200"/>
          </a:xfrm>
          <a:prstGeom prst="rect">
            <a:avLst/>
          </a:prstGeom>
          <a:solidFill>
            <a:srgbClr val="0A4C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5"/>
          <p:cNvSpPr txBox="1"/>
          <p:nvPr/>
        </p:nvSpPr>
        <p:spPr>
          <a:xfrm>
            <a:off x="5888710" y="685860"/>
            <a:ext cx="8430825" cy="735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|YEAR |     990|   990EZ|   990PF|   990T|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|:----|-------:|-------:|-------:|------:|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|2007 |      17|      17|       0|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|2008 |      87|     114|      20|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|2009 |  33,311|  15,470|    2345|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|2010 | 123,026|  63,326|   25249|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|2011 | 159,504|  82,048|   34597|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|2012 | 179,688|  93,750|   39933|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|2013 | 198,856| 104,375|   45887|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|2014 | 218,620| 116,417|   53442|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|2015 | 233,520| 124,894|   58815|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|2016 | 243,903| 130,485|   62988|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|2017 | 261,612| 139,146|   68950|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|2018 | 271,442| 149,384|   80138|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|2019 | 283,741| 152,669|   87805|      0|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|2020 | 323,393| 172,020| 116,484| 23,302|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|2021 | 355,254| 219,703| 129,136| 24,575|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Aptos Mono" panose="020B0009020202020204" pitchFamily="49" charset="0"/>
                <a:sym typeface="Arial"/>
              </a:rPr>
              <a:t>|2022 | 663,940| 349,484| 176,778| 38,610|</a:t>
            </a:r>
            <a:endParaRPr sz="1100" b="1" dirty="0">
              <a:solidFill>
                <a:srgbClr val="FFFF99"/>
              </a:solidFill>
              <a:latin typeface="Aptos Mono" panose="020B000902020202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ptos Mono" panose="020B0009020202020204" pitchFamily="49" charset="0"/>
                <a:sym typeface="Arial"/>
              </a:rPr>
              <a:t>|2023 | 235,492| 266,856| 179,826|   8866|</a:t>
            </a:r>
            <a:endParaRPr sz="1100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860" name="Google Shape;860;p25"/>
          <p:cNvSpPr txBox="1"/>
          <p:nvPr/>
        </p:nvSpPr>
        <p:spPr>
          <a:xfrm flipH="1">
            <a:off x="13732120" y="6908438"/>
            <a:ext cx="31409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First year </a:t>
            </a:r>
            <a:r>
              <a:rPr lang="en-US" sz="2400" b="1" dirty="0" err="1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efiling</a:t>
            </a:r>
            <a:r>
              <a:rPr lang="en-US" sz="2400" b="1" dirty="0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 is mandatory</a:t>
            </a:r>
            <a:endParaRPr b="1" dirty="0">
              <a:solidFill>
                <a:srgbClr val="FFFF99"/>
              </a:solidFill>
            </a:endParaRPr>
          </a:p>
        </p:txBody>
      </p:sp>
      <p:pic>
        <p:nvPicPr>
          <p:cNvPr id="2" name="Google Shape;568;g3171c20ac1c_2_18">
            <a:extLst>
              <a:ext uri="{FF2B5EF4-FFF2-40B4-BE49-F238E27FC236}">
                <a16:creationId xmlns:a16="http://schemas.microsoft.com/office/drawing/2014/main" id="{A908324C-ED8A-2A15-FB5A-7E672A5E97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10714" cy="254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67;g3171c20ac1c_2_18">
            <a:extLst>
              <a:ext uri="{FF2B5EF4-FFF2-40B4-BE49-F238E27FC236}">
                <a16:creationId xmlns:a16="http://schemas.microsoft.com/office/drawing/2014/main" id="{5260C2F5-752D-48A7-1B55-3891B6117A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1302"/>
            <a:ext cx="4710714" cy="4710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5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822</Words>
  <Application>Microsoft Office PowerPoint</Application>
  <PresentationFormat>Custom</PresentationFormat>
  <Paragraphs>181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Droid Sans Mono</vt:lpstr>
      <vt:lpstr>SimHei</vt:lpstr>
      <vt:lpstr>Arial</vt:lpstr>
      <vt:lpstr>Noto Sans Symbols</vt:lpstr>
      <vt:lpstr>Aptos Mono</vt:lpstr>
      <vt:lpstr>Oswald</vt:lpstr>
      <vt:lpstr>Play</vt:lpstr>
      <vt:lpstr>Lato</vt:lpstr>
      <vt:lpstr>Aptos Black</vt:lpstr>
      <vt:lpstr>Verdana</vt:lpstr>
      <vt:lpstr>Office Theme</vt:lpstr>
      <vt:lpstr>1_Office Theme</vt:lpstr>
      <vt:lpstr>2_Office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together:   modular and transparent  data engineering workflows</vt:lpstr>
      <vt:lpstr>PowerPoint Presentation</vt:lpstr>
      <vt:lpstr>Nonprofits at the Glass Cliff? A Research Example</vt:lpstr>
      <vt:lpstr>The Big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Processed Data Visual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Jesse Lecy</dc:creator>
  <cp:lastModifiedBy>Jesse Lecy</cp:lastModifiedBy>
  <cp:revision>3</cp:revision>
  <dcterms:created xsi:type="dcterms:W3CDTF">2024-11-14T18:36:55Z</dcterms:created>
  <dcterms:modified xsi:type="dcterms:W3CDTF">2024-11-22T12:44:38Z</dcterms:modified>
</cp:coreProperties>
</file>