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88" r:id="rId2"/>
    <p:sldMasterId id="2147483704" r:id="rId3"/>
  </p:sldMasterIdLst>
  <p:notesMasterIdLst>
    <p:notesMasterId r:id="rId33"/>
  </p:notesMasterIdLst>
  <p:handoutMasterIdLst>
    <p:handoutMasterId r:id="rId34"/>
  </p:handoutMasterIdLst>
  <p:sldIdLst>
    <p:sldId id="257" r:id="rId4"/>
    <p:sldId id="464" r:id="rId5"/>
    <p:sldId id="465" r:id="rId6"/>
    <p:sldId id="466" r:id="rId7"/>
    <p:sldId id="467" r:id="rId8"/>
    <p:sldId id="468" r:id="rId9"/>
    <p:sldId id="477" r:id="rId10"/>
    <p:sldId id="471" r:id="rId11"/>
    <p:sldId id="472" r:id="rId12"/>
    <p:sldId id="473" r:id="rId13"/>
    <p:sldId id="469" r:id="rId14"/>
    <p:sldId id="470" r:id="rId15"/>
    <p:sldId id="474" r:id="rId16"/>
    <p:sldId id="475" r:id="rId17"/>
    <p:sldId id="274" r:id="rId18"/>
    <p:sldId id="275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63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6B8"/>
    <a:srgbClr val="3E393B"/>
    <a:srgbClr val="F9FAF9"/>
    <a:srgbClr val="474345"/>
    <a:srgbClr val="4D494B"/>
    <a:srgbClr val="A64C24"/>
    <a:srgbClr val="534F51"/>
    <a:srgbClr val="F0BA1B"/>
    <a:srgbClr val="F7F6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30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5E4EA1-A99D-B048-BA0C-79C029FED16D}" type="datetimeFigureOut"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29975D-F705-A745-832F-2C52B7964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341F68-DADF-2547-A6B4-F95624CB91F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910B79-A433-044A-A8FC-6C2E110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71c20ac1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171c20ac1c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3171c20ac1c_2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1733c988b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1733c988b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g31733c988b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7200"/>
            <a:ext cx="3721608" cy="100793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65815" y="-496181"/>
            <a:ext cx="158491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</a:t>
            </a:r>
            <a:r>
              <a:rPr lang="en-US" sz="1200" b="1" dirty="0">
                <a:solidFill>
                  <a:schemeClr val="accent2"/>
                </a:solidFill>
              </a:rPr>
              <a:t>Cover A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36955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Light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5815" y="-496181"/>
            <a:ext cx="1860156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Light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65815" y="-496181"/>
            <a:ext cx="182093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65815" y="-496181"/>
            <a:ext cx="1415941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Blank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A">
  <p:cSld name="Cover A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/>
          <p:nvPr/>
        </p:nvSpPr>
        <p:spPr>
          <a:xfrm>
            <a:off x="2" y="6347638"/>
            <a:ext cx="3274828" cy="5103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57200"/>
            <a:ext cx="3721608" cy="100793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5"/>
          <p:cNvSpPr/>
          <p:nvPr/>
        </p:nvSpPr>
        <p:spPr>
          <a:xfrm>
            <a:off x="265816" y="-496181"/>
            <a:ext cx="1588904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Cover A</a:t>
            </a:r>
            <a:endParaRPr sz="1286"/>
          </a:p>
        </p:txBody>
      </p:sp>
    </p:spTree>
    <p:extLst>
      <p:ext uri="{BB962C8B-B14F-4D97-AF65-F5344CB8AC3E}">
        <p14:creationId xmlns:p14="http://schemas.microsoft.com/office/powerpoint/2010/main" val="3505599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">
  <p:cSld name="Divider Dark">
    <p:bg>
      <p:bgPr>
        <a:gradFill>
          <a:gsLst>
            <a:gs pos="0">
              <a:srgbClr val="474345"/>
            </a:gs>
            <a:gs pos="100000">
              <a:srgbClr val="36333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1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5" name="Google Shape;105;p51"/>
          <p:cNvSpPr txBox="1"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51"/>
          <p:cNvPicPr preferRelativeResize="0"/>
          <p:nvPr/>
        </p:nvPicPr>
        <p:blipFill rotWithShape="1">
          <a:blip r:embed="rId2">
            <a:alphaModFix/>
          </a:blip>
          <a:srcRect t="-24944"/>
          <a:stretch/>
        </p:blipFill>
        <p:spPr>
          <a:xfrm>
            <a:off x="320676" y="6521450"/>
            <a:ext cx="2391114" cy="1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1"/>
          <p:cNvSpPr/>
          <p:nvPr/>
        </p:nvSpPr>
        <p:spPr>
          <a:xfrm>
            <a:off x="265816" y="-496181"/>
            <a:ext cx="1901940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Divider Dark</a:t>
            </a:r>
            <a:endParaRPr sz="119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1"/>
          <p:cNvSpPr/>
          <p:nvPr/>
        </p:nvSpPr>
        <p:spPr>
          <a:xfrm>
            <a:off x="-550071" y="117081"/>
            <a:ext cx="231648" cy="231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1"/>
          <p:cNvSpPr/>
          <p:nvPr/>
        </p:nvSpPr>
        <p:spPr>
          <a:xfrm>
            <a:off x="-550071" y="452572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1"/>
          <p:cNvSpPr/>
          <p:nvPr/>
        </p:nvSpPr>
        <p:spPr>
          <a:xfrm>
            <a:off x="-550071" y="788062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1"/>
          <p:cNvSpPr/>
          <p:nvPr/>
        </p:nvSpPr>
        <p:spPr>
          <a:xfrm>
            <a:off x="-550071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1"/>
          <p:cNvSpPr/>
          <p:nvPr/>
        </p:nvSpPr>
        <p:spPr>
          <a:xfrm>
            <a:off x="-550071" y="1459041"/>
            <a:ext cx="231648" cy="23164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1"/>
          <p:cNvSpPr txBox="1"/>
          <p:nvPr/>
        </p:nvSpPr>
        <p:spPr>
          <a:xfrm rot="-5400000">
            <a:off x="-1564566" y="700164"/>
            <a:ext cx="1637674" cy="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URBAN COLOR PALETTE</a:t>
            </a:r>
            <a:endParaRPr sz="1000" b="1">
              <a:solidFill>
                <a:srgbClr val="928D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710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Blue">
  <p:cSld name="Divider Blue">
    <p:bg>
      <p:bgPr>
        <a:gradFill>
          <a:gsLst>
            <a:gs pos="0">
              <a:schemeClr val="accent1"/>
            </a:gs>
            <a:gs pos="97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53"/>
          <p:cNvPicPr preferRelativeResize="0"/>
          <p:nvPr/>
        </p:nvPicPr>
        <p:blipFill rotWithShape="1">
          <a:blip r:embed="rId2">
            <a:alphaModFix/>
          </a:blip>
          <a:srcRect t="-24944"/>
          <a:stretch/>
        </p:blipFill>
        <p:spPr>
          <a:xfrm>
            <a:off x="320676" y="6521450"/>
            <a:ext cx="2391114" cy="1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3"/>
          <p:cNvSpPr/>
          <p:nvPr/>
        </p:nvSpPr>
        <p:spPr>
          <a:xfrm>
            <a:off x="265816" y="-496181"/>
            <a:ext cx="1892603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Divider Blue</a:t>
            </a:r>
            <a:endParaRPr sz="119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6762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4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1" name="Google Shape;121;p54"/>
          <p:cNvSpPr txBox="1">
            <a:spLocks noGrp="1"/>
          </p:cNvSpPr>
          <p:nvPr>
            <p:ph type="title"/>
          </p:nvPr>
        </p:nvSpPr>
        <p:spPr>
          <a:xfrm>
            <a:off x="457200" y="533401"/>
            <a:ext cx="112776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body" idx="1"/>
          </p:nvPr>
        </p:nvSpPr>
        <p:spPr>
          <a:xfrm>
            <a:off x="457201" y="1690689"/>
            <a:ext cx="10214658" cy="436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marL="326578" lvl="0" indent="-30299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marL="653156" lvl="1" indent="-290292" algn="l">
              <a:lnSpc>
                <a:spcPct val="108000"/>
              </a:lnSpc>
              <a:spcBef>
                <a:spcPts val="1600"/>
              </a:spcBef>
              <a:spcAft>
                <a:spcPts val="0"/>
              </a:spcAft>
              <a:buSzPts val="28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979734" lvl="2" indent="-277591" algn="l">
              <a:lnSpc>
                <a:spcPct val="108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marL="1306312" lvl="3" indent="-277591" algn="l">
              <a:lnSpc>
                <a:spcPct val="108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marL="1632890" lvl="4" indent="-277591" algn="l">
              <a:lnSpc>
                <a:spcPct val="108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54"/>
          <p:cNvSpPr/>
          <p:nvPr/>
        </p:nvSpPr>
        <p:spPr>
          <a:xfrm>
            <a:off x="265816" y="-496181"/>
            <a:ext cx="1998300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Title + Bullets</a:t>
            </a:r>
            <a:endParaRPr sz="119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4"/>
          <p:cNvSpPr txBox="1">
            <a:spLocks noGrp="1"/>
          </p:cNvSpPr>
          <p:nvPr>
            <p:ph type="body" idx="2"/>
          </p:nvPr>
        </p:nvSpPr>
        <p:spPr>
          <a:xfrm>
            <a:off x="457201" y="10528"/>
            <a:ext cx="2718693" cy="307746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80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53156" lvl="1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2pPr>
            <a:lvl3pPr marL="979734" lvl="2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3pPr>
            <a:lvl4pPr marL="1306312" lvl="3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4pPr>
            <a:lvl5pPr marL="1632890" lvl="4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7407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55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27" name="Google Shape;127;p55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55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" name="Google Shape;129;p55"/>
          <p:cNvSpPr txBox="1">
            <a:spLocks noGrp="1"/>
          </p:cNvSpPr>
          <p:nvPr>
            <p:ph type="title"/>
          </p:nvPr>
        </p:nvSpPr>
        <p:spPr>
          <a:xfrm>
            <a:off x="457200" y="533401"/>
            <a:ext cx="112776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5"/>
          <p:cNvSpPr>
            <a:spLocks noGrp="1"/>
          </p:cNvSpPr>
          <p:nvPr>
            <p:ph type="dgm" idx="2"/>
          </p:nvPr>
        </p:nvSpPr>
        <p:spPr>
          <a:xfrm>
            <a:off x="838200" y="2111376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42857" cy="214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42857" cy="214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55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6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>
            <a:spLocks noGrp="1"/>
          </p:cNvSpPr>
          <p:nvPr>
            <p:ph type="title"/>
          </p:nvPr>
        </p:nvSpPr>
        <p:spPr>
          <a:xfrm>
            <a:off x="457200" y="533401"/>
            <a:ext cx="112776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6"/>
          <p:cNvSpPr txBox="1">
            <a:spLocks noGrp="1"/>
          </p:cNvSpPr>
          <p:nvPr>
            <p:ph type="body" idx="1"/>
          </p:nvPr>
        </p:nvSpPr>
        <p:spPr>
          <a:xfrm>
            <a:off x="457200" y="1825627"/>
            <a:ext cx="11277600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26578" lvl="0" indent="-24493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marL="653156" lvl="1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2pPr>
            <a:lvl3pPr marL="979734" lvl="2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3pPr>
            <a:lvl4pPr marL="1306312" lvl="3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4pPr>
            <a:lvl5pPr marL="1632890" lvl="4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42857" cy="214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5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42857" cy="214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56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4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300984"/>
          </a:xfrm>
          <a:solidFill>
            <a:schemeClr val="bg2">
              <a:lumMod val="85000"/>
            </a:schemeClr>
          </a:solidFill>
        </p:spPr>
        <p:txBody>
          <a:bodyPr lIns="182880" rIns="182880" anchor="t"/>
          <a:lstStyle>
            <a:lvl1pPr marL="0" indent="0" algn="ctr"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Drag picture to placeholder or click icon to add from a file.</a:t>
            </a:r>
            <a:br>
              <a:rPr lang="en-US" dirty="0"/>
            </a:br>
            <a:r>
              <a:rPr lang="en-US" dirty="0"/>
              <a:t>Photo will be cropped to 960x260 pixels.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488944"/>
            <a:ext cx="3721608" cy="10079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5815" y="-496181"/>
            <a:ext cx="243205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  <a:prstDash val="solid"/>
          </a:ln>
        </p:spPr>
        <p:txBody>
          <a:bodyPr wrap="none" lIns="182880" tIns="91440" rIns="182880" bIns="18288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Master: Cover B with image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9602185-155F-114D-ABC9-23953F6B44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725684"/>
            <a:ext cx="5638800" cy="417677"/>
          </a:xfrm>
        </p:spPr>
        <p:txBody>
          <a:bodyPr anchor="b">
            <a:normAutofit/>
          </a:bodyPr>
          <a:lstStyle>
            <a:lvl1pPr marL="0" indent="0" algn="r">
              <a:buNone/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optional author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2088" userDrawn="1">
          <p15:clr>
            <a:srgbClr val="FBAE40"/>
          </p15:clr>
        </p15:guide>
        <p15:guide id="3" orient="horz" pos="3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7"/>
          <p:cNvSpPr txBox="1">
            <a:spLocks noGrp="1"/>
          </p:cNvSpPr>
          <p:nvPr>
            <p:ph type="title"/>
          </p:nvPr>
        </p:nvSpPr>
        <p:spPr>
          <a:xfrm>
            <a:off x="457200" y="533401"/>
            <a:ext cx="112776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7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3" name="Google Shape;143;p57"/>
          <p:cNvSpPr/>
          <p:nvPr/>
        </p:nvSpPr>
        <p:spPr>
          <a:xfrm>
            <a:off x="265816" y="-496181"/>
            <a:ext cx="1690172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Title Only</a:t>
            </a:r>
            <a:endParaRPr sz="119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7"/>
          <p:cNvSpPr txBox="1">
            <a:spLocks noGrp="1"/>
          </p:cNvSpPr>
          <p:nvPr>
            <p:ph type="body" idx="1"/>
          </p:nvPr>
        </p:nvSpPr>
        <p:spPr>
          <a:xfrm>
            <a:off x="457201" y="10528"/>
            <a:ext cx="2718693" cy="307746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80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53156" lvl="1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2pPr>
            <a:lvl3pPr marL="979734" lvl="2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3pPr>
            <a:lvl4pPr marL="1306312" lvl="3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4pPr>
            <a:lvl5pPr marL="1632890" lvl="4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053641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B with image">
  <p:cSld name="Cover B with imag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8"/>
          <p:cNvSpPr/>
          <p:nvPr/>
        </p:nvSpPr>
        <p:spPr>
          <a:xfrm>
            <a:off x="2" y="6347638"/>
            <a:ext cx="3274828" cy="510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330098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148" name="Google Shape;148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488944"/>
            <a:ext cx="3721608" cy="100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8"/>
          <p:cNvSpPr/>
          <p:nvPr/>
        </p:nvSpPr>
        <p:spPr>
          <a:xfrm>
            <a:off x="265816" y="-496181"/>
            <a:ext cx="2434160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Cover B with image</a:t>
            </a:r>
            <a:endParaRPr sz="1286"/>
          </a:p>
        </p:txBody>
      </p:sp>
      <p:sp>
        <p:nvSpPr>
          <p:cNvPr id="150" name="Google Shape;150;p58"/>
          <p:cNvSpPr txBox="1">
            <a:spLocks noGrp="1"/>
          </p:cNvSpPr>
          <p:nvPr>
            <p:ph type="body" idx="1"/>
          </p:nvPr>
        </p:nvSpPr>
        <p:spPr>
          <a:xfrm>
            <a:off x="6096000" y="5725684"/>
            <a:ext cx="5638800" cy="4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326578" lvl="0" indent="-163289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  <a:defRPr sz="1199">
                <a:solidFill>
                  <a:srgbClr val="969696"/>
                </a:solidFill>
              </a:defRPr>
            </a:lvl1pPr>
            <a:lvl2pPr marL="653156" lvl="1" indent="-163289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2pPr>
            <a:lvl3pPr marL="979734" lvl="2" indent="-163289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None/>
              <a:defRPr/>
            </a:lvl3pPr>
            <a:lvl4pPr marL="1306312" lvl="3" indent="-163289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None/>
              <a:defRPr/>
            </a:lvl4pPr>
            <a:lvl5pPr marL="1632890" lvl="4" indent="-163289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None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466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088">
          <p15:clr>
            <a:srgbClr val="FBAE40"/>
          </p15:clr>
        </p15:guide>
        <p15:guide id="2" orient="horz" pos="3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Large">
  <p:cSld name="Bullets Larg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9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3" name="Google Shape;153;p59"/>
          <p:cNvSpPr/>
          <p:nvPr/>
        </p:nvSpPr>
        <p:spPr>
          <a:xfrm>
            <a:off x="5265862" y="812181"/>
            <a:ext cx="5908591" cy="498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9"/>
          <p:cNvSpPr txBox="1">
            <a:spLocks noGrp="1"/>
          </p:cNvSpPr>
          <p:nvPr>
            <p:ph type="title"/>
          </p:nvPr>
        </p:nvSpPr>
        <p:spPr>
          <a:xfrm>
            <a:off x="457200" y="533401"/>
            <a:ext cx="112776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Font typeface="Lato"/>
              <a:buNone/>
              <a:defRPr sz="34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9"/>
          <p:cNvSpPr txBox="1">
            <a:spLocks noGrp="1"/>
          </p:cNvSpPr>
          <p:nvPr>
            <p:ph type="body" idx="1"/>
          </p:nvPr>
        </p:nvSpPr>
        <p:spPr>
          <a:xfrm>
            <a:off x="457201" y="1690689"/>
            <a:ext cx="10214658" cy="436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marL="326578" lvl="0" indent="-36649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4480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653156" lvl="1" indent="-341092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SzPts val="3920"/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979734" lvl="2" indent="-341092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SzPts val="3920"/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306312" lvl="3" indent="-341092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SzPts val="3920"/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632890" lvl="4" indent="-341093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SzPts val="3920"/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  <a:lvl6pPr marL="1959468" lvl="5" indent="-244933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9"/>
          <p:cNvSpPr/>
          <p:nvPr/>
        </p:nvSpPr>
        <p:spPr>
          <a:xfrm>
            <a:off x="265817" y="-496181"/>
            <a:ext cx="2468661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Title + Large Bullets</a:t>
            </a:r>
            <a:endParaRPr sz="119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9"/>
          <p:cNvSpPr txBox="1">
            <a:spLocks noGrp="1"/>
          </p:cNvSpPr>
          <p:nvPr>
            <p:ph type="body" idx="2"/>
          </p:nvPr>
        </p:nvSpPr>
        <p:spPr>
          <a:xfrm>
            <a:off x="457201" y="10528"/>
            <a:ext cx="2718693" cy="307746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80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53156" lvl="1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2pPr>
            <a:lvl3pPr marL="979734" lvl="2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3pPr>
            <a:lvl4pPr marL="1306312" lvl="3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4pPr>
            <a:lvl5pPr marL="1632890" lvl="4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3993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with annotation">
  <p:cSld name="Figure with annota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0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0" name="Google Shape;160;p60"/>
          <p:cNvSpPr/>
          <p:nvPr/>
        </p:nvSpPr>
        <p:spPr>
          <a:xfrm>
            <a:off x="5257800" y="533400"/>
            <a:ext cx="64770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0"/>
          <p:cNvSpPr txBox="1">
            <a:spLocks noGrp="1"/>
          </p:cNvSpPr>
          <p:nvPr>
            <p:ph type="title"/>
          </p:nvPr>
        </p:nvSpPr>
        <p:spPr>
          <a:xfrm>
            <a:off x="457201" y="533400"/>
            <a:ext cx="3829051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Lato"/>
              <a:buNone/>
              <a:defRPr sz="2200" b="1" i="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0"/>
          <p:cNvSpPr/>
          <p:nvPr/>
        </p:nvSpPr>
        <p:spPr>
          <a:xfrm>
            <a:off x="265815" y="-496181"/>
            <a:ext cx="2634188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Figure with annotation</a:t>
            </a:r>
            <a:endParaRPr sz="119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0"/>
          <p:cNvSpPr txBox="1">
            <a:spLocks noGrp="1"/>
          </p:cNvSpPr>
          <p:nvPr>
            <p:ph type="body" idx="1"/>
          </p:nvPr>
        </p:nvSpPr>
        <p:spPr>
          <a:xfrm>
            <a:off x="5257800" y="533400"/>
            <a:ext cx="64770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>
                <a:solidFill>
                  <a:srgbClr val="BFBFBF"/>
                </a:solidFill>
              </a:defRPr>
            </a:lvl1pPr>
            <a:lvl2pPr marL="653156" lvl="1" indent="-29029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▪"/>
              <a:defRPr/>
            </a:lvl2pPr>
            <a:lvl3pPr marL="979734" lvl="2" indent="-27759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  <a:defRPr/>
            </a:lvl3pPr>
            <a:lvl4pPr marL="1306312" lvl="3" indent="-27759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  <a:defRPr/>
            </a:lvl4pPr>
            <a:lvl5pPr marL="1632890" lvl="4" indent="-27759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60"/>
          <p:cNvSpPr txBox="1">
            <a:spLocks noGrp="1"/>
          </p:cNvSpPr>
          <p:nvPr>
            <p:ph type="body" idx="2"/>
          </p:nvPr>
        </p:nvSpPr>
        <p:spPr>
          <a:xfrm>
            <a:off x="457201" y="10528"/>
            <a:ext cx="2718693" cy="307746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80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53156" lvl="1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2pPr>
            <a:lvl3pPr marL="979734" lvl="2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3pPr>
            <a:lvl4pPr marL="1306312" lvl="3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4pPr>
            <a:lvl5pPr marL="1632890" lvl="4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9981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with bullets">
  <p:cSld name="Figure with bulle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7" name="Google Shape;167;p6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657600" cy="171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Lato"/>
              <a:buNone/>
              <a:defRPr sz="2200" b="1" i="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1"/>
          <p:cNvSpPr txBox="1">
            <a:spLocks noGrp="1"/>
          </p:cNvSpPr>
          <p:nvPr>
            <p:ph type="body" idx="1"/>
          </p:nvPr>
        </p:nvSpPr>
        <p:spPr>
          <a:xfrm>
            <a:off x="457200" y="2481265"/>
            <a:ext cx="3657600" cy="325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326578" lvl="0" indent="-3029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  <a:defRPr sz="2200">
                <a:solidFill>
                  <a:schemeClr val="dk1"/>
                </a:solidFill>
              </a:defRPr>
            </a:lvl1pPr>
            <a:lvl2pPr marL="653156" lvl="1" indent="-30299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80"/>
              <a:buChar char="▪"/>
              <a:defRPr sz="2200">
                <a:solidFill>
                  <a:schemeClr val="dk1"/>
                </a:solidFill>
              </a:defRPr>
            </a:lvl2pPr>
            <a:lvl3pPr marL="979734" lvl="2" indent="-30299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80"/>
              <a:buChar char="▪"/>
              <a:defRPr sz="2200">
                <a:solidFill>
                  <a:schemeClr val="dk1"/>
                </a:solidFill>
              </a:defRPr>
            </a:lvl3pPr>
            <a:lvl4pPr marL="1306312" lvl="3" indent="-30299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80"/>
              <a:buChar char="▪"/>
              <a:defRPr sz="2200">
                <a:solidFill>
                  <a:schemeClr val="dk1"/>
                </a:solidFill>
              </a:defRPr>
            </a:lvl4pPr>
            <a:lvl5pPr marL="1632890" lvl="4" indent="-30299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80"/>
              <a:buChar char="▪"/>
              <a:defRPr sz="2200">
                <a:solidFill>
                  <a:schemeClr val="dk1"/>
                </a:solidFill>
              </a:defRPr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61"/>
          <p:cNvSpPr/>
          <p:nvPr/>
        </p:nvSpPr>
        <p:spPr>
          <a:xfrm>
            <a:off x="265816" y="-496181"/>
            <a:ext cx="3310492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Figure with annotation + bullets</a:t>
            </a:r>
            <a:endParaRPr sz="119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1"/>
          <p:cNvSpPr txBox="1">
            <a:spLocks noGrp="1"/>
          </p:cNvSpPr>
          <p:nvPr>
            <p:ph type="body" idx="2"/>
          </p:nvPr>
        </p:nvSpPr>
        <p:spPr>
          <a:xfrm>
            <a:off x="5257800" y="533400"/>
            <a:ext cx="64770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>
                <a:solidFill>
                  <a:srgbClr val="DEDEDE"/>
                </a:solidFill>
              </a:defRPr>
            </a:lvl1pPr>
            <a:lvl2pPr marL="653156" lvl="1" indent="-29029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▪"/>
              <a:defRPr/>
            </a:lvl2pPr>
            <a:lvl3pPr marL="979734" lvl="2" indent="-27759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  <a:defRPr/>
            </a:lvl3pPr>
            <a:lvl4pPr marL="1306312" lvl="3" indent="-27759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  <a:defRPr/>
            </a:lvl4pPr>
            <a:lvl5pPr marL="1632890" lvl="4" indent="-27759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61"/>
          <p:cNvSpPr txBox="1">
            <a:spLocks noGrp="1"/>
          </p:cNvSpPr>
          <p:nvPr>
            <p:ph type="body" idx="3"/>
          </p:nvPr>
        </p:nvSpPr>
        <p:spPr>
          <a:xfrm>
            <a:off x="457201" y="10528"/>
            <a:ext cx="2718693" cy="307746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80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53156" lvl="1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2pPr>
            <a:lvl3pPr marL="979734" lvl="2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3pPr>
            <a:lvl4pPr marL="1306312" lvl="3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4pPr>
            <a:lvl5pPr marL="1632890" lvl="4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778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ight">
  <p:cSld name="Divider Light">
    <p:bg>
      <p:bgPr>
        <a:solidFill>
          <a:srgbClr val="F2F2F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2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4" name="Google Shape;174;p62"/>
          <p:cNvSpPr txBox="1"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Lato"/>
              <a:buNone/>
              <a:def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2"/>
          <p:cNvSpPr/>
          <p:nvPr/>
        </p:nvSpPr>
        <p:spPr>
          <a:xfrm>
            <a:off x="265816" y="-496181"/>
            <a:ext cx="1935787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Divider Light</a:t>
            </a:r>
            <a:endParaRPr sz="119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3867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ight">
  <p:cSld name="Quote Light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3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8" name="Google Shape;178;p63"/>
          <p:cNvSpPr txBox="1">
            <a:spLocks noGrp="1"/>
          </p:cNvSpPr>
          <p:nvPr>
            <p:ph type="title"/>
          </p:nvPr>
        </p:nvSpPr>
        <p:spPr>
          <a:xfrm>
            <a:off x="457200" y="533401"/>
            <a:ext cx="112776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3"/>
          <p:cNvSpPr txBox="1">
            <a:spLocks noGrp="1"/>
          </p:cNvSpPr>
          <p:nvPr>
            <p:ph type="body" idx="1"/>
          </p:nvPr>
        </p:nvSpPr>
        <p:spPr>
          <a:xfrm>
            <a:off x="768097" y="1889127"/>
            <a:ext cx="10966704" cy="40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 i="1">
                <a:solidFill>
                  <a:schemeClr val="accent2"/>
                </a:solidFill>
              </a:defRPr>
            </a:lvl1pPr>
            <a:lvl2pPr marL="653156" lvl="1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2pPr>
            <a:lvl3pPr marL="979734" lvl="2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3pPr>
            <a:lvl4pPr marL="1306312" lvl="3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4pPr>
            <a:lvl5pPr marL="1632890" lvl="4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63"/>
          <p:cNvSpPr/>
          <p:nvPr/>
        </p:nvSpPr>
        <p:spPr>
          <a:xfrm>
            <a:off x="265816" y="-496181"/>
            <a:ext cx="1858755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Quote Light</a:t>
            </a:r>
            <a:endParaRPr sz="1286"/>
          </a:p>
        </p:txBody>
      </p:sp>
    </p:spTree>
    <p:extLst>
      <p:ext uri="{BB962C8B-B14F-4D97-AF65-F5344CB8AC3E}">
        <p14:creationId xmlns:p14="http://schemas.microsoft.com/office/powerpoint/2010/main" val="308320103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">
  <p:cSld name="Quote Dark">
    <p:bg>
      <p:bgPr>
        <a:gradFill>
          <a:gsLst>
            <a:gs pos="0">
              <a:srgbClr val="474345"/>
            </a:gs>
            <a:gs pos="100000">
              <a:srgbClr val="36333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4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3" name="Google Shape;183;p64"/>
          <p:cNvSpPr txBox="1">
            <a:spLocks noGrp="1"/>
          </p:cNvSpPr>
          <p:nvPr>
            <p:ph type="title"/>
          </p:nvPr>
        </p:nvSpPr>
        <p:spPr>
          <a:xfrm>
            <a:off x="457200" y="533401"/>
            <a:ext cx="112776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60"/>
              <a:buFont typeface="Lat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64"/>
          <p:cNvPicPr preferRelativeResize="0"/>
          <p:nvPr/>
        </p:nvPicPr>
        <p:blipFill rotWithShape="1">
          <a:blip r:embed="rId2">
            <a:alphaModFix/>
          </a:blip>
          <a:srcRect t="-24944"/>
          <a:stretch/>
        </p:blipFill>
        <p:spPr>
          <a:xfrm>
            <a:off x="320676" y="6521450"/>
            <a:ext cx="2391114" cy="1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4"/>
          <p:cNvSpPr txBox="1">
            <a:spLocks noGrp="1"/>
          </p:cNvSpPr>
          <p:nvPr>
            <p:ph type="body" idx="1"/>
          </p:nvPr>
        </p:nvSpPr>
        <p:spPr>
          <a:xfrm>
            <a:off x="768097" y="1889127"/>
            <a:ext cx="10966704" cy="40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 i="1">
                <a:solidFill>
                  <a:schemeClr val="accent2"/>
                </a:solidFill>
              </a:defRPr>
            </a:lvl1pPr>
            <a:lvl2pPr marL="653156" lvl="1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2pPr>
            <a:lvl3pPr marL="979734" lvl="2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3pPr>
            <a:lvl4pPr marL="1306312" lvl="3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4pPr>
            <a:lvl5pPr marL="1632890" lvl="4" indent="-24493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  <a:defRPr/>
            </a:lvl5pPr>
            <a:lvl6pPr marL="1959468" lvl="5" indent="-24493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64"/>
          <p:cNvSpPr/>
          <p:nvPr/>
        </p:nvSpPr>
        <p:spPr>
          <a:xfrm>
            <a:off x="265816" y="-496181"/>
            <a:ext cx="1824908" cy="4838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9" rIns="182875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Quote Dark</a:t>
            </a:r>
            <a:endParaRPr sz="119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4"/>
          <p:cNvSpPr/>
          <p:nvPr/>
        </p:nvSpPr>
        <p:spPr>
          <a:xfrm>
            <a:off x="-550071" y="117081"/>
            <a:ext cx="231648" cy="231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4"/>
          <p:cNvSpPr/>
          <p:nvPr/>
        </p:nvSpPr>
        <p:spPr>
          <a:xfrm>
            <a:off x="-550071" y="452572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4"/>
          <p:cNvSpPr/>
          <p:nvPr/>
        </p:nvSpPr>
        <p:spPr>
          <a:xfrm>
            <a:off x="-550071" y="788062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4"/>
          <p:cNvSpPr/>
          <p:nvPr/>
        </p:nvSpPr>
        <p:spPr>
          <a:xfrm>
            <a:off x="-550071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4"/>
          <p:cNvSpPr/>
          <p:nvPr/>
        </p:nvSpPr>
        <p:spPr>
          <a:xfrm>
            <a:off x="-550071" y="1459041"/>
            <a:ext cx="231648" cy="23164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4"/>
          <p:cNvSpPr txBox="1"/>
          <p:nvPr/>
        </p:nvSpPr>
        <p:spPr>
          <a:xfrm rot="-5400000">
            <a:off x="-1564566" y="700164"/>
            <a:ext cx="1637674" cy="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URBAN COLOR PALETTE</a:t>
            </a:r>
            <a:endParaRPr sz="1000" b="1">
              <a:solidFill>
                <a:srgbClr val="928D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8016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1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2399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2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69067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Only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3CC05F-D06D-3140-B072-F1CAE0BC36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24493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53156" lvl="1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79734" lvl="2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06312" lvl="3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632890" lvl="4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959468" lvl="5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1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7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3360"/>
              <a:buNone/>
              <a:defRPr sz="2399">
                <a:solidFill>
                  <a:srgbClr val="757575"/>
                </a:solidFill>
              </a:defRPr>
            </a:lvl1pPr>
            <a:lvl2pPr marL="653156" lvl="1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800"/>
              <a:buNone/>
              <a:defRPr sz="2000">
                <a:solidFill>
                  <a:srgbClr val="757575"/>
                </a:solidFill>
              </a:defRPr>
            </a:lvl2pPr>
            <a:lvl3pPr marL="979734" lvl="2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520"/>
              <a:buNone/>
              <a:defRPr sz="1800">
                <a:solidFill>
                  <a:srgbClr val="757575"/>
                </a:solidFill>
              </a:defRPr>
            </a:lvl3pPr>
            <a:lvl4pPr marL="1306312" lvl="3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1600">
                <a:solidFill>
                  <a:srgbClr val="757575"/>
                </a:solidFill>
              </a:defRPr>
            </a:lvl4pPr>
            <a:lvl5pPr marL="1632890" lvl="4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1600">
                <a:solidFill>
                  <a:srgbClr val="757575"/>
                </a:solidFill>
              </a:defRPr>
            </a:lvl5pPr>
            <a:lvl6pPr marL="1959468" lvl="5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1600">
                <a:solidFill>
                  <a:srgbClr val="757575"/>
                </a:solidFill>
              </a:defRPr>
            </a:lvl6pPr>
            <a:lvl7pPr marL="2286046" lvl="6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1600">
                <a:solidFill>
                  <a:srgbClr val="757575"/>
                </a:solidFill>
              </a:defRPr>
            </a:lvl7pPr>
            <a:lvl8pPr marL="2612624" lvl="7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1600">
                <a:solidFill>
                  <a:srgbClr val="757575"/>
                </a:solidFill>
              </a:defRPr>
            </a:lvl8pPr>
            <a:lvl9pPr marL="2939202" lvl="8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24493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53156" lvl="1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79734" lvl="2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06312" lvl="3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632890" lvl="4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959468" lvl="5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24493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53156" lvl="1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79734" lvl="2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06312" lvl="3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632890" lvl="4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959468" lvl="5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7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9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2399" b="1"/>
            </a:lvl1pPr>
            <a:lvl2pPr marL="653156" lvl="1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 b="1"/>
            </a:lvl2pPr>
            <a:lvl3pPr marL="979734" lvl="2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1800" b="1"/>
            </a:lvl3pPr>
            <a:lvl4pPr marL="1306312" lvl="3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4pPr>
            <a:lvl5pPr marL="1632890" lvl="4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5pPr>
            <a:lvl6pPr marL="1959468" lvl="5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6pPr>
            <a:lvl7pPr marL="2286046" lvl="6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7pPr>
            <a:lvl8pPr marL="2612624" lvl="7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8pPr>
            <a:lvl9pPr marL="2939202" lvl="8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24493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53156" lvl="1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79734" lvl="2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06312" lvl="3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632890" lvl="4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959468" lvl="5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2399" b="1"/>
            </a:lvl1pPr>
            <a:lvl2pPr marL="653156" lvl="1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 b="1"/>
            </a:lvl2pPr>
            <a:lvl3pPr marL="979734" lvl="2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1800" b="1"/>
            </a:lvl3pPr>
            <a:lvl4pPr marL="1306312" lvl="3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4pPr>
            <a:lvl5pPr marL="1632890" lvl="4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5pPr>
            <a:lvl6pPr marL="1959468" lvl="5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6pPr>
            <a:lvl7pPr marL="2286046" lvl="6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7pPr>
            <a:lvl8pPr marL="2612624" lvl="7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8pPr>
            <a:lvl9pPr marL="2939202" lvl="8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24493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53156" lvl="1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79734" lvl="2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06312" lvl="3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632890" lvl="4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959468" lvl="5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50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193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1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36649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3200"/>
            </a:lvl1pPr>
            <a:lvl2pPr marL="653156" lvl="1" indent="-3410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2800"/>
            </a:lvl2pPr>
            <a:lvl3pPr marL="979734" lvl="2" indent="-3156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2399"/>
            </a:lvl3pPr>
            <a:lvl4pPr marL="1306312" lvl="3" indent="-2902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000"/>
            </a:lvl4pPr>
            <a:lvl5pPr marL="1632890" lvl="4" indent="-2902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000"/>
            </a:lvl5pPr>
            <a:lvl6pPr marL="1959468" lvl="5" indent="-2902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000"/>
            </a:lvl6pPr>
            <a:lvl7pPr marL="2286046" lvl="6" indent="-2902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000"/>
            </a:lvl7pPr>
            <a:lvl8pPr marL="2612624" lvl="7" indent="-2902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000"/>
            </a:lvl8pPr>
            <a:lvl9pPr marL="2939202" lvl="8" indent="-2902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71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1pPr>
            <a:lvl2pPr marL="653156" lvl="1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400"/>
            </a:lvl2pPr>
            <a:lvl3pPr marL="979734" lvl="2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199"/>
            </a:lvl3pPr>
            <a:lvl4pPr marL="1306312" lvl="3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4pPr>
            <a:lvl5pPr marL="1632890" lvl="4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5pPr>
            <a:lvl6pPr marL="1959468" lvl="5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6pPr>
            <a:lvl7pPr marL="2286046" lvl="6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7pPr>
            <a:lvl8pPr marL="2612624" lvl="7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8pPr>
            <a:lvl9pPr marL="2939202" lvl="8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7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6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2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2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2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1pPr>
            <a:lvl2pPr marL="653156" lvl="1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400"/>
            </a:lvl2pPr>
            <a:lvl3pPr marL="979734" lvl="2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199"/>
            </a:lvl3pPr>
            <a:lvl4pPr marL="1306312" lvl="3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4pPr>
            <a:lvl5pPr marL="1632890" lvl="4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5pPr>
            <a:lvl6pPr marL="1959468" lvl="5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6pPr>
            <a:lvl7pPr marL="2286046" lvl="6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7pPr>
            <a:lvl8pPr marL="2612624" lvl="7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8pPr>
            <a:lvl9pPr marL="2939202" lvl="8" indent="-1632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5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24493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53156" lvl="1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79734" lvl="2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06312" lvl="3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632890" lvl="4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959468" lvl="5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700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4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26578" lvl="0" indent="-24493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53156" lvl="1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79734" lvl="2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06312" lvl="3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632890" lvl="4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959468" lvl="5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86046" lvl="6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612624" lvl="7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939202" lvl="8" indent="-24493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0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b="1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 baseline="0">
                <a:latin typeface="+mn-lt"/>
              </a:defRPr>
            </a:lvl1pPr>
            <a:lvl2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9950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65861" y="812181"/>
            <a:ext cx="5908591" cy="498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sz="340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 marL="457200" indent="-457200">
              <a:lnSpc>
                <a:spcPct val="108000"/>
              </a:lnSpc>
              <a:spcAft>
                <a:spcPts val="1200"/>
              </a:spcAft>
              <a:defRPr sz="3200" baseline="0">
                <a:latin typeface="+mn-lt"/>
              </a:defRPr>
            </a:lvl1pPr>
            <a:lvl2pPr marL="9144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2pPr>
            <a:lvl3pPr marL="13716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3pPr>
            <a:lvl4pPr marL="18288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4pPr>
            <a:lvl5pPr marL="22860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247009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Large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344CE9-DF0E-244E-9177-5BB7481879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57800" y="533400"/>
            <a:ext cx="6477000" cy="55245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829050" cy="55245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263881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C98F9E-B192-D84C-A126-928C54F504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57600" cy="171103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481263"/>
            <a:ext cx="3657600" cy="3254375"/>
          </a:xfrm>
        </p:spPr>
        <p:txBody>
          <a:bodyPr>
            <a:no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  <a:lvl2pPr>
              <a:defRPr sz="2200" baseline="0">
                <a:solidFill>
                  <a:schemeClr val="tx1"/>
                </a:solidFill>
              </a:defRPr>
            </a:lvl2pPr>
            <a:lvl3pPr>
              <a:defRPr sz="2200" baseline="0">
                <a:solidFill>
                  <a:schemeClr val="tx1"/>
                </a:solidFill>
              </a:defRPr>
            </a:lvl3pPr>
            <a:lvl4pPr>
              <a:defRPr sz="2200" baseline="0">
                <a:solidFill>
                  <a:schemeClr val="tx1"/>
                </a:solidFill>
              </a:defRPr>
            </a:lvl4pPr>
            <a:lvl5pPr>
              <a:defRPr sz="2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331858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D7F6C5-3DA8-6043-843B-8F5B92A062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>
          <a:gsLst>
            <a:gs pos="0">
              <a:schemeClr val="accent1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divider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120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</a:t>
            </a:r>
            <a:r>
              <a:rPr lang="en-US" sz="1200" b="1">
                <a:solidFill>
                  <a:schemeClr val="accent2"/>
                </a:solidFill>
              </a:rPr>
              <a:t>:</a:t>
            </a:r>
            <a:r>
              <a:rPr lang="en-US" sz="1200" b="1" baseline="0">
                <a:solidFill>
                  <a:schemeClr val="accent2"/>
                </a:solidFill>
              </a:rPr>
              <a:t> Divider Blue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773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232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90" t="-24944" r="1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525186" y="7020156"/>
            <a:ext cx="1697901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TEMPLATE VERSION 2.2</a:t>
            </a:r>
            <a:endParaRPr lang="en-US" sz="1000" b="1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54" r:id="rId3"/>
    <p:sldLayoutId id="2147483658" r:id="rId4"/>
    <p:sldLayoutId id="2147483675" r:id="rId5"/>
    <p:sldLayoutId id="2147483656" r:id="rId6"/>
    <p:sldLayoutId id="2147483677" r:id="rId7"/>
    <p:sldLayoutId id="2147483657" r:id="rId8"/>
    <p:sldLayoutId id="2147483674" r:id="rId9"/>
    <p:sldLayoutId id="2147483676" r:id="rId10"/>
    <p:sldLayoutId id="2147483682" r:id="rId11"/>
    <p:sldLayoutId id="2147483683" r:id="rId12"/>
    <p:sldLayoutId id="2147483655" r:id="rId1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pos="2592">
          <p15:clr>
            <a:srgbClr val="F26B43"/>
          </p15:clr>
        </p15:guide>
        <p15:guide id="7" pos="7392">
          <p15:clr>
            <a:srgbClr val="F26B43"/>
          </p15:clr>
        </p15:guide>
        <p15:guide id="8" orient="horz" pos="41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>
            <a:off x="457200" y="533401"/>
            <a:ext cx="112776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Font typeface="Lato"/>
              <a:buNone/>
              <a:defRPr sz="476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>
            <a:off x="457200" y="1825627"/>
            <a:ext cx="11277600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24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Char char="▪"/>
              <a:defRPr sz="3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8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862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8" name="Google Shape;88;p44"/>
          <p:cNvPicPr preferRelativeResize="0"/>
          <p:nvPr/>
        </p:nvPicPr>
        <p:blipFill rotWithShape="1">
          <a:blip r:embed="rId16">
            <a:alphaModFix/>
          </a:blip>
          <a:srcRect l="14990" t="-24944" r="1"/>
          <a:stretch/>
        </p:blipFill>
        <p:spPr>
          <a:xfrm>
            <a:off x="320676" y="6521450"/>
            <a:ext cx="2391114" cy="1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4"/>
          <p:cNvSpPr/>
          <p:nvPr/>
        </p:nvSpPr>
        <p:spPr>
          <a:xfrm>
            <a:off x="-550071" y="117081"/>
            <a:ext cx="231648" cy="231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4"/>
          <p:cNvSpPr/>
          <p:nvPr/>
        </p:nvSpPr>
        <p:spPr>
          <a:xfrm>
            <a:off x="-550071" y="452572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4"/>
          <p:cNvSpPr/>
          <p:nvPr/>
        </p:nvSpPr>
        <p:spPr>
          <a:xfrm>
            <a:off x="-550071" y="788062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4"/>
          <p:cNvSpPr/>
          <p:nvPr/>
        </p:nvSpPr>
        <p:spPr>
          <a:xfrm>
            <a:off x="-550071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4"/>
          <p:cNvSpPr/>
          <p:nvPr/>
        </p:nvSpPr>
        <p:spPr>
          <a:xfrm>
            <a:off x="-550071" y="1459041"/>
            <a:ext cx="231648" cy="23164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4"/>
          <p:cNvSpPr txBox="1"/>
          <p:nvPr/>
        </p:nvSpPr>
        <p:spPr>
          <a:xfrm rot="-5400000">
            <a:off x="-1564566" y="700164"/>
            <a:ext cx="1637674" cy="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URBAN COLOR PALETTE</a:t>
            </a:r>
            <a:endParaRPr sz="1000" b="1">
              <a:solidFill>
                <a:srgbClr val="928D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4"/>
          <p:cNvSpPr txBox="1"/>
          <p:nvPr/>
        </p:nvSpPr>
        <p:spPr>
          <a:xfrm>
            <a:off x="10583583" y="7020157"/>
            <a:ext cx="1639505" cy="21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TEMPLATE VERSION 2.2</a:t>
            </a: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6342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5120">
          <p15:clr>
            <a:srgbClr val="F26B43"/>
          </p15:clr>
        </p15:guide>
        <p15:guide id="3" pos="384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pos="3456">
          <p15:clr>
            <a:srgbClr val="F26B43"/>
          </p15:clr>
        </p15:guide>
        <p15:guide id="7" pos="9856">
          <p15:clr>
            <a:srgbClr val="F26B43"/>
          </p15:clr>
        </p15:guide>
        <p15:guide id="8" orient="horz" pos="417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Play"/>
              <a:buNone/>
              <a:defRPr sz="616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7751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sz="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196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9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87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ccs.urban.org/nccs/catalogs/catalog-efi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hyperlink" Target="https://nonprofit-open-data-collective.github.io/irs990efile/data-dictionary/data-dictionary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g3171c20ac1c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0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C376C-E8D3-7054-37A3-D6BBEDBDD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DBD57-564D-C2CF-DD64-7974E843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A9414-5AAD-75B7-052B-3A073C93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Regulations Project: Legal Compendium Dataset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79F69-1196-2727-08AA-3257F92874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73406D-4E95-8E4A-2B38-703FDF870D4A}"/>
              </a:ext>
            </a:extLst>
          </p:cNvPr>
          <p:cNvGrpSpPr/>
          <p:nvPr/>
        </p:nvGrpSpPr>
        <p:grpSpPr>
          <a:xfrm>
            <a:off x="571878" y="1297190"/>
            <a:ext cx="11522149" cy="5721654"/>
            <a:chOff x="1129552" y="2673171"/>
            <a:chExt cx="14550480" cy="5721654"/>
          </a:xfrm>
        </p:grpSpPr>
        <p:sp>
          <p:nvSpPr>
            <p:cNvPr id="10" name="Google Shape;625;p15">
              <a:extLst>
                <a:ext uri="{FF2B5EF4-FFF2-40B4-BE49-F238E27FC236}">
                  <a16:creationId xmlns:a16="http://schemas.microsoft.com/office/drawing/2014/main" id="{C96F1F35-8976-5CB8-9320-8957CF3946DE}"/>
                </a:ext>
              </a:extLst>
            </p:cNvPr>
            <p:cNvSpPr txBox="1"/>
            <p:nvPr/>
          </p:nvSpPr>
          <p:spPr>
            <a:xfrm>
              <a:off x="3589468" y="2673171"/>
              <a:ext cx="12090564" cy="5721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13" dirty="0">
                  <a:ea typeface="Lato"/>
                  <a:cs typeface="Lato"/>
                  <a:sym typeface="Lato"/>
                </a:rPr>
                <a:t>Cindy Lott, Faisal Sheikh, Karin Kunstler Goldman, Belinda Johns, Marcus Gaddy and Maura R. Farrell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 dirty="0"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13" dirty="0">
                  <a:ea typeface="Lato"/>
                  <a:cs typeface="Lato"/>
                  <a:sym typeface="Lato"/>
                </a:rPr>
                <a:t>Cindy Lott, Mary Shelly, Nathan Dietz, Put Barber, Rob Greenleaf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 dirty="0"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 dirty="0"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13" dirty="0">
                  <a:ea typeface="Lato"/>
                  <a:cs typeface="Lato"/>
                  <a:sym typeface="Lato"/>
                </a:rPr>
                <a:t>Mary Shelly, Cindy Lott, Ethan Roberson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 dirty="0"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 dirty="0"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13" dirty="0">
                  <a:ea typeface="Lato"/>
                  <a:cs typeface="Lato"/>
                  <a:sym typeface="Lato"/>
                </a:rPr>
                <a:t>Elizabeth Boris, Teresa Harrison, Jesse Lecy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 dirty="0"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 dirty="0"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 dirty="0"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626;p15">
              <a:extLst>
                <a:ext uri="{FF2B5EF4-FFF2-40B4-BE49-F238E27FC236}">
                  <a16:creationId xmlns:a16="http://schemas.microsoft.com/office/drawing/2014/main" id="{F3378759-C8EE-ADC0-0088-E2331340A100}"/>
                </a:ext>
              </a:extLst>
            </p:cNvPr>
            <p:cNvSpPr txBox="1"/>
            <p:nvPr/>
          </p:nvSpPr>
          <p:spPr>
            <a:xfrm>
              <a:off x="1752603" y="2723228"/>
              <a:ext cx="1363729" cy="101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 dirty="0">
                  <a:ea typeface="Oswald"/>
                  <a:cs typeface="Oswald"/>
                  <a:sym typeface="Oswald"/>
                </a:rPr>
                <a:t>V1: 2016</a:t>
              </a:r>
              <a:endParaRPr dirty="0"/>
            </a:p>
          </p:txBody>
        </p:sp>
        <p:sp>
          <p:nvSpPr>
            <p:cNvPr id="12" name="Google Shape;627;p15">
              <a:extLst>
                <a:ext uri="{FF2B5EF4-FFF2-40B4-BE49-F238E27FC236}">
                  <a16:creationId xmlns:a16="http://schemas.microsoft.com/office/drawing/2014/main" id="{4A48833A-498F-9677-4990-B861FFAB25CD}"/>
                </a:ext>
              </a:extLst>
            </p:cNvPr>
            <p:cNvSpPr txBox="1"/>
            <p:nvPr/>
          </p:nvSpPr>
          <p:spPr>
            <a:xfrm>
              <a:off x="1749610" y="3870848"/>
              <a:ext cx="1451039" cy="101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 dirty="0">
                  <a:ea typeface="Oswald"/>
                  <a:cs typeface="Oswald"/>
                  <a:sym typeface="Oswald"/>
                </a:rPr>
                <a:t>V2: 2019</a:t>
              </a:r>
              <a:endParaRPr dirty="0"/>
            </a:p>
          </p:txBody>
        </p:sp>
        <p:sp>
          <p:nvSpPr>
            <p:cNvPr id="13" name="Google Shape;628;p15">
              <a:extLst>
                <a:ext uri="{FF2B5EF4-FFF2-40B4-BE49-F238E27FC236}">
                  <a16:creationId xmlns:a16="http://schemas.microsoft.com/office/drawing/2014/main" id="{60E0A143-C8D6-628D-9441-EFF43B7A2216}"/>
                </a:ext>
              </a:extLst>
            </p:cNvPr>
            <p:cNvSpPr txBox="1"/>
            <p:nvPr/>
          </p:nvSpPr>
          <p:spPr>
            <a:xfrm>
              <a:off x="1752604" y="5057413"/>
              <a:ext cx="1473480" cy="101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 dirty="0">
                  <a:ea typeface="Oswald"/>
                  <a:cs typeface="Oswald"/>
                  <a:sym typeface="Oswald"/>
                </a:rPr>
                <a:t>V3: 2024</a:t>
              </a:r>
              <a:endParaRPr dirty="0"/>
            </a:p>
          </p:txBody>
        </p:sp>
        <p:sp>
          <p:nvSpPr>
            <p:cNvPr id="14" name="Google Shape;629;p15">
              <a:extLst>
                <a:ext uri="{FF2B5EF4-FFF2-40B4-BE49-F238E27FC236}">
                  <a16:creationId xmlns:a16="http://schemas.microsoft.com/office/drawing/2014/main" id="{CEC7C8AE-8B0D-08DA-4A17-988AE17F57B0}"/>
                </a:ext>
              </a:extLst>
            </p:cNvPr>
            <p:cNvSpPr txBox="1"/>
            <p:nvPr/>
          </p:nvSpPr>
          <p:spPr>
            <a:xfrm>
              <a:off x="1749610" y="6243978"/>
              <a:ext cx="1475084" cy="101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 dirty="0">
                  <a:ea typeface="Oswald"/>
                  <a:cs typeface="Oswald"/>
                  <a:sym typeface="Oswald"/>
                </a:rPr>
                <a:t>V4: 2024</a:t>
              </a:r>
              <a:endParaRPr dirty="0"/>
            </a:p>
          </p:txBody>
        </p:sp>
        <p:cxnSp>
          <p:nvCxnSpPr>
            <p:cNvPr id="15" name="Google Shape;630;p15">
              <a:extLst>
                <a:ext uri="{FF2B5EF4-FFF2-40B4-BE49-F238E27FC236}">
                  <a16:creationId xmlns:a16="http://schemas.microsoft.com/office/drawing/2014/main" id="{E5C13413-41ED-127B-267F-3C54961052C7}"/>
                </a:ext>
              </a:extLst>
            </p:cNvPr>
            <p:cNvCxnSpPr/>
            <p:nvPr/>
          </p:nvCxnSpPr>
          <p:spPr>
            <a:xfrm>
              <a:off x="1129552" y="2899188"/>
              <a:ext cx="0" cy="44233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51859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A3424-7BB6-9282-D883-337BC298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EAF72A-D747-4D09-DA92-18C2E15DF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A3B2D-E868-0931-BB8D-86473F23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990 EFILE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7C8BE-468C-681E-2639-6081D6B1A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485900"/>
            <a:ext cx="6705601" cy="4572000"/>
          </a:xfrm>
        </p:spPr>
        <p:txBody>
          <a:bodyPr/>
          <a:lstStyle/>
          <a:p>
            <a:r>
              <a:rPr lang="en-US" dirty="0"/>
              <a:t>Most comprehensive 990 dataset</a:t>
            </a:r>
          </a:p>
          <a:p>
            <a:pPr lvl="1"/>
            <a:r>
              <a:rPr lang="en-US" dirty="0"/>
              <a:t>20 times more variables than the CORE series, including text fields and all schedules</a:t>
            </a:r>
          </a:p>
          <a:p>
            <a:pPr lvl="1"/>
            <a:r>
              <a:rPr lang="en-US" dirty="0"/>
              <a:t>XML has been parsed into 125 CSV tables</a:t>
            </a:r>
          </a:p>
          <a:p>
            <a:pPr lvl="1"/>
            <a:r>
              <a:rPr lang="en-US" dirty="0"/>
              <a:t>Data from 2010 to 2023, coverage grows over time</a:t>
            </a:r>
          </a:p>
          <a:p>
            <a:r>
              <a:rPr lang="en-US" dirty="0" err="1"/>
              <a:t>Efiling</a:t>
            </a:r>
            <a:r>
              <a:rPr lang="en-US" dirty="0"/>
              <a:t> became mandatory in 2022</a:t>
            </a:r>
          </a:p>
          <a:p>
            <a:pPr lvl="1"/>
            <a:r>
              <a:rPr lang="en-US" dirty="0"/>
              <a:t>660k 990 filers</a:t>
            </a:r>
          </a:p>
          <a:p>
            <a:pPr lvl="1"/>
            <a:r>
              <a:rPr lang="en-US" dirty="0"/>
              <a:t>350k 990EZ filers</a:t>
            </a:r>
          </a:p>
          <a:p>
            <a:pPr lvl="1"/>
            <a:r>
              <a:rPr lang="en-US" dirty="0"/>
              <a:t>180k 990PF filers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A7F10-5B9F-01F0-B618-8DF34FFA9F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567;g3171c20ac1c_2_18">
            <a:extLst>
              <a:ext uri="{FF2B5EF4-FFF2-40B4-BE49-F238E27FC236}">
                <a16:creationId xmlns:a16="http://schemas.microsoft.com/office/drawing/2014/main" id="{01044C63-7B69-22CB-C013-7FA26C84B7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24086" y="1112044"/>
            <a:ext cx="4710714" cy="4710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4513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4953C-B584-7BB9-2B22-6A929E06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C3632-3F6D-6478-D32A-952AEC3DB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B9D5F-1A96-E494-60EC-D2B94C63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990 EFILE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4F555-1D56-69FF-367C-331A6DD85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485900"/>
            <a:ext cx="6705601" cy="4572000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|YEAR |     990|   990EZ|   990PF|   990T|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|:----|-------:|-------:|-------:|------:|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|2007 |      17|      17|       0|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|2008 |      87|     114|      20|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|2009 |  33,311|  15,470|    2345|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|2010 | 123,026|  63,326|   25249|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|2011 | 159,504|  82,048|   34597|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|2012 | 179,688|  93,750|   39933|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|2013 | 198,856| 104,375|   45887|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|2014 | 218,620| 116,417|   53442|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|2015 | 233,520| 124,894|   58815|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|2016 | 243,903| 130,485|   62988|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|2017 | 261,612| 139,146|   68950|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|2018 | 271,442| 149,384|   80138|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|2019 | 283,741| 152,669|   87805|      0|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|2020 | 323,393| 172,020| 116,484| 23,302|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|2021 | 355,254| 219,703| 129,136| 24,575|</a:t>
            </a:r>
            <a:endParaRPr lang="en-US" sz="800" dirty="0"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latin typeface="Aptos Mono" panose="020B0009020202020204" pitchFamily="49" charset="0"/>
                <a:sym typeface="Arial"/>
              </a:rPr>
              <a:t>|2022 | 663,940| 349,484| 176,778| 38,610|</a:t>
            </a:r>
            <a:endParaRPr lang="en-US" sz="800" b="1" dirty="0">
              <a:solidFill>
                <a:schemeClr val="accent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ptos Mono" panose="020B0009020202020204" pitchFamily="49" charset="0"/>
                <a:sym typeface="Arial"/>
              </a:rPr>
              <a:t>|2023 | 235,492| 266,856| 179,826|   8866|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68AD-BAEB-DB7B-1845-1CD792E8A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oogle Shape;567;g3171c20ac1c_2_18">
            <a:extLst>
              <a:ext uri="{FF2B5EF4-FFF2-40B4-BE49-F238E27FC236}">
                <a16:creationId xmlns:a16="http://schemas.microsoft.com/office/drawing/2014/main" id="{7A532384-BAD8-58BE-369A-E8450574B09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8745" y="1112044"/>
            <a:ext cx="4710714" cy="4710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0;p25">
            <a:extLst>
              <a:ext uri="{FF2B5EF4-FFF2-40B4-BE49-F238E27FC236}">
                <a16:creationId xmlns:a16="http://schemas.microsoft.com/office/drawing/2014/main" id="{08D34F28-9EDC-E80D-0E01-879CFBA4B30B}"/>
              </a:ext>
            </a:extLst>
          </p:cNvPr>
          <p:cNvSpPr txBox="1"/>
          <p:nvPr/>
        </p:nvSpPr>
        <p:spPr>
          <a:xfrm flipH="1">
            <a:off x="4525505" y="5372100"/>
            <a:ext cx="314098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First year </a:t>
            </a:r>
            <a:r>
              <a:rPr lang="en-US" sz="12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efiling</a:t>
            </a:r>
            <a:r>
              <a:rPr lang="en-US" sz="1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mandatory</a:t>
            </a:r>
            <a:endParaRPr sz="105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899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56ECC1-F83E-39E2-78E4-E0BBEA9C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82855B-2D40-8635-ECC3-478BF5CF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modular and transparent </a:t>
            </a:r>
            <a:br>
              <a:rPr lang="en-US" dirty="0"/>
            </a:br>
            <a:r>
              <a:rPr lang="en-US" dirty="0"/>
              <a:t>data engineering workflows</a:t>
            </a:r>
          </a:p>
        </p:txBody>
      </p:sp>
    </p:spTree>
    <p:extLst>
      <p:ext uri="{BB962C8B-B14F-4D97-AF65-F5344CB8AC3E}">
        <p14:creationId xmlns:p14="http://schemas.microsoft.com/office/powerpoint/2010/main" val="36247810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FF3C14-2AE0-23B8-B332-40ABC20B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721E9D-5F57-8941-A3DD-1D7246299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66" y="407531"/>
            <a:ext cx="10017467" cy="5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984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9"/>
          <p:cNvSpPr txBox="1"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643" rIns="0" bIns="32643" anchor="ctr" anchorCtr="0">
            <a:noAutofit/>
          </a:bodyPr>
          <a:lstStyle/>
          <a:p>
            <a:pPr>
              <a:buSzPts val="6000"/>
            </a:pPr>
            <a:r>
              <a:rPr lang="en-US" sz="4286"/>
              <a:t>Nonprofits and the Glass Cliff</a:t>
            </a:r>
            <a:br>
              <a:rPr lang="en-US"/>
            </a:br>
            <a:r>
              <a:rPr lang="en-US" b="0"/>
              <a:t>A Research Example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0"/>
          <p:cNvSpPr txBox="1">
            <a:spLocks noGrp="1"/>
          </p:cNvSpPr>
          <p:nvPr>
            <p:ph type="title"/>
          </p:nvPr>
        </p:nvSpPr>
        <p:spPr>
          <a:xfrm>
            <a:off x="457200" y="533401"/>
            <a:ext cx="112776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643" rIns="0" bIns="32643" anchor="t" anchorCtr="0">
            <a:normAutofit/>
          </a:bodyPr>
          <a:lstStyle/>
          <a:p>
            <a:pPr>
              <a:buClr>
                <a:srgbClr val="242223"/>
              </a:buClr>
              <a:buSzPts val="5600"/>
            </a:pPr>
            <a:r>
              <a:rPr lang="en-US" sz="4000">
                <a:solidFill>
                  <a:srgbClr val="242223"/>
                </a:solidFill>
                <a:latin typeface="Verdana"/>
                <a:ea typeface="Verdana"/>
                <a:cs typeface="Verdana"/>
                <a:sym typeface="Verdana"/>
              </a:rPr>
              <a:t>The Big Idea</a:t>
            </a:r>
            <a:endParaRPr/>
          </a:p>
        </p:txBody>
      </p:sp>
      <p:cxnSp>
        <p:nvCxnSpPr>
          <p:cNvPr id="655" name="Google Shape;655;p30"/>
          <p:cNvCxnSpPr/>
          <p:nvPr/>
        </p:nvCxnSpPr>
        <p:spPr>
          <a:xfrm>
            <a:off x="804672" y="6022046"/>
            <a:ext cx="8677656" cy="0"/>
          </a:xfrm>
          <a:prstGeom prst="straightConnector1">
            <a:avLst/>
          </a:prstGeom>
          <a:noFill/>
          <a:ln w="28575" cap="flat" cmpd="sng">
            <a:solidFill>
              <a:srgbClr val="22561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30"/>
          <p:cNvCxnSpPr/>
          <p:nvPr/>
        </p:nvCxnSpPr>
        <p:spPr>
          <a:xfrm rot="10800000">
            <a:off x="722376" y="1770086"/>
            <a:ext cx="82296" cy="4251960"/>
          </a:xfrm>
          <a:prstGeom prst="straightConnector1">
            <a:avLst/>
          </a:prstGeom>
          <a:noFill/>
          <a:ln w="28575" cap="flat" cmpd="sng">
            <a:solidFill>
              <a:srgbClr val="22561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7" name="Google Shape;657;p30"/>
          <p:cNvCxnSpPr/>
          <p:nvPr/>
        </p:nvCxnSpPr>
        <p:spPr>
          <a:xfrm>
            <a:off x="2167128" y="1907246"/>
            <a:ext cx="73152" cy="411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8" name="Google Shape;658;p30"/>
          <p:cNvCxnSpPr/>
          <p:nvPr/>
        </p:nvCxnSpPr>
        <p:spPr>
          <a:xfrm>
            <a:off x="3602736" y="1907246"/>
            <a:ext cx="73152" cy="411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9" name="Google Shape;659;p30"/>
          <p:cNvCxnSpPr/>
          <p:nvPr/>
        </p:nvCxnSpPr>
        <p:spPr>
          <a:xfrm>
            <a:off x="5033773" y="1907246"/>
            <a:ext cx="73152" cy="411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0" name="Google Shape;660;p30"/>
          <p:cNvCxnSpPr/>
          <p:nvPr/>
        </p:nvCxnSpPr>
        <p:spPr>
          <a:xfrm>
            <a:off x="6464808" y="1907246"/>
            <a:ext cx="73152" cy="411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1" name="Google Shape;661;p30"/>
          <p:cNvCxnSpPr/>
          <p:nvPr/>
        </p:nvCxnSpPr>
        <p:spPr>
          <a:xfrm>
            <a:off x="8052816" y="1907246"/>
            <a:ext cx="73152" cy="411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30"/>
          <p:cNvSpPr txBox="1"/>
          <p:nvPr/>
        </p:nvSpPr>
        <p:spPr>
          <a:xfrm rot="-5400000">
            <a:off x="-814822" y="3165235"/>
            <a:ext cx="2564854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242223"/>
                </a:solidFill>
                <a:latin typeface="Verdana"/>
                <a:ea typeface="Verdana"/>
                <a:cs typeface="Verdana"/>
                <a:sym typeface="Verdana"/>
              </a:rPr>
              <a:t>Firm Performance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 txBox="1"/>
          <p:nvPr/>
        </p:nvSpPr>
        <p:spPr>
          <a:xfrm>
            <a:off x="4939707" y="6338357"/>
            <a:ext cx="1989501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242223"/>
                </a:solidFill>
                <a:latin typeface="Verdana"/>
                <a:ea typeface="Verdana"/>
                <a:cs typeface="Verdana"/>
                <a:sym typeface="Verdana"/>
              </a:rPr>
              <a:t>Time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 txBox="1"/>
          <p:nvPr/>
        </p:nvSpPr>
        <p:spPr>
          <a:xfrm>
            <a:off x="1989008" y="6001814"/>
            <a:ext cx="568030" cy="31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1600" kern="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t-2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 txBox="1"/>
          <p:nvPr/>
        </p:nvSpPr>
        <p:spPr>
          <a:xfrm>
            <a:off x="3441826" y="6022046"/>
            <a:ext cx="568030" cy="31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1600" kern="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t-1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 txBox="1"/>
          <p:nvPr/>
        </p:nvSpPr>
        <p:spPr>
          <a:xfrm>
            <a:off x="4933821" y="6022046"/>
            <a:ext cx="568030" cy="31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1600" kern="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 txBox="1"/>
          <p:nvPr/>
        </p:nvSpPr>
        <p:spPr>
          <a:xfrm>
            <a:off x="6266813" y="6022046"/>
            <a:ext cx="710312" cy="31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1600" kern="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t+1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 txBox="1"/>
          <p:nvPr/>
        </p:nvSpPr>
        <p:spPr>
          <a:xfrm>
            <a:off x="7842060" y="6022046"/>
            <a:ext cx="710312" cy="31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1600" kern="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t+2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 rot="1083032">
            <a:off x="1135190" y="2270257"/>
            <a:ext cx="8129032" cy="2206090"/>
          </a:xfrm>
          <a:custGeom>
            <a:avLst/>
            <a:gdLst/>
            <a:ahLst/>
            <a:cxnLst/>
            <a:rect l="l" t="t" r="r" b="b"/>
            <a:pathLst>
              <a:path w="7315200" h="1637380" extrusionOk="0">
                <a:moveTo>
                  <a:pt x="0" y="1536796"/>
                </a:moveTo>
                <a:cubicBezTo>
                  <a:pt x="449580" y="1029304"/>
                  <a:pt x="899160" y="521812"/>
                  <a:pt x="1444752" y="402940"/>
                </a:cubicBezTo>
                <a:cubicBezTo>
                  <a:pt x="1990344" y="284068"/>
                  <a:pt x="2801112" y="870808"/>
                  <a:pt x="3273552" y="823564"/>
                </a:cubicBezTo>
                <a:cubicBezTo>
                  <a:pt x="3745992" y="776320"/>
                  <a:pt x="3867912" y="230728"/>
                  <a:pt x="4279392" y="119476"/>
                </a:cubicBezTo>
                <a:cubicBezTo>
                  <a:pt x="4690872" y="8224"/>
                  <a:pt x="5236464" y="-96932"/>
                  <a:pt x="5742432" y="156052"/>
                </a:cubicBezTo>
                <a:cubicBezTo>
                  <a:pt x="6248400" y="409036"/>
                  <a:pt x="6781800" y="1023208"/>
                  <a:pt x="7315200" y="1637380"/>
                </a:cubicBezTo>
              </a:path>
            </a:pathLst>
          </a:custGeom>
          <a:noFill/>
          <a:ln w="38100" cap="flat" cmpd="sng">
            <a:solidFill>
              <a:srgbClr val="2422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4960914" y="3076310"/>
            <a:ext cx="256923" cy="24688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22561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 txBox="1"/>
          <p:nvPr/>
        </p:nvSpPr>
        <p:spPr>
          <a:xfrm>
            <a:off x="5283789" y="3287437"/>
            <a:ext cx="1594104" cy="61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b="1" kern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CEO Transition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 txBox="1">
            <a:spLocks noGrp="1"/>
          </p:cNvSpPr>
          <p:nvPr>
            <p:ph type="sldNum" idx="12"/>
          </p:nvPr>
        </p:nvSpPr>
        <p:spPr>
          <a:xfrm>
            <a:off x="11636679" y="6112702"/>
            <a:ext cx="555320" cy="74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defTabSz="653156">
              <a:buClr>
                <a:srgbClr val="000000"/>
              </a:buClr>
            </a:pPr>
            <a:fld id="{00000000-1234-1234-1234-123412341234}" type="slidenum">
              <a:rPr lang="en-US" sz="1800" kern="0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pPr algn="l" defTabSz="653156">
                <a:buClr>
                  <a:srgbClr val="000000"/>
                </a:buClr>
              </a:pPr>
              <a:t>16</a:t>
            </a:fld>
            <a:endParaRPr sz="1800" kern="0">
              <a:solidFill>
                <a:srgbClr val="A5A5A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3" name="Google Shape;673;p30"/>
          <p:cNvSpPr/>
          <p:nvPr/>
        </p:nvSpPr>
        <p:spPr>
          <a:xfrm>
            <a:off x="8404948" y="1463905"/>
            <a:ext cx="3572338" cy="2392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2561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b="1" ker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Glass Cliff Phenomenon: </a:t>
            </a:r>
            <a:r>
              <a:rPr lang="en-US" ker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Women are more likely to be appointed to precarious leadership positions relative to their male counterparts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1733c988b6_0_1"/>
          <p:cNvSpPr txBox="1"/>
          <p:nvPr/>
        </p:nvSpPr>
        <p:spPr>
          <a:xfrm>
            <a:off x="923893" y="2037536"/>
            <a:ext cx="10235357" cy="35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65304" rIns="65304" bIns="65304" anchor="t" anchorCtr="0">
            <a:noAutofit/>
          </a:bodyPr>
          <a:lstStyle/>
          <a:p>
            <a:pPr defTabSz="653156">
              <a:lnSpc>
                <a:spcPct val="110000"/>
              </a:lnSpc>
              <a:spcBef>
                <a:spcPts val="714"/>
              </a:spcBef>
              <a:buClr>
                <a:srgbClr val="000000"/>
              </a:buClr>
            </a:pPr>
            <a:r>
              <a:rPr lang="en-US" sz="2429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•</a:t>
            </a:r>
            <a:r>
              <a:rPr lang="en-US" sz="2429" kern="0">
                <a:solidFill>
                  <a:srgbClr val="163E64"/>
                </a:solidFill>
                <a:latin typeface="Verdana"/>
                <a:ea typeface="Verdana"/>
                <a:cs typeface="Verdana"/>
                <a:sym typeface="Verdana"/>
              </a:rPr>
              <a:t>Reviewed</a:t>
            </a:r>
            <a:r>
              <a:rPr lang="en-US" sz="2429" kern="0">
                <a:solidFill>
                  <a:srgbClr val="163E64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29" u="sng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Data Catalog</a:t>
            </a:r>
            <a:endParaRPr sz="2429" u="sng" kern="0">
              <a:solidFill>
                <a:srgbClr val="169CE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653156">
              <a:lnSpc>
                <a:spcPct val="110000"/>
              </a:lnSpc>
              <a:spcBef>
                <a:spcPts val="714"/>
              </a:spcBef>
              <a:buClr>
                <a:srgbClr val="000000"/>
              </a:buClr>
            </a:pPr>
            <a:endParaRPr sz="1143" u="sng" kern="0">
              <a:solidFill>
                <a:srgbClr val="169CE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653156">
              <a:lnSpc>
                <a:spcPct val="110000"/>
              </a:lnSpc>
              <a:spcBef>
                <a:spcPts val="714"/>
              </a:spcBef>
              <a:buClr>
                <a:srgbClr val="000000"/>
              </a:buClr>
            </a:pPr>
            <a:r>
              <a:rPr lang="en-US" sz="2429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•</a:t>
            </a:r>
            <a:r>
              <a:rPr lang="en-US" sz="2429" kern="0">
                <a:solidFill>
                  <a:srgbClr val="0B3041"/>
                </a:solidFill>
                <a:latin typeface="Verdana"/>
                <a:ea typeface="Verdana"/>
                <a:cs typeface="Verdana"/>
                <a:sym typeface="Verdana"/>
              </a:rPr>
              <a:t>Read through</a:t>
            </a:r>
            <a:r>
              <a:rPr lang="en-US" sz="2429" kern="0">
                <a:solidFill>
                  <a:srgbClr val="0B304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29" u="sng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Data Dictionary</a:t>
            </a:r>
            <a:endParaRPr sz="2429" u="sng" kern="0">
              <a:solidFill>
                <a:srgbClr val="169CE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653156">
              <a:lnSpc>
                <a:spcPct val="110000"/>
              </a:lnSpc>
              <a:spcBef>
                <a:spcPts val="714"/>
              </a:spcBef>
              <a:buClr>
                <a:srgbClr val="000000"/>
              </a:buClr>
            </a:pPr>
            <a:endParaRPr sz="1143" u="sng" kern="0">
              <a:solidFill>
                <a:srgbClr val="169CE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653156">
              <a:lnSpc>
                <a:spcPct val="110000"/>
              </a:lnSpc>
              <a:spcBef>
                <a:spcPts val="714"/>
              </a:spcBef>
              <a:buClr>
                <a:srgbClr val="000000"/>
              </a:buClr>
            </a:pPr>
            <a:r>
              <a:rPr lang="en-US" sz="2429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•</a:t>
            </a:r>
            <a:r>
              <a:rPr lang="en-US" sz="2429" kern="0">
                <a:solidFill>
                  <a:srgbClr val="0B3041"/>
                </a:solidFill>
                <a:latin typeface="Verdana"/>
                <a:ea typeface="Verdana"/>
                <a:cs typeface="Verdana"/>
                <a:sym typeface="Verdana"/>
              </a:rPr>
              <a:t>Interested in Part VII tables - “</a:t>
            </a:r>
            <a:r>
              <a:rPr lang="en-US" sz="2429" i="1" kern="0">
                <a:solidFill>
                  <a:srgbClr val="0B3041"/>
                </a:solidFill>
                <a:latin typeface="Verdana"/>
                <a:ea typeface="Verdana"/>
                <a:cs typeface="Verdana"/>
                <a:sym typeface="Verdana"/>
              </a:rPr>
              <a:t>Compensation of Officers, Directors, Trustees, Key Employees, Highest Compensated Employees, and Independent Contractors”</a:t>
            </a:r>
            <a:endParaRPr sz="2429" i="1" kern="0">
              <a:solidFill>
                <a:srgbClr val="0B304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653156">
              <a:lnSpc>
                <a:spcPct val="110000"/>
              </a:lnSpc>
              <a:spcBef>
                <a:spcPts val="714"/>
              </a:spcBef>
              <a:buClr>
                <a:srgbClr val="000000"/>
              </a:buClr>
            </a:pPr>
            <a:endParaRPr sz="1143" i="1" kern="0">
              <a:solidFill>
                <a:srgbClr val="0B304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653156">
              <a:lnSpc>
                <a:spcPct val="110000"/>
              </a:lnSpc>
              <a:spcBef>
                <a:spcPts val="714"/>
              </a:spcBef>
              <a:buClr>
                <a:srgbClr val="000000"/>
              </a:buClr>
            </a:pPr>
            <a:r>
              <a:rPr lang="en-US" sz="2429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•</a:t>
            </a:r>
            <a:r>
              <a:rPr lang="en-US" sz="2429" kern="0">
                <a:solidFill>
                  <a:srgbClr val="0B3041"/>
                </a:solidFill>
                <a:latin typeface="Verdana"/>
                <a:ea typeface="Verdana"/>
                <a:cs typeface="Verdana"/>
                <a:sym typeface="Verdana"/>
              </a:rPr>
              <a:t>Downloaded</a:t>
            </a:r>
            <a:r>
              <a:rPr lang="en-US" sz="2429" kern="0">
                <a:solidFill>
                  <a:srgbClr val="0B304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29" u="sng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PartVII Data</a:t>
            </a:r>
            <a:r>
              <a:rPr lang="en-US" sz="2429" kern="0">
                <a:solidFill>
                  <a:srgbClr val="0B3041"/>
                </a:solidFill>
                <a:latin typeface="Verdana"/>
                <a:ea typeface="Verdana"/>
                <a:cs typeface="Verdana"/>
                <a:sym typeface="Verdana"/>
              </a:rPr>
              <a:t> from Data Catalog and opened respective</a:t>
            </a:r>
            <a:r>
              <a:rPr lang="en-US" sz="2429" kern="0">
                <a:solidFill>
                  <a:srgbClr val="0B304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29" u="sng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data dictionary</a:t>
            </a:r>
            <a:endParaRPr sz="2429" u="sng" kern="0">
              <a:solidFill>
                <a:srgbClr val="169CE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653156">
              <a:spcBef>
                <a:spcPts val="429"/>
              </a:spcBef>
              <a:buClr>
                <a:srgbClr val="000000"/>
              </a:buClr>
            </a:pPr>
            <a:endParaRPr sz="2771" kern="0">
              <a:solidFill>
                <a:srgbClr val="494546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g31733c988b6_0_1"/>
          <p:cNvSpPr txBox="1"/>
          <p:nvPr/>
        </p:nvSpPr>
        <p:spPr>
          <a:xfrm>
            <a:off x="1046446" y="649089"/>
            <a:ext cx="10129500" cy="126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65304" rIns="65304" bIns="65304" anchor="t" anchorCtr="0">
            <a:noAutofit/>
          </a:bodyPr>
          <a:lstStyle/>
          <a:p>
            <a:pPr defTabSz="653156">
              <a:buClr>
                <a:srgbClr val="000000"/>
              </a:buClr>
            </a:pPr>
            <a:r>
              <a:rPr lang="en-US" sz="3857" b="1" kern="0">
                <a:solidFill>
                  <a:srgbClr val="163E64"/>
                </a:solidFill>
                <a:latin typeface="Arial"/>
                <a:cs typeface="Arial"/>
                <a:sym typeface="Arial"/>
              </a:rPr>
              <a:t>Data Acquisition</a:t>
            </a:r>
            <a:endParaRPr sz="2914" kern="0">
              <a:solidFill>
                <a:srgbClr val="494546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81" name="Google Shape;681;g31733c988b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179" y="319599"/>
            <a:ext cx="5919107" cy="302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8"/>
          <p:cNvSpPr/>
          <p:nvPr/>
        </p:nvSpPr>
        <p:spPr>
          <a:xfrm>
            <a:off x="464598" y="712341"/>
            <a:ext cx="1769081" cy="180209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b="1" ker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Base Data: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endParaRPr kern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PartVII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2009-2019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38"/>
          <p:cNvSpPr/>
          <p:nvPr/>
        </p:nvSpPr>
        <p:spPr>
          <a:xfrm>
            <a:off x="9958321" y="712341"/>
            <a:ext cx="1769082" cy="180209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b="1" ker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Final Data: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endParaRPr kern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CEO by Year by Financials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2396106" y="207928"/>
            <a:ext cx="2618602" cy="95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sz="2000" kern="0">
                <a:solidFill>
                  <a:srgbClr val="FCB300"/>
                </a:solidFill>
                <a:latin typeface="SimHei"/>
                <a:ea typeface="SimHei"/>
                <a:cs typeface="SimHei"/>
                <a:sym typeface="SimHei"/>
              </a:rPr>
              <a:t>peopleparser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r>
              <a:rPr lang="en-US" sz="2000" kern="0">
                <a:solidFill>
                  <a:srgbClr val="FCB300"/>
                </a:solidFill>
                <a:latin typeface="SimHei"/>
                <a:ea typeface="SimHei"/>
                <a:cs typeface="SimHei"/>
                <a:sym typeface="SimHei"/>
              </a:rPr>
              <a:t>titleclassifier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FCB300"/>
                </a:solidFill>
                <a:latin typeface="Verdana"/>
                <a:ea typeface="Verdana"/>
                <a:cs typeface="Verdana"/>
                <a:sym typeface="Verdana"/>
              </a:rPr>
              <a:t>(eventually unnec.)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89" name="Google Shape;68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80" y="4123487"/>
            <a:ext cx="7243335" cy="23728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0" name="Google Shape;69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1315" y="4123487"/>
            <a:ext cx="4296229" cy="23728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91" name="Google Shape;691;p38"/>
          <p:cNvCxnSpPr/>
          <p:nvPr/>
        </p:nvCxnSpPr>
        <p:spPr>
          <a:xfrm>
            <a:off x="3540725" y="1317550"/>
            <a:ext cx="0" cy="2813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2" name="Google Shape;692;p38"/>
          <p:cNvCxnSpPr>
            <a:stCxn id="686" idx="2"/>
          </p:cNvCxnSpPr>
          <p:nvPr/>
        </p:nvCxnSpPr>
        <p:spPr>
          <a:xfrm flipH="1">
            <a:off x="653139" y="2514435"/>
            <a:ext cx="696000" cy="160907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3" name="Google Shape;693;p38"/>
          <p:cNvCxnSpPr>
            <a:stCxn id="686" idx="2"/>
          </p:cNvCxnSpPr>
          <p:nvPr/>
        </p:nvCxnSpPr>
        <p:spPr>
          <a:xfrm>
            <a:off x="1349138" y="2514434"/>
            <a:ext cx="1349786" cy="156771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4" name="Google Shape;694;p38"/>
          <p:cNvCxnSpPr/>
          <p:nvPr/>
        </p:nvCxnSpPr>
        <p:spPr>
          <a:xfrm>
            <a:off x="5416261" y="1613387"/>
            <a:ext cx="0" cy="547104"/>
          </a:xfrm>
          <a:prstGeom prst="straightConnector1">
            <a:avLst/>
          </a:prstGeom>
          <a:noFill/>
          <a:ln w="28575" cap="flat" cmpd="sng">
            <a:solidFill>
              <a:srgbClr val="996633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95" name="Google Shape;695;p38"/>
          <p:cNvSpPr txBox="1"/>
          <p:nvPr/>
        </p:nvSpPr>
        <p:spPr>
          <a:xfrm>
            <a:off x="6460862" y="346426"/>
            <a:ext cx="2935094" cy="68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sz="2000" kern="0">
                <a:solidFill>
                  <a:srgbClr val="1A8ECE"/>
                </a:solidFill>
                <a:latin typeface="Verdana"/>
                <a:ea typeface="Verdana"/>
                <a:cs typeface="Verdana"/>
                <a:sym typeface="Verdana"/>
              </a:rPr>
              <a:t>Data Preparation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r>
              <a:rPr lang="en-US" sz="2000" kern="0">
                <a:solidFill>
                  <a:srgbClr val="1A8ECE"/>
                </a:solidFill>
                <a:latin typeface="Verdana"/>
                <a:ea typeface="Verdana"/>
                <a:cs typeface="Verdana"/>
                <a:sym typeface="Verdana"/>
              </a:rPr>
              <a:t>(locating transitions)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96" name="Google Shape;696;p38"/>
          <p:cNvCxnSpPr/>
          <p:nvPr/>
        </p:nvCxnSpPr>
        <p:spPr>
          <a:xfrm>
            <a:off x="7928409" y="1043997"/>
            <a:ext cx="0" cy="54710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97" name="Google Shape;697;p38"/>
          <p:cNvSpPr/>
          <p:nvPr/>
        </p:nvSpPr>
        <p:spPr>
          <a:xfrm>
            <a:off x="3567685" y="1967332"/>
            <a:ext cx="3720116" cy="1802201"/>
          </a:xfrm>
          <a:prstGeom prst="roundRect">
            <a:avLst>
              <a:gd name="adj" fmla="val 16667"/>
            </a:avLst>
          </a:prstGeom>
          <a:solidFill>
            <a:srgbClr val="D9D4C1"/>
          </a:solidFill>
          <a:ln>
            <a:noFill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b="1" kern="0">
                <a:solidFill>
                  <a:srgbClr val="1A8ECE"/>
                </a:solidFill>
                <a:latin typeface="Verdana"/>
                <a:ea typeface="Verdana"/>
                <a:cs typeface="Verdana"/>
                <a:sym typeface="Verdana"/>
              </a:rPr>
              <a:t>Left Join Tables:</a:t>
            </a:r>
            <a:endParaRPr kern="0">
              <a:solidFill>
                <a:srgbClr val="1A8EC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1A8ECE"/>
                </a:solidFill>
                <a:latin typeface="Verdana"/>
                <a:ea typeface="Verdana"/>
                <a:cs typeface="Verdana"/>
                <a:sym typeface="Verdana"/>
              </a:rPr>
              <a:t>F9_P01_T00_Summary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1A8ECE"/>
                </a:solidFill>
                <a:latin typeface="Verdana"/>
                <a:ea typeface="Verdana"/>
                <a:cs typeface="Verdana"/>
                <a:sym typeface="Verdana"/>
              </a:rPr>
              <a:t>F9_P08_T00_Revenue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1A8ECE"/>
                </a:solidFill>
                <a:latin typeface="Verdana"/>
                <a:ea typeface="Verdana"/>
                <a:cs typeface="Verdana"/>
                <a:sym typeface="Verdana"/>
              </a:rPr>
              <a:t>F9_P09_T00_Expenses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1A8ECE"/>
                </a:solidFill>
                <a:latin typeface="Verdana"/>
                <a:ea typeface="Verdana"/>
                <a:cs typeface="Verdana"/>
                <a:sym typeface="Verdana"/>
              </a:rPr>
              <a:t>F9_P10_T00_Balance_Sheet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1A8ECE"/>
                </a:solidFill>
                <a:latin typeface="Verdana"/>
                <a:ea typeface="Verdana"/>
                <a:cs typeface="Verdana"/>
                <a:sym typeface="Verdana"/>
              </a:rPr>
              <a:t>F9_P11_T00_Assets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8" name="Google Shape;698;p38"/>
          <p:cNvSpPr txBox="1"/>
          <p:nvPr/>
        </p:nvSpPr>
        <p:spPr>
          <a:xfrm>
            <a:off x="7534558" y="2237557"/>
            <a:ext cx="2618602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sz="2000" kern="0">
                <a:solidFill>
                  <a:srgbClr val="FCB300"/>
                </a:solidFill>
                <a:latin typeface="SimHei"/>
                <a:ea typeface="SimHei"/>
                <a:cs typeface="SimHei"/>
                <a:sym typeface="SimHei"/>
              </a:rPr>
              <a:t>fiscal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653156">
              <a:buClr>
                <a:srgbClr val="000000"/>
              </a:buClr>
            </a:pPr>
            <a:r>
              <a:rPr lang="en-US" kern="0">
                <a:solidFill>
                  <a:srgbClr val="FCB300"/>
                </a:solidFill>
                <a:latin typeface="Verdana"/>
                <a:ea typeface="Verdana"/>
                <a:cs typeface="Verdana"/>
                <a:sym typeface="Verdana"/>
              </a:rPr>
              <a:t>(calculate financials)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99" name="Google Shape;699;p38"/>
          <p:cNvCxnSpPr/>
          <p:nvPr/>
        </p:nvCxnSpPr>
        <p:spPr>
          <a:xfrm>
            <a:off x="8706609" y="1613387"/>
            <a:ext cx="0" cy="62417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00" name="Google Shape;700;p38"/>
          <p:cNvCxnSpPr>
            <a:stCxn id="686" idx="3"/>
            <a:endCxn id="687" idx="1"/>
          </p:cNvCxnSpPr>
          <p:nvPr/>
        </p:nvCxnSpPr>
        <p:spPr>
          <a:xfrm>
            <a:off x="2233679" y="1613388"/>
            <a:ext cx="7724571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1"/>
          <p:cNvSpPr/>
          <p:nvPr/>
        </p:nvSpPr>
        <p:spPr>
          <a:xfrm>
            <a:off x="0" y="-1347"/>
            <a:ext cx="12192000" cy="21240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sz="2000" kern="0">
                <a:solidFill>
                  <a:srgbClr val="242223"/>
                </a:solidFill>
              </a:rPr>
              <a:pPr defTabSz="653156">
                <a:buClr>
                  <a:srgbClr val="000000"/>
                </a:buClr>
              </a:pPr>
              <a:t>19</a:t>
            </a:fld>
            <a:endParaRPr sz="2000" kern="0">
              <a:solidFill>
                <a:srgbClr val="242223"/>
              </a:solidFill>
            </a:endParaRPr>
          </a:p>
        </p:txBody>
      </p:sp>
      <p:pic>
        <p:nvPicPr>
          <p:cNvPr id="707" name="Google Shape;70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715" y="2263683"/>
            <a:ext cx="7443913" cy="441334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1"/>
          <p:cNvSpPr txBox="1"/>
          <p:nvPr/>
        </p:nvSpPr>
        <p:spPr>
          <a:xfrm>
            <a:off x="335643" y="401163"/>
            <a:ext cx="3262086" cy="6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385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2839358" y="2178038"/>
            <a:ext cx="2030186" cy="2932054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6286" y="373274"/>
            <a:ext cx="7443913" cy="110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475A2-70DE-914F-9C06-2493B4CD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87A96-41CA-AE4C-B4DF-5A0B57C9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Master File (BMF)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6954A-032A-F941-A530-2A25101B0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Sampling framework for 990 research</a:t>
            </a:r>
          </a:p>
          <a:p>
            <a:r>
              <a:rPr lang="en-US" dirty="0"/>
              <a:t>New UNIFIED format</a:t>
            </a:r>
          </a:p>
          <a:p>
            <a:pPr lvl="1"/>
            <a:r>
              <a:rPr lang="en-US" dirty="0"/>
              <a:t>1.9M active nonprofits + 1.6M historic </a:t>
            </a:r>
          </a:p>
          <a:p>
            <a:pPr lvl="1"/>
            <a:r>
              <a:rPr lang="en-US" dirty="0"/>
              <a:t>standardized geographies</a:t>
            </a:r>
          </a:p>
          <a:p>
            <a:pPr lvl="1"/>
            <a:r>
              <a:rPr lang="en-US" dirty="0"/>
              <a:t>better validation of org attributes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E9C11-359D-124B-9479-3DBDC699B6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514;g3171c20ac1c_4_109">
            <a:extLst>
              <a:ext uri="{FF2B5EF4-FFF2-40B4-BE49-F238E27FC236}">
                <a16:creationId xmlns:a16="http://schemas.microsoft.com/office/drawing/2014/main" id="{5B687EA9-C9C4-A53D-CEAC-AA901A242E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2800" y="11430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37769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2"/>
          <p:cNvSpPr/>
          <p:nvPr/>
        </p:nvSpPr>
        <p:spPr>
          <a:xfrm>
            <a:off x="0" y="-1347"/>
            <a:ext cx="12192000" cy="21240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2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sz="2000" kern="0">
                <a:solidFill>
                  <a:srgbClr val="242223"/>
                </a:solidFill>
              </a:rPr>
              <a:pPr defTabSz="653156">
                <a:buClr>
                  <a:srgbClr val="000000"/>
                </a:buClr>
              </a:pPr>
              <a:t>20</a:t>
            </a:fld>
            <a:endParaRPr sz="2000" kern="0">
              <a:solidFill>
                <a:srgbClr val="242223"/>
              </a:solidFill>
            </a:endParaRPr>
          </a:p>
        </p:txBody>
      </p:sp>
      <p:pic>
        <p:nvPicPr>
          <p:cNvPr id="717" name="Google Shape;71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715" y="2263683"/>
            <a:ext cx="7443913" cy="4413341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2"/>
          <p:cNvSpPr txBox="1"/>
          <p:nvPr/>
        </p:nvSpPr>
        <p:spPr>
          <a:xfrm>
            <a:off x="335643" y="401163"/>
            <a:ext cx="3262086" cy="6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385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5116286" y="2962606"/>
            <a:ext cx="2175329" cy="1672894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0429" y="237277"/>
            <a:ext cx="9137153" cy="164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3"/>
          <p:cNvSpPr/>
          <p:nvPr/>
        </p:nvSpPr>
        <p:spPr>
          <a:xfrm>
            <a:off x="0" y="-1347"/>
            <a:ext cx="12192000" cy="21240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3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sz="2000" kern="0">
                <a:solidFill>
                  <a:srgbClr val="242223"/>
                </a:solidFill>
              </a:rPr>
              <a:pPr defTabSz="653156">
                <a:buClr>
                  <a:srgbClr val="000000"/>
                </a:buClr>
              </a:pPr>
              <a:t>21</a:t>
            </a:fld>
            <a:endParaRPr sz="2000" kern="0">
              <a:solidFill>
                <a:srgbClr val="242223"/>
              </a:solidFill>
            </a:endParaRPr>
          </a:p>
        </p:txBody>
      </p:sp>
      <p:pic>
        <p:nvPicPr>
          <p:cNvPr id="727" name="Google Shape;7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715" y="2263683"/>
            <a:ext cx="7443913" cy="4413341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33"/>
          <p:cNvSpPr txBox="1"/>
          <p:nvPr/>
        </p:nvSpPr>
        <p:spPr>
          <a:xfrm>
            <a:off x="335643" y="401163"/>
            <a:ext cx="3262086" cy="6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385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9" name="Google Shape;729;p33"/>
          <p:cNvSpPr/>
          <p:nvPr/>
        </p:nvSpPr>
        <p:spPr>
          <a:xfrm flipH="1">
            <a:off x="7229928" y="2122715"/>
            <a:ext cx="2304143" cy="1496785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5033" y="162220"/>
            <a:ext cx="5068753" cy="179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/>
          <p:nvPr/>
        </p:nvSpPr>
        <p:spPr>
          <a:xfrm>
            <a:off x="0" y="-1347"/>
            <a:ext cx="12192000" cy="21240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4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sz="2000" kern="0">
                <a:solidFill>
                  <a:srgbClr val="242223"/>
                </a:solidFill>
              </a:rPr>
              <a:pPr defTabSz="653156">
                <a:buClr>
                  <a:srgbClr val="000000"/>
                </a:buClr>
              </a:pPr>
              <a:t>22</a:t>
            </a:fld>
            <a:endParaRPr sz="2000" kern="0">
              <a:solidFill>
                <a:srgbClr val="242223"/>
              </a:solidFill>
            </a:endParaRPr>
          </a:p>
        </p:txBody>
      </p:sp>
      <p:pic>
        <p:nvPicPr>
          <p:cNvPr id="737" name="Google Shape;7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715" y="2263683"/>
            <a:ext cx="7443913" cy="4413341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4"/>
          <p:cNvSpPr txBox="1"/>
          <p:nvPr/>
        </p:nvSpPr>
        <p:spPr>
          <a:xfrm>
            <a:off x="335643" y="401163"/>
            <a:ext cx="3262086" cy="6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385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/>
          <p:nvPr/>
        </p:nvSpPr>
        <p:spPr>
          <a:xfrm rot="10800000">
            <a:off x="8490857" y="3546928"/>
            <a:ext cx="1964771" cy="925286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7791" y="456486"/>
            <a:ext cx="6043809" cy="65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5"/>
          <p:cNvSpPr/>
          <p:nvPr/>
        </p:nvSpPr>
        <p:spPr>
          <a:xfrm>
            <a:off x="36286" y="-1347"/>
            <a:ext cx="12192000" cy="21240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5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sz="2000" kern="0">
                <a:solidFill>
                  <a:srgbClr val="242223"/>
                </a:solidFill>
              </a:rPr>
              <a:pPr defTabSz="653156">
                <a:buClr>
                  <a:srgbClr val="000000"/>
                </a:buClr>
              </a:pPr>
              <a:t>23</a:t>
            </a:fld>
            <a:endParaRPr sz="2000" kern="0">
              <a:solidFill>
                <a:srgbClr val="242223"/>
              </a:solidFill>
            </a:endParaRPr>
          </a:p>
        </p:txBody>
      </p:sp>
      <p:pic>
        <p:nvPicPr>
          <p:cNvPr id="747" name="Google Shape;74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715" y="2263683"/>
            <a:ext cx="7443913" cy="4413341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5"/>
          <p:cNvSpPr txBox="1"/>
          <p:nvPr/>
        </p:nvSpPr>
        <p:spPr>
          <a:xfrm>
            <a:off x="335643" y="401163"/>
            <a:ext cx="3262086" cy="6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385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9" name="Google Shape;749;p35"/>
          <p:cNvSpPr/>
          <p:nvPr/>
        </p:nvSpPr>
        <p:spPr>
          <a:xfrm rot="10800000">
            <a:off x="5113614" y="5098142"/>
            <a:ext cx="1916743" cy="1578881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5548" y="180976"/>
            <a:ext cx="7123952" cy="173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/>
          <p:nvPr/>
        </p:nvSpPr>
        <p:spPr>
          <a:xfrm>
            <a:off x="0" y="-1347"/>
            <a:ext cx="12192000" cy="21240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6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sz="2000" kern="0">
                <a:solidFill>
                  <a:srgbClr val="242223"/>
                </a:solidFill>
              </a:rPr>
              <a:pPr defTabSz="653156">
                <a:buClr>
                  <a:srgbClr val="000000"/>
                </a:buClr>
              </a:pPr>
              <a:t>24</a:t>
            </a:fld>
            <a:endParaRPr sz="2000" kern="0">
              <a:solidFill>
                <a:srgbClr val="242223"/>
              </a:solidFill>
            </a:endParaRPr>
          </a:p>
        </p:txBody>
      </p:sp>
      <p:pic>
        <p:nvPicPr>
          <p:cNvPr id="757" name="Google Shape;75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715" y="2263683"/>
            <a:ext cx="7443913" cy="4413341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6"/>
          <p:cNvSpPr txBox="1"/>
          <p:nvPr/>
        </p:nvSpPr>
        <p:spPr>
          <a:xfrm>
            <a:off x="335643" y="401163"/>
            <a:ext cx="3262086" cy="6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385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6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9" name="Google Shape;759;p36"/>
          <p:cNvSpPr/>
          <p:nvPr/>
        </p:nvSpPr>
        <p:spPr>
          <a:xfrm rot="10800000">
            <a:off x="7102928" y="5615215"/>
            <a:ext cx="1692627" cy="1061809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3703" y="401162"/>
            <a:ext cx="6937659" cy="65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7"/>
          <p:cNvSpPr/>
          <p:nvPr/>
        </p:nvSpPr>
        <p:spPr>
          <a:xfrm>
            <a:off x="0" y="-1347"/>
            <a:ext cx="12192000" cy="21240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7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sz="2000" kern="0">
                <a:solidFill>
                  <a:srgbClr val="242223"/>
                </a:solidFill>
              </a:rPr>
              <a:pPr defTabSz="653156">
                <a:buClr>
                  <a:srgbClr val="000000"/>
                </a:buClr>
              </a:pPr>
              <a:t>25</a:t>
            </a:fld>
            <a:endParaRPr sz="2000" kern="0">
              <a:solidFill>
                <a:srgbClr val="242223"/>
              </a:solidFill>
            </a:endParaRPr>
          </a:p>
        </p:txBody>
      </p:sp>
      <p:pic>
        <p:nvPicPr>
          <p:cNvPr id="767" name="Google Shape;76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715" y="2263683"/>
            <a:ext cx="7443913" cy="4413341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37"/>
          <p:cNvSpPr txBox="1"/>
          <p:nvPr/>
        </p:nvSpPr>
        <p:spPr>
          <a:xfrm>
            <a:off x="335643" y="401163"/>
            <a:ext cx="3262086" cy="6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385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7 &amp; 8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9" name="Google Shape;769;p37"/>
          <p:cNvSpPr/>
          <p:nvPr/>
        </p:nvSpPr>
        <p:spPr>
          <a:xfrm rot="10800000">
            <a:off x="8763001" y="4470353"/>
            <a:ext cx="1692627" cy="220667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sz="1286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9"/>
          <p:cNvSpPr txBox="1">
            <a:spLocks noGrp="1"/>
          </p:cNvSpPr>
          <p:nvPr>
            <p:ph type="title"/>
          </p:nvPr>
        </p:nvSpPr>
        <p:spPr>
          <a:xfrm>
            <a:off x="206383" y="219701"/>
            <a:ext cx="9327689" cy="62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643" rIns="0" bIns="32643" anchor="t" anchorCtr="0">
            <a:normAutofit fontScale="90000"/>
          </a:bodyPr>
          <a:lstStyle/>
          <a:p>
            <a:pPr>
              <a:buClr>
                <a:srgbClr val="1F9DE3"/>
              </a:buClr>
              <a:buSzPts val="4700"/>
            </a:pPr>
            <a:r>
              <a:rPr lang="en-US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Processed Data Visual</a:t>
            </a:r>
            <a:endParaRPr/>
          </a:p>
        </p:txBody>
      </p:sp>
      <p:pic>
        <p:nvPicPr>
          <p:cNvPr id="775" name="Google Shape;77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189" y="1197865"/>
            <a:ext cx="11628886" cy="1600605"/>
          </a:xfrm>
          <a:prstGeom prst="rect">
            <a:avLst/>
          </a:prstGeom>
          <a:noFill/>
          <a:ln w="9525" cap="flat" cmpd="sng">
            <a:solidFill>
              <a:srgbClr val="72003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76" name="Google Shape;776;p39"/>
          <p:cNvCxnSpPr/>
          <p:nvPr/>
        </p:nvCxnSpPr>
        <p:spPr>
          <a:xfrm>
            <a:off x="1735245" y="3273552"/>
            <a:ext cx="964692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7" name="Google Shape;777;p39"/>
          <p:cNvSpPr txBox="1"/>
          <p:nvPr/>
        </p:nvSpPr>
        <p:spPr>
          <a:xfrm>
            <a:off x="828770" y="3075432"/>
            <a:ext cx="1161288" cy="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sz="2000" b="1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Time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78" name="Google Shape;778;p39"/>
          <p:cNvCxnSpPr/>
          <p:nvPr/>
        </p:nvCxnSpPr>
        <p:spPr>
          <a:xfrm>
            <a:off x="2256453" y="2980944"/>
            <a:ext cx="0" cy="53949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9" name="Google Shape;779;p39"/>
          <p:cNvCxnSpPr/>
          <p:nvPr/>
        </p:nvCxnSpPr>
        <p:spPr>
          <a:xfrm>
            <a:off x="4036485" y="2984516"/>
            <a:ext cx="0" cy="53949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0" name="Google Shape;780;p39"/>
          <p:cNvCxnSpPr/>
          <p:nvPr/>
        </p:nvCxnSpPr>
        <p:spPr>
          <a:xfrm>
            <a:off x="6733965" y="3273552"/>
            <a:ext cx="0" cy="28346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" name="Google Shape;781;p39"/>
          <p:cNvCxnSpPr/>
          <p:nvPr/>
        </p:nvCxnSpPr>
        <p:spPr>
          <a:xfrm>
            <a:off x="9019965" y="2938272"/>
            <a:ext cx="0" cy="53949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2" name="Google Shape;782;p39"/>
          <p:cNvCxnSpPr/>
          <p:nvPr/>
        </p:nvCxnSpPr>
        <p:spPr>
          <a:xfrm>
            <a:off x="10684173" y="2984516"/>
            <a:ext cx="0" cy="53949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3" name="Google Shape;783;p39"/>
          <p:cNvSpPr txBox="1"/>
          <p:nvPr/>
        </p:nvSpPr>
        <p:spPr>
          <a:xfrm>
            <a:off x="2018709" y="3471458"/>
            <a:ext cx="1051556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t-2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4" name="Google Shape;784;p39"/>
          <p:cNvSpPr txBox="1"/>
          <p:nvPr/>
        </p:nvSpPr>
        <p:spPr>
          <a:xfrm>
            <a:off x="3765212" y="3493843"/>
            <a:ext cx="1051556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t-1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5" name="Google Shape;785;p39"/>
          <p:cNvSpPr txBox="1"/>
          <p:nvPr/>
        </p:nvSpPr>
        <p:spPr>
          <a:xfrm>
            <a:off x="8773077" y="3479341"/>
            <a:ext cx="1051556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t+1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6" name="Google Shape;786;p39"/>
          <p:cNvSpPr txBox="1"/>
          <p:nvPr/>
        </p:nvSpPr>
        <p:spPr>
          <a:xfrm>
            <a:off x="10405281" y="3488484"/>
            <a:ext cx="1051556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t+2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7" name="Google Shape;787;p39"/>
          <p:cNvSpPr/>
          <p:nvPr/>
        </p:nvSpPr>
        <p:spPr>
          <a:xfrm rot="5400000">
            <a:off x="6521481" y="1715596"/>
            <a:ext cx="362455" cy="255996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endParaRPr kern="0">
              <a:solidFill>
                <a:srgbClr val="4945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9"/>
          <p:cNvSpPr txBox="1"/>
          <p:nvPr/>
        </p:nvSpPr>
        <p:spPr>
          <a:xfrm>
            <a:off x="5811640" y="3493843"/>
            <a:ext cx="2507692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b="1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CEO transition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39"/>
          <p:cNvSpPr/>
          <p:nvPr/>
        </p:nvSpPr>
        <p:spPr>
          <a:xfrm>
            <a:off x="1271016" y="4786885"/>
            <a:ext cx="1005840" cy="941832"/>
          </a:xfrm>
          <a:prstGeom prst="ellipse">
            <a:avLst/>
          </a:prstGeom>
          <a:solidFill>
            <a:srgbClr val="DDEAF6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sz="3600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0" name="Google Shape;790;p39"/>
          <p:cNvSpPr/>
          <p:nvPr/>
        </p:nvSpPr>
        <p:spPr>
          <a:xfrm>
            <a:off x="4171026" y="4474078"/>
            <a:ext cx="1005840" cy="941832"/>
          </a:xfrm>
          <a:prstGeom prst="ellipse">
            <a:avLst/>
          </a:prstGeom>
          <a:solidFill>
            <a:srgbClr val="DDEAF6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sz="3600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1" name="Google Shape;791;p39"/>
          <p:cNvSpPr/>
          <p:nvPr/>
        </p:nvSpPr>
        <p:spPr>
          <a:xfrm>
            <a:off x="5936379" y="4812635"/>
            <a:ext cx="1005840" cy="941832"/>
          </a:xfrm>
          <a:prstGeom prst="ellipse">
            <a:avLst/>
          </a:prstGeom>
          <a:solidFill>
            <a:srgbClr val="FFEBEB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sz="3600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2" name="Google Shape;792;p39"/>
          <p:cNvSpPr/>
          <p:nvPr/>
        </p:nvSpPr>
        <p:spPr>
          <a:xfrm>
            <a:off x="4130040" y="5737288"/>
            <a:ext cx="1005840" cy="941832"/>
          </a:xfrm>
          <a:prstGeom prst="ellipse">
            <a:avLst/>
          </a:prstGeom>
          <a:solidFill>
            <a:srgbClr val="FFEBEB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sz="3600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8839180" y="4474078"/>
            <a:ext cx="1005840" cy="941832"/>
          </a:xfrm>
          <a:prstGeom prst="ellipse">
            <a:avLst/>
          </a:prstGeom>
          <a:solidFill>
            <a:srgbClr val="DDEAF6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sz="3600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4" name="Google Shape;794;p39"/>
          <p:cNvSpPr/>
          <p:nvPr/>
        </p:nvSpPr>
        <p:spPr>
          <a:xfrm>
            <a:off x="8818793" y="5743226"/>
            <a:ext cx="1005840" cy="941832"/>
          </a:xfrm>
          <a:prstGeom prst="ellipse">
            <a:avLst/>
          </a:prstGeom>
          <a:solidFill>
            <a:srgbClr val="FFEBEB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304" tIns="32643" rIns="65304" bIns="32643" anchor="ctr" anchorCtr="0">
            <a:noAutofit/>
          </a:bodyPr>
          <a:lstStyle/>
          <a:p>
            <a:pPr algn="ctr" defTabSz="653156">
              <a:buClr>
                <a:srgbClr val="000000"/>
              </a:buClr>
            </a:pPr>
            <a:r>
              <a:rPr lang="en-US" sz="3600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95" name="Google Shape;795;p39"/>
          <p:cNvCxnSpPr>
            <a:stCxn id="791" idx="6"/>
            <a:endCxn id="793" idx="2"/>
          </p:cNvCxnSpPr>
          <p:nvPr/>
        </p:nvCxnSpPr>
        <p:spPr>
          <a:xfrm rot="10800000" flipH="1">
            <a:off x="6942219" y="4944980"/>
            <a:ext cx="1896857" cy="338571"/>
          </a:xfrm>
          <a:prstGeom prst="straightConnector1">
            <a:avLst/>
          </a:prstGeom>
          <a:noFill/>
          <a:ln w="57150" cap="flat" cmpd="sng">
            <a:solidFill>
              <a:srgbClr val="24222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6" name="Google Shape;796;p39"/>
          <p:cNvCxnSpPr>
            <a:stCxn id="791" idx="6"/>
            <a:endCxn id="794" idx="2"/>
          </p:cNvCxnSpPr>
          <p:nvPr/>
        </p:nvCxnSpPr>
        <p:spPr>
          <a:xfrm>
            <a:off x="6942219" y="5283551"/>
            <a:ext cx="1876500" cy="930643"/>
          </a:xfrm>
          <a:prstGeom prst="straightConnector1">
            <a:avLst/>
          </a:prstGeom>
          <a:noFill/>
          <a:ln w="57150" cap="flat" cmpd="sng">
            <a:solidFill>
              <a:srgbClr val="24222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7" name="Google Shape;797;p39"/>
          <p:cNvCxnSpPr>
            <a:stCxn id="789" idx="6"/>
            <a:endCxn id="790" idx="2"/>
          </p:cNvCxnSpPr>
          <p:nvPr/>
        </p:nvCxnSpPr>
        <p:spPr>
          <a:xfrm rot="10800000" flipH="1">
            <a:off x="2276856" y="4944944"/>
            <a:ext cx="1894071" cy="312857"/>
          </a:xfrm>
          <a:prstGeom prst="straightConnector1">
            <a:avLst/>
          </a:prstGeom>
          <a:noFill/>
          <a:ln w="57150" cap="flat" cmpd="sng">
            <a:solidFill>
              <a:srgbClr val="24222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8" name="Google Shape;798;p39"/>
          <p:cNvCxnSpPr>
            <a:stCxn id="789" idx="6"/>
            <a:endCxn id="792" idx="2"/>
          </p:cNvCxnSpPr>
          <p:nvPr/>
        </p:nvCxnSpPr>
        <p:spPr>
          <a:xfrm>
            <a:off x="2276856" y="5257801"/>
            <a:ext cx="1853143" cy="950357"/>
          </a:xfrm>
          <a:prstGeom prst="straightConnector1">
            <a:avLst/>
          </a:prstGeom>
          <a:noFill/>
          <a:ln w="57150" cap="flat" cmpd="sng">
            <a:solidFill>
              <a:srgbClr val="24222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9" name="Google Shape;799;p39"/>
          <p:cNvSpPr txBox="1"/>
          <p:nvPr/>
        </p:nvSpPr>
        <p:spPr>
          <a:xfrm rot="-537911">
            <a:off x="2499721" y="4712027"/>
            <a:ext cx="1472184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baseline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0" name="Google Shape;800;p39"/>
          <p:cNvSpPr txBox="1"/>
          <p:nvPr/>
        </p:nvSpPr>
        <p:spPr>
          <a:xfrm rot="1671162">
            <a:off x="2467356" y="5765027"/>
            <a:ext cx="1472184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treatment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1" name="Google Shape;801;p39"/>
          <p:cNvSpPr txBox="1"/>
          <p:nvPr/>
        </p:nvSpPr>
        <p:spPr>
          <a:xfrm rot="-601712">
            <a:off x="6938962" y="4756764"/>
            <a:ext cx="1837744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“savior effect”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2" name="Google Shape;802;p39"/>
          <p:cNvSpPr txBox="1"/>
          <p:nvPr/>
        </p:nvSpPr>
        <p:spPr>
          <a:xfrm rot="1671162">
            <a:off x="7122733" y="5760674"/>
            <a:ext cx="1472184" cy="3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defTabSz="653156">
              <a:buClr>
                <a:srgbClr val="000000"/>
              </a:buClr>
            </a:pPr>
            <a:r>
              <a:rPr lang="en-US" kern="0">
                <a:solidFill>
                  <a:srgbClr val="169CEC"/>
                </a:solidFill>
                <a:latin typeface="Verdana"/>
                <a:ea typeface="Verdana"/>
                <a:cs typeface="Verdana"/>
                <a:sym typeface="Verdana"/>
              </a:rPr>
              <a:t>treatment</a:t>
            </a:r>
            <a:endParaRPr sz="1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3" name="Google Shape;803;p39"/>
          <p:cNvSpPr txBox="1"/>
          <p:nvPr/>
        </p:nvSpPr>
        <p:spPr>
          <a:xfrm>
            <a:off x="11636679" y="6112702"/>
            <a:ext cx="555320" cy="74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9" tIns="45714" rIns="91429" bIns="45714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kern="0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pPr defTabSz="653156">
                <a:buClr>
                  <a:srgbClr val="000000"/>
                </a:buClr>
              </a:pPr>
              <a:t>26</a:t>
            </a:fld>
            <a:endParaRPr kern="0">
              <a:solidFill>
                <a:srgbClr val="A5A5A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4072" y="196887"/>
            <a:ext cx="8744856" cy="64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0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kern="0"/>
              <a:pPr defTabSz="653156">
                <a:buClr>
                  <a:srgbClr val="000000"/>
                </a:buClr>
              </a:pPr>
              <a:t>27</a:t>
            </a:fld>
            <a:endParaRPr kern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sldNum" idx="12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53156">
              <a:buClr>
                <a:srgbClr val="000000"/>
              </a:buClr>
            </a:pPr>
            <a:fld id="{00000000-1234-1234-1234-123412341234}" type="slidenum">
              <a:rPr lang="en-US" kern="0"/>
              <a:pPr defTabSz="653156">
                <a:buClr>
                  <a:srgbClr val="000000"/>
                </a:buClr>
              </a:pPr>
              <a:t>28</a:t>
            </a:fld>
            <a:endParaRPr kern="0"/>
          </a:p>
        </p:txBody>
      </p:sp>
      <p:pic>
        <p:nvPicPr>
          <p:cNvPr id="815" name="Google Shape;81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576" y="326572"/>
            <a:ext cx="8189210" cy="5966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27304"/>
            <a:ext cx="2849217" cy="430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88907"/>
              </p:ext>
            </p:extLst>
          </p:nvPr>
        </p:nvGraphicFramePr>
        <p:xfrm>
          <a:off x="820717" y="3593372"/>
          <a:ext cx="1052355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94546"/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Evolving Nonprofit Sector Data Infrastructure: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94546"/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New Resources and Tools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ARNOVA 2024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Tiana </a:t>
                      </a: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Marrese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, PhD Candidate, UPenn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Thiya Poongundranar, Data Scientist, Urban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Jesse Lecy, ASU + Urban</a:t>
                      </a:r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05503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5CD4-434A-C483-8BD6-DEEBBFCD0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AD1CD-76DB-73DF-9D6A-D2854096C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4B2A9-A761-C90D-AE10-1D0C6F89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990 CORE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1A9C9-5CFE-15D4-2024-FDD15F394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485900"/>
            <a:ext cx="7162801" cy="4572000"/>
          </a:xfrm>
        </p:spPr>
        <p:txBody>
          <a:bodyPr/>
          <a:lstStyle/>
          <a:p>
            <a:r>
              <a:rPr lang="en-US" dirty="0"/>
              <a:t>Best panel for longitudinal financial analysis</a:t>
            </a:r>
          </a:p>
          <a:p>
            <a:pPr lvl="1"/>
            <a:r>
              <a:rPr lang="en-US" dirty="0"/>
              <a:t>Coverage from 1989-2023</a:t>
            </a:r>
          </a:p>
          <a:p>
            <a:pPr lvl="1"/>
            <a:r>
              <a:rPr lang="en-US" dirty="0"/>
              <a:t>Separate panels for public charities, private foundations, and other 501c nonprofits </a:t>
            </a:r>
          </a:p>
          <a:p>
            <a:r>
              <a:rPr lang="en-US" dirty="0"/>
              <a:t>New HARMONIZED format </a:t>
            </a:r>
          </a:p>
          <a:p>
            <a:pPr lvl="1"/>
            <a:r>
              <a:rPr lang="en-US" dirty="0"/>
              <a:t>Variable names standardized over time</a:t>
            </a:r>
          </a:p>
          <a:p>
            <a:pPr lvl="1"/>
            <a:r>
              <a:rPr lang="en-US" dirty="0"/>
              <a:t>Geographies standardized + crosswalks available  </a:t>
            </a:r>
          </a:p>
          <a:p>
            <a:pPr lvl="1"/>
            <a:r>
              <a:rPr lang="en-US" dirty="0"/>
              <a:t>Use consistent organizational attributes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E3FC3-9925-4C2C-F89F-29957862D5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oogle Shape;526;g3171c20ac1c_4_195">
            <a:extLst>
              <a:ext uri="{FF2B5EF4-FFF2-40B4-BE49-F238E27FC236}">
                <a16:creationId xmlns:a16="http://schemas.microsoft.com/office/drawing/2014/main" id="{F977882B-C36D-8AC5-D1F0-0A4A09DBBA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00" y="11430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7604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14049-A90B-B075-97E5-F7B0345F1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934CE-7E62-8607-77A9-8F7357E5A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E80ABA-8BC6-A678-681A-EAB0710F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Geographies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14B53-D3CC-AE59-2BAB-872D39DE7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485900"/>
            <a:ext cx="6705601" cy="4572000"/>
          </a:xfrm>
        </p:spPr>
        <p:txBody>
          <a:bodyPr/>
          <a:lstStyle/>
          <a:p>
            <a:r>
              <a:rPr lang="en-US" dirty="0"/>
              <a:t>Legacy files had inconsistent geographies</a:t>
            </a:r>
          </a:p>
          <a:p>
            <a:pPr lvl="1"/>
            <a:r>
              <a:rPr lang="en-US" dirty="0"/>
              <a:t>Now uses a single geography based on the most recent address we have for nonprofits to make panels consistent </a:t>
            </a:r>
          </a:p>
          <a:p>
            <a:pPr lvl="1"/>
            <a:r>
              <a:rPr lang="en-US" dirty="0"/>
              <a:t>Lat-Lon and geographic IDs in BMF and CORE files </a:t>
            </a:r>
          </a:p>
          <a:p>
            <a:r>
              <a:rPr lang="en-US" dirty="0"/>
              <a:t>GEO Crosswalk framework </a:t>
            </a:r>
          </a:p>
          <a:p>
            <a:pPr lvl="1"/>
            <a:r>
              <a:rPr lang="en-US" dirty="0"/>
              <a:t>Crosswalks for 13 different geographies – allow for easy data aggregation or to merge outside datasets  </a:t>
            </a:r>
          </a:p>
          <a:p>
            <a:pPr lvl="1"/>
            <a:r>
              <a:rPr lang="en-US" dirty="0"/>
              <a:t>Pre-compiled panel of census variables from 1990-2020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43C86-D228-C8B9-A39F-BF1147DC0B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537;g3171c20ac1c_4_205">
            <a:extLst>
              <a:ext uri="{FF2B5EF4-FFF2-40B4-BE49-F238E27FC236}">
                <a16:creationId xmlns:a16="http://schemas.microsoft.com/office/drawing/2014/main" id="{4B0EE3B2-46DB-CA97-F1BA-F11FE5E55F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2800" y="1112044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1960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D387D-D40D-0A90-8728-443022CE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9966D-9892-C98B-0302-10C352280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43C58B-E3C2-F1EB-6389-39746533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NTEE Fields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883BF-C13E-D901-3810-002F4B6AC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485900"/>
            <a:ext cx="6705601" cy="4572000"/>
          </a:xfrm>
        </p:spPr>
        <p:txBody>
          <a:bodyPr/>
          <a:lstStyle/>
          <a:p>
            <a:r>
              <a:rPr lang="en-US" dirty="0"/>
              <a:t>National Taxonomy of Exempt Entities </a:t>
            </a:r>
          </a:p>
          <a:p>
            <a:pPr lvl="1"/>
            <a:r>
              <a:rPr lang="en-US" dirty="0"/>
              <a:t>Industry classification system for the nonprofit sector </a:t>
            </a:r>
          </a:p>
          <a:p>
            <a:r>
              <a:rPr lang="en-US" dirty="0"/>
              <a:t>Updated NTEEV2 Format</a:t>
            </a:r>
          </a:p>
          <a:p>
            <a:pPr lvl="1"/>
            <a:r>
              <a:rPr lang="en-US" dirty="0"/>
              <a:t>Designed to make sampling easier </a:t>
            </a:r>
          </a:p>
          <a:p>
            <a:pPr lvl="1"/>
            <a:r>
              <a:rPr lang="en-US" dirty="0"/>
              <a:t>Separates org types and activities</a:t>
            </a:r>
          </a:p>
          <a:p>
            <a:pPr lvl="1"/>
            <a:r>
              <a:rPr lang="en-US" dirty="0"/>
              <a:t>Dictionary is built into the NCCS R package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E4C6-EB08-2088-0A8A-F1BCCEBBC0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oogle Shape;548;p6">
            <a:extLst>
              <a:ext uri="{FF2B5EF4-FFF2-40B4-BE49-F238E27FC236}">
                <a16:creationId xmlns:a16="http://schemas.microsoft.com/office/drawing/2014/main" id="{5C395C45-A49A-B1DB-B853-94D634ED99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2800" y="1112044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7266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6B31D-FA11-0CAB-AC7F-775F4F0CB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05F11-0613-1062-F0A7-2C64BF489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B1F7E-2416-2D28-D847-A80889A7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NTEE V2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C02F0-5AEE-1EDA-1ECD-15F572A4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485900"/>
            <a:ext cx="6705601" cy="45720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/>
              <a:t>parse_ntee</a:t>
            </a:r>
            <a:r>
              <a:rPr lang="en-US" dirty="0"/>
              <a:t>(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ntee.group</a:t>
            </a:r>
            <a:r>
              <a:rPr lang="en-US" dirty="0"/>
              <a:t>   = "all",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ntee.code</a:t>
            </a:r>
            <a:r>
              <a:rPr lang="en-US" dirty="0"/>
              <a:t>    = "A2x",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ntee.orgtype</a:t>
            </a:r>
            <a:r>
              <a:rPr lang="en-US" dirty="0"/>
              <a:t> = "all"  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#&gt;        "ART-A26-MT"  "ART-A20-PA"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#&gt;        "ART-A25-PA“   "ART-A20-MS"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#&gt;        "ART-A26-MM” "ART-A23-RG"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#&gt;        "ART-A20-NS"   "ART-A20-RG"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#&gt;        "ART-A24-RG"   "ART-A25-RG"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#&gt;        "ART-A26-RG"   "ART-A27-RG"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5CE77-EB96-4DFB-B8FE-03AE839A5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555;p7">
            <a:extLst>
              <a:ext uri="{FF2B5EF4-FFF2-40B4-BE49-F238E27FC236}">
                <a16:creationId xmlns:a16="http://schemas.microsoft.com/office/drawing/2014/main" id="{9266F588-86BC-FB69-8C23-3AF63279E0D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5675" y="1485900"/>
            <a:ext cx="5271850" cy="3478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3413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2DF28-9972-A51D-3169-4C57963FC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825E93-1D6D-2C6D-156E-CC85D6CB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Nonprofit Sector in Brief Dashboard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0F2314-6FEB-BD5D-90E5-C015692E8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5750560" cy="4367212"/>
          </a:xfrm>
        </p:spPr>
        <p:txBody>
          <a:bodyPr/>
          <a:lstStyle/>
          <a:p>
            <a:r>
              <a:rPr lang="en-US" sz="2000" dirty="0"/>
              <a:t>Visualize and download public data on nonprofits from 1989 through the present</a:t>
            </a:r>
          </a:p>
          <a:p>
            <a:pPr lvl="1"/>
            <a:r>
              <a:rPr lang="en-US" sz="1600" dirty="0"/>
              <a:t>View and download charts and tables with the latest NCCS data on the number of nonprofits, nonprofit financials, private foundation grantmaking, and donor-advised funds.</a:t>
            </a:r>
          </a:p>
          <a:p>
            <a:pPr lvl="1"/>
            <a:r>
              <a:rPr lang="en-US" sz="1600" dirty="0"/>
              <a:t>Assemble custom panel datasets for download from NCCS's archive of cleaned and standardized Form 990 data (the NCCS Core) and Business Master Files.</a:t>
            </a:r>
          </a:p>
          <a:p>
            <a:pPr lvl="1"/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2FBE51-1162-2E12-DBD8-C292B2768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DEC18-5D53-133B-4B52-529108F5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248" y="1690688"/>
            <a:ext cx="4056063" cy="41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384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1B6C4-0913-2C31-DD8B-A2BB7ED9E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F491F9-5BDC-7133-1889-53D107DB4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E83D2-7CEC-802A-A4EC-45869C72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Nonprofit Trends Survey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FA421-652D-7EB0-8F84-ADD31F129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485900"/>
            <a:ext cx="7325834" cy="457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Annual Surveys from 2020 onward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Operational insights that better capture sector trends beyond what is available on 990 forms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Representative national sample of organizations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Public use data files </a:t>
            </a:r>
          </a:p>
          <a:p>
            <a:pPr>
              <a:spcAft>
                <a:spcPts val="600"/>
              </a:spcAft>
            </a:pPr>
            <a:r>
              <a:rPr lang="en-US" dirty="0"/>
              <a:t>Multi-Institution Collaboration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Urban Institute: NCCS + Teresa Derrick-Mills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American University: Lewis Faulk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George Mason University: Mirae Kim, Alan Abramson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Georgia Tech: Calton Pu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NSF Funding + Ongoing Philanthropic Support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D24F4-0F46-D59E-D0F9-C940486284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oogle Shape;585;p11">
            <a:extLst>
              <a:ext uri="{FF2B5EF4-FFF2-40B4-BE49-F238E27FC236}">
                <a16:creationId xmlns:a16="http://schemas.microsoft.com/office/drawing/2014/main" id="{441FBEBE-3FC0-F8F6-0623-A6EBBC5C1F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550" y="1112044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5870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D5EB8-079C-A7B9-01E9-BE0A3C568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12961F-7290-AF1B-3F61-2470F64D5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B84CF-B8FD-398A-1009-ADDC5202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Action Committees (527 orgs)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3CA73-4A3F-C6C8-DA05-5349A3A55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485900"/>
            <a:ext cx="7325834" cy="457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Form 8871 database of PACs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Nonprofits that have filed to act as political action committees</a:t>
            </a:r>
          </a:p>
          <a:p>
            <a:pPr>
              <a:spcAft>
                <a:spcPts val="600"/>
              </a:spcAft>
            </a:pPr>
            <a:r>
              <a:rPr lang="en-US" dirty="0"/>
              <a:t>Form 8872 activities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Donations made to nonprofits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Expenditures on political campaigns </a:t>
            </a:r>
          </a:p>
          <a:p>
            <a:pPr>
              <a:spcAft>
                <a:spcPts val="600"/>
              </a:spcAft>
            </a:pPr>
            <a:r>
              <a:rPr lang="en-US" dirty="0"/>
              <a:t>Also see Schedule C: Lobbying Activities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Available in the EFILE database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9EA25-EC24-12A2-5832-9C38742002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595;p12">
            <a:extLst>
              <a:ext uri="{FF2B5EF4-FFF2-40B4-BE49-F238E27FC236}">
                <a16:creationId xmlns:a16="http://schemas.microsoft.com/office/drawing/2014/main" id="{E5833C49-082C-F2A8-84B8-296EEBDB03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2800" y="1112044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987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494546"/>
      </a:dk1>
      <a:lt1>
        <a:srgbClr val="FFFFFF"/>
      </a:lt1>
      <a:dk2>
        <a:srgbClr val="1A8ECE"/>
      </a:dk2>
      <a:lt2>
        <a:srgbClr val="FFFFFF"/>
      </a:lt2>
      <a:accent1>
        <a:srgbClr val="169CEC"/>
      </a:accent1>
      <a:accent2>
        <a:srgbClr val="C8C8C8"/>
      </a:accent2>
      <a:accent3>
        <a:srgbClr val="FCB300"/>
      </a:accent3>
      <a:accent4>
        <a:srgbClr val="E50178"/>
      </a:accent4>
      <a:accent5>
        <a:srgbClr val="44AD32"/>
      </a:accent5>
      <a:accent6>
        <a:srgbClr val="D31117"/>
      </a:accent6>
      <a:hlink>
        <a:srgbClr val="169CEC"/>
      </a:hlink>
      <a:folHlink>
        <a:srgbClr val="169CEC"/>
      </a:folHlink>
    </a:clrScheme>
    <a:fontScheme name="Urban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F6163B9-95B4-4A43-8556-1E97DEF8FB86}" vid="{800FCFEA-0A6B-EF47-B500-634D80F9641F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494546"/>
      </a:dk1>
      <a:lt1>
        <a:srgbClr val="FFFFFF"/>
      </a:lt1>
      <a:dk2>
        <a:srgbClr val="1A8ECE"/>
      </a:dk2>
      <a:lt2>
        <a:srgbClr val="FFFFFF"/>
      </a:lt2>
      <a:accent1>
        <a:srgbClr val="169CEC"/>
      </a:accent1>
      <a:accent2>
        <a:srgbClr val="C8C8C8"/>
      </a:accent2>
      <a:accent3>
        <a:srgbClr val="FCB300"/>
      </a:accent3>
      <a:accent4>
        <a:srgbClr val="E50178"/>
      </a:accent4>
      <a:accent5>
        <a:srgbClr val="44AD32"/>
      </a:accent5>
      <a:accent6>
        <a:srgbClr val="D31117"/>
      </a:accent6>
      <a:hlink>
        <a:srgbClr val="169CEC"/>
      </a:hlink>
      <a:folHlink>
        <a:srgbClr val="169C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Urban-Powerpoint-Template</Template>
  <TotalTime>40</TotalTime>
  <Words>1032</Words>
  <Application>Microsoft Office PowerPoint</Application>
  <PresentationFormat>Widescreen</PresentationFormat>
  <Paragraphs>205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SimHei</vt:lpstr>
      <vt:lpstr>Aptos Mono</vt:lpstr>
      <vt:lpstr>Arial</vt:lpstr>
      <vt:lpstr>Calibri</vt:lpstr>
      <vt:lpstr>Lato</vt:lpstr>
      <vt:lpstr>Noto Sans Symbols</vt:lpstr>
      <vt:lpstr>Oswald</vt:lpstr>
      <vt:lpstr>Play</vt:lpstr>
      <vt:lpstr>Verdana</vt:lpstr>
      <vt:lpstr>Wingdings</vt:lpstr>
      <vt:lpstr>Office Theme</vt:lpstr>
      <vt:lpstr>1_Office Theme</vt:lpstr>
      <vt:lpstr>2_Office Theme</vt:lpstr>
      <vt:lpstr>PowerPoint Presentation</vt:lpstr>
      <vt:lpstr>Business Master File (BMF)</vt:lpstr>
      <vt:lpstr>990 CORE Series</vt:lpstr>
      <vt:lpstr>Standardized Geographies</vt:lpstr>
      <vt:lpstr>NTEE Fields</vt:lpstr>
      <vt:lpstr>NTEE V2</vt:lpstr>
      <vt:lpstr>Nonprofit Sector in Brief Dashboard</vt:lpstr>
      <vt:lpstr>Nonprofit Trends Survey</vt:lpstr>
      <vt:lpstr>Political Action Committees (527 orgs)</vt:lpstr>
      <vt:lpstr>Regulations Project: Legal Compendium Dataset </vt:lpstr>
      <vt:lpstr>990 EFILE Database</vt:lpstr>
      <vt:lpstr>990 EFILE Database</vt:lpstr>
      <vt:lpstr>Putting it all together:   modular and transparent  data engineering workflows</vt:lpstr>
      <vt:lpstr>PowerPoint Presentation</vt:lpstr>
      <vt:lpstr>Nonprofits and the Glass Cliff A Research Example</vt:lpstr>
      <vt:lpstr>The Big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Processed Data Visual</vt:lpstr>
      <vt:lpstr>PowerPoint Presentation</vt:lpstr>
      <vt:lpstr>PowerPoint Presentation</vt:lpstr>
      <vt:lpstr>PowerPoint Presentation</vt:lpstr>
    </vt:vector>
  </TitlesOfParts>
  <Manager/>
  <Company>Urban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Martin, Hannah</dc:creator>
  <cp:keywords/>
  <dc:description>Template version 2.2</dc:description>
  <cp:lastModifiedBy>Jesse Lecy</cp:lastModifiedBy>
  <cp:revision>5</cp:revision>
  <cp:lastPrinted>2018-02-15T21:27:47Z</cp:lastPrinted>
  <dcterms:created xsi:type="dcterms:W3CDTF">2024-11-22T13:27:07Z</dcterms:created>
  <dcterms:modified xsi:type="dcterms:W3CDTF">2024-11-22T15:03:33Z</dcterms:modified>
  <cp:category/>
</cp:coreProperties>
</file>