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466" r:id="rId5"/>
    <p:sldId id="455" r:id="rId6"/>
    <p:sldId id="458" r:id="rId7"/>
    <p:sldId id="470" r:id="rId8"/>
    <p:sldId id="452" r:id="rId9"/>
    <p:sldId id="463" r:id="rId10"/>
    <p:sldId id="464" r:id="rId11"/>
    <p:sldId id="462" r:id="rId12"/>
    <p:sldId id="465" r:id="rId13"/>
    <p:sldId id="467" r:id="rId14"/>
    <p:sldId id="454" r:id="rId15"/>
    <p:sldId id="453" r:id="rId16"/>
    <p:sldId id="469" r:id="rId17"/>
    <p:sldId id="448" r:id="rId18"/>
    <p:sldId id="4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047-9314-424D-8954-0944AFA0F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5DB68-CAF1-413B-C345-4F6949715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3EDE6-C7EC-DE29-6480-177BC38FA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D05-8DD1-432E-AEA5-0306099D4F4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5EF56-11C9-3782-A4C6-AE4E520A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F9EF-D7CF-90B3-B737-D3A44059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2769-68A8-4E5E-A8F6-943FA2F8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6F75-953E-2992-E3E6-D00A83DE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74094-9766-0641-D7C9-CC705926C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1F2A3-1B65-F4A3-F95B-8D87949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D05-8DD1-432E-AEA5-0306099D4F4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5759C-EAF2-47B9-87E2-648D446A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03EC-9FDF-C872-2D44-0782A600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2769-68A8-4E5E-A8F6-943FA2F8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1CB6C-DE31-9C68-C0E9-EE2C69B3A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3BBBA-8916-D6CC-0A66-CB695E4E9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27B40-A6C5-CB9A-70C4-F43705A6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D05-8DD1-432E-AEA5-0306099D4F4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59ED-A461-610F-C397-CBFABBF5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612C-6655-4780-CC86-7BA36F65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2769-68A8-4E5E-A8F6-943FA2F8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8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5EC5-4319-4714-8F25-EBD3D6806965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71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6882-2959-40AF-B34D-52FFFF8DDD8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6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C6DA-22BE-47F7-BB33-DFAAF6CC7075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54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ABA0-C9CA-4945-B401-F85B4DDF4D9C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58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9A07-61AF-4E6B-B9DA-FBF28A322BB3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41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1004-C814-46BC-9189-316550590816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46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3DE9-2097-4E59-89E0-5C2D3BCF4FBB}" type="datetime1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3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09A3-9C51-40BA-B43C-3F03D5EA04DA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A6DD-20D8-A2B3-DE04-CD1B5157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BD87-FEE1-8988-C81B-F0B924A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8E06-1873-6CC2-0062-B585BA90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D05-8DD1-432E-AEA5-0306099D4F4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24FA2-F575-5138-FB84-4DAD1360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4107B-3E77-86FA-E9D2-1D1E306D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2769-68A8-4E5E-A8F6-943FA2F8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12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EC69-CF22-4747-A814-790C5F26BB5A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0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3FCB-E8A2-4CC9-A26A-5075D2B0A7F4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3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B70F-F894-4371-A9CF-45063B37A819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82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3A27-5C81-4AB5-8399-5D486527A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F6EC4-1724-4F3A-A005-A37D09179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544C3-6EA1-491D-A3E1-C71B805F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4D62-E87B-4E78-8D51-A71AAF7EFE70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F7350-6062-4FEE-93F7-39DBFDB2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B2C2-F002-4F83-83D9-5DC9415D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74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50DE-4667-482C-A2D3-A38F59FC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2D1C-6889-452E-A492-EBD17E108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89D5C-3CC8-4194-99E8-46D8E845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BC0E-6968-47DA-9DB9-D508F49A0C0D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A486D-A456-4A19-8567-6ED73811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F71D-8FCE-4C36-90E4-F6588BE5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05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B1D4-BD2E-4B4C-8416-A6F61936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C0E8B-DB9C-4E7A-AA09-A1CC62E71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B7F07-40F2-454C-8F19-1FD05CDB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A9C0-7A89-4285-8B2D-1E4FA1910F1E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94549-F0E7-46FC-ACD4-47330C13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44BBB-A757-43CE-9651-DF91F7E0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5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CECF-D588-468B-A7A3-90A9834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51B1-1553-4958-9D61-E1F0A1D9D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F1E5E-7AAE-444D-86E4-1C566EFC0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C9A7E-E423-4A61-828D-BDF012BA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C23E-F11C-48D9-AE55-0EF6324A9F73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6D3F1-3B66-4228-9A47-E7D04A06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1B5D7-E998-411F-BEDA-F76665A5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4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B8DF-503D-48C4-9D47-463A470A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338F9-2BFA-4C1A-A29F-44F778CC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319EB-DD39-4B32-87D0-49873CED0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925FA-E7BE-4DA6-B13F-609287FC5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8FF09-0267-44A3-B767-F5AD1CB5C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EC5D4-0A9B-4479-9DD6-B1FB0CFD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4B23-E954-413E-A340-E1B67CB96215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7A819-CF02-4B5A-9314-E58BF873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6AC02-78C3-411E-B17B-73949C2E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817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B3D0-BEF4-46A2-8EE3-F3297DBD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CE44D-5F24-4B91-A27D-C841001E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C05-EBE7-4848-9605-17FA64F26282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4DDE8-BE40-4E0F-8179-93E9114E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0E8C3-3FFA-43CB-9F7D-676DA3E6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17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3E83F-67C2-4EC0-A1BF-781564BD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748F-0361-4B75-9FB6-0FD67B2CAA53}" type="datetime1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74CAF-DD5A-42DE-9ADC-E470A2FE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CE4DC-1BE1-416A-8CA9-3EDBC0B6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7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0D54-A0C0-B955-5DAD-95FDAFE5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8CA57-A6F4-3A33-B4D6-511CDB15A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FF48-2D2E-048F-E23A-EB69AD2B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D05-8DD1-432E-AEA5-0306099D4F4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16413-82F8-92B3-851D-82B0F67E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592F-A53F-E9B1-9A71-02F8E7FA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2769-68A8-4E5E-A8F6-943FA2F8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01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0F94-114F-4B20-8531-86B9FCF7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AA2F-7591-4346-BB8B-0DD708EDB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B4CFF-8B87-469F-B046-657143C66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8285A-56BE-4733-B81F-F0CAB5CA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1C2-23BD-4B0F-AE95-81945CE4C218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71FEE-C965-4808-AD73-D20914F4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0AE28-0F2E-4DC5-8081-42E11060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810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92C6-9900-4026-AE3F-5DE9EE3D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5F55B-CF73-4795-BB09-765913996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86D78-3C96-4322-B161-088747E29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C49A7-7D2D-4551-80A9-6FC8CEED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9308-E77D-4F00-A0E0-E2C48A09AD1C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8F690-9942-4FF6-8BB9-6F80782F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1670E-28ED-4533-A0BE-7272B33C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363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6AD4-7EC1-44FD-BA32-805E71BA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786EE-6894-40B3-8DAA-6528BE983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73173-5EF4-4028-ABAA-461721A9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970-6936-4886-BB3E-53EA998AF177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52984-EED2-4AE3-A5A8-A4BEF7BF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4F1ED-7233-44F5-9AF2-AC538578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09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FA787-0A36-446A-AD2A-D5BD22D7E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43D2B-089C-4FDB-95F1-A7E0E014B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8847E-DAFB-49B3-8D62-FBECCC18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A7D1-46F2-462B-AA03-0A881131FDBD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F1BB-9FC8-4547-B68E-79FDA758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95C7B-DDD1-42C6-833D-5920DDB8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0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6898-119A-CEFE-B506-11C827E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765F-DC06-1676-9FB6-F7976A7E4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43B2C-D656-5580-52F7-3279AADAE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33A42-28AA-77B2-4922-37D1C2CF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D05-8DD1-432E-AEA5-0306099D4F4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2C5F-9CA2-D1DE-6C0E-51FFAC22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2015C-8E05-C9C6-9632-30610015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2769-68A8-4E5E-A8F6-943FA2F8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9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9215-95A7-E0C5-500F-529A1309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AFF0B-336D-DB31-4219-D7C67DE38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2018C-72E5-3841-A1FE-9E2BDBC39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68B14-ED2F-580E-AF4C-C99D9DCDA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975D6-9DA1-1A14-34F6-EEF657DD5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AD173-2BE0-68D7-DF1E-6F4B42B5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D05-8DD1-432E-AEA5-0306099D4F4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81923-BE67-63BC-3640-6EF652EF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751B3-7532-5CB8-9EAA-4FCD47AD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2769-68A8-4E5E-A8F6-943FA2F8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1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3EC0-FE4E-E166-E169-FFAFF1A1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6FDE1-ADA3-1B89-57A4-672B8A65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D05-8DD1-432E-AEA5-0306099D4F4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EE078-2225-A9D5-3EFF-F3E8A32F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C75ED-A9B8-0D44-2C56-5B80E3C3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2769-68A8-4E5E-A8F6-943FA2F8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5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F35C1-7F25-4B3A-BA13-1EBBCBB7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D05-8DD1-432E-AEA5-0306099D4F4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301D3-E914-E9F3-CFF4-0C458BC3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3E8B1-948B-ACD6-A4DF-F7A119A9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2769-68A8-4E5E-A8F6-943FA2F8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5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89A0-5919-A1B7-97F7-D4113F7C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B0BB1-E05A-0107-B464-4013F2599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0F024-B9BF-3E6C-2CBE-770709276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4A6BE-1F35-1FF3-3B02-F0A32023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D05-8DD1-432E-AEA5-0306099D4F4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1FBAD-82A1-1105-8FE3-A8187CAE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AAC74-72E3-91ED-9D8D-634072B1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2769-68A8-4E5E-A8F6-943FA2F8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B2BE-BD60-CD8B-C4D3-95DD1E5A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9AA93-30F0-B512-0E4C-607F86FA5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D1A03-AFF6-9E6A-278D-65F826BD5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37BB5-803B-55C9-F0D8-B2E412A3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D05-8DD1-432E-AEA5-0306099D4F4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7B810-2886-BAAA-6D62-4895BD08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9C4D2-BD29-A66B-AD7C-1389ED7E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2769-68A8-4E5E-A8F6-943FA2F8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D4024-E3FE-FB5A-0992-1BCFD847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3BCCC-24C3-E3C7-F9E6-2CE9074E1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C59CF-C33C-992D-F14C-EE35455B1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92D05-8DD1-432E-AEA5-0306099D4F4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9288-CA5F-9520-2377-163D382F4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A1B44-F9E8-39C5-C189-E01E37C79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E2769-68A8-4E5E-A8F6-943FA2F8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1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5D8B8-2FC2-42C7-9B48-C24F15CF1BCC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9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tx2">
              <a:lumMod val="75000"/>
            </a:schemeClr>
          </a:solidFill>
          <a:latin typeface="Euphemi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8ADB2-3439-480F-828A-343BD40B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C5C50-CEF0-4038-8EBF-CB13C80FA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32D1D-09BF-4804-9D12-8FB791E6E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98191-276C-495B-A44A-B9D8EBF2CD4E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6848E-4C26-41B4-9BA1-57C17AB6B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FC73F-5748-4602-9732-C1A2EF5D7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9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3E4F-7626-7AEC-87EE-88AF25A4A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Dashboard UI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B004-7B6C-AC3B-32D0-24237B2FE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5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1A6B-0DE7-48B3-A7F5-ECD2E6F6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E8882-3CD5-4EC8-AD5F-029FCAB81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02457-4DA9-42D6-913D-EFB13091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6847-FF54-4997-9E64-663FA8B5A7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96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9A27-77FD-BDD6-4FA9-FB4D4AEF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Tabs within about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F9BB-9F2F-8A71-6BC3-39C08EC76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Raw </a:t>
            </a:r>
            <a:r>
              <a:rPr lang="en-US" dirty="0" err="1"/>
              <a:t>Efile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processing</a:t>
            </a:r>
            <a:endParaRPr lang="en-US" dirty="0"/>
          </a:p>
          <a:p>
            <a:pPr lvl="1"/>
            <a:r>
              <a:rPr lang="en-US" dirty="0"/>
              <a:t>Taxonomy generation </a:t>
            </a:r>
          </a:p>
          <a:p>
            <a:pPr lvl="1"/>
            <a:r>
              <a:rPr lang="en-US" dirty="0"/>
              <a:t>Sample included in the tool</a:t>
            </a:r>
          </a:p>
          <a:p>
            <a:pPr lvl="2"/>
            <a:r>
              <a:rPr lang="en-US" dirty="0"/>
              <a:t>Size limits (censoring)</a:t>
            </a:r>
          </a:p>
          <a:p>
            <a:pPr lvl="2"/>
            <a:r>
              <a:rPr lang="en-US" dirty="0"/>
              <a:t>Drop transitions</a:t>
            </a:r>
          </a:p>
          <a:p>
            <a:pPr lvl="2"/>
            <a:r>
              <a:rPr lang="en-US" dirty="0"/>
              <a:t>Most recent non-transition year (inflation adjusted)</a:t>
            </a:r>
          </a:p>
          <a:p>
            <a:r>
              <a:rPr lang="en-US" dirty="0"/>
              <a:t>Mission codes</a:t>
            </a:r>
          </a:p>
          <a:p>
            <a:r>
              <a:rPr lang="en-US" dirty="0"/>
              <a:t>Geographic distances</a:t>
            </a:r>
          </a:p>
          <a:p>
            <a:r>
              <a:rPr lang="en-US" dirty="0"/>
              <a:t>Size differences</a:t>
            </a:r>
          </a:p>
          <a:p>
            <a:r>
              <a:rPr lang="en-US" dirty="0"/>
              <a:t>Total distance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928CE-05C5-989F-7DAA-614A4222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74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0F08F-5A68-5C4F-043C-B9F31697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6847-FF54-4997-9E64-663FA8B5A7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A9601-825E-4F42-10DA-B1360BA42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4860" y="712787"/>
            <a:ext cx="4648200" cy="4924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6B7C75-97F4-7924-9D6A-666EC9AC4E27}"/>
              </a:ext>
            </a:extLst>
          </p:cNvPr>
          <p:cNvSpPr/>
          <p:nvPr/>
        </p:nvSpPr>
        <p:spPr>
          <a:xfrm>
            <a:off x="916940" y="3383280"/>
            <a:ext cx="2842260" cy="243840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63877A-C78E-17D5-AB65-B6A3FCCBA299}"/>
              </a:ext>
            </a:extLst>
          </p:cNvPr>
          <p:cNvSpPr/>
          <p:nvPr/>
        </p:nvSpPr>
        <p:spPr>
          <a:xfrm>
            <a:off x="784860" y="2650966"/>
            <a:ext cx="4498340" cy="1433354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42899-116D-44B3-4D72-D0A6AAC6479A}"/>
              </a:ext>
            </a:extLst>
          </p:cNvPr>
          <p:cNvSpPr/>
          <p:nvPr/>
        </p:nvSpPr>
        <p:spPr>
          <a:xfrm>
            <a:off x="480060" y="618965"/>
            <a:ext cx="5260340" cy="5526247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6A1703-2464-56F6-200F-F13C08C86FB5}"/>
              </a:ext>
            </a:extLst>
          </p:cNvPr>
          <p:cNvSpPr/>
          <p:nvPr/>
        </p:nvSpPr>
        <p:spPr>
          <a:xfrm>
            <a:off x="172720" y="1098074"/>
            <a:ext cx="6278882" cy="1552892"/>
          </a:xfrm>
          <a:prstGeom prst="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3C897-3963-0172-994E-E84FD83B2DFA}"/>
              </a:ext>
            </a:extLst>
          </p:cNvPr>
          <p:cNvSpPr txBox="1"/>
          <p:nvPr/>
        </p:nvSpPr>
        <p:spPr>
          <a:xfrm>
            <a:off x="7307038" y="2008774"/>
            <a:ext cx="13035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52A578-53CC-D085-7445-2A126B0CEF50}"/>
              </a:ext>
            </a:extLst>
          </p:cNvPr>
          <p:cNvCxnSpPr>
            <a:cxnSpLocks/>
          </p:cNvCxnSpPr>
          <p:nvPr/>
        </p:nvCxnSpPr>
        <p:spPr>
          <a:xfrm flipH="1" flipV="1">
            <a:off x="6537961" y="2019728"/>
            <a:ext cx="769077" cy="29733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D74109-52A1-1460-94DA-D9D9AB929B56}"/>
              </a:ext>
            </a:extLst>
          </p:cNvPr>
          <p:cNvCxnSpPr>
            <a:cxnSpLocks/>
          </p:cNvCxnSpPr>
          <p:nvPr/>
        </p:nvCxnSpPr>
        <p:spPr>
          <a:xfrm flipH="1" flipV="1">
            <a:off x="5786120" y="2317065"/>
            <a:ext cx="1520918" cy="333901"/>
          </a:xfrm>
          <a:prstGeom prst="straightConnector1">
            <a:avLst/>
          </a:prstGeom>
          <a:ln w="38100">
            <a:solidFill>
              <a:schemeClr val="accent2">
                <a:lumMod val="75000"/>
                <a:alpha val="8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48610F-0485-F4D1-4E19-DDD69616068F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433060" y="3174999"/>
            <a:ext cx="1828258" cy="1"/>
          </a:xfrm>
          <a:prstGeom prst="straightConnector1">
            <a:avLst/>
          </a:prstGeom>
          <a:ln w="38100">
            <a:solidFill>
              <a:schemeClr val="accent2">
                <a:lumMod val="75000"/>
                <a:alpha val="8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219EFF-3E60-A42C-C5C8-A5C0762E1B18}"/>
              </a:ext>
            </a:extLst>
          </p:cNvPr>
          <p:cNvCxnSpPr>
            <a:cxnSpLocks/>
          </p:cNvCxnSpPr>
          <p:nvPr/>
        </p:nvCxnSpPr>
        <p:spPr>
          <a:xfrm flipH="1" flipV="1">
            <a:off x="3891280" y="3536056"/>
            <a:ext cx="3415758" cy="12114"/>
          </a:xfrm>
          <a:prstGeom prst="straightConnector1">
            <a:avLst/>
          </a:prstGeom>
          <a:ln w="38100">
            <a:solidFill>
              <a:schemeClr val="accent2">
                <a:lumMod val="75000"/>
                <a:alpha val="8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DAC45-971E-2B03-CC5F-A2AA2614FC83}"/>
                  </a:ext>
                </a:extLst>
              </p:cNvPr>
              <p:cNvSpPr txBox="1"/>
              <p:nvPr/>
            </p:nvSpPr>
            <p:spPr>
              <a:xfrm>
                <a:off x="9229458" y="1242175"/>
                <a:ext cx="2102938" cy="1555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DAC45-971E-2B03-CC5F-A2AA2614F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458" y="1242175"/>
                <a:ext cx="2102938" cy="1555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39494A7-AC1D-0DCA-B05E-845AD0850959}"/>
              </a:ext>
            </a:extLst>
          </p:cNvPr>
          <p:cNvSpPr txBox="1"/>
          <p:nvPr/>
        </p:nvSpPr>
        <p:spPr>
          <a:xfrm>
            <a:off x="7958819" y="4452410"/>
            <a:ext cx="2220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B25 vs B24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95B20BA-1860-DCFD-89C1-5B58014D0EC0}"/>
                  </a:ext>
                </a:extLst>
              </p:cNvPr>
              <p:cNvSpPr txBox="1"/>
              <p:nvPr/>
            </p:nvSpPr>
            <p:spPr>
              <a:xfrm>
                <a:off x="6655571" y="5438516"/>
                <a:ext cx="48489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∙1  +  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∙1  +  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∙1  +  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∙0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95B20BA-1860-DCFD-89C1-5B58014D0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571" y="5438516"/>
                <a:ext cx="4848956" cy="369332"/>
              </a:xfrm>
              <a:prstGeom prst="rect">
                <a:avLst/>
              </a:prstGeom>
              <a:blipFill>
                <a:blip r:embed="rId5"/>
                <a:stretch>
                  <a:fillRect l="-503" r="-100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3773B21-B5C7-3B3A-2CFB-7427ACD2CF43}"/>
              </a:ext>
            </a:extLst>
          </p:cNvPr>
          <p:cNvSpPr txBox="1"/>
          <p:nvPr/>
        </p:nvSpPr>
        <p:spPr>
          <a:xfrm>
            <a:off x="10646596" y="5851266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BB4FA-7CC0-526F-6BF5-4345509F0773}"/>
              </a:ext>
            </a:extLst>
          </p:cNvPr>
          <p:cNvSpPr txBox="1"/>
          <p:nvPr/>
        </p:nvSpPr>
        <p:spPr>
          <a:xfrm>
            <a:off x="9278606" y="5851266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9A6B6D-B809-BA21-5026-FD2D6B418ABE}"/>
              </a:ext>
            </a:extLst>
          </p:cNvPr>
          <p:cNvSpPr txBox="1"/>
          <p:nvPr/>
        </p:nvSpPr>
        <p:spPr>
          <a:xfrm>
            <a:off x="7958819" y="5851266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C3A86D-306C-7FCE-BDAE-940B3B36D91B}"/>
              </a:ext>
            </a:extLst>
          </p:cNvPr>
          <p:cNvSpPr txBox="1"/>
          <p:nvPr/>
        </p:nvSpPr>
        <p:spPr>
          <a:xfrm>
            <a:off x="6590829" y="5854520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29DADC-9819-D56C-19AB-481E837947E2}"/>
              </a:ext>
            </a:extLst>
          </p:cNvPr>
          <p:cNvSpPr txBox="1"/>
          <p:nvPr/>
        </p:nvSpPr>
        <p:spPr>
          <a:xfrm>
            <a:off x="9282031" y="545069"/>
            <a:ext cx="1997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187242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EBCC32-A27E-25D8-18E5-9B7F3622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6847-FF54-4997-9E64-663FA8B5A7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 descr="Usa united states platinum network map. vector graphic design. Network of  hubs and connections through usa map. | CanStock">
            <a:extLst>
              <a:ext uri="{FF2B5EF4-FFF2-40B4-BE49-F238E27FC236}">
                <a16:creationId xmlns:a16="http://schemas.microsoft.com/office/drawing/2014/main" id="{6129770C-2A54-F686-B543-D5F21B537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91"/>
          <a:stretch/>
        </p:blipFill>
        <p:spPr bwMode="auto">
          <a:xfrm>
            <a:off x="1701297" y="647382"/>
            <a:ext cx="8789406" cy="556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028ADF-034A-F275-CCD5-B76C8F9A6C0E}"/>
              </a:ext>
            </a:extLst>
          </p:cNvPr>
          <p:cNvSpPr txBox="1"/>
          <p:nvPr/>
        </p:nvSpPr>
        <p:spPr>
          <a:xfrm>
            <a:off x="4067854" y="1013897"/>
            <a:ext cx="42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DD76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Geographic Distances</a:t>
            </a:r>
          </a:p>
        </p:txBody>
      </p:sp>
    </p:spTree>
    <p:extLst>
      <p:ext uri="{BB962C8B-B14F-4D97-AF65-F5344CB8AC3E}">
        <p14:creationId xmlns:p14="http://schemas.microsoft.com/office/powerpoint/2010/main" val="275365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4425-E392-8DA0-DCD7-7F8F0A30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report?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3AEF-4419-AA88-AF70-C9C8D8F2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Predicted salary range for your org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small orgs: </a:t>
            </a:r>
          </a:p>
          <a:p>
            <a:pPr lvl="1"/>
            <a:r>
              <a:rPr lang="en-US" dirty="0"/>
              <a:t>Proportion of CEOs in comparison set that are paid</a:t>
            </a:r>
          </a:p>
          <a:p>
            <a:pPr lvl="1"/>
            <a:r>
              <a:rPr lang="en-US" dirty="0"/>
              <a:t>How are we measuring full-time equivalent? </a:t>
            </a:r>
          </a:p>
          <a:p>
            <a:pPr lvl="2"/>
            <a:r>
              <a:rPr lang="en-US" dirty="0"/>
              <a:t>Distribution of hours reported for CEOs in size range</a:t>
            </a:r>
          </a:p>
          <a:p>
            <a:pPr lvl="2"/>
            <a:r>
              <a:rPr lang="en-US" dirty="0"/>
              <a:t>Graph of total hours versus total pay, and adjusted FTE versions</a:t>
            </a:r>
          </a:p>
          <a:p>
            <a:r>
              <a:rPr lang="en-US" dirty="0"/>
              <a:t>Distributions and correlation plots: (highlight your org in red)</a:t>
            </a:r>
          </a:p>
          <a:p>
            <a:pPr lvl="1"/>
            <a:r>
              <a:rPr lang="en-US" dirty="0"/>
              <a:t>Total assets: distribution of sample</a:t>
            </a:r>
          </a:p>
          <a:p>
            <a:pPr lvl="1"/>
            <a:r>
              <a:rPr lang="en-US" dirty="0"/>
              <a:t>Gross receipts: distribution of sample</a:t>
            </a:r>
          </a:p>
          <a:p>
            <a:pPr lvl="1"/>
            <a:r>
              <a:rPr lang="en-US" dirty="0"/>
              <a:t>Number of employees / volunteers per org? </a:t>
            </a:r>
          </a:p>
          <a:p>
            <a:pPr lvl="2"/>
            <a:r>
              <a:rPr lang="en-US" dirty="0"/>
              <a:t>Impute, or only visualize those with data? </a:t>
            </a:r>
          </a:p>
          <a:p>
            <a:r>
              <a:rPr lang="en-US" dirty="0"/>
              <a:t>Pivots?</a:t>
            </a:r>
          </a:p>
          <a:p>
            <a:pPr lvl="1"/>
            <a:r>
              <a:rPr lang="en-US" dirty="0"/>
              <a:t>University/hospital</a:t>
            </a:r>
          </a:p>
          <a:p>
            <a:pPr lvl="1"/>
            <a:r>
              <a:rPr lang="en-US" dirty="0"/>
              <a:t>State / Zip / Location type</a:t>
            </a:r>
          </a:p>
          <a:p>
            <a:pPr lvl="1"/>
            <a:r>
              <a:rPr lang="en-US" dirty="0"/>
              <a:t>Year of filing?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F5D95-FC86-FF0E-5EA4-F0C15E93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70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51CE2-06D5-99B0-75A0-BD968371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DD4DA2-4FBE-4694-B57B-F9990517B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1C3AC2-0142-BD39-5243-BC56E76D2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78158" y="1052413"/>
            <a:ext cx="6782815" cy="484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5" name="Picture 1114">
            <a:extLst>
              <a:ext uri="{FF2B5EF4-FFF2-40B4-BE49-F238E27FC236}">
                <a16:creationId xmlns:a16="http://schemas.microsoft.com/office/drawing/2014/main" id="{0153C4D2-6779-AA2B-397F-1AD13267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91" y="1198880"/>
            <a:ext cx="6967903" cy="4740910"/>
          </a:xfrm>
          <a:prstGeom prst="rect">
            <a:avLst/>
          </a:prstGeom>
        </p:spPr>
      </p:pic>
      <p:cxnSp>
        <p:nvCxnSpPr>
          <p:cNvPr id="1117" name="Straight Arrow Connector 1116">
            <a:extLst>
              <a:ext uri="{FF2B5EF4-FFF2-40B4-BE49-F238E27FC236}">
                <a16:creationId xmlns:a16="http://schemas.microsoft.com/office/drawing/2014/main" id="{DF686898-AE95-30E4-47C4-8CE2955D6F09}"/>
              </a:ext>
            </a:extLst>
          </p:cNvPr>
          <p:cNvCxnSpPr>
            <a:cxnSpLocks/>
          </p:cNvCxnSpPr>
          <p:nvPr/>
        </p:nvCxnSpPr>
        <p:spPr>
          <a:xfrm flipV="1">
            <a:off x="426720" y="320040"/>
            <a:ext cx="4846320" cy="1757680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62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EDF4-267F-3B38-12FA-1E29EB35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Inflation adjustment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B00D-4DEA-03F0-8967-F744C48CA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that adjusts all data to given year</a:t>
            </a:r>
          </a:p>
          <a:p>
            <a:r>
              <a:rPr lang="en-US" dirty="0"/>
              <a:t>Arguments: </a:t>
            </a:r>
          </a:p>
          <a:p>
            <a:pPr lvl="1"/>
            <a:r>
              <a:rPr lang="en-US" dirty="0"/>
              <a:t>Table with year and inflation rate</a:t>
            </a:r>
          </a:p>
          <a:p>
            <a:pPr lvl="1"/>
            <a:r>
              <a:rPr lang="en-US" dirty="0"/>
              <a:t>Reference year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1CCE7-B88F-2738-43E7-7589CBC5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0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741973-65CE-5F56-0EA3-0E054419196D}"/>
              </a:ext>
            </a:extLst>
          </p:cNvPr>
          <p:cNvSpPr txBox="1"/>
          <p:nvPr/>
        </p:nvSpPr>
        <p:spPr>
          <a:xfrm>
            <a:off x="3047281" y="324433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of simple and clean: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https://shiny.rstudio.com/gallery/freedom-press-index.html</a:t>
            </a:r>
          </a:p>
        </p:txBody>
      </p:sp>
    </p:spTree>
    <p:extLst>
      <p:ext uri="{BB962C8B-B14F-4D97-AF65-F5344CB8AC3E}">
        <p14:creationId xmlns:p14="http://schemas.microsoft.com/office/powerpoint/2010/main" val="241949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1A6B-0DE7-48B3-A7F5-ECD2E6F6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COMPENSATION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APPRAISAL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E8882-3CD5-4EC8-AD5F-029FCAB81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02457-4DA9-42D6-913D-EFB13091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6847-FF54-4997-9E64-663FA8B5A7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55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5F1B2-1417-EFFA-2FFE-97AE95916F57}"/>
              </a:ext>
            </a:extLst>
          </p:cNvPr>
          <p:cNvSpPr txBox="1"/>
          <p:nvPr/>
        </p:nvSpPr>
        <p:spPr>
          <a:xfrm>
            <a:off x="371093" y="2718054"/>
            <a:ext cx="4949051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Mission Code:  	</a:t>
            </a:r>
            <a:r>
              <a:rPr kumimoji="0" lang="en-US" sz="17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Amasis MT Pro Black" panose="02040A04050005020304" pitchFamily="18" charset="0"/>
                <a:cs typeface="Aharoni" panose="02010803020104030203" pitchFamily="2" charset="-79"/>
              </a:rPr>
              <a:t>B24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Location: 	</a:t>
            </a:r>
            <a:r>
              <a:rPr kumimoji="0" lang="en-US" sz="17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Amasis MT Pro Black" panose="02040A04050005020304" pitchFamily="18" charset="0"/>
              </a:rPr>
              <a:t>Atlanta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7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Annual Budget:	</a:t>
            </a:r>
            <a:r>
              <a:rPr kumimoji="0" lang="en-US" sz="17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Amasis MT Pro Black" panose="02040A04050005020304" pitchFamily="18" charset="0"/>
              </a:rPr>
              <a:t>$5m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/>
              <a:t>Exclude:         	</a:t>
            </a:r>
            <a:r>
              <a:rPr lang="en-US" sz="1700" dirty="0">
                <a:latin typeface="Amasis MT Pro Black" panose="02040A04050005020304" pitchFamily="18" charset="0"/>
              </a:rPr>
              <a:t>Rural nonprofits</a:t>
            </a:r>
            <a:endParaRPr kumimoji="0" lang="en-US" sz="17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Amasis MT Pro Black" panose="02040A04050005020304" pitchFamily="18" charset="0"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700" dirty="0"/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E5FAA-2614-7C0A-9FA6-DCD186DF1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996021"/>
            <a:ext cx="6922008" cy="496654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42AE67-4E3D-1698-8B4F-F47D32F7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A8A6847-FF54-4997-9E64-663FA8B5A75E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9675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0F08F-5A68-5C4F-043C-B9F31697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6847-FF54-4997-9E64-663FA8B5A7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A9601-825E-4F42-10DA-B1360BA42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4860" y="712787"/>
            <a:ext cx="4648200" cy="4924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6B7C75-97F4-7924-9D6A-666EC9AC4E27}"/>
              </a:ext>
            </a:extLst>
          </p:cNvPr>
          <p:cNvSpPr/>
          <p:nvPr/>
        </p:nvSpPr>
        <p:spPr>
          <a:xfrm>
            <a:off x="916940" y="3383280"/>
            <a:ext cx="2842260" cy="243840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63877A-C78E-17D5-AB65-B6A3FCCBA299}"/>
              </a:ext>
            </a:extLst>
          </p:cNvPr>
          <p:cNvSpPr/>
          <p:nvPr/>
        </p:nvSpPr>
        <p:spPr>
          <a:xfrm>
            <a:off x="784860" y="2650966"/>
            <a:ext cx="4498340" cy="1433354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42899-116D-44B3-4D72-D0A6AAC6479A}"/>
              </a:ext>
            </a:extLst>
          </p:cNvPr>
          <p:cNvSpPr/>
          <p:nvPr/>
        </p:nvSpPr>
        <p:spPr>
          <a:xfrm>
            <a:off x="480060" y="618965"/>
            <a:ext cx="5260340" cy="5526247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6A1703-2464-56F6-200F-F13C08C86FB5}"/>
              </a:ext>
            </a:extLst>
          </p:cNvPr>
          <p:cNvSpPr/>
          <p:nvPr/>
        </p:nvSpPr>
        <p:spPr>
          <a:xfrm>
            <a:off x="172720" y="1098074"/>
            <a:ext cx="6278882" cy="1552892"/>
          </a:xfrm>
          <a:prstGeom prst="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3C897-3963-0172-994E-E84FD83B2DFA}"/>
              </a:ext>
            </a:extLst>
          </p:cNvPr>
          <p:cNvSpPr txBox="1"/>
          <p:nvPr/>
        </p:nvSpPr>
        <p:spPr>
          <a:xfrm>
            <a:off x="7307038" y="2008774"/>
            <a:ext cx="13035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52A578-53CC-D085-7445-2A126B0CEF50}"/>
              </a:ext>
            </a:extLst>
          </p:cNvPr>
          <p:cNvCxnSpPr>
            <a:cxnSpLocks/>
          </p:cNvCxnSpPr>
          <p:nvPr/>
        </p:nvCxnSpPr>
        <p:spPr>
          <a:xfrm flipH="1" flipV="1">
            <a:off x="6537961" y="2019728"/>
            <a:ext cx="769077" cy="29733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D74109-52A1-1460-94DA-D9D9AB929B56}"/>
              </a:ext>
            </a:extLst>
          </p:cNvPr>
          <p:cNvCxnSpPr>
            <a:cxnSpLocks/>
          </p:cNvCxnSpPr>
          <p:nvPr/>
        </p:nvCxnSpPr>
        <p:spPr>
          <a:xfrm flipH="1" flipV="1">
            <a:off x="5786120" y="2317065"/>
            <a:ext cx="1520918" cy="333901"/>
          </a:xfrm>
          <a:prstGeom prst="straightConnector1">
            <a:avLst/>
          </a:prstGeom>
          <a:ln w="38100">
            <a:solidFill>
              <a:schemeClr val="accent2">
                <a:lumMod val="75000"/>
                <a:alpha val="8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48610F-0485-F4D1-4E19-DDD69616068F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433060" y="3174999"/>
            <a:ext cx="1828258" cy="1"/>
          </a:xfrm>
          <a:prstGeom prst="straightConnector1">
            <a:avLst/>
          </a:prstGeom>
          <a:ln w="38100">
            <a:solidFill>
              <a:schemeClr val="accent2">
                <a:lumMod val="75000"/>
                <a:alpha val="8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219EFF-3E60-A42C-C5C8-A5C0762E1B18}"/>
              </a:ext>
            </a:extLst>
          </p:cNvPr>
          <p:cNvCxnSpPr>
            <a:cxnSpLocks/>
          </p:cNvCxnSpPr>
          <p:nvPr/>
        </p:nvCxnSpPr>
        <p:spPr>
          <a:xfrm flipH="1" flipV="1">
            <a:off x="3891280" y="3536056"/>
            <a:ext cx="3415758" cy="12114"/>
          </a:xfrm>
          <a:prstGeom prst="straightConnector1">
            <a:avLst/>
          </a:prstGeom>
          <a:ln w="38100">
            <a:solidFill>
              <a:schemeClr val="accent2">
                <a:lumMod val="75000"/>
                <a:alpha val="8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DAC45-971E-2B03-CC5F-A2AA2614FC83}"/>
                  </a:ext>
                </a:extLst>
              </p:cNvPr>
              <p:cNvSpPr txBox="1"/>
              <p:nvPr/>
            </p:nvSpPr>
            <p:spPr>
              <a:xfrm>
                <a:off x="9229458" y="1242175"/>
                <a:ext cx="2102938" cy="1555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DAC45-971E-2B03-CC5F-A2AA2614F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458" y="1242175"/>
                <a:ext cx="2102938" cy="1555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39494A7-AC1D-0DCA-B05E-845AD0850959}"/>
              </a:ext>
            </a:extLst>
          </p:cNvPr>
          <p:cNvSpPr txBox="1"/>
          <p:nvPr/>
        </p:nvSpPr>
        <p:spPr>
          <a:xfrm>
            <a:off x="7958819" y="4452410"/>
            <a:ext cx="2220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B25 vs B24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95B20BA-1860-DCFD-89C1-5B58014D0EC0}"/>
                  </a:ext>
                </a:extLst>
              </p:cNvPr>
              <p:cNvSpPr txBox="1"/>
              <p:nvPr/>
            </p:nvSpPr>
            <p:spPr>
              <a:xfrm>
                <a:off x="6655571" y="5438516"/>
                <a:ext cx="48489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∙1  +  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∙1  +  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∙1  +  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∙0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95B20BA-1860-DCFD-89C1-5B58014D0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571" y="5438516"/>
                <a:ext cx="4848956" cy="369332"/>
              </a:xfrm>
              <a:prstGeom prst="rect">
                <a:avLst/>
              </a:prstGeom>
              <a:blipFill>
                <a:blip r:embed="rId5"/>
                <a:stretch>
                  <a:fillRect l="-503" r="-100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3773B21-B5C7-3B3A-2CFB-7427ACD2CF43}"/>
              </a:ext>
            </a:extLst>
          </p:cNvPr>
          <p:cNvSpPr txBox="1"/>
          <p:nvPr/>
        </p:nvSpPr>
        <p:spPr>
          <a:xfrm>
            <a:off x="10646596" y="5851266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BB4FA-7CC0-526F-6BF5-4345509F0773}"/>
              </a:ext>
            </a:extLst>
          </p:cNvPr>
          <p:cNvSpPr txBox="1"/>
          <p:nvPr/>
        </p:nvSpPr>
        <p:spPr>
          <a:xfrm>
            <a:off x="9278606" y="5851266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9A6B6D-B809-BA21-5026-FD2D6B418ABE}"/>
              </a:ext>
            </a:extLst>
          </p:cNvPr>
          <p:cNvSpPr txBox="1"/>
          <p:nvPr/>
        </p:nvSpPr>
        <p:spPr>
          <a:xfrm>
            <a:off x="7958819" y="5851266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C3A86D-306C-7FCE-BDAE-940B3B36D91B}"/>
              </a:ext>
            </a:extLst>
          </p:cNvPr>
          <p:cNvSpPr txBox="1"/>
          <p:nvPr/>
        </p:nvSpPr>
        <p:spPr>
          <a:xfrm>
            <a:off x="6590829" y="5854520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29DADC-9819-D56C-19AB-481E837947E2}"/>
              </a:ext>
            </a:extLst>
          </p:cNvPr>
          <p:cNvSpPr txBox="1"/>
          <p:nvPr/>
        </p:nvSpPr>
        <p:spPr>
          <a:xfrm>
            <a:off x="9282031" y="545069"/>
            <a:ext cx="1997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230383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5ECCB9-F7EC-7744-3048-EDA4C915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6847-FF54-4997-9E64-663FA8B5A7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E2B1A-CD0A-3294-D6CD-568E5BC6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923" y="361884"/>
            <a:ext cx="7386638" cy="56109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D94E41-7452-8EC9-A6AD-3AEB4BE17D54}"/>
              </a:ext>
            </a:extLst>
          </p:cNvPr>
          <p:cNvSpPr txBox="1"/>
          <p:nvPr/>
        </p:nvSpPr>
        <p:spPr>
          <a:xfrm>
            <a:off x="4572000" y="6171684"/>
            <a:ext cx="21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Geographic Distance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60FFC1-3F16-8AEC-F93E-4AE875803F3C}"/>
              </a:ext>
            </a:extLst>
          </p:cNvPr>
          <p:cNvCxnSpPr>
            <a:cxnSpLocks/>
          </p:cNvCxnSpPr>
          <p:nvPr/>
        </p:nvCxnSpPr>
        <p:spPr>
          <a:xfrm>
            <a:off x="6918960" y="6356350"/>
            <a:ext cx="227584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172319-E8C3-A90F-6A33-47B795C919F9}"/>
              </a:ext>
            </a:extLst>
          </p:cNvPr>
          <p:cNvSpPr txBox="1"/>
          <p:nvPr/>
        </p:nvSpPr>
        <p:spPr>
          <a:xfrm rot="16200000">
            <a:off x="1240314" y="4038964"/>
            <a:ext cx="176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Mission Distance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E06350-27B9-AC4D-3BB1-F3C81B97BA1E}"/>
              </a:ext>
            </a:extLst>
          </p:cNvPr>
          <p:cNvCxnSpPr>
            <a:cxnSpLocks/>
          </p:cNvCxnSpPr>
          <p:nvPr/>
        </p:nvCxnSpPr>
        <p:spPr>
          <a:xfrm flipV="1">
            <a:off x="2123440" y="1677637"/>
            <a:ext cx="0" cy="148971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DA11A61-B950-1A86-6FE9-4A67402E62BA}"/>
              </a:ext>
            </a:extLst>
          </p:cNvPr>
          <p:cNvSpPr/>
          <p:nvPr/>
        </p:nvSpPr>
        <p:spPr>
          <a:xfrm rot="20450364">
            <a:off x="2954162" y="4978400"/>
            <a:ext cx="1353067" cy="762000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F5C9E-F516-A035-562B-460785D99864}"/>
              </a:ext>
            </a:extLst>
          </p:cNvPr>
          <p:cNvSpPr txBox="1"/>
          <p:nvPr/>
        </p:nvSpPr>
        <p:spPr>
          <a:xfrm>
            <a:off x="984243" y="5710019"/>
            <a:ext cx="1463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Comparison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Organizations</a:t>
            </a:r>
          </a:p>
        </p:txBody>
      </p:sp>
    </p:spTree>
    <p:extLst>
      <p:ext uri="{BB962C8B-B14F-4D97-AF65-F5344CB8AC3E}">
        <p14:creationId xmlns:p14="http://schemas.microsoft.com/office/powerpoint/2010/main" val="178306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42AE67-4E3D-1698-8B4F-F47D32F7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6847-FF54-4997-9E64-663FA8B5A7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98" name="Picture 2" descr="Probability in Python – Dataquest">
            <a:extLst>
              <a:ext uri="{FF2B5EF4-FFF2-40B4-BE49-F238E27FC236}">
                <a16:creationId xmlns:a16="http://schemas.microsoft.com/office/drawing/2014/main" id="{9B97C5C5-77B7-45C8-F6F1-55FAC85E3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2524760"/>
            <a:ext cx="80105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B5F1B2-1417-EFFA-2FFE-97AE95916F57}"/>
              </a:ext>
            </a:extLst>
          </p:cNvPr>
          <p:cNvSpPr txBox="1"/>
          <p:nvPr/>
        </p:nvSpPr>
        <p:spPr>
          <a:xfrm>
            <a:off x="3748245" y="754857"/>
            <a:ext cx="49239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Mission Code:  		B24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Location: 			Atlanta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Annual Budget:	 	$5m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E2796E-F7E9-89A1-C396-6BC524F00969}"/>
              </a:ext>
            </a:extLst>
          </p:cNvPr>
          <p:cNvCxnSpPr>
            <a:cxnSpLocks/>
          </p:cNvCxnSpPr>
          <p:nvPr/>
        </p:nvCxnSpPr>
        <p:spPr>
          <a:xfrm>
            <a:off x="4145280" y="3952240"/>
            <a:ext cx="388112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4EAB17-5E75-8A7D-4AD0-5C09E8E32A55}"/>
              </a:ext>
            </a:extLst>
          </p:cNvPr>
          <p:cNvCxnSpPr/>
          <p:nvPr/>
        </p:nvCxnSpPr>
        <p:spPr>
          <a:xfrm>
            <a:off x="6146799" y="3799840"/>
            <a:ext cx="0" cy="32988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B5E5CA-78B1-DD29-401B-6FD3B5E87026}"/>
              </a:ext>
            </a:extLst>
          </p:cNvPr>
          <p:cNvCxnSpPr/>
          <p:nvPr/>
        </p:nvCxnSpPr>
        <p:spPr>
          <a:xfrm>
            <a:off x="9265919" y="3810000"/>
            <a:ext cx="0" cy="32988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835378-CB3A-921C-DFAC-704F0E826730}"/>
              </a:ext>
            </a:extLst>
          </p:cNvPr>
          <p:cNvCxnSpPr/>
          <p:nvPr/>
        </p:nvCxnSpPr>
        <p:spPr>
          <a:xfrm>
            <a:off x="2966719" y="3787299"/>
            <a:ext cx="0" cy="32988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DBA7EC-2AA6-C523-8CE9-7290A20977C7}"/>
              </a:ext>
            </a:extLst>
          </p:cNvPr>
          <p:cNvCxnSpPr>
            <a:cxnSpLocks/>
          </p:cNvCxnSpPr>
          <p:nvPr/>
        </p:nvCxnSpPr>
        <p:spPr>
          <a:xfrm>
            <a:off x="8163560" y="3964781"/>
            <a:ext cx="100584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DB3890-8A30-C2DB-83B6-39482B61E5F6}"/>
              </a:ext>
            </a:extLst>
          </p:cNvPr>
          <p:cNvCxnSpPr>
            <a:cxnSpLocks/>
          </p:cNvCxnSpPr>
          <p:nvPr/>
        </p:nvCxnSpPr>
        <p:spPr>
          <a:xfrm>
            <a:off x="3078480" y="3964781"/>
            <a:ext cx="100584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71E693-1D29-1F8E-1273-E3D3E610F7FF}"/>
              </a:ext>
            </a:extLst>
          </p:cNvPr>
          <p:cNvSpPr txBox="1"/>
          <p:nvPr/>
        </p:nvSpPr>
        <p:spPr>
          <a:xfrm>
            <a:off x="7566660" y="3345402"/>
            <a:ext cx="107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$250k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057B74-AE7F-2E36-0977-00668B0B73DB}"/>
              </a:ext>
            </a:extLst>
          </p:cNvPr>
          <p:cNvSpPr txBox="1"/>
          <p:nvPr/>
        </p:nvSpPr>
        <p:spPr>
          <a:xfrm>
            <a:off x="5647689" y="3338175"/>
            <a:ext cx="107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$200k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A2B8E-6589-1363-FEE5-8245E2E3C5C2}"/>
              </a:ext>
            </a:extLst>
          </p:cNvPr>
          <p:cNvSpPr txBox="1"/>
          <p:nvPr/>
        </p:nvSpPr>
        <p:spPr>
          <a:xfrm>
            <a:off x="3748245" y="3345402"/>
            <a:ext cx="107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$150k</a:t>
            </a:r>
          </a:p>
        </p:txBody>
      </p:sp>
    </p:spTree>
    <p:extLst>
      <p:ext uri="{BB962C8B-B14F-4D97-AF65-F5344CB8AC3E}">
        <p14:creationId xmlns:p14="http://schemas.microsoft.com/office/powerpoint/2010/main" val="240516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1A6B-0DE7-48B3-A7F5-ECD2E6F6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Drill-Down and Segmentation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E8882-3CD5-4EC8-AD5F-029FCAB81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02457-4DA9-42D6-913D-EFB13091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6847-FF54-4997-9E64-663FA8B5A7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09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07A61E-8441-8CE7-DD16-9C96C26A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6847-FF54-4997-9E64-663FA8B5A7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122" name="Picture 2" descr="Chapter 9 Visualizing data distributions | Introduction to Data Science">
            <a:extLst>
              <a:ext uri="{FF2B5EF4-FFF2-40B4-BE49-F238E27FC236}">
                <a16:creationId xmlns:a16="http://schemas.microsoft.com/office/drawing/2014/main" id="{6FCF37E7-804C-B02D-314A-8485E1927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r="18132" b="11669"/>
          <a:stretch/>
        </p:blipFill>
        <p:spPr bwMode="auto">
          <a:xfrm>
            <a:off x="1373176" y="403422"/>
            <a:ext cx="8853389" cy="312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robability Distribution | Formula, Types, &amp; Examples">
            <a:extLst>
              <a:ext uri="{FF2B5EF4-FFF2-40B4-BE49-F238E27FC236}">
                <a16:creationId xmlns:a16="http://schemas.microsoft.com/office/drawing/2014/main" id="{9FCA86AD-C026-6168-A034-874BA9418F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5" t="19929" r="5386" b="30817"/>
          <a:stretch/>
        </p:blipFill>
        <p:spPr bwMode="auto">
          <a:xfrm>
            <a:off x="2827283" y="3907439"/>
            <a:ext cx="6537434" cy="244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96FF38-1C9D-4D4D-BBAB-950FB017DEBD}"/>
              </a:ext>
            </a:extLst>
          </p:cNvPr>
          <p:cNvSpPr txBox="1"/>
          <p:nvPr/>
        </p:nvSpPr>
        <p:spPr>
          <a:xfrm>
            <a:off x="629215" y="4303910"/>
            <a:ext cx="25240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Gender Neutral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3AE8D-A200-C74B-65C9-AC58E5445466}"/>
              </a:ext>
            </a:extLst>
          </p:cNvPr>
          <p:cNvSpPr txBox="1"/>
          <p:nvPr/>
        </p:nvSpPr>
        <p:spPr>
          <a:xfrm>
            <a:off x="7830206" y="1422311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Males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916D5-3DA2-649D-1AB6-0B1D404926F4}"/>
              </a:ext>
            </a:extLst>
          </p:cNvPr>
          <p:cNvSpPr txBox="1"/>
          <p:nvPr/>
        </p:nvSpPr>
        <p:spPr>
          <a:xfrm>
            <a:off x="3034681" y="1422311"/>
            <a:ext cx="124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Females</a:t>
            </a:r>
          </a:p>
        </p:txBody>
      </p:sp>
    </p:spTree>
    <p:extLst>
      <p:ext uri="{BB962C8B-B14F-4D97-AF65-F5344CB8AC3E}">
        <p14:creationId xmlns:p14="http://schemas.microsoft.com/office/powerpoint/2010/main" val="146887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340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Amasis MT Pro Black</vt:lpstr>
      <vt:lpstr>Arial</vt:lpstr>
      <vt:lpstr>Calibri</vt:lpstr>
      <vt:lpstr>Calibri Light</vt:lpstr>
      <vt:lpstr>Cambria Math</vt:lpstr>
      <vt:lpstr>Euphemia</vt:lpstr>
      <vt:lpstr>Office Theme</vt:lpstr>
      <vt:lpstr>2_Office Theme</vt:lpstr>
      <vt:lpstr>4_Office Theme</vt:lpstr>
      <vt:lpstr>Dashboard UI Design</vt:lpstr>
      <vt:lpstr>PowerPoint Presentation</vt:lpstr>
      <vt:lpstr>COMPENSATION  APPRAISAL TOOL</vt:lpstr>
      <vt:lpstr>PowerPoint Presentation</vt:lpstr>
      <vt:lpstr>PowerPoint Presentation</vt:lpstr>
      <vt:lpstr>PowerPoint Presentation</vt:lpstr>
      <vt:lpstr>PowerPoint Presentation</vt:lpstr>
      <vt:lpstr>Drill-Down and Segmentation</vt:lpstr>
      <vt:lpstr>PowerPoint Presentation</vt:lpstr>
      <vt:lpstr>About</vt:lpstr>
      <vt:lpstr>Tabs within about section</vt:lpstr>
      <vt:lpstr>PowerPoint Presentation</vt:lpstr>
      <vt:lpstr>PowerPoint Presentation</vt:lpstr>
      <vt:lpstr>What to report?</vt:lpstr>
      <vt:lpstr>PowerPoint Presentation</vt:lpstr>
      <vt:lpstr>Inflation adjustment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UI Design</dc:title>
  <dc:creator>Jesse Lecy</dc:creator>
  <cp:lastModifiedBy>Jesse Lecy</cp:lastModifiedBy>
  <cp:revision>3</cp:revision>
  <dcterms:created xsi:type="dcterms:W3CDTF">2023-02-10T19:30:34Z</dcterms:created>
  <dcterms:modified xsi:type="dcterms:W3CDTF">2023-05-04T18:43:02Z</dcterms:modified>
</cp:coreProperties>
</file>