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  <p:sldId id="376" r:id="rId4"/>
    <p:sldId id="353" r:id="rId5"/>
    <p:sldId id="354" r:id="rId6"/>
    <p:sldId id="378" r:id="rId7"/>
    <p:sldId id="356" r:id="rId8"/>
    <p:sldId id="355" r:id="rId9"/>
    <p:sldId id="357" r:id="rId10"/>
    <p:sldId id="373" r:id="rId11"/>
    <p:sldId id="368" r:id="rId12"/>
    <p:sldId id="372" r:id="rId13"/>
    <p:sldId id="377" r:id="rId14"/>
    <p:sldId id="370" r:id="rId15"/>
    <p:sldId id="367" r:id="rId16"/>
    <p:sldId id="365" r:id="rId17"/>
    <p:sldId id="371" r:id="rId18"/>
    <p:sldId id="374" r:id="rId19"/>
    <p:sldId id="358" r:id="rId20"/>
    <p:sldId id="369" r:id="rId21"/>
    <p:sldId id="375" r:id="rId22"/>
    <p:sldId id="361" r:id="rId23"/>
    <p:sldId id="360" r:id="rId24"/>
    <p:sldId id="3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EFE2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9DDB-B93F-056C-3DCD-28EDC5A6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27E49-CBA9-9F44-1BD7-E29118357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4D67-3F0F-668E-6E16-45DE12C4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4F34-C5AA-773E-A3DA-8E942944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2B13-76A6-792F-1049-99B6DB9D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04DF-F942-99A5-BE10-7C05574B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18B9F-63CD-4B8C-4828-131F708FB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B514F-15E8-C23A-D953-54A9DA1F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4766-E5CB-E9B3-25B1-627FB6AD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216E-71F2-B364-97F8-D332839F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6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4C103-3E1B-97BE-FEF9-D7CD9239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71F4B-6631-2608-BA6F-FAD48B76B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01F8-51B3-63C6-2663-080CC558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31B2-8C77-16D9-D4A7-9AEBB09E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F39F-F71D-EF0B-23E8-52323252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4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8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6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1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2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9C2-F7ED-2AE4-B52A-20BE6B17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2548-351D-BA74-F166-2A6817CF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AD97-D6B4-ACD1-099C-1848B4C1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D093-C0C8-7ECA-6F0D-C3CE7DEC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9A96-AF43-6B2F-6744-628AFD4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6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8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2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F195-756B-DB06-53AC-9EA93768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B46F-16C7-3B7B-F5C7-3FFB5CEE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938D-4014-6C62-BAF3-4D5B81AF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4FE7-EF5E-919F-E388-71728A27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D4B56-2FDE-6D95-F8DF-E1AB0406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3B5-E1BE-8E25-B30F-93C57FF6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6D82-2F52-DA02-293B-11ACB9904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FD3D7-A987-B2CE-A2D6-14F458CC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C18B5-0DFA-9188-AE46-33CCAE14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4A81-3A1B-6BCE-EEA2-0881F6DF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80DC-7C40-6650-C906-0DA3170D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5204-36E0-96B9-1746-13E6FE18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3342-AE4E-94EC-B3CA-BE4FC296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8E50-E7D9-09B1-0D97-3C0C82F93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C0766-BC9A-3AB3-A047-2B23DCFC5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F6CE7-DB0D-1FC7-C13C-D9BA7BA43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E6D20-CF9D-9BEA-38B6-7FF8B5FF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A0DA1-1482-B3AD-9787-4E004F9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4A49B-7AFF-2F7C-CC2B-C064CF78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3DFA-E168-16C5-9E76-2947DA38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2EBAA-6CD9-7D61-7D02-EE1FA84E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89579-BA03-AE3B-075E-299F45E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A20A3-1BC9-9C9D-5472-B7033099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2FA43-1726-9F47-1FA3-B53F828D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02D7F-3847-D783-69C7-D174E127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7B934-1672-8972-8755-835B1DB1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A4F-42ED-89D1-C504-4A527CF5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CFDE-8EB5-5B31-2442-1BBAEE80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B3C0-0008-7738-938B-E0AA28DA0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DC660-6304-DB68-C0F4-D5050DF0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1B21C-32EE-355D-46F5-6BD798A3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34E1-04E0-9A09-5FDC-412CC940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3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66CE-B81D-0D1C-DE63-F689CE94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C52F6-B608-FAE8-53DC-2871E001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A235D-8F0B-E150-1AA9-23C7B2789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FC68D-9457-B9FF-138F-D93EA42B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D2B6E-617C-FD17-5A9C-A72290D4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FB80-E5D3-1069-B7EF-D490A35B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24003-E4C3-4436-9265-390CB358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0C56-E519-B272-9A88-1DDC683A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8B2C-6E34-54D6-6760-9E41169C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4A1B-83E1-4700-8ACF-145487CD7A6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D9EEA-9735-62F5-E29E-DCAFB5A07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3472-A042-17F3-DB62-3C37485D2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7309-7CF1-4DD6-B809-DB8227B4F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trayer/datadrivencv/blob/master/inst/templates/cv.Rmd" TargetMode="External"/><Relationship Id="rId2" Type="http://schemas.openxmlformats.org/officeDocument/2006/relationships/hyperlink" Target="https://github.com/nstrayer/datadrivencv/blob/master/R/use_datadriven_cv.R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2531" y="816589"/>
            <a:ext cx="47190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datagood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58582" y="2594315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R package to simplify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quality assurance in the data pipeline and automate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68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CB39A-0A71-0134-E991-A034E5A0C718}"/>
              </a:ext>
            </a:extLst>
          </p:cNvPr>
          <p:cNvSpPr txBox="1"/>
          <p:nvPr/>
        </p:nvSpPr>
        <p:spPr>
          <a:xfrm>
            <a:off x="249381" y="87853"/>
            <a:ext cx="727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https://github.com/nstrayer/datadrivencv/tree/master/inst/templates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A7E611-5FAC-3BEE-7EEE-6124AC2D5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15024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48E51-31D9-4F8C-D72D-7ECC104786F3}"/>
              </a:ext>
            </a:extLst>
          </p:cNvPr>
          <p:cNvSpPr txBox="1"/>
          <p:nvPr/>
        </p:nvSpPr>
        <p:spPr>
          <a:xfrm>
            <a:off x="517236" y="4133949"/>
            <a:ext cx="78509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Language Skills {#skills}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r>
              <a:rPr lang="sv-SE" sz="1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build_skill_bars(skills)</a:t>
            </a:r>
          </a:p>
          <a:p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E147F-1C41-6A1B-4718-D00C5B948FB8}"/>
              </a:ext>
            </a:extLst>
          </p:cNvPr>
          <p:cNvSpPr txBox="1"/>
          <p:nvPr/>
        </p:nvSpPr>
        <p:spPr>
          <a:xfrm>
            <a:off x="346102" y="136396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https://github.com/nstrayer/datadrivencv/blob/master/inst/templates/resume.Rmd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319F0-23AD-D1BD-0863-1444DC8E79A4}"/>
              </a:ext>
            </a:extLst>
          </p:cNvPr>
          <p:cNvSpPr txBox="1"/>
          <p:nvPr/>
        </p:nvSpPr>
        <p:spPr>
          <a:xfrm>
            <a:off x="517236" y="1825625"/>
            <a:ext cx="41950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title: Nick Strayer's Resume"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Nick Strayer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date: "`r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()`"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pagedown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html_resume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/custom_resume.css',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/styles.css', 'resume']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set it to true for a self-contained HTML page but it'll take longer to render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self_contained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7C1E8-C24D-6BA3-0B40-124BCD775C4B}"/>
              </a:ext>
            </a:extLst>
          </p:cNvPr>
          <p:cNvSpPr txBox="1"/>
          <p:nvPr/>
        </p:nvSpPr>
        <p:spPr>
          <a:xfrm>
            <a:off x="5938982" y="708529"/>
            <a:ext cx="60960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Use template file from package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Name of file from templates to use: e.g. `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cv.rmd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`.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params Parameters used to fill in `whisker` template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Name of file after being placed.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location for output to be placed in.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If the requested output directory is missing should it be created?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warn_about_no_change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If there is no change between the new file and what was already there, should a warning be issued?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@param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open_after_making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Should the file be opened after it has been written?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#' @return NULL</a:t>
            </a:r>
          </a:p>
          <a:p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use_ddcv_template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params = NULL,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warn_about_no_change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TRUE,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open_after_making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output_dir_missing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&lt;- !fs::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dir_exists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output_dir_missing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fs::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dir_create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output_dir_missing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&amp; !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stop(glue::glue("The requested output directory: {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 doesn't exist. Either set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 or manually make directory."))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template_loc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fs::path(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("templates/", package =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datadrivencv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output_loc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fs::path(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read_file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template_loc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96EFB-0BA0-510A-4770-D99FE37D50AF}"/>
              </a:ext>
            </a:extLst>
          </p:cNvPr>
          <p:cNvSpPr txBox="1"/>
          <p:nvPr/>
        </p:nvSpPr>
        <p:spPr>
          <a:xfrm>
            <a:off x="5938982" y="499886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https://github.com/nstrayer/datadrivencv/blob/master/R/use_ddcv_template.R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86925-FD65-FBF9-0474-D831EE623E04}"/>
              </a:ext>
            </a:extLst>
          </p:cNvPr>
          <p:cNvSpPr txBox="1"/>
          <p:nvPr/>
        </p:nvSpPr>
        <p:spPr>
          <a:xfrm>
            <a:off x="1976581" y="588827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https://github.com/nstrayer/datadrivencv/blob/master/R/use_datadriven_cv.R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https://github.com/nstrayer/datadrivencv/blob/master/inst/templates/cv.Rmd</a:t>
            </a:r>
            <a:r>
              <a:rPr lang="en-US" sz="1400" dirty="0"/>
              <a:t> 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29C2060-A084-167A-B265-0F65AEBBEA91}"/>
              </a:ext>
            </a:extLst>
          </p:cNvPr>
          <p:cNvSpPr/>
          <p:nvPr/>
        </p:nvSpPr>
        <p:spPr>
          <a:xfrm>
            <a:off x="8072581" y="5918890"/>
            <a:ext cx="397164" cy="6774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A7B2DC-296D-7F2F-9A89-6DBE5DE72809}"/>
              </a:ext>
            </a:extLst>
          </p:cNvPr>
          <p:cNvSpPr txBox="1"/>
          <p:nvPr/>
        </p:nvSpPr>
        <p:spPr>
          <a:xfrm>
            <a:off x="8763899" y="5934440"/>
            <a:ext cx="290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Populate RMD template with</a:t>
            </a:r>
          </a:p>
          <a:p>
            <a:r>
              <a:rPr lang="en-US" dirty="0"/>
              <a:t>Custom </a:t>
            </a:r>
            <a:r>
              <a:rPr lang="en-US" dirty="0" err="1"/>
              <a:t>yaml</a:t>
            </a:r>
            <a:r>
              <a:rPr lang="en-US" dirty="0"/>
              <a:t>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52212-5012-8E9B-6E83-DA59365707BF}"/>
              </a:ext>
            </a:extLst>
          </p:cNvPr>
          <p:cNvSpPr txBox="1"/>
          <p:nvPr/>
        </p:nvSpPr>
        <p:spPr>
          <a:xfrm>
            <a:off x="342305" y="587407"/>
            <a:ext cx="56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DEMO OF PACKAGE THAT INCLUDES RMD TEMPLATES:</a:t>
            </a:r>
            <a:b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</a:b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IGNORE THIS FOR NOW</a:t>
            </a:r>
          </a:p>
        </p:txBody>
      </p:sp>
    </p:spTree>
    <p:extLst>
      <p:ext uri="{BB962C8B-B14F-4D97-AF65-F5344CB8AC3E}">
        <p14:creationId xmlns:p14="http://schemas.microsoft.com/office/powerpoint/2010/main" val="150153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5E815-DE88-F2BE-9DEA-A67837759C35}"/>
              </a:ext>
            </a:extLst>
          </p:cNvPr>
          <p:cNvSpPr txBox="1"/>
          <p:nvPr/>
        </p:nvSpPr>
        <p:spPr>
          <a:xfrm>
            <a:off x="1026359" y="27795"/>
            <a:ext cx="46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VARNAME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26B5A-C6D9-0175-AB14-8B06B3656D09}"/>
              </a:ext>
            </a:extLst>
          </p:cNvPr>
          <p:cNvSpPr txBox="1"/>
          <p:nvPr/>
        </p:nvSpPr>
        <p:spPr>
          <a:xfrm>
            <a:off x="4011806" y="1275796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A4C3-806C-DBCC-6B4D-287511276718}"/>
              </a:ext>
            </a:extLst>
          </p:cNvPr>
          <p:cNvSpPr txBox="1"/>
          <p:nvPr/>
        </p:nvSpPr>
        <p:spPr>
          <a:xfrm>
            <a:off x="1925041" y="871519"/>
            <a:ext cx="651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 panose="020B0604030504040204" pitchFamily="34" charset="0"/>
                <a:ea typeface="+mn-ea"/>
                <a:cs typeface="Aharoni" panose="02010803020104030203" pitchFamily="2" charset="-79"/>
              </a:rPr>
              <a:t>LABEL: Ipsum is simply dummy text of the printing and typesetting industry.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1424E-119B-BB8D-E859-F283389D742A}"/>
              </a:ext>
            </a:extLst>
          </p:cNvPr>
          <p:cNvCxnSpPr>
            <a:cxnSpLocks/>
          </p:cNvCxnSpPr>
          <p:nvPr/>
        </p:nvCxnSpPr>
        <p:spPr>
          <a:xfrm>
            <a:off x="1130179" y="666129"/>
            <a:ext cx="671270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21F137-60B1-F83D-F023-D7C829F3C89A}"/>
              </a:ext>
            </a:extLst>
          </p:cNvPr>
          <p:cNvSpPr txBox="1"/>
          <p:nvPr/>
        </p:nvSpPr>
        <p:spPr>
          <a:xfrm>
            <a:off x="1941771" y="1327264"/>
            <a:ext cx="18064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TYPE:    numeric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SCOPE:           PZ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LENGTH:        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2B5D60-817E-49AA-A593-4E027E83486A}"/>
              </a:ext>
            </a:extLst>
          </p:cNvPr>
          <p:cNvCxnSpPr/>
          <p:nvPr/>
        </p:nvCxnSpPr>
        <p:spPr>
          <a:xfrm>
            <a:off x="3746870" y="1375844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52D2D42-712F-082F-8A73-A97101DF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15910"/>
          <a:stretch/>
        </p:blipFill>
        <p:spPr>
          <a:xfrm>
            <a:off x="1941771" y="2180078"/>
            <a:ext cx="5806911" cy="2950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2FA89-0DAA-2856-D236-FC6B198D9CE9}"/>
              </a:ext>
            </a:extLst>
          </p:cNvPr>
          <p:cNvSpPr txBox="1"/>
          <p:nvPr/>
        </p:nvSpPr>
        <p:spPr>
          <a:xfrm>
            <a:off x="1130179" y="5745191"/>
            <a:ext cx="10420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F9_06_GVRN_PERS_ELECT_MEMB_X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65D3A9-79B8-0463-5816-6CF790BCF7CA}"/>
              </a:ext>
            </a:extLst>
          </p:cNvPr>
          <p:cNvCxnSpPr>
            <a:cxnSpLocks/>
          </p:cNvCxnSpPr>
          <p:nvPr/>
        </p:nvCxnSpPr>
        <p:spPr>
          <a:xfrm>
            <a:off x="1180797" y="6374853"/>
            <a:ext cx="775436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5D2C69-AE76-9EE2-B042-1B8E68B930CC}"/>
              </a:ext>
            </a:extLst>
          </p:cNvPr>
          <p:cNvSpPr txBox="1"/>
          <p:nvPr/>
        </p:nvSpPr>
        <p:spPr>
          <a:xfrm>
            <a:off x="9637090" y="1945188"/>
            <a:ext cx="2388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Combines: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research guide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data profile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validation reports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 both data dictionary file and actual data to produce.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ED03BA-837E-2BE4-664C-6D23BDF7D9A2}"/>
              </a:ext>
            </a:extLst>
          </p:cNvPr>
          <p:cNvSpPr txBox="1"/>
          <p:nvPr/>
        </p:nvSpPr>
        <p:spPr>
          <a:xfrm>
            <a:off x="9015464" y="350960"/>
            <a:ext cx="3481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profile format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80A31-80D9-63C7-1E1F-F3CC40367A0E}"/>
              </a:ext>
            </a:extLst>
          </p:cNvPr>
          <p:cNvSpPr txBox="1"/>
          <p:nvPr/>
        </p:nvSpPr>
        <p:spPr>
          <a:xfrm>
            <a:off x="5746265" y="3076797"/>
            <a:ext cx="115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SD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Skew?</a:t>
            </a:r>
          </a:p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Overdispersed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059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056BFD0-E4D8-D465-A452-CFB5973D3850}"/>
              </a:ext>
            </a:extLst>
          </p:cNvPr>
          <p:cNvSpPr txBox="1"/>
          <p:nvPr/>
        </p:nvSpPr>
        <p:spPr>
          <a:xfrm>
            <a:off x="8466124" y="317075"/>
            <a:ext cx="3481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guide formats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6AA4D-CF70-A781-8166-3036798C8EEA}"/>
              </a:ext>
            </a:extLst>
          </p:cNvPr>
          <p:cNvSpPr txBox="1"/>
          <p:nvPr/>
        </p:nvSpPr>
        <p:spPr>
          <a:xfrm>
            <a:off x="1478517" y="1775452"/>
            <a:ext cx="465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VARNAME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56A4D-D75D-34C4-9C8D-D2924C978786}"/>
              </a:ext>
            </a:extLst>
          </p:cNvPr>
          <p:cNvSpPr txBox="1"/>
          <p:nvPr/>
        </p:nvSpPr>
        <p:spPr>
          <a:xfrm>
            <a:off x="3652372" y="3158095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DEE1-1F9D-9698-4058-D67FFFB712F7}"/>
              </a:ext>
            </a:extLst>
          </p:cNvPr>
          <p:cNvSpPr txBox="1"/>
          <p:nvPr/>
        </p:nvSpPr>
        <p:spPr>
          <a:xfrm>
            <a:off x="1582337" y="2663420"/>
            <a:ext cx="651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 panose="020B0604030504040204" pitchFamily="34" charset="0"/>
                <a:ea typeface="+mn-ea"/>
                <a:cs typeface="Aharoni" panose="02010803020104030203" pitchFamily="2" charset="-79"/>
              </a:rPr>
              <a:t>LABEL: Ipsum is simply dummy text of the printing and typesetting industry.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7D7B9-0A3E-E147-24C1-120D39B8B223}"/>
              </a:ext>
            </a:extLst>
          </p:cNvPr>
          <p:cNvCxnSpPr>
            <a:cxnSpLocks/>
          </p:cNvCxnSpPr>
          <p:nvPr/>
        </p:nvCxnSpPr>
        <p:spPr>
          <a:xfrm>
            <a:off x="1582337" y="2492507"/>
            <a:ext cx="671270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62C4F-289F-ED02-3FEC-C69D7439E434}"/>
              </a:ext>
            </a:extLst>
          </p:cNvPr>
          <p:cNvSpPr txBox="1"/>
          <p:nvPr/>
        </p:nvSpPr>
        <p:spPr>
          <a:xfrm>
            <a:off x="1582337" y="3209563"/>
            <a:ext cx="18064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TYPE:    numeric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SCOPE:           PZ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LENGTH:         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71D7A7-C588-34CC-FCA7-74685972073E}"/>
              </a:ext>
            </a:extLst>
          </p:cNvPr>
          <p:cNvCxnSpPr/>
          <p:nvPr/>
        </p:nvCxnSpPr>
        <p:spPr>
          <a:xfrm>
            <a:off x="3387436" y="3258143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A1DD7A-AD07-20DB-FAC0-ED867BA43308}"/>
              </a:ext>
            </a:extLst>
          </p:cNvPr>
          <p:cNvSpPr txBox="1"/>
          <p:nvPr/>
        </p:nvSpPr>
        <p:spPr>
          <a:xfrm>
            <a:off x="1541443" y="4110721"/>
            <a:ext cx="679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CODE: Lorem Ipsum is simply dummy text of the printing and typesetting industry.</a:t>
            </a:r>
          </a:p>
        </p:txBody>
      </p:sp>
    </p:spTree>
    <p:extLst>
      <p:ext uri="{BB962C8B-B14F-4D97-AF65-F5344CB8AC3E}">
        <p14:creationId xmlns:p14="http://schemas.microsoft.com/office/powerpoint/2010/main" val="179932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76AA4D-CF70-A781-8166-3036798C8EEA}"/>
              </a:ext>
            </a:extLst>
          </p:cNvPr>
          <p:cNvSpPr txBox="1"/>
          <p:nvPr/>
        </p:nvSpPr>
        <p:spPr>
          <a:xfrm>
            <a:off x="746926" y="1394293"/>
            <a:ext cx="5746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&lt;h1&gt;VARNAME&lt;/h1&gt;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56A4D-D75D-34C4-9C8D-D2924C978786}"/>
              </a:ext>
            </a:extLst>
          </p:cNvPr>
          <p:cNvSpPr txBox="1"/>
          <p:nvPr/>
        </p:nvSpPr>
        <p:spPr>
          <a:xfrm>
            <a:off x="2800556" y="3284170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DEE1-1F9D-9698-4058-D67FFFB712F7}"/>
              </a:ext>
            </a:extLst>
          </p:cNvPr>
          <p:cNvSpPr txBox="1"/>
          <p:nvPr/>
        </p:nvSpPr>
        <p:spPr>
          <a:xfrm>
            <a:off x="850746" y="2282261"/>
            <a:ext cx="709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&lt;div </a:t>
            </a:r>
            <a:r>
              <a:rPr lang="en-US" sz="1200" dirty="0" err="1">
                <a:solidFill>
                  <a:prstClr val="black"/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classs</a:t>
            </a:r>
            <a:r>
              <a:rPr lang="en-US" sz="1200" dirty="0">
                <a:solidFill>
                  <a:prstClr val="black"/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=“label”&gt;</a:t>
            </a:r>
          </a:p>
          <a:p>
            <a:pPr lvl="1">
              <a:defRPr/>
            </a:pPr>
            <a:r>
              <a:rPr lang="en-US" sz="1200" dirty="0">
                <a:solidFill>
                  <a:prstClr val="black"/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&lt;p&gt;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 panose="020B0604030504040204" pitchFamily="34" charset="0"/>
                <a:ea typeface="+mn-ea"/>
                <a:cs typeface="Aharoni" panose="02010803020104030203" pitchFamily="2" charset="-79"/>
              </a:rPr>
              <a:t>LABEL: Ipsum is &lt;a link=“www.page.com”&gt;simply dummy text&lt;/a&gt; of the printing and typesetting industry.&lt;/p&gt;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Verdana Pro" panose="020B0604030504040204" pitchFamily="34" charset="0"/>
                <a:cs typeface="Aharoni" panose="02010803020104030203" pitchFamily="2" charset="-79"/>
              </a:rPr>
              <a:t>&lt;/div&gt;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 Pro" panose="020B0604030504040204" pitchFamily="34" charset="0"/>
              <a:ea typeface="+mn-ea"/>
              <a:cs typeface="Aharoni" panose="02010803020104030203" pitchFamily="2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7D7B9-0A3E-E147-24C1-120D39B8B223}"/>
              </a:ext>
            </a:extLst>
          </p:cNvPr>
          <p:cNvCxnSpPr>
            <a:cxnSpLocks/>
          </p:cNvCxnSpPr>
          <p:nvPr/>
        </p:nvCxnSpPr>
        <p:spPr>
          <a:xfrm>
            <a:off x="850747" y="2111348"/>
            <a:ext cx="671270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62C4F-289F-ED02-3FEC-C69D7439E434}"/>
              </a:ext>
            </a:extLst>
          </p:cNvPr>
          <p:cNvSpPr txBox="1"/>
          <p:nvPr/>
        </p:nvSpPr>
        <p:spPr>
          <a:xfrm>
            <a:off x="746926" y="3303181"/>
            <a:ext cx="18064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TYPE:    numeric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SCOPE:           PZ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LENGTH:         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71D7A7-C588-34CC-FCA7-74685972073E}"/>
              </a:ext>
            </a:extLst>
          </p:cNvPr>
          <p:cNvCxnSpPr/>
          <p:nvPr/>
        </p:nvCxnSpPr>
        <p:spPr>
          <a:xfrm>
            <a:off x="2552025" y="3351761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B417E8-625B-CD34-8E61-D5AB8EBD6D64}"/>
              </a:ext>
            </a:extLst>
          </p:cNvPr>
          <p:cNvSpPr txBox="1"/>
          <p:nvPr/>
        </p:nvSpPr>
        <p:spPr>
          <a:xfrm>
            <a:off x="7871126" y="149991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&lt;H3&gt;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6C408-20F3-EC92-F9C3-6537BD5A76B7}"/>
              </a:ext>
            </a:extLst>
          </p:cNvPr>
          <p:cNvSpPr txBox="1"/>
          <p:nvPr/>
        </p:nvSpPr>
        <p:spPr>
          <a:xfrm>
            <a:off x="7873015" y="2189927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&lt;div class=“label”&gt;&lt;p&gt;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.label p {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A7E7F-A3ED-001E-C54F-940D7BB36B60}"/>
              </a:ext>
            </a:extLst>
          </p:cNvPr>
          <p:cNvSpPr txBox="1"/>
          <p:nvPr/>
        </p:nvSpPr>
        <p:spPr>
          <a:xfrm>
            <a:off x="1158547" y="40889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(list)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8DC1B-569F-B623-9648-33D214261145}"/>
              </a:ext>
            </a:extLst>
          </p:cNvPr>
          <p:cNvSpPr txBox="1"/>
          <p:nvPr/>
        </p:nvSpPr>
        <p:spPr>
          <a:xfrm>
            <a:off x="4648916" y="4198570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(paragraph)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34535-207F-5A68-9053-0DC5E226CDDA}"/>
              </a:ext>
            </a:extLst>
          </p:cNvPr>
          <p:cNvSpPr/>
          <p:nvPr/>
        </p:nvSpPr>
        <p:spPr>
          <a:xfrm>
            <a:off x="8951006" y="4731736"/>
            <a:ext cx="600364" cy="701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6FE0B-7002-35C1-63DF-E2984014BAB7}"/>
              </a:ext>
            </a:extLst>
          </p:cNvPr>
          <p:cNvSpPr/>
          <p:nvPr/>
        </p:nvSpPr>
        <p:spPr>
          <a:xfrm>
            <a:off x="9769457" y="4731736"/>
            <a:ext cx="1468582" cy="701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CF6CC-36F6-A254-79D1-8F8F69F9DF31}"/>
              </a:ext>
            </a:extLst>
          </p:cNvPr>
          <p:cNvSpPr txBox="1"/>
          <p:nvPr/>
        </p:nvSpPr>
        <p:spPr>
          <a:xfrm>
            <a:off x="9551370" y="420640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(grids)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4EF7-4435-2CFF-E86A-5133A5796CBD}"/>
              </a:ext>
            </a:extLst>
          </p:cNvPr>
          <p:cNvSpPr txBox="1"/>
          <p:nvPr/>
        </p:nvSpPr>
        <p:spPr>
          <a:xfrm>
            <a:off x="2909627" y="270917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ADD HTML TAGS TO CONCORDANCE FIELDS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9248AA-7CCD-B89B-E0B6-DD0A14918770}"/>
              </a:ext>
            </a:extLst>
          </p:cNvPr>
          <p:cNvSpPr txBox="1"/>
          <p:nvPr/>
        </p:nvSpPr>
        <p:spPr>
          <a:xfrm>
            <a:off x="2232870" y="4668074"/>
            <a:ext cx="56701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class=“def”&gt;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class=“left”&gt;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paste0( “&lt;li&gt; DATA TYPE:”,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“&lt;/li&gt;” )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&lt;li&gt;scope&lt;/li&gt;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class=“right”&gt;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468C21-13CD-00CB-00A6-B5D662DED1ED}"/>
              </a:ext>
            </a:extLst>
          </p:cNvPr>
          <p:cNvSpPr txBox="1"/>
          <p:nvPr/>
        </p:nvSpPr>
        <p:spPr>
          <a:xfrm>
            <a:off x="5977133" y="611933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df.type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&lt;- “numeric”</a:t>
            </a:r>
          </a:p>
          <a:p>
            <a:r>
              <a:rPr lang="en-US" sz="1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df.label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“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Ipsum is simply dummy text of the printing and typesetting industry. </a:t>
            </a:r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D81C7-4604-3B95-09DE-98B6AF2A4408}"/>
              </a:ext>
            </a:extLst>
          </p:cNvPr>
          <p:cNvSpPr txBox="1"/>
          <p:nvPr/>
        </p:nvSpPr>
        <p:spPr>
          <a:xfrm>
            <a:off x="1902691" y="593988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!DOCTYPE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html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.city 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background-color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tomato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color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white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border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2px solid black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margin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20px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padding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20px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/style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/head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="city"&gt;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London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/h2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London is the capital of England.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id=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0" i="0" dirty="0" err="1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france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="city"&gt;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/h2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Paris is the capital of France.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05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class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="city"&gt;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/h2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Tokyo is the capital of Japan.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/div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/body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3A828-0172-E895-AE4E-40985C424A8C}"/>
              </a:ext>
            </a:extLst>
          </p:cNvPr>
          <p:cNvSpPr txBox="1"/>
          <p:nvPr/>
        </p:nvSpPr>
        <p:spPr>
          <a:xfrm>
            <a:off x="6421888" y="640155"/>
            <a:ext cx="5534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Example HTML div classes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.city references class=“city” tags</a:t>
            </a:r>
          </a:p>
          <a:p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#france references id=“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france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” tags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badi" panose="020B0604020104020204" pitchFamily="34" charset="0"/>
              </a:rPr>
              <a:t>Apply to HTML elements like headers, paragraphs, and lists inside of dividers as follows: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523B9-F18A-A370-44D9-9CE4B03E7A09}"/>
              </a:ext>
            </a:extLst>
          </p:cNvPr>
          <p:cNvSpPr txBox="1"/>
          <p:nvPr/>
        </p:nvSpPr>
        <p:spPr>
          <a:xfrm>
            <a:off x="6948817" y="3779476"/>
            <a:ext cx="609456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color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black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i="0" dirty="0">
              <a:solidFill>
                <a:srgbClr val="A52A2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A52A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b="0" i="0" dirty="0">
              <a:solidFill>
                <a:srgbClr val="A52A2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.city </a:t>
            </a:r>
            <a:r>
              <a:rPr lang="en-US" sz="11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color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green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0" i="0" dirty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#france </a:t>
            </a:r>
            <a:r>
              <a:rPr lang="en-US" sz="1100" dirty="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color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1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green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1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B7CFB-9168-6838-6B66-754671331CA9}"/>
              </a:ext>
            </a:extLst>
          </p:cNvPr>
          <p:cNvSpPr txBox="1"/>
          <p:nvPr/>
        </p:nvSpPr>
        <p:spPr>
          <a:xfrm>
            <a:off x="9190228" y="5032451"/>
            <a:ext cx="2301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Paragraphs inside div tags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5CF3D-B93E-29E2-88E8-49FBA56B8F8C}"/>
              </a:ext>
            </a:extLst>
          </p:cNvPr>
          <p:cNvSpPr txBox="1"/>
          <p:nvPr/>
        </p:nvSpPr>
        <p:spPr>
          <a:xfrm>
            <a:off x="9189049" y="3838929"/>
            <a:ext cx="2110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Normal paragraph style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57182C1-4C83-40EF-A0FD-38CE84B22611}"/>
              </a:ext>
            </a:extLst>
          </p:cNvPr>
          <p:cNvSpPr/>
          <p:nvPr/>
        </p:nvSpPr>
        <p:spPr>
          <a:xfrm>
            <a:off x="8661879" y="4649638"/>
            <a:ext cx="362310" cy="1104181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6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A0D33-4888-2558-9D85-DFD432BD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613643"/>
            <a:ext cx="6202837" cy="2815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BCD89-FBE8-A93A-5601-82C4ED5FCBD1}"/>
              </a:ext>
            </a:extLst>
          </p:cNvPr>
          <p:cNvSpPr txBox="1"/>
          <p:nvPr/>
        </p:nvSpPr>
        <p:spPr>
          <a:xfrm>
            <a:off x="752336" y="4410702"/>
            <a:ext cx="60944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class="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70E49-5D67-73F5-C90A-ABFCCE3413AC}"/>
              </a:ext>
            </a:extLst>
          </p:cNvPr>
          <p:cNvSpPr txBox="1"/>
          <p:nvPr/>
        </p:nvSpPr>
        <p:spPr>
          <a:xfrm>
            <a:off x="7546964" y="1465981"/>
            <a:ext cx="794327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  display: grid;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grid-template-columns: 1fr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grid-template-rows: 1fr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1fr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gap: 0px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grid-auto-flow: row;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grid-template-areas: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grid-area: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grid-area: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grid-area: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varlabel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grid-area: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0E8C3-3743-57B0-01F1-DD8EB240DDF7}"/>
              </a:ext>
            </a:extLst>
          </p:cNvPr>
          <p:cNvSpPr txBox="1"/>
          <p:nvPr/>
        </p:nvSpPr>
        <p:spPr>
          <a:xfrm>
            <a:off x="1750291" y="161698"/>
            <a:ext cx="750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https://grid.layoutit.com/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3F8D3-8783-F434-58FF-1147B095526C}"/>
              </a:ext>
            </a:extLst>
          </p:cNvPr>
          <p:cNvSpPr txBox="1"/>
          <p:nvPr/>
        </p:nvSpPr>
        <p:spPr>
          <a:xfrm>
            <a:off x="4934528" y="5587004"/>
            <a:ext cx="774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https://css-irl.info/to-grid-or-to-flex/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3ACD6-DFEE-1C99-40B6-9374046A9A6A}"/>
              </a:ext>
            </a:extLst>
          </p:cNvPr>
          <p:cNvSpPr txBox="1"/>
          <p:nvPr/>
        </p:nvSpPr>
        <p:spPr>
          <a:xfrm>
            <a:off x="4934528" y="6059691"/>
            <a:ext cx="774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https://blog.logrocket.com/css-flexbox-vs-css-grid/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D4F87-3764-8482-EC2E-C7FAF1081DC0}"/>
              </a:ext>
            </a:extLst>
          </p:cNvPr>
          <p:cNvSpPr txBox="1"/>
          <p:nvPr/>
        </p:nvSpPr>
        <p:spPr>
          <a:xfrm>
            <a:off x="7761162" y="412411"/>
            <a:ext cx="388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Content layout with grids</a:t>
            </a:r>
          </a:p>
        </p:txBody>
      </p:sp>
    </p:spTree>
    <p:extLst>
      <p:ext uri="{BB962C8B-B14F-4D97-AF65-F5344CB8AC3E}">
        <p14:creationId xmlns:p14="http://schemas.microsoft.com/office/powerpoint/2010/main" val="189125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5E815-DE88-F2BE-9DEA-A67837759C35}"/>
              </a:ext>
            </a:extLst>
          </p:cNvPr>
          <p:cNvSpPr txBox="1"/>
          <p:nvPr/>
        </p:nvSpPr>
        <p:spPr>
          <a:xfrm>
            <a:off x="1026359" y="27795"/>
            <a:ext cx="46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VARNAME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26B5A-C6D9-0175-AB14-8B06B3656D09}"/>
              </a:ext>
            </a:extLst>
          </p:cNvPr>
          <p:cNvSpPr txBox="1"/>
          <p:nvPr/>
        </p:nvSpPr>
        <p:spPr>
          <a:xfrm>
            <a:off x="4011806" y="1275796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A4C3-806C-DBCC-6B4D-287511276718}"/>
              </a:ext>
            </a:extLst>
          </p:cNvPr>
          <p:cNvSpPr txBox="1"/>
          <p:nvPr/>
        </p:nvSpPr>
        <p:spPr>
          <a:xfrm>
            <a:off x="1925041" y="871519"/>
            <a:ext cx="651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 panose="020B0604030504040204" pitchFamily="34" charset="0"/>
                <a:ea typeface="+mn-ea"/>
                <a:cs typeface="Aharoni" panose="02010803020104030203" pitchFamily="2" charset="-79"/>
              </a:rPr>
              <a:t>LABEL: Ipsum is simply dummy text of the printing and typesetting industry.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1424E-119B-BB8D-E859-F283389D742A}"/>
              </a:ext>
            </a:extLst>
          </p:cNvPr>
          <p:cNvCxnSpPr>
            <a:cxnSpLocks/>
          </p:cNvCxnSpPr>
          <p:nvPr/>
        </p:nvCxnSpPr>
        <p:spPr>
          <a:xfrm>
            <a:off x="1130179" y="666129"/>
            <a:ext cx="671270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21F137-60B1-F83D-F023-D7C829F3C89A}"/>
              </a:ext>
            </a:extLst>
          </p:cNvPr>
          <p:cNvSpPr txBox="1"/>
          <p:nvPr/>
        </p:nvSpPr>
        <p:spPr>
          <a:xfrm>
            <a:off x="1941771" y="1327264"/>
            <a:ext cx="18064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TYPE:    numeric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SCOPE:           PZ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LENGTH:        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2B5D60-817E-49AA-A593-4E027E83486A}"/>
              </a:ext>
            </a:extLst>
          </p:cNvPr>
          <p:cNvCxnSpPr/>
          <p:nvPr/>
        </p:nvCxnSpPr>
        <p:spPr>
          <a:xfrm>
            <a:off x="3746870" y="1375844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52D2D42-712F-082F-8A73-A97101DF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15910"/>
          <a:stretch/>
        </p:blipFill>
        <p:spPr>
          <a:xfrm>
            <a:off x="1941771" y="2180078"/>
            <a:ext cx="5806911" cy="2950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0A41A3-06DE-CB2A-6F33-66C04F713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48"/>
          <a:stretch/>
        </p:blipFill>
        <p:spPr>
          <a:xfrm>
            <a:off x="2067644" y="5265021"/>
            <a:ext cx="5342447" cy="15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5E815-DE88-F2BE-9DEA-A67837759C35}"/>
              </a:ext>
            </a:extLst>
          </p:cNvPr>
          <p:cNvSpPr txBox="1"/>
          <p:nvPr/>
        </p:nvSpPr>
        <p:spPr>
          <a:xfrm>
            <a:off x="1026359" y="27795"/>
            <a:ext cx="46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VARNAME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26B5A-C6D9-0175-AB14-8B06B3656D09}"/>
              </a:ext>
            </a:extLst>
          </p:cNvPr>
          <p:cNvSpPr txBox="1"/>
          <p:nvPr/>
        </p:nvSpPr>
        <p:spPr>
          <a:xfrm>
            <a:off x="4011806" y="1275796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A4C3-806C-DBCC-6B4D-287511276718}"/>
              </a:ext>
            </a:extLst>
          </p:cNvPr>
          <p:cNvSpPr txBox="1"/>
          <p:nvPr/>
        </p:nvSpPr>
        <p:spPr>
          <a:xfrm>
            <a:off x="1925041" y="871519"/>
            <a:ext cx="651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 panose="020B0604030504040204" pitchFamily="34" charset="0"/>
                <a:ea typeface="+mn-ea"/>
                <a:cs typeface="Aharoni" panose="02010803020104030203" pitchFamily="2" charset="-79"/>
              </a:rPr>
              <a:t>LABEL: Ipsum is simply dummy text of the printing and typesetting industry.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31424E-119B-BB8D-E859-F283389D742A}"/>
              </a:ext>
            </a:extLst>
          </p:cNvPr>
          <p:cNvCxnSpPr>
            <a:cxnSpLocks/>
          </p:cNvCxnSpPr>
          <p:nvPr/>
        </p:nvCxnSpPr>
        <p:spPr>
          <a:xfrm>
            <a:off x="1130179" y="666129"/>
            <a:ext cx="671270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21F137-60B1-F83D-F023-D7C829F3C89A}"/>
              </a:ext>
            </a:extLst>
          </p:cNvPr>
          <p:cNvSpPr txBox="1"/>
          <p:nvPr/>
        </p:nvSpPr>
        <p:spPr>
          <a:xfrm>
            <a:off x="1941771" y="1327264"/>
            <a:ext cx="18064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TYPE:    numeric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SCOPE:           PZ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LENGTH:        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2B5D60-817E-49AA-A593-4E027E83486A}"/>
              </a:ext>
            </a:extLst>
          </p:cNvPr>
          <p:cNvCxnSpPr/>
          <p:nvPr/>
        </p:nvCxnSpPr>
        <p:spPr>
          <a:xfrm>
            <a:off x="3746870" y="1375844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E52D2D42-712F-082F-8A73-A97101DF4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0" t="15910"/>
          <a:stretch/>
        </p:blipFill>
        <p:spPr>
          <a:xfrm>
            <a:off x="1941771" y="2180078"/>
            <a:ext cx="5806911" cy="2950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4F7548-71D0-FAE5-B397-658B25ABA9D9}"/>
              </a:ext>
            </a:extLst>
          </p:cNvPr>
          <p:cNvSpPr txBox="1"/>
          <p:nvPr/>
        </p:nvSpPr>
        <p:spPr>
          <a:xfrm>
            <a:off x="9877237" y="859307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D2C69-AE76-9EE2-B042-1B8E68B930CC}"/>
              </a:ext>
            </a:extLst>
          </p:cNvPr>
          <p:cNvSpPr txBox="1"/>
          <p:nvPr/>
        </p:nvSpPr>
        <p:spPr>
          <a:xfrm>
            <a:off x="9877237" y="1297002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ROW2: left, 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B1D6B-AC68-24ED-3BB6-F73F63469601}"/>
              </a:ext>
            </a:extLst>
          </p:cNvPr>
          <p:cNvSpPr txBox="1"/>
          <p:nvPr/>
        </p:nvSpPr>
        <p:spPr>
          <a:xfrm>
            <a:off x="9877237" y="2435066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E0AED-6A72-F001-3B54-26ABFE192B84}"/>
              </a:ext>
            </a:extLst>
          </p:cNvPr>
          <p:cNvSpPr txBox="1"/>
          <p:nvPr/>
        </p:nvSpPr>
        <p:spPr>
          <a:xfrm>
            <a:off x="9860507" y="3723128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ROW4: left, right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0AEF1F-04CB-533C-CEF0-76A3D7B27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48"/>
          <a:stretch/>
        </p:blipFill>
        <p:spPr>
          <a:xfrm>
            <a:off x="2067644" y="5265021"/>
            <a:ext cx="5342447" cy="1592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533EC8-CB42-F12F-CD2E-6270939CE0F3}"/>
              </a:ext>
            </a:extLst>
          </p:cNvPr>
          <p:cNvSpPr txBox="1"/>
          <p:nvPr/>
        </p:nvSpPr>
        <p:spPr>
          <a:xfrm>
            <a:off x="9877237" y="5560524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C1FFD-6A96-7907-6AA5-F4DF4561A598}"/>
              </a:ext>
            </a:extLst>
          </p:cNvPr>
          <p:cNvSpPr txBox="1"/>
          <p:nvPr/>
        </p:nvSpPr>
        <p:spPr>
          <a:xfrm>
            <a:off x="8312742" y="82169"/>
            <a:ext cx="3507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variable function arguments: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specify what to include in each row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594C1-9027-B551-8463-A0C0E37DD99C}"/>
              </a:ext>
            </a:extLst>
          </p:cNvPr>
          <p:cNvSpPr/>
          <p:nvPr/>
        </p:nvSpPr>
        <p:spPr>
          <a:xfrm>
            <a:off x="1470625" y="807598"/>
            <a:ext cx="755330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90D9B8-EB8F-959A-F2B1-A1C685BE1399}"/>
              </a:ext>
            </a:extLst>
          </p:cNvPr>
          <p:cNvSpPr/>
          <p:nvPr/>
        </p:nvSpPr>
        <p:spPr>
          <a:xfrm>
            <a:off x="1470624" y="1275795"/>
            <a:ext cx="7553301" cy="861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F5ADC-58E1-30E9-F046-BD841426C430}"/>
              </a:ext>
            </a:extLst>
          </p:cNvPr>
          <p:cNvSpPr/>
          <p:nvPr/>
        </p:nvSpPr>
        <p:spPr>
          <a:xfrm>
            <a:off x="1470624" y="2272409"/>
            <a:ext cx="7553301" cy="125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59D71-F24F-52DF-85B7-EC4F248390ED}"/>
              </a:ext>
            </a:extLst>
          </p:cNvPr>
          <p:cNvSpPr/>
          <p:nvPr/>
        </p:nvSpPr>
        <p:spPr>
          <a:xfrm>
            <a:off x="1470622" y="3577669"/>
            <a:ext cx="7553301" cy="15525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C436B-7D06-7EB0-7B0A-02FBED5C26FA}"/>
              </a:ext>
            </a:extLst>
          </p:cNvPr>
          <p:cNvSpPr/>
          <p:nvPr/>
        </p:nvSpPr>
        <p:spPr>
          <a:xfrm>
            <a:off x="1470622" y="5209833"/>
            <a:ext cx="7553301" cy="1648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4F7548-71D0-FAE5-B397-658B25ABA9D9}"/>
              </a:ext>
            </a:extLst>
          </p:cNvPr>
          <p:cNvSpPr txBox="1"/>
          <p:nvPr/>
        </p:nvSpPr>
        <p:spPr>
          <a:xfrm>
            <a:off x="9877237" y="859307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D2C69-AE76-9EE2-B042-1B8E68B930CC}"/>
              </a:ext>
            </a:extLst>
          </p:cNvPr>
          <p:cNvSpPr txBox="1"/>
          <p:nvPr/>
        </p:nvSpPr>
        <p:spPr>
          <a:xfrm>
            <a:off x="9877237" y="1297002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ROW2: left, 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B1D6B-AC68-24ED-3BB6-F73F63469601}"/>
              </a:ext>
            </a:extLst>
          </p:cNvPr>
          <p:cNvSpPr txBox="1"/>
          <p:nvPr/>
        </p:nvSpPr>
        <p:spPr>
          <a:xfrm>
            <a:off x="9877237" y="2435066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E0AED-6A72-F001-3B54-26ABFE192B84}"/>
              </a:ext>
            </a:extLst>
          </p:cNvPr>
          <p:cNvSpPr txBox="1"/>
          <p:nvPr/>
        </p:nvSpPr>
        <p:spPr>
          <a:xfrm>
            <a:off x="9860507" y="3723128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ROW4: left,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80A31-80D9-63C7-1E1F-F3CC40367A0E}"/>
              </a:ext>
            </a:extLst>
          </p:cNvPr>
          <p:cNvSpPr txBox="1"/>
          <p:nvPr/>
        </p:nvSpPr>
        <p:spPr>
          <a:xfrm>
            <a:off x="5746265" y="3076797"/>
            <a:ext cx="115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SD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Skew?</a:t>
            </a:r>
          </a:p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Overdispersed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33EC8-CB42-F12F-CD2E-6270939CE0F3}"/>
              </a:ext>
            </a:extLst>
          </p:cNvPr>
          <p:cNvSpPr txBox="1"/>
          <p:nvPr/>
        </p:nvSpPr>
        <p:spPr>
          <a:xfrm>
            <a:off x="9877237" y="5560524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ROW5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C1FFD-6A96-7907-6AA5-F4DF4561A598}"/>
              </a:ext>
            </a:extLst>
          </p:cNvPr>
          <p:cNvSpPr txBox="1"/>
          <p:nvPr/>
        </p:nvSpPr>
        <p:spPr>
          <a:xfrm>
            <a:off x="8442051" y="158938"/>
            <a:ext cx="338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 variable function arguments: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F2D9E5-676B-4AC2-1852-AECB2E558AC9}"/>
              </a:ext>
            </a:extLst>
          </p:cNvPr>
          <p:cNvGrpSpPr/>
          <p:nvPr/>
        </p:nvGrpSpPr>
        <p:grpSpPr>
          <a:xfrm>
            <a:off x="1026359" y="27795"/>
            <a:ext cx="7644519" cy="6830205"/>
            <a:chOff x="1026359" y="27795"/>
            <a:chExt cx="7644519" cy="68302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298DB9-F94A-A7BC-10B9-1204D00E1384}"/>
                </a:ext>
              </a:extLst>
            </p:cNvPr>
            <p:cNvGrpSpPr/>
            <p:nvPr/>
          </p:nvGrpSpPr>
          <p:grpSpPr>
            <a:xfrm>
              <a:off x="1026359" y="27795"/>
              <a:ext cx="7644519" cy="6830205"/>
              <a:chOff x="1026359" y="27795"/>
              <a:chExt cx="7644519" cy="683020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35E815-DE88-F2BE-9DEA-A67837759C35}"/>
                  </a:ext>
                </a:extLst>
              </p:cNvPr>
              <p:cNvSpPr txBox="1"/>
              <p:nvPr/>
            </p:nvSpPr>
            <p:spPr>
              <a:xfrm>
                <a:off x="1026359" y="27795"/>
                <a:ext cx="465907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Aldhabi" panose="020B0604020202020204" pitchFamily="2" charset="-78"/>
                  </a:rPr>
                  <a:t>VARNAME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426B5A-C6D9-0175-AB14-8B06B3656D09}"/>
                  </a:ext>
                </a:extLst>
              </p:cNvPr>
              <p:cNvSpPr txBox="1"/>
              <p:nvPr/>
            </p:nvSpPr>
            <p:spPr>
              <a:xfrm>
                <a:off x="4011806" y="1275796"/>
                <a:ext cx="4659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BFA4C3-806C-DBCC-6B4D-287511276718}"/>
                  </a:ext>
                </a:extLst>
              </p:cNvPr>
              <p:cNvSpPr txBox="1"/>
              <p:nvPr/>
            </p:nvSpPr>
            <p:spPr>
              <a:xfrm>
                <a:off x="1925041" y="871519"/>
                <a:ext cx="6513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 Pro" panose="020B0604030504040204" pitchFamily="34" charset="0"/>
                    <a:ea typeface="+mn-ea"/>
                    <a:cs typeface="Aharoni" panose="02010803020104030203" pitchFamily="2" charset="-79"/>
                  </a:rPr>
                  <a:t>LABEL: Ipsum is simply dummy text of the printing and typesetting industry. 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931424E-119B-BB8D-E859-F283389D7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79" y="666129"/>
                <a:ext cx="6712702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1F137-60B1-F83D-F023-D7C829F3C89A}"/>
                  </a:ext>
                </a:extLst>
              </p:cNvPr>
              <p:cNvSpPr txBox="1"/>
              <p:nvPr/>
            </p:nvSpPr>
            <p:spPr>
              <a:xfrm>
                <a:off x="1941771" y="1327264"/>
                <a:ext cx="18064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DATA TYPE:    numeric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SCOPE:           PZ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LENGTH:         6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32B5D60-817E-49AA-A593-4E027E83486A}"/>
                  </a:ext>
                </a:extLst>
              </p:cNvPr>
              <p:cNvCxnSpPr/>
              <p:nvPr/>
            </p:nvCxnSpPr>
            <p:spPr>
              <a:xfrm>
                <a:off x="3746870" y="1375844"/>
                <a:ext cx="0" cy="569344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 descr="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E52D2D42-712F-082F-8A73-A97101DF4C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10" t="15910"/>
              <a:stretch/>
            </p:blipFill>
            <p:spPr>
              <a:xfrm>
                <a:off x="1941771" y="2121173"/>
                <a:ext cx="5806911" cy="295010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80AEF1F-04CB-533C-CEF0-76A3D7B27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1148"/>
              <a:stretch/>
            </p:blipFill>
            <p:spPr>
              <a:xfrm>
                <a:off x="2067644" y="5265021"/>
                <a:ext cx="5342447" cy="1592979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01F6F4-CBD0-8177-2C42-4D28DAF69F60}"/>
                </a:ext>
              </a:extLst>
            </p:cNvPr>
            <p:cNvSpPr/>
            <p:nvPr/>
          </p:nvSpPr>
          <p:spPr>
            <a:xfrm>
              <a:off x="1625599" y="2121173"/>
              <a:ext cx="6123083" cy="2950102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69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DBA75B-A6A5-FEB5-8BFD-5C388EF5EB76}"/>
              </a:ext>
            </a:extLst>
          </p:cNvPr>
          <p:cNvSpPr txBox="1"/>
          <p:nvPr/>
        </p:nvSpPr>
        <p:spPr>
          <a:xfrm>
            <a:off x="318654" y="801308"/>
            <a:ext cx="1155469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starwars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[,1:11]) %&gt;%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 align="c" )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name      | height | mass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hair_color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skin_color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eye_color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 sex   |  gender  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homeworld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| species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|:--------------:|:------:|:----:|:-----------:|:-----------:|:---------:|:----------:|:------:|:---------:|:---------:|:-------:|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Luke Skywalker |  172   |  77  |    blond    |    fair     |   blue    |    19.0    |  male  | masculine | Tatooine  |  Human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C-3PO      |  167   |  75  |     NA      |    gold     |  yellow   |   112.0    |  none  | masculine | Tatooine  |  Droid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R2-D2      |   96   |  32  |     NA      | white, blue |    red    |    33.0    |  none  | masculine |   Naboo   |  Droid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Darth Vader   |  202   | 136  |    none     |    white    |  yellow   |    41.9    |  male  | masculine | Tatooine  |  Human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Leia Organa   |  150   |  49  |    brown    |    light    |   brown   |    19.0    | female | feminine  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Alderaan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|  Human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Owen Lars    |  178   | 120  | brown, grey |    light    |   blue    |    52.0    |  male  | masculine | Tatooine  |  Human 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83DD1-087F-4544-CEDA-1AF8D38D3098}"/>
              </a:ext>
            </a:extLst>
          </p:cNvPr>
          <p:cNvSpPr txBox="1"/>
          <p:nvPr/>
        </p:nvSpPr>
        <p:spPr>
          <a:xfrm>
            <a:off x="572654" y="2811620"/>
            <a:ext cx="1174865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starwars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[,12]) %&gt;%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 align="c" )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                   films                                              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|:-----------------------------------------------------------------------------------------------------------------------------------------------------------------------:|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The Empire Strikes Back, Revenge of the Sith    , Return of the Jedi     , A New Hope             , The Force Awakens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The Empire Strikes Back, Attack of the Clones   , The Phantom Menace     , Revenge of the Sith    , Return of the Jedi     , A New Hope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The Empire Strikes Back, Attack of the Clones   , The Phantom Menace     , Revenge of the Sith    , Return of the Jedi     , A New Hope             , The Force Awakens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The Empire Strikes Back, Revenge of the Sith    , Return of the Jedi     , A New Hope      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The Empire Strikes Back, Revenge of the Sith    , Return of the Jedi     , A New Hope             , The Force Awakens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Attack of the Clones, Revenge of the Sith , A New Hope                      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starwars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[,13:14]) %&gt;%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 align="c" )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vehicles                   |             starships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|:--------------------------------------------:|:----------------------------------:|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Snowspeeder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, Imperial Speeder Bike | X-wing          , Imperial shuttle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|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|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|          TIE Advanced x1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Imperial Speeder Bike             |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|                                    |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70307-320C-4751-05CC-10E09686F843}"/>
              </a:ext>
            </a:extLst>
          </p:cNvPr>
          <p:cNvSpPr txBox="1"/>
          <p:nvPr/>
        </p:nvSpPr>
        <p:spPr>
          <a:xfrm>
            <a:off x="8889999" y="567238"/>
            <a:ext cx="2983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Demo with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starwars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data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(has diff var types 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dates and time fields.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Concatenate films, vehicles and starships to create single strings</a:t>
            </a:r>
          </a:p>
        </p:txBody>
      </p:sp>
    </p:spTree>
    <p:extLst>
      <p:ext uri="{BB962C8B-B14F-4D97-AF65-F5344CB8AC3E}">
        <p14:creationId xmlns:p14="http://schemas.microsoft.com/office/powerpoint/2010/main" val="78661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5DBD-D88B-1E29-3CEF-248DAF22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building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8D05-583A-9F74-4AB0-96CB2E64E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02B3-4A58-3EFD-06EA-20BCA6C4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profile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9ADD4-2B8F-3D46-06B6-D93872CF9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5FB4EA9-03CB-9740-0C76-0A884689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828" y="0"/>
            <a:ext cx="960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2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03DAC0E-CB28-66ED-2584-30BDB89C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298450"/>
            <a:ext cx="11645900" cy="626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CD2794-E076-D455-1FAA-6613F822EAB2}"/>
              </a:ext>
            </a:extLst>
          </p:cNvPr>
          <p:cNvSpPr txBox="1"/>
          <p:nvPr/>
        </p:nvSpPr>
        <p:spPr>
          <a:xfrm>
            <a:off x="9333781" y="3226279"/>
            <a:ext cx="15656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deviation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67663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5C580-02A0-55E7-AE5B-3F1758C9A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64" y="586535"/>
            <a:ext cx="66675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9B0BBA-4AB9-1FCF-E1E7-B0D30C89906F}"/>
              </a:ext>
            </a:extLst>
          </p:cNvPr>
          <p:cNvSpPr txBox="1"/>
          <p:nvPr/>
        </p:nvSpPr>
        <p:spPr>
          <a:xfrm>
            <a:off x="779253" y="6446567"/>
            <a:ext cx="7502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https://towardsdatascience.com/3-tools-for-fast-data-profiling-5bd4e962e482</a:t>
            </a:r>
          </a:p>
        </p:txBody>
      </p:sp>
    </p:spTree>
    <p:extLst>
      <p:ext uri="{BB962C8B-B14F-4D97-AF65-F5344CB8AC3E}">
        <p14:creationId xmlns:p14="http://schemas.microsoft.com/office/powerpoint/2010/main" val="3362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0DB1-EFAB-E21A-1678-B29E1086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64793"/>
            <a:ext cx="10515600" cy="2852737"/>
          </a:xfrm>
        </p:spPr>
        <p:txBody>
          <a:bodyPr/>
          <a:lstStyle/>
          <a:p>
            <a:r>
              <a:rPr lang="en-US" dirty="0" err="1"/>
              <a:t>datagood</a:t>
            </a:r>
            <a:r>
              <a:rPr lang="en-US" dirty="0"/>
              <a:t> report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137E7-F1D2-441F-7100-FC5D94773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3020"/>
            <a:ext cx="10515600" cy="150018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guide (annotated data dictionary)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profile (summaries of 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report (can be embedded in above)</a:t>
            </a:r>
          </a:p>
        </p:txBody>
      </p:sp>
    </p:spTree>
    <p:extLst>
      <p:ext uri="{BB962C8B-B14F-4D97-AF65-F5344CB8AC3E}">
        <p14:creationId xmlns:p14="http://schemas.microsoft.com/office/powerpoint/2010/main" val="12698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8DEE177-8672-33B2-CE95-1AF6DA488B8A}"/>
              </a:ext>
            </a:extLst>
          </p:cNvPr>
          <p:cNvGrpSpPr/>
          <p:nvPr/>
        </p:nvGrpSpPr>
        <p:grpSpPr>
          <a:xfrm>
            <a:off x="284655" y="404647"/>
            <a:ext cx="10189381" cy="5853578"/>
            <a:chOff x="284655" y="404647"/>
            <a:chExt cx="10189381" cy="585357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54D813-924E-E091-702C-F0DA189E2A2C}"/>
                </a:ext>
              </a:extLst>
            </p:cNvPr>
            <p:cNvSpPr txBox="1"/>
            <p:nvPr/>
          </p:nvSpPr>
          <p:spPr>
            <a:xfrm>
              <a:off x="6096000" y="3976414"/>
              <a:ext cx="4378036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.parent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display: grid;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grid-template-columns: repeat(3, 1fr);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grid-template-rows: auto;  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grid-column-gap: 20px;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grid-row-gap: 10px;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grid-template-areas:</a:t>
              </a:r>
            </a:p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"a b </a:t>
              </a:r>
              <a:r>
                <a:rPr lang="en-US" sz="12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 c d </a:t>
              </a:r>
              <a:r>
                <a:rPr lang="en-US" sz="12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". e </a:t>
              </a:r>
              <a:r>
                <a:rPr lang="en-US" sz="12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US" sz="1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"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366809-1670-0CAB-EA27-28CA585621F2}"/>
                </a:ext>
              </a:extLst>
            </p:cNvPr>
            <p:cNvGrpSpPr/>
            <p:nvPr/>
          </p:nvGrpSpPr>
          <p:grpSpPr>
            <a:xfrm>
              <a:off x="284655" y="404647"/>
              <a:ext cx="8406763" cy="5853578"/>
              <a:chOff x="460146" y="339993"/>
              <a:chExt cx="8406763" cy="585357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A3FE03-7401-B33B-25F6-FBF68262AAF8}"/>
                  </a:ext>
                </a:extLst>
              </p:cNvPr>
              <p:cNvSpPr txBox="1"/>
              <p:nvPr/>
            </p:nvSpPr>
            <p:spPr>
              <a:xfrm>
                <a:off x="794327" y="914400"/>
                <a:ext cx="229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Varname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…………………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60FCB-D44B-7652-C7F1-01ED14EF7788}"/>
                  </a:ext>
                </a:extLst>
              </p:cNvPr>
              <p:cNvSpPr txBox="1"/>
              <p:nvPr/>
            </p:nvSpPr>
            <p:spPr>
              <a:xfrm>
                <a:off x="870169" y="1283732"/>
                <a:ext cx="892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type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Scope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2D02D2-699A-DB51-9C30-63BAC013B1C4}"/>
                  </a:ext>
                </a:extLst>
              </p:cNvPr>
              <p:cNvSpPr txBox="1"/>
              <p:nvPr/>
            </p:nvSpPr>
            <p:spPr>
              <a:xfrm>
                <a:off x="2979656" y="996936"/>
                <a:ext cx="230582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Label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Level 1 …. label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Level 2 …. label</a:t>
                </a:r>
              </a:p>
              <a:p>
                <a:pPr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Level 3 …. Label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Location code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location code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65239-95B4-5F1D-2C0E-7B16898558E8}"/>
                  </a:ext>
                </a:extLst>
              </p:cNvPr>
              <p:cNvSpPr txBox="1"/>
              <p:nvPr/>
            </p:nvSpPr>
            <p:spPr>
              <a:xfrm>
                <a:off x="750096" y="3341046"/>
                <a:ext cx="229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Varname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…………………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9E3181-CF2B-C641-BBE8-0A5677CDA406}"/>
                  </a:ext>
                </a:extLst>
              </p:cNvPr>
              <p:cNvSpPr txBox="1"/>
              <p:nvPr/>
            </p:nvSpPr>
            <p:spPr>
              <a:xfrm>
                <a:off x="825938" y="3710378"/>
                <a:ext cx="892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type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Scope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D08F74-C39E-CE3C-87A4-6F26CFE65701}"/>
                  </a:ext>
                </a:extLst>
              </p:cNvPr>
              <p:cNvSpPr txBox="1"/>
              <p:nvPr/>
            </p:nvSpPr>
            <p:spPr>
              <a:xfrm>
                <a:off x="2935425" y="3423582"/>
                <a:ext cx="2305824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Label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Location code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location code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Notes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some special notes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3A89D2-C95E-E6B5-6F1C-E5D10CDC9461}"/>
                  </a:ext>
                </a:extLst>
              </p:cNvPr>
              <p:cNvSpPr txBox="1"/>
              <p:nvPr/>
            </p:nvSpPr>
            <p:spPr>
              <a:xfrm>
                <a:off x="750096" y="4941484"/>
                <a:ext cx="2293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Varname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…………………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3B6A6-1F6E-3820-F04B-4A0444C2C2A2}"/>
                  </a:ext>
                </a:extLst>
              </p:cNvPr>
              <p:cNvSpPr txBox="1"/>
              <p:nvPr/>
            </p:nvSpPr>
            <p:spPr>
              <a:xfrm>
                <a:off x="825938" y="5310816"/>
                <a:ext cx="892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type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Calibri" panose="020F0502020204030204"/>
                  </a:rPr>
                  <a:t>Scope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D8573-3F06-9300-61FB-F50AEB75770E}"/>
                  </a:ext>
                </a:extLst>
              </p:cNvPr>
              <p:cNvSpPr txBox="1"/>
              <p:nvPr/>
            </p:nvSpPr>
            <p:spPr>
              <a:xfrm>
                <a:off x="2935425" y="5024020"/>
                <a:ext cx="2305824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Label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Definition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50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Location code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location code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174B9-7C27-AFA2-1DAB-64FDF3EA372A}"/>
                  </a:ext>
                </a:extLst>
              </p:cNvPr>
              <p:cNvSpPr txBox="1"/>
              <p:nvPr/>
            </p:nvSpPr>
            <p:spPr>
              <a:xfrm>
                <a:off x="794327" y="339993"/>
                <a:ext cx="8072582" cy="36933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GROUP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72F9CB-4546-0A94-DD81-5E07CC0BDB10}"/>
                  </a:ext>
                </a:extLst>
              </p:cNvPr>
              <p:cNvSpPr/>
              <p:nvPr/>
            </p:nvSpPr>
            <p:spPr>
              <a:xfrm>
                <a:off x="2935425" y="769036"/>
                <a:ext cx="5931484" cy="5232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027C67-D56E-2919-E4E0-0E4FE28BD051}"/>
                  </a:ext>
                </a:extLst>
              </p:cNvPr>
              <p:cNvSpPr/>
              <p:nvPr/>
            </p:nvSpPr>
            <p:spPr>
              <a:xfrm>
                <a:off x="460146" y="760512"/>
                <a:ext cx="2453164" cy="5232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3ACA055-E659-F8CD-1A55-907A9D1170C6}"/>
                  </a:ext>
                </a:extLst>
              </p:cNvPr>
              <p:cNvSpPr/>
              <p:nvPr/>
            </p:nvSpPr>
            <p:spPr>
              <a:xfrm>
                <a:off x="460146" y="1292256"/>
                <a:ext cx="2453164" cy="13136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0EEEAE-5F87-AAE8-4287-8DAEF419FB46}"/>
                  </a:ext>
                </a:extLst>
              </p:cNvPr>
              <p:cNvSpPr/>
              <p:nvPr/>
            </p:nvSpPr>
            <p:spPr>
              <a:xfrm>
                <a:off x="2935425" y="1299924"/>
                <a:ext cx="5931484" cy="13059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9E0958-7C00-3C47-5465-4D947EF3E788}"/>
                  </a:ext>
                </a:extLst>
              </p:cNvPr>
              <p:cNvSpPr/>
              <p:nvPr/>
            </p:nvSpPr>
            <p:spPr>
              <a:xfrm>
                <a:off x="2913310" y="2634442"/>
                <a:ext cx="5931484" cy="5232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3FA2EE-E446-5730-8A0B-A96FCCADD914}"/>
                  </a:ext>
                </a:extLst>
              </p:cNvPr>
              <p:cNvSpPr txBox="1"/>
              <p:nvPr/>
            </p:nvSpPr>
            <p:spPr>
              <a:xfrm>
                <a:off x="2203431" y="687152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2F1B5B-9792-9E33-4F9C-3E5F91138D24}"/>
                  </a:ext>
                </a:extLst>
              </p:cNvPr>
              <p:cNvSpPr txBox="1"/>
              <p:nvPr/>
            </p:nvSpPr>
            <p:spPr>
              <a:xfrm>
                <a:off x="8137795" y="797580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BB9EE7-D1FD-B8AF-ED06-298AC298B52A}"/>
                  </a:ext>
                </a:extLst>
              </p:cNvPr>
              <p:cNvSpPr txBox="1"/>
              <p:nvPr/>
            </p:nvSpPr>
            <p:spPr>
              <a:xfrm>
                <a:off x="2194861" y="1366870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3EBB6-DDBB-E994-4D04-FB62AAA62EA7}"/>
                  </a:ext>
                </a:extLst>
              </p:cNvPr>
              <p:cNvSpPr txBox="1"/>
              <p:nvPr/>
            </p:nvSpPr>
            <p:spPr>
              <a:xfrm>
                <a:off x="8129225" y="1450139"/>
                <a:ext cx="407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36F7B-FB28-DBFA-22F4-FD2791ACB1FE}"/>
                  </a:ext>
                </a:extLst>
              </p:cNvPr>
              <p:cNvSpPr txBox="1"/>
              <p:nvPr/>
            </p:nvSpPr>
            <p:spPr>
              <a:xfrm>
                <a:off x="8124298" y="2605786"/>
                <a:ext cx="3898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022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3FE03-7401-B33B-25F6-FBF68262AAF8}"/>
              </a:ext>
            </a:extLst>
          </p:cNvPr>
          <p:cNvSpPr txBox="1"/>
          <p:nvPr/>
        </p:nvSpPr>
        <p:spPr>
          <a:xfrm>
            <a:off x="794327" y="914400"/>
            <a:ext cx="2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…………………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60FCB-D44B-7652-C7F1-01ED14EF7788}"/>
              </a:ext>
            </a:extLst>
          </p:cNvPr>
          <p:cNvSpPr txBox="1"/>
          <p:nvPr/>
        </p:nvSpPr>
        <p:spPr>
          <a:xfrm>
            <a:off x="870169" y="1283732"/>
            <a:ext cx="89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D02D2-699A-DB51-9C30-63BAC013B1C4}"/>
              </a:ext>
            </a:extLst>
          </p:cNvPr>
          <p:cNvSpPr txBox="1"/>
          <p:nvPr/>
        </p:nvSpPr>
        <p:spPr>
          <a:xfrm>
            <a:off x="2979656" y="996936"/>
            <a:ext cx="23058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1 …. label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2 …. label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3 …. 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location code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5239-95B4-5F1D-2C0E-7B16898558E8}"/>
              </a:ext>
            </a:extLst>
          </p:cNvPr>
          <p:cNvSpPr txBox="1"/>
          <p:nvPr/>
        </p:nvSpPr>
        <p:spPr>
          <a:xfrm>
            <a:off x="750096" y="3341046"/>
            <a:ext cx="2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…………………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E3181-CF2B-C641-BBE8-0A5677CDA406}"/>
              </a:ext>
            </a:extLst>
          </p:cNvPr>
          <p:cNvSpPr txBox="1"/>
          <p:nvPr/>
        </p:nvSpPr>
        <p:spPr>
          <a:xfrm>
            <a:off x="825938" y="3710378"/>
            <a:ext cx="89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08F74-C39E-CE3C-87A4-6F26CFE65701}"/>
              </a:ext>
            </a:extLst>
          </p:cNvPr>
          <p:cNvSpPr txBox="1"/>
          <p:nvPr/>
        </p:nvSpPr>
        <p:spPr>
          <a:xfrm>
            <a:off x="2935425" y="3423582"/>
            <a:ext cx="23058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location 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some special 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A89D2-C95E-E6B5-6F1C-E5D10CDC9461}"/>
              </a:ext>
            </a:extLst>
          </p:cNvPr>
          <p:cNvSpPr txBox="1"/>
          <p:nvPr/>
        </p:nvSpPr>
        <p:spPr>
          <a:xfrm>
            <a:off x="750096" y="4941484"/>
            <a:ext cx="2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…………………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3B6A6-1F6E-3820-F04B-4A0444C2C2A2}"/>
              </a:ext>
            </a:extLst>
          </p:cNvPr>
          <p:cNvSpPr txBox="1"/>
          <p:nvPr/>
        </p:nvSpPr>
        <p:spPr>
          <a:xfrm>
            <a:off x="825938" y="5310816"/>
            <a:ext cx="89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</a:rPr>
              <a:t>Scope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D8573-3F06-9300-61FB-F50AEB75770E}"/>
              </a:ext>
            </a:extLst>
          </p:cNvPr>
          <p:cNvSpPr txBox="1"/>
          <p:nvPr/>
        </p:nvSpPr>
        <p:spPr>
          <a:xfrm>
            <a:off x="2935425" y="5024020"/>
            <a:ext cx="2305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location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174B9-7C27-AFA2-1DAB-64FDF3EA372A}"/>
              </a:ext>
            </a:extLst>
          </p:cNvPr>
          <p:cNvSpPr txBox="1"/>
          <p:nvPr/>
        </p:nvSpPr>
        <p:spPr>
          <a:xfrm>
            <a:off x="794327" y="339993"/>
            <a:ext cx="482138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B6ECD0-5C99-32BF-22A0-F46371B394EE}"/>
              </a:ext>
            </a:extLst>
          </p:cNvPr>
          <p:cNvSpPr txBox="1"/>
          <p:nvPr/>
        </p:nvSpPr>
        <p:spPr>
          <a:xfrm>
            <a:off x="8155095" y="3028261"/>
            <a:ext cx="37284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layout_function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left=c(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datatype,scope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right=c( label,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definition,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levels,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locationcode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notes)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ourier New" panose="02070309020205020404" pitchFamily="49" charset="0"/>
              </a:rPr>
              <a:t>Specify which info from the data dictionary file (concordance in this case) will be included in the dictionary.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66D72-84F4-9930-7BA4-C31EBB1907F7}"/>
              </a:ext>
            </a:extLst>
          </p:cNvPr>
          <p:cNvSpPr txBox="1"/>
          <p:nvPr/>
        </p:nvSpPr>
        <p:spPr>
          <a:xfrm>
            <a:off x="7471613" y="709325"/>
            <a:ext cx="3481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dictionary formats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2F9CB-4546-0A94-DD81-5E07CC0BDB10}"/>
              </a:ext>
            </a:extLst>
          </p:cNvPr>
          <p:cNvSpPr/>
          <p:nvPr/>
        </p:nvSpPr>
        <p:spPr>
          <a:xfrm>
            <a:off x="5779698" y="2967487"/>
            <a:ext cx="1691111" cy="45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6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945BE-1B35-D287-BC2C-25CB88C69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634423"/>
            <a:ext cx="110394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3FE03-7401-B33B-25F6-FBF68262AAF8}"/>
              </a:ext>
            </a:extLst>
          </p:cNvPr>
          <p:cNvSpPr txBox="1"/>
          <p:nvPr/>
        </p:nvSpPr>
        <p:spPr>
          <a:xfrm>
            <a:off x="794327" y="914400"/>
            <a:ext cx="2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…………………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60FCB-D44B-7652-C7F1-01ED14EF7788}"/>
              </a:ext>
            </a:extLst>
          </p:cNvPr>
          <p:cNvSpPr txBox="1"/>
          <p:nvPr/>
        </p:nvSpPr>
        <p:spPr>
          <a:xfrm>
            <a:off x="870169" y="1283732"/>
            <a:ext cx="89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Scope: PZ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D02D2-699A-DB51-9C30-63BAC013B1C4}"/>
              </a:ext>
            </a:extLst>
          </p:cNvPr>
          <p:cNvSpPr txBox="1"/>
          <p:nvPr/>
        </p:nvSpPr>
        <p:spPr>
          <a:xfrm>
            <a:off x="2979656" y="996936"/>
            <a:ext cx="129452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1 …. label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2 …. label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3 ….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5239-95B4-5F1D-2C0E-7B16898558E8}"/>
              </a:ext>
            </a:extLst>
          </p:cNvPr>
          <p:cNvSpPr txBox="1"/>
          <p:nvPr/>
        </p:nvSpPr>
        <p:spPr>
          <a:xfrm>
            <a:off x="870169" y="2740324"/>
            <a:ext cx="2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…………………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9E3181-CF2B-C641-BBE8-0A5677CDA406}"/>
              </a:ext>
            </a:extLst>
          </p:cNvPr>
          <p:cNvSpPr txBox="1"/>
          <p:nvPr/>
        </p:nvSpPr>
        <p:spPr>
          <a:xfrm>
            <a:off x="946011" y="3109656"/>
            <a:ext cx="89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Scope: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08F74-C39E-CE3C-87A4-6F26CFE65701}"/>
              </a:ext>
            </a:extLst>
          </p:cNvPr>
          <p:cNvSpPr txBox="1"/>
          <p:nvPr/>
        </p:nvSpPr>
        <p:spPr>
          <a:xfrm>
            <a:off x="3055498" y="2822860"/>
            <a:ext cx="2088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special 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A89D2-C95E-E6B5-6F1C-E5D10CDC9461}"/>
              </a:ext>
            </a:extLst>
          </p:cNvPr>
          <p:cNvSpPr txBox="1"/>
          <p:nvPr/>
        </p:nvSpPr>
        <p:spPr>
          <a:xfrm>
            <a:off x="870169" y="4123192"/>
            <a:ext cx="2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…………………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3B6A6-1F6E-3820-F04B-4A0444C2C2A2}"/>
              </a:ext>
            </a:extLst>
          </p:cNvPr>
          <p:cNvSpPr txBox="1"/>
          <p:nvPr/>
        </p:nvSpPr>
        <p:spPr>
          <a:xfrm>
            <a:off x="946011" y="4492524"/>
            <a:ext cx="892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Scope: EZ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D8573-3F06-9300-61FB-F50AEB75770E}"/>
              </a:ext>
            </a:extLst>
          </p:cNvPr>
          <p:cNvSpPr txBox="1"/>
          <p:nvPr/>
        </p:nvSpPr>
        <p:spPr>
          <a:xfrm>
            <a:off x="3055498" y="4205728"/>
            <a:ext cx="2305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174B9-7C27-AFA2-1DAB-64FDF3EA372A}"/>
              </a:ext>
            </a:extLst>
          </p:cNvPr>
          <p:cNvSpPr txBox="1"/>
          <p:nvPr/>
        </p:nvSpPr>
        <p:spPr>
          <a:xfrm>
            <a:off x="794327" y="339993"/>
            <a:ext cx="482138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D3AA4-0686-5DA6-87FB-F836AF491248}"/>
              </a:ext>
            </a:extLst>
          </p:cNvPr>
          <p:cNvSpPr txBox="1"/>
          <p:nvPr/>
        </p:nvSpPr>
        <p:spPr>
          <a:xfrm>
            <a:off x="448641" y="5285492"/>
            <a:ext cx="474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layout_function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(left=c(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datatype,scope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right=c(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label,definition,levels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locationcode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notes)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CDD5F-D102-129F-F9D9-FFE2DA3BFF7D}"/>
              </a:ext>
            </a:extLst>
          </p:cNvPr>
          <p:cNvSpPr txBox="1"/>
          <p:nvPr/>
        </p:nvSpPr>
        <p:spPr>
          <a:xfrm>
            <a:off x="6258891" y="435854"/>
            <a:ext cx="3717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## 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                  |               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|:------------------|:---------------|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 ###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varname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| #### label    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 - data type      | definition    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 - scope          | location code 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                   | notes         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8F570-5540-BDE0-D1B7-B09CE03D7811}"/>
              </a:ext>
            </a:extLst>
          </p:cNvPr>
          <p:cNvSpPr txBox="1"/>
          <p:nvPr/>
        </p:nvSpPr>
        <p:spPr>
          <a:xfrm>
            <a:off x="6149360" y="3148355"/>
            <a:ext cx="58096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label, data type and definition all print without the leading label.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others print field name then value.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 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field value.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537FDD-6BD4-0EF9-DA4D-EB115B228B5A}"/>
              </a:ext>
            </a:extLst>
          </p:cNvPr>
          <p:cNvSpPr txBox="1"/>
          <p:nvPr/>
        </p:nvSpPr>
        <p:spPr>
          <a:xfrm>
            <a:off x="6106577" y="5109460"/>
            <a:ext cx="49113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anchors to create table of contents for variable names. 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TOC:     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](#varname)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ANCHOR:     &lt;a name=“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varname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"&gt;&lt;h3&gt;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varname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&lt;/h3&gt;&lt;/a&gt;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FF8D1-C7C5-4803-FD52-2556B1096485}"/>
              </a:ext>
            </a:extLst>
          </p:cNvPr>
          <p:cNvSpPr txBox="1"/>
          <p:nvPr/>
        </p:nvSpPr>
        <p:spPr>
          <a:xfrm>
            <a:off x="511871" y="6106120"/>
            <a:ext cx="61606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&lt;-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knitr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::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kable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head(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mtcars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 "html“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column_spec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x, 1:2, width = "20em",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bold = TRUE, italic = TRUE)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4F06-4878-320A-A8F7-A3EA5EF75DE8}"/>
              </a:ext>
            </a:extLst>
          </p:cNvPr>
          <p:cNvSpPr txBox="1"/>
          <p:nvPr/>
        </p:nvSpPr>
        <p:spPr>
          <a:xfrm>
            <a:off x="7648853" y="295339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As markdown or HTML table?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42F9E-DB55-B836-A63E-E525A1B2790A}"/>
              </a:ext>
            </a:extLst>
          </p:cNvPr>
          <p:cNvSpPr txBox="1"/>
          <p:nvPr/>
        </p:nvSpPr>
        <p:spPr>
          <a:xfrm>
            <a:off x="6096000" y="2160781"/>
            <a:ext cx="52185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https://stackoverflow.com/questions/19950648/how-to-write-lists-inside-a-markdown-table</a:t>
            </a:r>
          </a:p>
        </p:txBody>
      </p:sp>
    </p:spTree>
    <p:extLst>
      <p:ext uri="{BB962C8B-B14F-4D97-AF65-F5344CB8AC3E}">
        <p14:creationId xmlns:p14="http://schemas.microsoft.com/office/powerpoint/2010/main" val="412903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C041D-A67B-47E0-5155-79D2FC413DA5}"/>
              </a:ext>
            </a:extLst>
          </p:cNvPr>
          <p:cNvSpPr txBox="1"/>
          <p:nvPr/>
        </p:nvSpPr>
        <p:spPr>
          <a:xfrm>
            <a:off x="850444" y="528589"/>
            <a:ext cx="465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VARNAME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type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CCCC7-CAC0-7CB3-25B6-9893FAE88DBC}"/>
              </a:ext>
            </a:extLst>
          </p:cNvPr>
          <p:cNvSpPr txBox="1"/>
          <p:nvPr/>
        </p:nvSpPr>
        <p:spPr>
          <a:xfrm>
            <a:off x="3179980" y="1451918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A010A-1043-A6FA-563F-51B6870CC2C9}"/>
              </a:ext>
            </a:extLst>
          </p:cNvPr>
          <p:cNvSpPr txBox="1"/>
          <p:nvPr/>
        </p:nvSpPr>
        <p:spPr>
          <a:xfrm>
            <a:off x="1217806" y="1451919"/>
            <a:ext cx="18064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LABEL: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Ipsum is simply dummy text of the printing and typesetting industry.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90AB36-F79B-F5D7-DADE-71B5EFF5304F}"/>
              </a:ext>
            </a:extLst>
          </p:cNvPr>
          <p:cNvCxnSpPr/>
          <p:nvPr/>
        </p:nvCxnSpPr>
        <p:spPr>
          <a:xfrm>
            <a:off x="3024299" y="1555016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6BFD0-E4D8-D465-A452-CFB5973D3850}"/>
              </a:ext>
            </a:extLst>
          </p:cNvPr>
          <p:cNvSpPr txBox="1"/>
          <p:nvPr/>
        </p:nvSpPr>
        <p:spPr>
          <a:xfrm>
            <a:off x="8466124" y="317075"/>
            <a:ext cx="3481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guide formats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6AA4D-CF70-A781-8166-3036798C8EEA}"/>
              </a:ext>
            </a:extLst>
          </p:cNvPr>
          <p:cNvSpPr txBox="1"/>
          <p:nvPr/>
        </p:nvSpPr>
        <p:spPr>
          <a:xfrm>
            <a:off x="850444" y="3216325"/>
            <a:ext cx="465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Aldhabi" panose="020B0604020202020204" pitchFamily="2" charset="-78"/>
              </a:rPr>
              <a:t>VARNAME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label?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56A4D-D75D-34C4-9C8D-D2924C978786}"/>
              </a:ext>
            </a:extLst>
          </p:cNvPr>
          <p:cNvSpPr txBox="1"/>
          <p:nvPr/>
        </p:nvSpPr>
        <p:spPr>
          <a:xfrm>
            <a:off x="3024299" y="4598968"/>
            <a:ext cx="4659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DEFINITION: 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DEE1-1F9D-9698-4058-D67FFFB712F7}"/>
              </a:ext>
            </a:extLst>
          </p:cNvPr>
          <p:cNvSpPr txBox="1"/>
          <p:nvPr/>
        </p:nvSpPr>
        <p:spPr>
          <a:xfrm>
            <a:off x="954264" y="4104293"/>
            <a:ext cx="6513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 Pro" panose="020B0604030504040204" pitchFamily="34" charset="0"/>
                <a:ea typeface="+mn-ea"/>
                <a:cs typeface="Aharoni" panose="02010803020104030203" pitchFamily="2" charset="-79"/>
              </a:rPr>
              <a:t>LABEL: Ipsum is simply dummy text of the printing and typesetting industry.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97D7B9-0A3E-E147-24C1-120D39B8B223}"/>
              </a:ext>
            </a:extLst>
          </p:cNvPr>
          <p:cNvCxnSpPr>
            <a:cxnSpLocks/>
          </p:cNvCxnSpPr>
          <p:nvPr/>
        </p:nvCxnSpPr>
        <p:spPr>
          <a:xfrm>
            <a:off x="954264" y="3933380"/>
            <a:ext cx="671270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62C4F-289F-ED02-3FEC-C69D7439E434}"/>
              </a:ext>
            </a:extLst>
          </p:cNvPr>
          <p:cNvSpPr txBox="1"/>
          <p:nvPr/>
        </p:nvSpPr>
        <p:spPr>
          <a:xfrm>
            <a:off x="954264" y="4650436"/>
            <a:ext cx="18064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 TYPE:    numeric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SCOPE:           PZ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LENGTH:         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71D7A7-C588-34CC-FCA7-74685972073E}"/>
              </a:ext>
            </a:extLst>
          </p:cNvPr>
          <p:cNvCxnSpPr/>
          <p:nvPr/>
        </p:nvCxnSpPr>
        <p:spPr>
          <a:xfrm>
            <a:off x="2759363" y="4699016"/>
            <a:ext cx="0" cy="569344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A1DD7A-AD07-20DB-FAC0-ED867BA43308}"/>
              </a:ext>
            </a:extLst>
          </p:cNvPr>
          <p:cNvSpPr txBox="1"/>
          <p:nvPr/>
        </p:nvSpPr>
        <p:spPr>
          <a:xfrm>
            <a:off x="913370" y="5551594"/>
            <a:ext cx="679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CODE: Lorem Ipsum is simply dummy text of the printing and typesetting industry.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9EFDC-BE31-48C1-FCBB-7BC505D9F0F7}"/>
              </a:ext>
            </a:extLst>
          </p:cNvPr>
          <p:cNvSpPr txBox="1"/>
          <p:nvPr/>
        </p:nvSpPr>
        <p:spPr>
          <a:xfrm>
            <a:off x="954264" y="2522353"/>
            <a:ext cx="67999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 CODE: Lorem Ipsum is simply dummy text of the printing and typesetting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398A-E7F3-4293-3399-4730798A744B}"/>
              </a:ext>
            </a:extLst>
          </p:cNvPr>
          <p:cNvSpPr txBox="1"/>
          <p:nvPr/>
        </p:nvSpPr>
        <p:spPr>
          <a:xfrm>
            <a:off x="8711678" y="2221359"/>
            <a:ext cx="29903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Research guides have more background info than data dictionary: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Sampling frameworks and data generation process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Measurement documentation – survey questions or details of validated scales or metrics</a:t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Report additional variable attributes not included in data dictionary (documentation)</a:t>
            </a:r>
          </a:p>
        </p:txBody>
      </p:sp>
    </p:spTree>
    <p:extLst>
      <p:ext uri="{BB962C8B-B14F-4D97-AF65-F5344CB8AC3E}">
        <p14:creationId xmlns:p14="http://schemas.microsoft.com/office/powerpoint/2010/main" val="303692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DD4C0-01A3-772F-4B44-46D335C8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4" y="1895131"/>
            <a:ext cx="5410200" cy="404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1A96F-6383-7356-4D52-926C53F64797}"/>
              </a:ext>
            </a:extLst>
          </p:cNvPr>
          <p:cNvSpPr txBox="1"/>
          <p:nvPr/>
        </p:nvSpPr>
        <p:spPr>
          <a:xfrm>
            <a:off x="322127" y="321077"/>
            <a:ext cx="4563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guide RMD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EF54D-83EC-BFCD-45F2-699F701F1315}"/>
              </a:ext>
            </a:extLst>
          </p:cNvPr>
          <p:cNvSpPr txBox="1"/>
          <p:nvPr/>
        </p:nvSpPr>
        <p:spPr>
          <a:xfrm>
            <a:off x="8142704" y="617250"/>
            <a:ext cx="299035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RMD template will combine: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text written in doc (in markdown style)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{{parameters}} passed to RMD during knitting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Example: different data profile for each {{year}} of CORE files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Functions that generate content for sections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Examples: print data dictionary, print summary stats, print validation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9DBBD-78BF-FB6B-CC8C-4AB098C07346}"/>
              </a:ext>
            </a:extLst>
          </p:cNvPr>
          <p:cNvSpPr txBox="1"/>
          <p:nvPr/>
        </p:nvSpPr>
        <p:spPr>
          <a:xfrm>
            <a:off x="616670" y="914744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https://github.com/nstrayer/datadrivencv/blob/master/inst/templates/cv.Rmd</a:t>
            </a:r>
          </a:p>
        </p:txBody>
      </p:sp>
    </p:spTree>
    <p:extLst>
      <p:ext uri="{BB962C8B-B14F-4D97-AF65-F5344CB8AC3E}">
        <p14:creationId xmlns:p14="http://schemas.microsoft.com/office/powerpoint/2010/main" val="417142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36133</TotalTime>
  <Words>2981</Words>
  <Application>Microsoft Office PowerPoint</Application>
  <PresentationFormat>Widescreen</PresentationFormat>
  <Paragraphs>382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Abadi</vt:lpstr>
      <vt:lpstr>Aharoni</vt:lpstr>
      <vt:lpstr>Arial</vt:lpstr>
      <vt:lpstr>Calibri</vt:lpstr>
      <vt:lpstr>Calibri Light</vt:lpstr>
      <vt:lpstr>Courier New</vt:lpstr>
      <vt:lpstr>Euphemia</vt:lpstr>
      <vt:lpstr>Georgia</vt:lpstr>
      <vt:lpstr>inherit</vt:lpstr>
      <vt:lpstr>Verdana Pro</vt:lpstr>
      <vt:lpstr>Office Theme</vt:lpstr>
      <vt:lpstr>1_Office Theme</vt:lpstr>
      <vt:lpstr>PowerPoint Presentation</vt:lpstr>
      <vt:lpstr>Report building exercises</vt:lpstr>
      <vt:lpstr>datagood report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profile examples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33</cp:revision>
  <dcterms:created xsi:type="dcterms:W3CDTF">2022-08-24T19:22:04Z</dcterms:created>
  <dcterms:modified xsi:type="dcterms:W3CDTF">2023-05-09T22:04:19Z</dcterms:modified>
</cp:coreProperties>
</file>