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7" r:id="rId3"/>
    <p:sldId id="260" r:id="rId4"/>
    <p:sldId id="279" r:id="rId5"/>
    <p:sldId id="276" r:id="rId6"/>
    <p:sldId id="281" r:id="rId7"/>
    <p:sldId id="282" r:id="rId8"/>
    <p:sldId id="284" r:id="rId9"/>
    <p:sldId id="283" r:id="rId10"/>
    <p:sldId id="285" r:id="rId11"/>
    <p:sldId id="286" r:id="rId12"/>
    <p:sldId id="287" r:id="rId13"/>
    <p:sldId id="280" r:id="rId14"/>
    <p:sldId id="28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7EA"/>
    <a:srgbClr val="80ADC2"/>
    <a:srgbClr val="A6C3D0"/>
    <a:srgbClr val="E0ECF8"/>
    <a:srgbClr val="C2D9E8"/>
    <a:srgbClr val="ABE2F4"/>
    <a:srgbClr val="B4B4B4"/>
    <a:srgbClr val="EAEAEA"/>
    <a:srgbClr val="99B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572" autoAdjust="0"/>
  </p:normalViewPr>
  <p:slideViewPr>
    <p:cSldViewPr snapToGrid="0">
      <p:cViewPr varScale="1">
        <p:scale>
          <a:sx n="109" d="100"/>
          <a:sy n="109" d="100"/>
        </p:scale>
        <p:origin x="612"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BC1543-9909-4748-A1A6-436A467D170F}" type="datetimeFigureOut">
              <a:rPr lang="en-US" smtClean="0"/>
              <a:t>5/22/2017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CCD281-221F-DE4A-B4FB-F7CE771BCF63}" type="slidenum">
              <a:rPr lang="en-US" smtClean="0"/>
              <a:t>‹#›</a:t>
            </a:fld>
            <a:endParaRPr lang="en-US"/>
          </a:p>
        </p:txBody>
      </p:sp>
    </p:spTree>
    <p:extLst>
      <p:ext uri="{BB962C8B-B14F-4D97-AF65-F5344CB8AC3E}">
        <p14:creationId xmlns:p14="http://schemas.microsoft.com/office/powerpoint/2010/main" val="375176386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FB0A310-857E-4B91-8D52-65F5ADD071E2}"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156707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B0A310-857E-4B91-8D52-65F5ADD071E2}"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78268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B0A310-857E-4B91-8D52-65F5ADD071E2}"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84179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B0A310-857E-4B91-8D52-65F5ADD071E2}"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396334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B0A310-857E-4B91-8D52-65F5ADD071E2}" type="datetimeFigureOut">
              <a:rPr lang="en-US" smtClean="0"/>
              <a:t>5/22/2017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87284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B0A310-857E-4B91-8D52-65F5ADD071E2}"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378019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B0A310-857E-4B91-8D52-65F5ADD071E2}" type="datetimeFigureOut">
              <a:rPr lang="en-US" smtClean="0"/>
              <a:t>5/22/2017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893647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B0A310-857E-4B91-8D52-65F5ADD071E2}" type="datetimeFigureOut">
              <a:rPr lang="en-US" smtClean="0"/>
              <a:t>5/22/2017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068414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B0A310-857E-4B91-8D52-65F5ADD071E2}" type="datetimeFigureOut">
              <a:rPr lang="en-US" smtClean="0"/>
              <a:t>5/22/2017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331686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B0A310-857E-4B91-8D52-65F5ADD071E2}"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04518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B0A310-857E-4B91-8D52-65F5ADD071E2}" type="datetimeFigureOut">
              <a:rPr lang="en-US" smtClean="0"/>
              <a:t>5/22/2017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48527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B0A310-857E-4B91-8D52-65F5ADD071E2}" type="datetimeFigureOut">
              <a:rPr lang="en-US" smtClean="0"/>
              <a:t>5/22/2017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A6847-FF54-4997-9E64-663FA8B5A75E}" type="slidenum">
              <a:rPr lang="en-US" smtClean="0"/>
              <a:t>‹#›</a:t>
            </a:fld>
            <a:endParaRPr lang="en-US"/>
          </a:p>
        </p:txBody>
      </p:sp>
    </p:spTree>
    <p:extLst>
      <p:ext uri="{BB962C8B-B14F-4D97-AF65-F5344CB8AC3E}">
        <p14:creationId xmlns:p14="http://schemas.microsoft.com/office/powerpoint/2010/main" val="25426640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ws.amazon.com/public-datasets/irs-990/"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cap="small" dirty="0">
                <a:latin typeface="Euphemia"/>
              </a:rPr>
              <a:t>Building the IRS 990 </a:t>
            </a:r>
            <a:br>
              <a:rPr lang="en-US" sz="4000" cap="small" dirty="0">
                <a:latin typeface="Euphemia"/>
              </a:rPr>
            </a:br>
            <a:r>
              <a:rPr lang="en-US" sz="4000" cap="small" dirty="0">
                <a:latin typeface="Euphemia"/>
              </a:rPr>
              <a:t>E-Filer Database</a:t>
            </a:r>
          </a:p>
        </p:txBody>
      </p:sp>
      <p:sp>
        <p:nvSpPr>
          <p:cNvPr id="3" name="Subtitle 2"/>
          <p:cNvSpPr>
            <a:spLocks noGrp="1"/>
          </p:cNvSpPr>
          <p:nvPr>
            <p:ph type="subTitle" idx="1"/>
          </p:nvPr>
        </p:nvSpPr>
        <p:spPr/>
        <p:txBody>
          <a:bodyPr/>
          <a:lstStyle/>
          <a:p>
            <a:br>
              <a:rPr lang="en-US" sz="2000" dirty="0"/>
            </a:br>
            <a:r>
              <a:rPr lang="en-US" sz="2000" dirty="0"/>
              <a:t>Jesse D. </a:t>
            </a:r>
            <a:r>
              <a:rPr lang="en-US" sz="2000" dirty="0" err="1"/>
              <a:t>Lecy</a:t>
            </a:r>
            <a:endParaRPr lang="en-US" sz="2000" dirty="0"/>
          </a:p>
          <a:p>
            <a:r>
              <a:rPr lang="en-US" sz="2000" dirty="0"/>
              <a:t>Nonprofit Open Data Collection</a:t>
            </a:r>
          </a:p>
          <a:p>
            <a:r>
              <a:rPr lang="en-US" sz="2000" dirty="0"/>
              <a:t>May 23, 2017</a:t>
            </a:r>
          </a:p>
          <a:p>
            <a:endParaRPr lang="en-US" dirty="0"/>
          </a:p>
        </p:txBody>
      </p:sp>
    </p:spTree>
    <p:extLst>
      <p:ext uri="{BB962C8B-B14F-4D97-AF65-F5344CB8AC3E}">
        <p14:creationId xmlns:p14="http://schemas.microsoft.com/office/powerpoint/2010/main" val="2460888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r>
              <a:rPr lang="en-US" dirty="0"/>
              <a:t>Variable Name:</a:t>
            </a:r>
          </a:p>
        </p:txBody>
      </p:sp>
      <p:sp>
        <p:nvSpPr>
          <p:cNvPr id="4" name="Rectangle 3"/>
          <p:cNvSpPr/>
          <p:nvPr/>
        </p:nvSpPr>
        <p:spPr>
          <a:xfrm>
            <a:off x="1315915" y="1415362"/>
            <a:ext cx="9431215" cy="4762522"/>
          </a:xfrm>
          <a:prstGeom prst="rect">
            <a:avLst/>
          </a:prstGeom>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Select a concise, descriptive name for the variable, up to 12 letters long.</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Use ALL CAPS.</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Separate the prefix and the variable name by a dash.</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i="1" dirty="0">
                <a:latin typeface="Calibri" panose="020F0502020204030204" pitchFamily="34" charset="0"/>
                <a:ea typeface="Calibri" panose="020F0502020204030204" pitchFamily="34" charset="0"/>
                <a:cs typeface="Times New Roman" panose="02020603050405020304" pitchFamily="18" charset="0"/>
              </a:rPr>
              <a:t>Examples: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latin typeface="Courier New" panose="02070309020205020404" pitchFamily="49" charset="0"/>
                <a:ea typeface="Calibri" panose="020F0502020204030204" pitchFamily="34" charset="0"/>
                <a:cs typeface="Times New Roman" panose="02020603050405020304" pitchFamily="18" charset="0"/>
              </a:rPr>
              <a:t>F9-EZ-03-TOTREV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pPr>
            <a:r>
              <a:rPr lang="en-US" sz="1600" i="1" dirty="0">
                <a:latin typeface="Calibri" panose="020F0502020204030204" pitchFamily="34" charset="0"/>
                <a:ea typeface="Calibri" panose="020F0502020204030204" pitchFamily="34" charset="0"/>
                <a:cs typeface="Times New Roman" panose="02020603050405020304" pitchFamily="18" charset="0"/>
              </a:rPr>
              <a:t>Form 990, Version 990-EZ only, variable is located in Part III</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br>
              <a:rPr lang="en-US" sz="1600" dirty="0">
                <a:latin typeface="Courier New" panose="02070309020205020404" pitchFamily="49" charset="0"/>
                <a:ea typeface="Calibri" panose="020F0502020204030204" pitchFamily="34" charset="0"/>
                <a:cs typeface="Times New Roman" panose="02020603050405020304" pitchFamily="18" charset="0"/>
              </a:rPr>
            </a:br>
            <a:r>
              <a:rPr lang="en-US" sz="1600" dirty="0">
                <a:latin typeface="Courier New" panose="02070309020205020404" pitchFamily="49" charset="0"/>
                <a:ea typeface="Calibri" panose="020F0502020204030204" pitchFamily="34" charset="0"/>
                <a:cs typeface="Times New Roman" panose="02020603050405020304" pitchFamily="18" charset="0"/>
              </a:rPr>
              <a:t>F9-PZ-09-BOARDMEMBER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600" i="1" dirty="0">
                <a:latin typeface="Calibri" panose="020F0502020204030204" pitchFamily="34" charset="0"/>
                <a:ea typeface="Calibri" panose="020F0502020204030204" pitchFamily="34" charset="0"/>
                <a:cs typeface="Times New Roman" panose="02020603050405020304" pitchFamily="18" charset="0"/>
              </a:rPr>
              <a:t>Form 990, Versions 990-PC and 990-EZ, variable is located in Part IX of the PC form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br>
              <a:rPr lang="en-US" sz="1600" dirty="0">
                <a:latin typeface="Courier New" panose="02070309020205020404" pitchFamily="49" charset="0"/>
                <a:ea typeface="Calibri" panose="020F0502020204030204" pitchFamily="34" charset="0"/>
                <a:cs typeface="Times New Roman" panose="02020603050405020304" pitchFamily="18" charset="0"/>
              </a:rPr>
            </a:br>
            <a:r>
              <a:rPr lang="en-US" sz="1600" dirty="0">
                <a:latin typeface="Courier New" panose="02070309020205020404" pitchFamily="49" charset="0"/>
                <a:ea typeface="Calibri" panose="020F0502020204030204" pitchFamily="34" charset="0"/>
                <a:cs typeface="Times New Roman" panose="02020603050405020304" pitchFamily="18" charset="0"/>
              </a:rPr>
              <a:t>SB-PC-03-LOBBYEXP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800"/>
              </a:spcAft>
            </a:pPr>
            <a:r>
              <a:rPr lang="en-US" sz="1600" i="1" dirty="0">
                <a:latin typeface="Calibri" panose="020F0502020204030204" pitchFamily="34" charset="0"/>
                <a:ea typeface="Calibri" panose="020F0502020204030204" pitchFamily="34" charset="0"/>
                <a:cs typeface="Times New Roman" panose="02020603050405020304" pitchFamily="18" charset="0"/>
              </a:rPr>
              <a:t>Schedule B, Only 990-PC filers can submit Schedule B, variable is located on Part III</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953788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05608" y="1545700"/>
            <a:ext cx="10700238" cy="3986091"/>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The location code indicates where the fields are located on the Form 990 or Schedule. These are included in the data dictionary so that the user can reference the original form if necessary.</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dirty="0">
                <a:ea typeface="Calibri" panose="020F0502020204030204" pitchFamily="34" charset="0"/>
                <a:cs typeface="Times New Roman" panose="02020603050405020304" pitchFamily="18" charset="0"/>
              </a:rPr>
              <a:t>FORM 990</a:t>
            </a:r>
          </a:p>
          <a:p>
            <a:pPr marL="457200" marR="0">
              <a:lnSpc>
                <a:spcPct val="107000"/>
              </a:lnSpc>
              <a:spcBef>
                <a:spcPts val="0"/>
              </a:spcBef>
              <a:spcAft>
                <a:spcPts val="800"/>
              </a:spcAft>
            </a:pPr>
            <a:r>
              <a:rPr lang="en-US" sz="1600" dirty="0">
                <a:latin typeface="Courier New" panose="02070309020205020404" pitchFamily="49" charset="0"/>
                <a:ea typeface="Calibri" panose="020F0502020204030204" pitchFamily="34" charset="0"/>
                <a:cs typeface="Times New Roman" panose="02020603050405020304" pitchFamily="18" charset="0"/>
              </a:rPr>
              <a:t>F990-PC-PART-03-LINE-01 </a:t>
            </a:r>
            <a:br>
              <a:rPr lang="en-US" sz="1600" dirty="0">
                <a:latin typeface="Courier New" panose="02070309020205020404" pitchFamily="49" charset="0"/>
                <a:ea typeface="Calibri" panose="020F0502020204030204" pitchFamily="34" charset="0"/>
                <a:cs typeface="Times New Roman" panose="02020603050405020304" pitchFamily="18" charset="0"/>
              </a:rPr>
            </a:br>
            <a:r>
              <a:rPr lang="en-US" sz="1600" dirty="0">
                <a:latin typeface="Courier New" panose="02070309020205020404" pitchFamily="49" charset="0"/>
                <a:ea typeface="Calibri" panose="020F0502020204030204" pitchFamily="34" charset="0"/>
                <a:cs typeface="Times New Roman" panose="02020603050405020304" pitchFamily="18" charset="0"/>
              </a:rPr>
              <a:t>F990-EZ-PART-11-LINE-04C</a:t>
            </a:r>
            <a:br>
              <a:rPr lang="en-US" sz="1600" dirty="0">
                <a:latin typeface="Courier New" panose="02070309020205020404" pitchFamily="49" charset="0"/>
                <a:ea typeface="Calibri" panose="020F0502020204030204" pitchFamily="34" charset="0"/>
                <a:cs typeface="Times New Roman" panose="02020603050405020304" pitchFamily="18" charset="0"/>
              </a:rPr>
            </a:br>
            <a:r>
              <a:rPr lang="en-US" sz="1600" dirty="0">
                <a:latin typeface="Courier New" panose="02070309020205020404" pitchFamily="49" charset="0"/>
                <a:ea typeface="Calibri" panose="020F0502020204030204" pitchFamily="34" charset="0"/>
                <a:cs typeface="Times New Roman" panose="02020603050405020304" pitchFamily="18" charset="0"/>
              </a:rPr>
              <a:t>F990-PC-PART-03-SECTION-A-LINE-09</a:t>
            </a:r>
            <a:br>
              <a:rPr lang="en-US" sz="1600" dirty="0">
                <a:latin typeface="Courier New" panose="02070309020205020404" pitchFamily="49" charset="0"/>
                <a:ea typeface="Calibri" panose="020F0502020204030204" pitchFamily="34" charset="0"/>
                <a:cs typeface="Times New Roman" panose="02020603050405020304" pitchFamily="18" charset="0"/>
              </a:rPr>
            </a:br>
            <a:r>
              <a:rPr lang="en-US" sz="1600" dirty="0">
                <a:latin typeface="Courier New" panose="02070309020205020404" pitchFamily="49" charset="0"/>
                <a:ea typeface="Calibri" panose="020F0502020204030204" pitchFamily="34" charset="0"/>
                <a:cs typeface="Times New Roman" panose="02020603050405020304" pitchFamily="18" charset="0"/>
              </a:rPr>
              <a:t>F990-EZ-PART-11-SECTION-B-LINE-04A</a:t>
            </a:r>
            <a:br>
              <a:rPr lang="en-US" sz="1600" dirty="0">
                <a:latin typeface="Courier New" panose="02070309020205020404" pitchFamily="49" charset="0"/>
                <a:ea typeface="Calibri" panose="020F0502020204030204" pitchFamily="34" charset="0"/>
                <a:cs typeface="Times New Roman" panose="02020603050405020304" pitchFamily="18" charset="0"/>
              </a:rPr>
            </a:br>
            <a:r>
              <a:rPr lang="en-US" sz="1600" dirty="0">
                <a:latin typeface="Courier New" panose="02070309020205020404" pitchFamily="49" charset="0"/>
                <a:ea typeface="Calibri" panose="020F0502020204030204" pitchFamily="34" charset="0"/>
                <a:cs typeface="Times New Roman" panose="02020603050405020304" pitchFamily="18" charset="0"/>
              </a:rPr>
              <a:t>F990-EZ-PART-11-SECTION-B-LINE-08-COL-A</a:t>
            </a:r>
            <a:br>
              <a:rPr lang="en-US" sz="1600" dirty="0">
                <a:latin typeface="Courier New" panose="02070309020205020404" pitchFamily="49" charset="0"/>
                <a:ea typeface="Calibri" panose="020F0502020204030204" pitchFamily="34" charset="0"/>
                <a:cs typeface="Times New Roman" panose="02020603050405020304" pitchFamily="18" charset="0"/>
              </a:rPr>
            </a:br>
            <a:br>
              <a:rPr lang="en-US" sz="1600" dirty="0">
                <a:latin typeface="Courier New" panose="02070309020205020404" pitchFamily="49" charset="0"/>
                <a:ea typeface="Calibri" panose="020F0502020204030204" pitchFamily="34" charset="0"/>
                <a:cs typeface="Times New Roman" panose="02020603050405020304" pitchFamily="18" charset="0"/>
              </a:rPr>
            </a:br>
            <a:r>
              <a:rPr lang="en-US" sz="1600" dirty="0">
                <a:ea typeface="Calibri" panose="020F0502020204030204" pitchFamily="34" charset="0"/>
                <a:cs typeface="Times New Roman" panose="02020603050405020304" pitchFamily="18" charset="0"/>
              </a:rPr>
              <a:t>SCHEDULES</a:t>
            </a:r>
            <a:br>
              <a:rPr lang="en-US" sz="1600" dirty="0">
                <a:latin typeface="Courier New" panose="02070309020205020404" pitchFamily="49" charset="0"/>
                <a:ea typeface="Calibri" panose="020F0502020204030204" pitchFamily="34" charset="0"/>
                <a:cs typeface="Times New Roman" panose="02020603050405020304" pitchFamily="18" charset="0"/>
              </a:rPr>
            </a:br>
            <a:br>
              <a:rPr lang="en-US" sz="1600" dirty="0">
                <a:latin typeface="Courier New" panose="02070309020205020404" pitchFamily="49" charset="0"/>
                <a:ea typeface="Calibri" panose="020F0502020204030204" pitchFamily="34" charset="0"/>
                <a:cs typeface="Times New Roman" panose="02020603050405020304" pitchFamily="18" charset="0"/>
              </a:rPr>
            </a:br>
            <a:r>
              <a:rPr lang="en-US" sz="1600" dirty="0">
                <a:latin typeface="Courier New" panose="02070309020205020404" pitchFamily="49" charset="0"/>
                <a:ea typeface="Calibri" panose="020F0502020204030204" pitchFamily="34" charset="0"/>
                <a:cs typeface="Times New Roman" panose="02020603050405020304" pitchFamily="18" charset="0"/>
              </a:rPr>
              <a:t>SCHED-A-PART-03-LINE-12B</a:t>
            </a:r>
            <a:br>
              <a:rPr lang="en-US" sz="1600" dirty="0">
                <a:latin typeface="Courier New" panose="02070309020205020404" pitchFamily="49" charset="0"/>
                <a:ea typeface="Calibri" panose="020F0502020204030204" pitchFamily="34" charset="0"/>
                <a:cs typeface="Times New Roman" panose="02020603050405020304" pitchFamily="18" charset="0"/>
              </a:rPr>
            </a:br>
            <a:r>
              <a:rPr lang="en-US" sz="1600" dirty="0">
                <a:latin typeface="Courier New" panose="02070309020205020404" pitchFamily="49" charset="0"/>
                <a:ea typeface="Calibri" panose="020F0502020204030204" pitchFamily="34" charset="0"/>
                <a:cs typeface="Times New Roman" panose="02020603050405020304" pitchFamily="18" charset="0"/>
              </a:rPr>
              <a:t>SCHED-B-PART-02-SECTION-B-LINE-04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r>
              <a:rPr lang="en-US" dirty="0"/>
              <a:t>Location Codes:</a:t>
            </a:r>
          </a:p>
        </p:txBody>
      </p:sp>
    </p:spTree>
    <p:extLst>
      <p:ext uri="{BB962C8B-B14F-4D97-AF65-F5344CB8AC3E}">
        <p14:creationId xmlns:p14="http://schemas.microsoft.com/office/powerpoint/2010/main" val="237913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r>
              <a:rPr lang="en-US" dirty="0"/>
              <a:t>Location Codes:</a:t>
            </a:r>
          </a:p>
        </p:txBody>
      </p:sp>
      <p:sp>
        <p:nvSpPr>
          <p:cNvPr id="4" name="Rectangle 3"/>
          <p:cNvSpPr/>
          <p:nvPr/>
        </p:nvSpPr>
        <p:spPr>
          <a:xfrm>
            <a:off x="1266091" y="1374165"/>
            <a:ext cx="9012117" cy="4788170"/>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Use the following conventions for location codes – this will ensure that they are machine-readable and can be easily searched. </a:t>
            </a: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Specify the relevant Form or Schedule using “F990-PC”, “F990-EZ”, or “SCHED-X”.</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Specify the location on the form using PART-##. Use 01, 02, up to 09 for numbers less than 10. </a:t>
            </a:r>
          </a:p>
          <a:p>
            <a:pPr marL="742950" marR="0" lvl="1" indent="-285750">
              <a:lnSpc>
                <a:spcPct val="107000"/>
              </a:lnSpc>
              <a:spcBef>
                <a:spcPts val="0"/>
              </a:spcBef>
              <a:spcAft>
                <a:spcPts val="0"/>
              </a:spcAft>
              <a:buFont typeface="Courier New" panose="02070309020205020404" pitchFamily="49" charset="0"/>
              <a:buChar char="o"/>
            </a:pPr>
            <a:r>
              <a:rPr lang="en-US" sz="1600" dirty="0">
                <a:latin typeface="Calibri" panose="020F0502020204030204" pitchFamily="34" charset="0"/>
                <a:ea typeface="Calibri" panose="020F0502020204030204" pitchFamily="34" charset="0"/>
                <a:cs typeface="Times New Roman" panose="02020603050405020304" pitchFamily="18" charset="0"/>
              </a:rPr>
              <a:t>Use PART-00 (zero-zero) for any variables that occur in headers or footers, not numbered sections.</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If the form part is split into sections, include as SECTION-X.</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If a line exists, record as LINE-01 or LINE-01A.</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If columns exists, match column names using COL-A, COL-B, etc.</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Include enough info to ensure the location code is unique.</a:t>
            </a:r>
          </a:p>
          <a:p>
            <a:endParaRPr lang="en-US" sz="1200" i="1" dirty="0">
              <a:latin typeface="Calibri" panose="020F0502020204030204" pitchFamily="34" charset="0"/>
              <a:ea typeface="Calibri" panose="020F0502020204030204" pitchFamily="34" charset="0"/>
              <a:cs typeface="Times New Roman" panose="02020603050405020304" pitchFamily="18" charset="0"/>
            </a:endParaRPr>
          </a:p>
          <a:p>
            <a:endParaRPr lang="en-US" sz="1200" i="1" dirty="0">
              <a:latin typeface="Calibri" panose="020F0502020204030204" pitchFamily="34" charset="0"/>
              <a:ea typeface="Calibri" panose="020F0502020204030204" pitchFamily="34" charset="0"/>
              <a:cs typeface="Times New Roman" panose="02020603050405020304" pitchFamily="18" charset="0"/>
            </a:endParaRPr>
          </a:p>
          <a:p>
            <a:r>
              <a:rPr lang="en-US" sz="1100" i="1" dirty="0">
                <a:latin typeface="Calibri" panose="020F0502020204030204" pitchFamily="34" charset="0"/>
                <a:ea typeface="Calibri" panose="020F0502020204030204" pitchFamily="34" charset="0"/>
                <a:cs typeface="Times New Roman" panose="02020603050405020304" pitchFamily="18" charset="0"/>
              </a:rPr>
              <a:t>In a couple of instances you may  need to create  section codes, even though they are not explicit on the forms but line numbers reset within a form Part.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8335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Plan:</a:t>
            </a:r>
          </a:p>
        </p:txBody>
      </p:sp>
      <p:pic>
        <p:nvPicPr>
          <p:cNvPr id="1026" name="Picture 2" descr="Image result for githu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558562"/>
            <a:ext cx="2487664" cy="9220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943099" y="3671763"/>
            <a:ext cx="2538452" cy="830997"/>
          </a:xfrm>
          <a:prstGeom prst="rect">
            <a:avLst/>
          </a:prstGeom>
          <a:noFill/>
        </p:spPr>
        <p:txBody>
          <a:bodyPr wrap="none" rtlCol="0">
            <a:spAutoFit/>
          </a:bodyPr>
          <a:lstStyle/>
          <a:p>
            <a:pPr marL="285750" indent="-285750">
              <a:buFont typeface="Wingdings" panose="05000000000000000000" pitchFamily="2" charset="2"/>
              <a:buChar char="ü"/>
            </a:pPr>
            <a:r>
              <a:rPr lang="en-US" sz="1600" dirty="0"/>
              <a:t>Master Concordance File</a:t>
            </a:r>
          </a:p>
          <a:p>
            <a:pPr marL="285750" indent="-285750">
              <a:buFont typeface="Wingdings" panose="05000000000000000000" pitchFamily="2" charset="2"/>
              <a:buChar char="ü"/>
            </a:pPr>
            <a:r>
              <a:rPr lang="en-US" sz="1600" dirty="0"/>
              <a:t>Build Scripts</a:t>
            </a:r>
          </a:p>
          <a:p>
            <a:pPr marL="285750" indent="-285750">
              <a:buFont typeface="Wingdings" panose="05000000000000000000" pitchFamily="2" charset="2"/>
              <a:buChar char="ü"/>
            </a:pPr>
            <a:r>
              <a:rPr lang="en-US" sz="1600" dirty="0"/>
              <a:t>Documentation</a:t>
            </a:r>
          </a:p>
        </p:txBody>
      </p:sp>
      <p:sp>
        <p:nvSpPr>
          <p:cNvPr id="5" name="TextBox 4"/>
          <p:cNvSpPr txBox="1"/>
          <p:nvPr/>
        </p:nvSpPr>
        <p:spPr>
          <a:xfrm>
            <a:off x="1509142" y="3334444"/>
            <a:ext cx="2060179" cy="261610"/>
          </a:xfrm>
          <a:prstGeom prst="rect">
            <a:avLst/>
          </a:prstGeom>
          <a:noFill/>
        </p:spPr>
        <p:txBody>
          <a:bodyPr wrap="none" rtlCol="0">
            <a:spAutoFit/>
          </a:bodyPr>
          <a:lstStyle/>
          <a:p>
            <a:r>
              <a:rPr lang="en-US" sz="1100" dirty="0">
                <a:solidFill>
                  <a:schemeClr val="tx2">
                    <a:lumMod val="75000"/>
                  </a:schemeClr>
                </a:solidFill>
              </a:rPr>
              <a:t>(Nonprofit Open Data Collective)</a:t>
            </a:r>
          </a:p>
        </p:txBody>
      </p:sp>
      <p:cxnSp>
        <p:nvCxnSpPr>
          <p:cNvPr id="7" name="Straight Arrow Connector 6"/>
          <p:cNvCxnSpPr/>
          <p:nvPr/>
        </p:nvCxnSpPr>
        <p:spPr>
          <a:xfrm>
            <a:off x="4413738" y="3138854"/>
            <a:ext cx="8968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rotWithShape="1">
          <a:blip r:embed="rId3"/>
          <a:srcRect r="26247"/>
          <a:stretch/>
        </p:blipFill>
        <p:spPr>
          <a:xfrm>
            <a:off x="5941228" y="2691179"/>
            <a:ext cx="3758346" cy="895350"/>
          </a:xfrm>
          <a:prstGeom prst="rect">
            <a:avLst/>
          </a:prstGeom>
        </p:spPr>
      </p:pic>
      <p:sp>
        <p:nvSpPr>
          <p:cNvPr id="11" name="TextBox 10"/>
          <p:cNvSpPr txBox="1"/>
          <p:nvPr/>
        </p:nvSpPr>
        <p:spPr>
          <a:xfrm>
            <a:off x="7406053" y="3671762"/>
            <a:ext cx="1742593" cy="584775"/>
          </a:xfrm>
          <a:prstGeom prst="rect">
            <a:avLst/>
          </a:prstGeom>
          <a:noFill/>
        </p:spPr>
        <p:txBody>
          <a:bodyPr wrap="none" rtlCol="0">
            <a:spAutoFit/>
          </a:bodyPr>
          <a:lstStyle/>
          <a:p>
            <a:pPr marL="285750" indent="-285750">
              <a:buFont typeface="Wingdings" panose="05000000000000000000" pitchFamily="2" charset="2"/>
              <a:buChar char="ü"/>
            </a:pPr>
            <a:r>
              <a:rPr lang="en-US" sz="1600" dirty="0"/>
              <a:t>Data tables</a:t>
            </a:r>
          </a:p>
          <a:p>
            <a:pPr marL="285750" indent="-285750">
              <a:buFont typeface="Wingdings" panose="05000000000000000000" pitchFamily="2" charset="2"/>
              <a:buChar char="ü"/>
            </a:pPr>
            <a:r>
              <a:rPr lang="en-US" sz="1600" dirty="0"/>
              <a:t>Data dictionary</a:t>
            </a:r>
          </a:p>
        </p:txBody>
      </p:sp>
      <p:sp>
        <p:nvSpPr>
          <p:cNvPr id="10" name="TextBox 9"/>
          <p:cNvSpPr txBox="1"/>
          <p:nvPr/>
        </p:nvSpPr>
        <p:spPr>
          <a:xfrm>
            <a:off x="2030389" y="5230898"/>
            <a:ext cx="1645322" cy="461665"/>
          </a:xfrm>
          <a:prstGeom prst="rect">
            <a:avLst/>
          </a:prstGeom>
          <a:noFill/>
        </p:spPr>
        <p:txBody>
          <a:bodyPr wrap="none" rtlCol="0">
            <a:spAutoFit/>
          </a:bodyPr>
          <a:lstStyle/>
          <a:p>
            <a:r>
              <a:rPr lang="en-US" sz="2400" dirty="0">
                <a:solidFill>
                  <a:schemeClr val="accent1">
                    <a:lumMod val="75000"/>
                  </a:schemeClr>
                </a:solidFill>
              </a:rPr>
              <a:t>(Blueprints)</a:t>
            </a:r>
          </a:p>
        </p:txBody>
      </p:sp>
      <p:sp>
        <p:nvSpPr>
          <p:cNvPr id="13" name="TextBox 12"/>
          <p:cNvSpPr txBox="1"/>
          <p:nvPr/>
        </p:nvSpPr>
        <p:spPr>
          <a:xfrm>
            <a:off x="7554394" y="5230898"/>
            <a:ext cx="1445909" cy="461665"/>
          </a:xfrm>
          <a:prstGeom prst="rect">
            <a:avLst/>
          </a:prstGeom>
          <a:noFill/>
        </p:spPr>
        <p:txBody>
          <a:bodyPr wrap="none" rtlCol="0">
            <a:spAutoFit/>
          </a:bodyPr>
          <a:lstStyle/>
          <a:p>
            <a:r>
              <a:rPr lang="en-US" sz="2400" dirty="0">
                <a:solidFill>
                  <a:schemeClr val="accent1">
                    <a:lumMod val="75000"/>
                  </a:schemeClr>
                </a:solidFill>
              </a:rPr>
              <a:t>(Datasets)</a:t>
            </a:r>
          </a:p>
        </p:txBody>
      </p:sp>
    </p:spTree>
    <p:extLst>
      <p:ext uri="{BB962C8B-B14F-4D97-AF65-F5344CB8AC3E}">
        <p14:creationId xmlns:p14="http://schemas.microsoft.com/office/powerpoint/2010/main" val="573369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2400" dirty="0">
                <a:solidFill>
                  <a:srgbClr val="232323"/>
                </a:solidFill>
                <a:latin typeface="Helvetica Neue"/>
              </a:rPr>
              <a:t>We are documenting and posting the following open data assets:</a:t>
            </a:r>
          </a:p>
        </p:txBody>
      </p:sp>
      <p:sp>
        <p:nvSpPr>
          <p:cNvPr id="3" name="Rectangle 2"/>
          <p:cNvSpPr/>
          <p:nvPr/>
        </p:nvSpPr>
        <p:spPr>
          <a:xfrm>
            <a:off x="1181100" y="1690688"/>
            <a:ext cx="9267092" cy="4278094"/>
          </a:xfrm>
          <a:prstGeom prst="rect">
            <a:avLst/>
          </a:prstGeom>
        </p:spPr>
        <p:txBody>
          <a:bodyPr wrap="square">
            <a:spAutoFit/>
          </a:bodyPr>
          <a:lstStyle/>
          <a:p>
            <a:pPr marL="342900" indent="-342900" fontAlgn="base">
              <a:buFont typeface="+mj-lt"/>
              <a:buAutoNum type="arabicPeriod"/>
            </a:pPr>
            <a:r>
              <a:rPr lang="en-US" sz="1600" b="1" dirty="0">
                <a:solidFill>
                  <a:srgbClr val="232323"/>
                </a:solidFill>
                <a:latin typeface="inherit"/>
              </a:rPr>
              <a:t>IRS E-Filer Database:</a:t>
            </a:r>
            <a:r>
              <a:rPr lang="en-US" sz="1600" dirty="0">
                <a:solidFill>
                  <a:srgbClr val="232323"/>
                </a:solidFill>
                <a:latin typeface="inherit"/>
              </a:rPr>
              <a:t> All nonprofit 990 data that is filed electronically, about 60% of nonprofits.</a:t>
            </a:r>
            <a:br>
              <a:rPr lang="en-US" sz="1600" dirty="0">
                <a:solidFill>
                  <a:srgbClr val="232323"/>
                </a:solidFill>
                <a:latin typeface="inherit"/>
              </a:rPr>
            </a:br>
            <a:endParaRPr lang="en-US" sz="1600" dirty="0">
              <a:solidFill>
                <a:srgbClr val="232323"/>
              </a:solidFill>
              <a:latin typeface="inherit"/>
            </a:endParaRPr>
          </a:p>
          <a:p>
            <a:pPr marL="342900" indent="-342900" fontAlgn="base">
              <a:buFont typeface="+mj-lt"/>
              <a:buAutoNum type="arabicPeriod"/>
            </a:pPr>
            <a:r>
              <a:rPr lang="en-US" sz="1600" b="1" dirty="0">
                <a:solidFill>
                  <a:srgbClr val="232323"/>
                </a:solidFill>
                <a:latin typeface="inherit"/>
              </a:rPr>
              <a:t>Index of all E-Filers from 2009 to Present:</a:t>
            </a:r>
            <a:r>
              <a:rPr lang="en-US" sz="1600" dirty="0">
                <a:solidFill>
                  <a:srgbClr val="232323"/>
                </a:solidFill>
                <a:latin typeface="inherit"/>
              </a:rPr>
              <a:t> A list of all organizations that have electronically filed each year.</a:t>
            </a:r>
            <a:br>
              <a:rPr lang="en-US" sz="1600" dirty="0">
                <a:solidFill>
                  <a:srgbClr val="232323"/>
                </a:solidFill>
                <a:latin typeface="inherit"/>
              </a:rPr>
            </a:br>
            <a:endParaRPr lang="en-US" sz="1600" dirty="0">
              <a:solidFill>
                <a:srgbClr val="232323"/>
              </a:solidFill>
              <a:latin typeface="inherit"/>
            </a:endParaRPr>
          </a:p>
          <a:p>
            <a:pPr marL="342900" indent="-342900" fontAlgn="base">
              <a:buFont typeface="+mj-lt"/>
              <a:buAutoNum type="arabicPeriod"/>
            </a:pPr>
            <a:r>
              <a:rPr lang="en-US" sz="1600" b="1" dirty="0">
                <a:solidFill>
                  <a:srgbClr val="232323"/>
                </a:solidFill>
                <a:latin typeface="inherit"/>
              </a:rPr>
              <a:t>Current Exempt Organizations:</a:t>
            </a:r>
            <a:r>
              <a:rPr lang="en-US" sz="1600" dirty="0">
                <a:solidFill>
                  <a:srgbClr val="232323"/>
                </a:solidFill>
                <a:latin typeface="inherit"/>
              </a:rPr>
              <a:t> The current list of all tax-exempt organizations.</a:t>
            </a:r>
            <a:br>
              <a:rPr lang="en-US" sz="1600" dirty="0">
                <a:solidFill>
                  <a:srgbClr val="232323"/>
                </a:solidFill>
                <a:latin typeface="inherit"/>
              </a:rPr>
            </a:br>
            <a:endParaRPr lang="en-US" sz="1600" dirty="0">
              <a:solidFill>
                <a:srgbClr val="232323"/>
              </a:solidFill>
              <a:latin typeface="inherit"/>
            </a:endParaRPr>
          </a:p>
          <a:p>
            <a:pPr marL="342900" indent="-342900" fontAlgn="base">
              <a:buFont typeface="+mj-lt"/>
              <a:buAutoNum type="arabicPeriod"/>
            </a:pPr>
            <a:r>
              <a:rPr lang="en-US" sz="1600" b="1" dirty="0">
                <a:solidFill>
                  <a:srgbClr val="232323"/>
                </a:solidFill>
                <a:latin typeface="inherit"/>
              </a:rPr>
              <a:t>IRS Business Master File:</a:t>
            </a:r>
            <a:r>
              <a:rPr lang="en-US" sz="1600" dirty="0">
                <a:solidFill>
                  <a:srgbClr val="232323"/>
                </a:solidFill>
                <a:latin typeface="inherit"/>
              </a:rPr>
              <a:t> Organizational characteristics of all current exempt organizations.</a:t>
            </a:r>
            <a:br>
              <a:rPr lang="en-US" sz="1600" dirty="0">
                <a:solidFill>
                  <a:srgbClr val="232323"/>
                </a:solidFill>
                <a:latin typeface="inherit"/>
              </a:rPr>
            </a:br>
            <a:endParaRPr lang="en-US" sz="1600" dirty="0">
              <a:solidFill>
                <a:srgbClr val="232323"/>
              </a:solidFill>
              <a:latin typeface="inherit"/>
            </a:endParaRPr>
          </a:p>
          <a:p>
            <a:pPr marL="342900" indent="-342900" fontAlgn="base">
              <a:buFont typeface="+mj-lt"/>
              <a:buAutoNum type="arabicPeriod"/>
            </a:pPr>
            <a:r>
              <a:rPr lang="en-US" sz="1600" b="1" dirty="0">
                <a:solidFill>
                  <a:srgbClr val="232323"/>
                </a:solidFill>
                <a:latin typeface="inherit"/>
              </a:rPr>
              <a:t>990N Postcard Filers:</a:t>
            </a:r>
            <a:r>
              <a:rPr lang="en-US" sz="1600" dirty="0">
                <a:solidFill>
                  <a:srgbClr val="232323"/>
                </a:solidFill>
                <a:latin typeface="inherit"/>
              </a:rPr>
              <a:t> Data on nonprofits that are small enough to file the abbreviated “postcard” version of the 990 form.</a:t>
            </a:r>
            <a:br>
              <a:rPr lang="en-US" sz="1600" dirty="0">
                <a:solidFill>
                  <a:srgbClr val="232323"/>
                </a:solidFill>
                <a:latin typeface="inherit"/>
              </a:rPr>
            </a:br>
            <a:endParaRPr lang="en-US" sz="1600" dirty="0">
              <a:solidFill>
                <a:srgbClr val="232323"/>
              </a:solidFill>
              <a:latin typeface="inherit"/>
            </a:endParaRPr>
          </a:p>
          <a:p>
            <a:pPr marL="342900" indent="-342900" fontAlgn="base">
              <a:buFont typeface="+mj-lt"/>
              <a:buAutoNum type="arabicPeriod"/>
            </a:pPr>
            <a:r>
              <a:rPr lang="en-US" sz="1600" b="1" dirty="0">
                <a:solidFill>
                  <a:srgbClr val="232323"/>
                </a:solidFill>
                <a:latin typeface="inherit"/>
              </a:rPr>
              <a:t>IRS Automatic Revocations:”</a:t>
            </a:r>
            <a:r>
              <a:rPr lang="en-US" sz="1600" dirty="0">
                <a:solidFill>
                  <a:srgbClr val="232323"/>
                </a:solidFill>
                <a:latin typeface="inherit"/>
              </a:rPr>
              <a:t> Database of nonprofits that had their tax exempt status revoked for failing to file.</a:t>
            </a:r>
            <a:br>
              <a:rPr lang="en-US" sz="1600" dirty="0">
                <a:solidFill>
                  <a:srgbClr val="232323"/>
                </a:solidFill>
                <a:latin typeface="inherit"/>
              </a:rPr>
            </a:br>
            <a:endParaRPr lang="en-US" sz="1600" dirty="0">
              <a:solidFill>
                <a:srgbClr val="232323"/>
              </a:solidFill>
              <a:latin typeface="inherit"/>
            </a:endParaRPr>
          </a:p>
          <a:p>
            <a:pPr marL="342900" indent="-342900" fontAlgn="base">
              <a:buFont typeface="+mj-lt"/>
              <a:buAutoNum type="arabicPeriod"/>
            </a:pPr>
            <a:r>
              <a:rPr lang="en-US" sz="1600" b="1" dirty="0">
                <a:solidFill>
                  <a:srgbClr val="232323"/>
                </a:solidFill>
                <a:latin typeface="inherit"/>
              </a:rPr>
              <a:t>Organizations Granted Tax Exempt Status through 1023-EZ Form:</a:t>
            </a:r>
            <a:r>
              <a:rPr lang="en-US" sz="1600" dirty="0">
                <a:solidFill>
                  <a:srgbClr val="232323"/>
                </a:solidFill>
                <a:latin typeface="inherit"/>
              </a:rPr>
              <a:t> Data filed electronically on the new shorter 1023-EZ application for 501(c) status.</a:t>
            </a:r>
            <a:endParaRPr lang="en-US" sz="1600" b="0" i="0" dirty="0">
              <a:solidFill>
                <a:srgbClr val="232323"/>
              </a:solidFill>
              <a:effectLst/>
              <a:latin typeface="inherit"/>
            </a:endParaRPr>
          </a:p>
        </p:txBody>
      </p:sp>
    </p:spTree>
    <p:extLst>
      <p:ext uri="{BB962C8B-B14F-4D97-AF65-F5344CB8AC3E}">
        <p14:creationId xmlns:p14="http://schemas.microsoft.com/office/powerpoint/2010/main" val="3771049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Amazon Web Server Page</a:t>
            </a:r>
          </a:p>
        </p:txBody>
      </p:sp>
      <p:pic>
        <p:nvPicPr>
          <p:cNvPr id="3" name="Picture 2">
            <a:hlinkClick r:id="rId2"/>
          </p:cNvPr>
          <p:cNvPicPr>
            <a:picLocks noChangeAspect="1"/>
          </p:cNvPicPr>
          <p:nvPr/>
        </p:nvPicPr>
        <p:blipFill>
          <a:blip r:embed="rId3"/>
          <a:stretch>
            <a:fillRect/>
          </a:stretch>
        </p:blipFill>
        <p:spPr>
          <a:xfrm>
            <a:off x="1052261" y="1690688"/>
            <a:ext cx="6309593" cy="4875902"/>
          </a:xfrm>
          <a:prstGeom prst="rect">
            <a:avLst/>
          </a:prstGeom>
        </p:spPr>
      </p:pic>
    </p:spTree>
    <p:extLst>
      <p:ext uri="{BB962C8B-B14F-4D97-AF65-F5344CB8AC3E}">
        <p14:creationId xmlns:p14="http://schemas.microsoft.com/office/powerpoint/2010/main" val="3608073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XML Documents</a:t>
            </a:r>
          </a:p>
        </p:txBody>
      </p:sp>
      <p:pic>
        <p:nvPicPr>
          <p:cNvPr id="5" name="Picture 4"/>
          <p:cNvPicPr>
            <a:picLocks noChangeAspect="1"/>
          </p:cNvPicPr>
          <p:nvPr/>
        </p:nvPicPr>
        <p:blipFill>
          <a:blip r:embed="rId2"/>
          <a:stretch>
            <a:fillRect/>
          </a:stretch>
        </p:blipFill>
        <p:spPr>
          <a:xfrm>
            <a:off x="938310" y="1536394"/>
            <a:ext cx="8271005" cy="4669824"/>
          </a:xfrm>
          <a:prstGeom prst="rect">
            <a:avLst/>
          </a:prstGeom>
        </p:spPr>
      </p:pic>
    </p:spTree>
    <p:extLst>
      <p:ext uri="{BB962C8B-B14F-4D97-AF65-F5344CB8AC3E}">
        <p14:creationId xmlns:p14="http://schemas.microsoft.com/office/powerpoint/2010/main" val="191198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XPATHs</a:t>
            </a:r>
          </a:p>
        </p:txBody>
      </p:sp>
      <p:sp>
        <p:nvSpPr>
          <p:cNvPr id="3" name="Rectangle 2"/>
          <p:cNvSpPr/>
          <p:nvPr/>
        </p:nvSpPr>
        <p:spPr>
          <a:xfrm>
            <a:off x="2478713" y="2972694"/>
            <a:ext cx="8018585"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"//Return/</a:t>
            </a:r>
            <a:r>
              <a:rPr lang="en-US" dirty="0" err="1">
                <a:latin typeface="Courier New" panose="02070309020205020404" pitchFamily="49" charset="0"/>
                <a:cs typeface="Courier New" panose="02070309020205020404" pitchFamily="49" charset="0"/>
              </a:rPr>
              <a:t>ReturnData</a:t>
            </a:r>
            <a:r>
              <a:rPr lang="en-US" dirty="0">
                <a:latin typeface="Courier New" panose="02070309020205020404" pitchFamily="49" charset="0"/>
                <a:cs typeface="Courier New" panose="02070309020205020404" pitchFamily="49" charset="0"/>
              </a:rPr>
              <a:t>/IRS990/</a:t>
            </a:r>
            <a:r>
              <a:rPr lang="en-US" dirty="0" err="1">
                <a:latin typeface="Courier New" panose="02070309020205020404" pitchFamily="49" charset="0"/>
                <a:cs typeface="Courier New" panose="02070309020205020404" pitchFamily="49" charset="0"/>
              </a:rPr>
              <a:t>CYProgramServiceRevenueAmt</a:t>
            </a:r>
            <a:endParaRPr lang="en-US" dirty="0"/>
          </a:p>
        </p:txBody>
      </p:sp>
      <p:pic>
        <p:nvPicPr>
          <p:cNvPr id="4" name="Picture 3"/>
          <p:cNvPicPr>
            <a:picLocks noChangeAspect="1"/>
          </p:cNvPicPr>
          <p:nvPr/>
        </p:nvPicPr>
        <p:blipFill>
          <a:blip r:embed="rId2"/>
          <a:stretch>
            <a:fillRect/>
          </a:stretch>
        </p:blipFill>
        <p:spPr>
          <a:xfrm>
            <a:off x="2931292" y="5019686"/>
            <a:ext cx="6572250" cy="266700"/>
          </a:xfrm>
          <a:prstGeom prst="rect">
            <a:avLst/>
          </a:prstGeom>
        </p:spPr>
      </p:pic>
      <p:sp>
        <p:nvSpPr>
          <p:cNvPr id="5" name="TextBox 4"/>
          <p:cNvSpPr txBox="1"/>
          <p:nvPr/>
        </p:nvSpPr>
        <p:spPr>
          <a:xfrm>
            <a:off x="6965346" y="1835654"/>
            <a:ext cx="2317494" cy="523220"/>
          </a:xfrm>
          <a:prstGeom prst="rect">
            <a:avLst/>
          </a:prstGeom>
          <a:noFill/>
        </p:spPr>
        <p:txBody>
          <a:bodyPr wrap="none" rtlCol="0">
            <a:spAutoFit/>
          </a:bodyPr>
          <a:lstStyle/>
          <a:p>
            <a:r>
              <a:rPr lang="en-US" sz="2800" dirty="0">
                <a:solidFill>
                  <a:schemeClr val="accent1"/>
                </a:solidFill>
              </a:rPr>
              <a:t>Variable Name</a:t>
            </a:r>
          </a:p>
        </p:txBody>
      </p:sp>
      <p:cxnSp>
        <p:nvCxnSpPr>
          <p:cNvPr id="7" name="Straight Arrow Connector 6"/>
          <p:cNvCxnSpPr/>
          <p:nvPr/>
        </p:nvCxnSpPr>
        <p:spPr>
          <a:xfrm flipH="1">
            <a:off x="8168054" y="3342026"/>
            <a:ext cx="8793" cy="1502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286295" y="1853386"/>
            <a:ext cx="4262962" cy="523220"/>
          </a:xfrm>
          <a:prstGeom prst="rect">
            <a:avLst/>
          </a:prstGeom>
          <a:noFill/>
        </p:spPr>
        <p:txBody>
          <a:bodyPr wrap="none" rtlCol="0">
            <a:spAutoFit/>
          </a:bodyPr>
          <a:lstStyle/>
          <a:p>
            <a:r>
              <a:rPr lang="en-US" sz="2800" dirty="0">
                <a:solidFill>
                  <a:schemeClr val="accent1"/>
                </a:solidFill>
              </a:rPr>
              <a:t>“Path” (address in XML doc)</a:t>
            </a:r>
          </a:p>
        </p:txBody>
      </p:sp>
      <p:sp>
        <p:nvSpPr>
          <p:cNvPr id="9" name="Right Brace 8"/>
          <p:cNvSpPr/>
          <p:nvPr/>
        </p:nvSpPr>
        <p:spPr>
          <a:xfrm rot="16200000">
            <a:off x="4197968" y="884161"/>
            <a:ext cx="369277" cy="38077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Arrow Connector 12"/>
          <p:cNvCxnSpPr/>
          <p:nvPr/>
        </p:nvCxnSpPr>
        <p:spPr>
          <a:xfrm flipH="1">
            <a:off x="4923693" y="3342026"/>
            <a:ext cx="3253154" cy="1572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ight Brace 15"/>
          <p:cNvSpPr/>
          <p:nvPr/>
        </p:nvSpPr>
        <p:spPr>
          <a:xfrm rot="16200000">
            <a:off x="7939455" y="1020802"/>
            <a:ext cx="369277" cy="35345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5400000">
            <a:off x="6041781" y="2447216"/>
            <a:ext cx="369277" cy="62571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5022212" y="5760450"/>
            <a:ext cx="2528577" cy="523220"/>
          </a:xfrm>
          <a:prstGeom prst="rect">
            <a:avLst/>
          </a:prstGeom>
          <a:noFill/>
        </p:spPr>
        <p:txBody>
          <a:bodyPr wrap="none" rtlCol="0">
            <a:spAutoFit/>
          </a:bodyPr>
          <a:lstStyle/>
          <a:p>
            <a:r>
              <a:rPr lang="en-US" sz="2800" dirty="0">
                <a:solidFill>
                  <a:schemeClr val="accent1"/>
                </a:solidFill>
              </a:rPr>
              <a:t>Data in XML File</a:t>
            </a:r>
          </a:p>
        </p:txBody>
      </p:sp>
    </p:spTree>
    <p:extLst>
      <p:ext uri="{BB962C8B-B14F-4D97-AF65-F5344CB8AC3E}">
        <p14:creationId xmlns:p14="http://schemas.microsoft.com/office/powerpoint/2010/main" val="3757608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Current Year Program Service Revenue</a:t>
            </a:r>
          </a:p>
        </p:txBody>
      </p:sp>
      <p:sp>
        <p:nvSpPr>
          <p:cNvPr id="5" name="Rectangle 4"/>
          <p:cNvSpPr/>
          <p:nvPr/>
        </p:nvSpPr>
        <p:spPr>
          <a:xfrm>
            <a:off x="492371" y="1690688"/>
            <a:ext cx="12124592" cy="4493538"/>
          </a:xfrm>
          <a:prstGeom prst="rect">
            <a:avLst/>
          </a:prstGeom>
        </p:spPr>
        <p:txBody>
          <a:bodyPr wrap="square">
            <a:spAutoFit/>
          </a:bodyPr>
          <a:lstStyle/>
          <a:p>
            <a:r>
              <a:rPr lang="en-US" sz="1600" b="1" dirty="0">
                <a:latin typeface="Courier New" panose="02070309020205020404" pitchFamily="49" charset="0"/>
                <a:cs typeface="Courier New" panose="02070309020205020404" pitchFamily="49" charset="0"/>
              </a:rPr>
              <a:t>## COPY AND PASTE XPATHS FROM IRS SPREADSHEET</a:t>
            </a:r>
          </a:p>
          <a:p>
            <a:endParaRPr lang="en-US" sz="16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V_990CPSRpost2013    &lt;-  "//Return/</a:t>
            </a:r>
            <a:r>
              <a:rPr lang="en-US" sz="1400" dirty="0" err="1">
                <a:latin typeface="Courier New" panose="02070309020205020404" pitchFamily="49" charset="0"/>
                <a:cs typeface="Courier New" panose="02070309020205020404" pitchFamily="49" charset="0"/>
              </a:rPr>
              <a:t>ReturnData</a:t>
            </a:r>
            <a:r>
              <a:rPr lang="en-US" sz="1400" dirty="0">
                <a:latin typeface="Courier New" panose="02070309020205020404" pitchFamily="49" charset="0"/>
                <a:cs typeface="Courier New" panose="02070309020205020404" pitchFamily="49" charset="0"/>
              </a:rPr>
              <a:t>/IRS990/</a:t>
            </a:r>
            <a:r>
              <a:rPr lang="en-US" sz="1400" dirty="0" err="1">
                <a:latin typeface="Courier New" panose="02070309020205020404" pitchFamily="49" charset="0"/>
                <a:cs typeface="Courier New" panose="02070309020205020404" pitchFamily="49" charset="0"/>
              </a:rPr>
              <a:t>CYProgramServiceRevenueAmt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V_990CPSRpre2013     &lt;-  "//Return/</a:t>
            </a:r>
            <a:r>
              <a:rPr lang="en-US" sz="1400" dirty="0" err="1">
                <a:latin typeface="Courier New" panose="02070309020205020404" pitchFamily="49" charset="0"/>
                <a:cs typeface="Courier New" panose="02070309020205020404" pitchFamily="49" charset="0"/>
              </a:rPr>
              <a:t>ReturnData</a:t>
            </a:r>
            <a:r>
              <a:rPr lang="en-US" sz="1400" dirty="0">
                <a:latin typeface="Courier New" panose="02070309020205020404" pitchFamily="49" charset="0"/>
                <a:cs typeface="Courier New" panose="02070309020205020404" pitchFamily="49" charset="0"/>
              </a:rPr>
              <a:t>/IRS990/</a:t>
            </a:r>
            <a:r>
              <a:rPr lang="en-US" sz="1400" dirty="0" err="1">
                <a:latin typeface="Courier New" panose="02070309020205020404" pitchFamily="49" charset="0"/>
                <a:cs typeface="Courier New" panose="02070309020205020404" pitchFamily="49" charset="0"/>
              </a:rPr>
              <a:t>ProgramServiceRevenueCY</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V_990CPSR.EZpost2013 &lt;-  "//Return/</a:t>
            </a:r>
            <a:r>
              <a:rPr lang="en-US" sz="1400" dirty="0" err="1">
                <a:latin typeface="Courier New" panose="02070309020205020404" pitchFamily="49" charset="0"/>
                <a:cs typeface="Courier New" panose="02070309020205020404" pitchFamily="49" charset="0"/>
              </a:rPr>
              <a:t>ReturnData</a:t>
            </a:r>
            <a:r>
              <a:rPr lang="en-US" sz="1400" dirty="0">
                <a:latin typeface="Courier New" panose="02070309020205020404" pitchFamily="49" charset="0"/>
                <a:cs typeface="Courier New" panose="02070309020205020404" pitchFamily="49" charset="0"/>
              </a:rPr>
              <a:t>/IRS990EZ/</a:t>
            </a:r>
            <a:r>
              <a:rPr lang="en-US" sz="1400" dirty="0" err="1">
                <a:latin typeface="Courier New" panose="02070309020205020404" pitchFamily="49" charset="0"/>
                <a:cs typeface="Courier New" panose="02070309020205020404" pitchFamily="49" charset="0"/>
              </a:rPr>
              <a:t>ProgramServiceRevenueAmt</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V_990CPSR.EZpre2013  &lt;-  "//Return/</a:t>
            </a:r>
            <a:r>
              <a:rPr lang="en-US" sz="1400" dirty="0" err="1">
                <a:latin typeface="Courier New" panose="02070309020205020404" pitchFamily="49" charset="0"/>
                <a:cs typeface="Courier New" panose="02070309020205020404" pitchFamily="49" charset="0"/>
              </a:rPr>
              <a:t>ReturnData</a:t>
            </a:r>
            <a:r>
              <a:rPr lang="en-US" sz="1400" dirty="0">
                <a:latin typeface="Courier New" panose="02070309020205020404" pitchFamily="49" charset="0"/>
                <a:cs typeface="Courier New" panose="02070309020205020404" pitchFamily="49" charset="0"/>
              </a:rPr>
              <a:t>/IRS990EZ/</a:t>
            </a:r>
            <a:r>
              <a:rPr lang="en-US" sz="1400" dirty="0" err="1">
                <a:latin typeface="Courier New" panose="02070309020205020404" pitchFamily="49" charset="0"/>
                <a:cs typeface="Courier New" panose="02070309020205020404" pitchFamily="49" charset="0"/>
              </a:rPr>
              <a:t>ProgramServiceRevenue</a:t>
            </a:r>
            <a:r>
              <a:rPr lang="en-US" sz="1400" dirty="0">
                <a:latin typeface="Courier New" panose="02070309020205020404" pitchFamily="49" charset="0"/>
                <a:cs typeface="Courier New" panose="02070309020205020404" pitchFamily="49" charset="0"/>
              </a:rPr>
              <a:t>"</a:t>
            </a:r>
          </a:p>
          <a:p>
            <a:br>
              <a:rPr lang="en-US" sz="1400" dirty="0">
                <a:latin typeface="Courier New" panose="02070309020205020404" pitchFamily="49" charset="0"/>
                <a:cs typeface="Courier New" panose="02070309020205020404" pitchFamily="49" charset="0"/>
              </a:rPr>
            </a:br>
            <a:r>
              <a:rPr lang="en-US" sz="1400" dirty="0" err="1">
                <a:latin typeface="Courier New" panose="02070309020205020404" pitchFamily="49" charset="0"/>
                <a:cs typeface="Courier New" panose="02070309020205020404" pitchFamily="49" charset="0"/>
              </a:rPr>
              <a:t>psr.current.xpath</a:t>
            </a:r>
            <a:r>
              <a:rPr lang="en-US" sz="1400" dirty="0">
                <a:latin typeface="Courier New" panose="02070309020205020404" pitchFamily="49" charset="0"/>
                <a:cs typeface="Courier New" panose="02070309020205020404" pitchFamily="49" charset="0"/>
              </a:rPr>
              <a:t> &lt;- paste( V_990CPSRpost2013, V_990CPSRpre2013, </a:t>
            </a:r>
          </a:p>
          <a:p>
            <a:r>
              <a:rPr lang="en-US" sz="1400" dirty="0">
                <a:latin typeface="Courier New" panose="02070309020205020404" pitchFamily="49" charset="0"/>
                <a:cs typeface="Courier New" panose="02070309020205020404" pitchFamily="49" charset="0"/>
              </a:rPr>
              <a:t>                            V_990CPSR.EZpost2013, V_990CPSR.EZpre2013, </a:t>
            </a:r>
            <a:r>
              <a:rPr lang="en-US" sz="1400" dirty="0" err="1">
                <a:latin typeface="Courier New" panose="02070309020205020404" pitchFamily="49" charset="0"/>
                <a:cs typeface="Courier New" panose="02070309020205020404" pitchFamily="49" charset="0"/>
              </a:rPr>
              <a:t>sep</a:t>
            </a:r>
            <a:r>
              <a:rPr lang="en-US" sz="1400" dirty="0">
                <a:latin typeface="Courier New" panose="02070309020205020404" pitchFamily="49" charset="0"/>
                <a:cs typeface="Courier New" panose="02070309020205020404" pitchFamily="49" charset="0"/>
              </a:rPr>
              <a:t>="|" )</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GRAB THE DATA FROM THE XML DOC</a:t>
            </a:r>
          </a:p>
          <a:p>
            <a:endParaRPr lang="en-US" sz="16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PSRCURRENT &lt;- </a:t>
            </a:r>
            <a:r>
              <a:rPr lang="en-US" sz="1400" dirty="0" err="1">
                <a:latin typeface="Courier New" panose="02070309020205020404" pitchFamily="49" charset="0"/>
                <a:cs typeface="Courier New" panose="02070309020205020404" pitchFamily="49" charset="0"/>
              </a:rPr>
              <a:t>xml_text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xml_find_all</a:t>
            </a:r>
            <a:r>
              <a:rPr lang="en-US" sz="1400" dirty="0">
                <a:latin typeface="Courier New" panose="02070309020205020404" pitchFamily="49" charset="0"/>
                <a:cs typeface="Courier New" panose="02070309020205020404" pitchFamily="49" charset="0"/>
              </a:rPr>
              <a:t>( doc, </a:t>
            </a:r>
            <a:r>
              <a:rPr lang="en-US" sz="1400" dirty="0" err="1">
                <a:latin typeface="Courier New" panose="02070309020205020404" pitchFamily="49" charset="0"/>
                <a:cs typeface="Courier New" panose="02070309020205020404" pitchFamily="49" charset="0"/>
              </a:rPr>
              <a:t>psr.current.xpath</a:t>
            </a:r>
            <a:r>
              <a:rPr lang="en-US" sz="1400" dirty="0">
                <a:latin typeface="Courier New" panose="02070309020205020404" pitchFamily="49" charset="0"/>
                <a:cs typeface="Courier New" panose="02070309020205020404" pitchFamily="49" charset="0"/>
              </a:rPr>
              <a:t> ) )  </a:t>
            </a:r>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STANDARDIZE THE DATA THROUGH PRODUCTION RULES</a:t>
            </a:r>
          </a:p>
          <a:p>
            <a:endParaRPr lang="en-US" sz="16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PSRCURRENT &lt;- </a:t>
            </a:r>
            <a:r>
              <a:rPr lang="en-US" sz="1400" dirty="0" err="1">
                <a:latin typeface="Courier New" panose="02070309020205020404" pitchFamily="49" charset="0"/>
                <a:cs typeface="Courier New" panose="02070309020205020404" pitchFamily="49" charset="0"/>
              </a:rPr>
              <a:t>changeMissingToZeros</a:t>
            </a:r>
            <a:r>
              <a:rPr lang="en-US" sz="1400" dirty="0">
                <a:latin typeface="Courier New" panose="02070309020205020404" pitchFamily="49" charset="0"/>
                <a:cs typeface="Courier New" panose="02070309020205020404" pitchFamily="49" charset="0"/>
              </a:rPr>
              <a:t>( PSRCURRENT )</a:t>
            </a:r>
          </a:p>
        </p:txBody>
      </p:sp>
      <p:sp>
        <p:nvSpPr>
          <p:cNvPr id="6" name="Right Brace 5"/>
          <p:cNvSpPr/>
          <p:nvPr/>
        </p:nvSpPr>
        <p:spPr>
          <a:xfrm>
            <a:off x="9409607" y="2197296"/>
            <a:ext cx="369277" cy="9310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9915586" y="2155009"/>
            <a:ext cx="1638077" cy="2246769"/>
          </a:xfrm>
          <a:prstGeom prst="rect">
            <a:avLst/>
          </a:prstGeom>
          <a:noFill/>
        </p:spPr>
        <p:txBody>
          <a:bodyPr wrap="none" rtlCol="0">
            <a:spAutoFit/>
          </a:bodyPr>
          <a:lstStyle/>
          <a:p>
            <a:r>
              <a:rPr lang="en-US" sz="2000" dirty="0">
                <a:solidFill>
                  <a:schemeClr val="accent1"/>
                </a:solidFill>
              </a:rPr>
              <a:t>4 Versions</a:t>
            </a:r>
            <a:br>
              <a:rPr lang="en-US" sz="2000" dirty="0">
                <a:solidFill>
                  <a:schemeClr val="accent1"/>
                </a:solidFill>
              </a:rPr>
            </a:br>
            <a:r>
              <a:rPr lang="en-US" sz="2000" dirty="0">
                <a:solidFill>
                  <a:schemeClr val="accent1"/>
                </a:solidFill>
              </a:rPr>
              <a:t>of the Same</a:t>
            </a:r>
            <a:br>
              <a:rPr lang="en-US" sz="2000" dirty="0">
                <a:solidFill>
                  <a:schemeClr val="accent1"/>
                </a:solidFill>
              </a:rPr>
            </a:br>
            <a:r>
              <a:rPr lang="en-US" sz="2000" dirty="0">
                <a:solidFill>
                  <a:schemeClr val="accent1"/>
                </a:solidFill>
              </a:rPr>
              <a:t>Variable:</a:t>
            </a:r>
          </a:p>
          <a:p>
            <a:br>
              <a:rPr lang="en-US" sz="2000" dirty="0">
                <a:solidFill>
                  <a:schemeClr val="accent1"/>
                </a:solidFill>
              </a:rPr>
            </a:br>
            <a:r>
              <a:rPr lang="en-US" sz="2000" dirty="0">
                <a:solidFill>
                  <a:schemeClr val="accent1"/>
                </a:solidFill>
              </a:rPr>
              <a:t>PC and EZ;</a:t>
            </a:r>
            <a:br>
              <a:rPr lang="en-US" sz="2000" dirty="0">
                <a:solidFill>
                  <a:schemeClr val="accent1"/>
                </a:solidFill>
              </a:rPr>
            </a:br>
            <a:r>
              <a:rPr lang="en-US" sz="2000" dirty="0">
                <a:solidFill>
                  <a:schemeClr val="accent1"/>
                </a:solidFill>
              </a:rPr>
              <a:t>Pre and Post</a:t>
            </a:r>
            <a:br>
              <a:rPr lang="en-US" sz="2000" dirty="0">
                <a:solidFill>
                  <a:schemeClr val="accent1"/>
                </a:solidFill>
              </a:rPr>
            </a:br>
            <a:r>
              <a:rPr lang="en-US" sz="2000" dirty="0">
                <a:solidFill>
                  <a:schemeClr val="accent1"/>
                </a:solidFill>
              </a:rPr>
              <a:t>2013 Changes</a:t>
            </a:r>
          </a:p>
        </p:txBody>
      </p:sp>
    </p:spTree>
    <p:extLst>
      <p:ext uri="{BB962C8B-B14F-4D97-AF65-F5344CB8AC3E}">
        <p14:creationId xmlns:p14="http://schemas.microsoft.com/office/powerpoint/2010/main" val="1674444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9906" y="1288807"/>
            <a:ext cx="9504485" cy="5167377"/>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After your team has selected a section of the 990 Form or Schedule to work with,</a:t>
            </a:r>
          </a:p>
          <a:p>
            <a:pPr marL="342900" marR="0" lvl="0" indent="-342900">
              <a:spcBef>
                <a:spcPts val="0"/>
              </a:spcBef>
              <a:spcAft>
                <a:spcPts val="0"/>
              </a:spcAft>
              <a:buFont typeface="+mj-lt"/>
              <a:buAutoNum type="arabicParenBoth"/>
            </a:pPr>
            <a:r>
              <a:rPr lang="en-US" sz="1600" dirty="0">
                <a:latin typeface="Calibri" panose="020F0502020204030204" pitchFamily="34" charset="0"/>
                <a:ea typeface="Calibri" panose="020F0502020204030204" pitchFamily="34" charset="0"/>
                <a:cs typeface="Times New Roman" panose="02020603050405020304" pitchFamily="18" charset="0"/>
              </a:rPr>
              <a:t>Select a specific field from the 990 form</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Both"/>
            </a:pPr>
            <a:r>
              <a:rPr lang="en-US" sz="1600" dirty="0">
                <a:latin typeface="Calibri" panose="020F0502020204030204" pitchFamily="34" charset="0"/>
                <a:ea typeface="Calibri" panose="020F0502020204030204" pitchFamily="34" charset="0"/>
                <a:cs typeface="Times New Roman" panose="02020603050405020304" pitchFamily="18" charset="0"/>
              </a:rPr>
              <a:t>Identify the twin field on the 990-EZ form, if it exists (ignore this step for Schedules)</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Both"/>
            </a:pPr>
            <a:r>
              <a:rPr lang="en-US" sz="1600" dirty="0">
                <a:latin typeface="Calibri" panose="020F0502020204030204" pitchFamily="34" charset="0"/>
                <a:ea typeface="Calibri" panose="020F0502020204030204" pitchFamily="34" charset="0"/>
                <a:cs typeface="Times New Roman" panose="02020603050405020304" pitchFamily="18" charset="0"/>
              </a:rPr>
              <a:t>Create a descriptive variable name (for example, TOTREV for total revenue)</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Both"/>
            </a:pPr>
            <a:r>
              <a:rPr lang="en-US" sz="1600" dirty="0">
                <a:latin typeface="Calibri" panose="020F0502020204030204" pitchFamily="34" charset="0"/>
                <a:ea typeface="Calibri" panose="020F0502020204030204" pitchFamily="34" charset="0"/>
                <a:cs typeface="Times New Roman" panose="02020603050405020304" pitchFamily="18" charset="0"/>
              </a:rPr>
              <a:t>Append the appropriate prefix to the name (see below – e.g. F9-PZ-03)</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Both"/>
            </a:pPr>
            <a:r>
              <a:rPr lang="en-US" sz="1600" dirty="0">
                <a:latin typeface="Calibri" panose="020F0502020204030204" pitchFamily="34" charset="0"/>
                <a:ea typeface="Calibri" panose="020F0502020204030204" pitchFamily="34" charset="0"/>
                <a:cs typeface="Times New Roman" panose="02020603050405020304" pitchFamily="18" charset="0"/>
              </a:rPr>
              <a:t>Create a clear definition of the variable using info from the 990 form and your knowledge of nonprofits</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Both"/>
            </a:pPr>
            <a:r>
              <a:rPr lang="en-US" sz="1600" dirty="0">
                <a:latin typeface="Calibri" panose="020F0502020204030204" pitchFamily="34" charset="0"/>
                <a:ea typeface="Calibri" panose="020F0502020204030204" pitchFamily="34" charset="0"/>
                <a:cs typeface="Times New Roman" panose="02020603050405020304" pitchFamily="18" charset="0"/>
              </a:rPr>
              <a:t>Identify all of the relevant </a:t>
            </a:r>
            <a:r>
              <a:rPr lang="en-US" sz="1600" dirty="0" err="1">
                <a:latin typeface="Calibri" panose="020F0502020204030204" pitchFamily="34" charset="0"/>
                <a:ea typeface="Calibri" panose="020F0502020204030204" pitchFamily="34" charset="0"/>
                <a:cs typeface="Times New Roman" panose="02020603050405020304" pitchFamily="18" charset="0"/>
              </a:rPr>
              <a:t>xpaths</a:t>
            </a:r>
            <a:r>
              <a:rPr lang="en-US" sz="1600" dirty="0">
                <a:latin typeface="Calibri" panose="020F0502020204030204" pitchFamily="34" charset="0"/>
                <a:ea typeface="Calibri" panose="020F0502020204030204" pitchFamily="34" charset="0"/>
                <a:cs typeface="Times New Roman" panose="02020603050405020304" pitchFamily="18" charset="0"/>
              </a:rPr>
              <a:t> associated with the field</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Both"/>
            </a:pPr>
            <a:r>
              <a:rPr lang="en-US" sz="1600" dirty="0">
                <a:latin typeface="Calibri" panose="020F0502020204030204" pitchFamily="34" charset="0"/>
                <a:ea typeface="Calibri" panose="020F0502020204030204" pitchFamily="34" charset="0"/>
                <a:cs typeface="Times New Roman" panose="02020603050405020304" pitchFamily="18" charset="0"/>
              </a:rPr>
              <a:t>Document the location(s) of the variable on the appropriate forms or schedules using a location code (see below)</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mj-lt"/>
              <a:buAutoNum type="arabicParenBoth"/>
            </a:pPr>
            <a:r>
              <a:rPr lang="en-US" sz="1600" dirty="0"/>
              <a:t>Copy the “Version” info from the “Master </a:t>
            </a:r>
            <a:r>
              <a:rPr lang="en-US" sz="1600" dirty="0" err="1"/>
              <a:t>Xpath</a:t>
            </a:r>
            <a:r>
              <a:rPr lang="en-US" sz="1600" dirty="0"/>
              <a:t>” spreadsheet</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800"/>
              </a:spcAft>
              <a:buFont typeface="+mj-lt"/>
              <a:buAutoNum type="arabicParenBoth"/>
            </a:pPr>
            <a:r>
              <a:rPr lang="en-US" sz="1600" dirty="0">
                <a:latin typeface="Calibri" panose="020F0502020204030204" pitchFamily="34" charset="0"/>
                <a:ea typeface="Calibri" panose="020F0502020204030204" pitchFamily="34" charset="0"/>
                <a:cs typeface="Times New Roman" panose="02020603050405020304" pitchFamily="18" charset="0"/>
              </a:rPr>
              <a:t>Record any relevant notes and questions about the process, and if you have questions flag the variable for further review by adding an “X” to the column labeled “flag for review”</a:t>
            </a:r>
          </a:p>
        </p:txBody>
      </p:sp>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r>
              <a:rPr lang="en-US" dirty="0"/>
              <a:t>Workflow</a:t>
            </a:r>
          </a:p>
        </p:txBody>
      </p:sp>
    </p:spTree>
    <p:extLst>
      <p:ext uri="{BB962C8B-B14F-4D97-AF65-F5344CB8AC3E}">
        <p14:creationId xmlns:p14="http://schemas.microsoft.com/office/powerpoint/2010/main" val="2771276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r>
              <a:rPr lang="en-US" dirty="0"/>
              <a:t>Concordance Template</a:t>
            </a:r>
          </a:p>
        </p:txBody>
      </p:sp>
      <p:cxnSp>
        <p:nvCxnSpPr>
          <p:cNvPr id="6" name="Straight Arrow Connector 5"/>
          <p:cNvCxnSpPr/>
          <p:nvPr/>
        </p:nvCxnSpPr>
        <p:spPr>
          <a:xfrm>
            <a:off x="4621822" y="2344641"/>
            <a:ext cx="8792" cy="230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a:stretch>
            <a:fillRect/>
          </a:stretch>
        </p:blipFill>
        <p:spPr>
          <a:xfrm>
            <a:off x="0" y="1423524"/>
            <a:ext cx="12192000" cy="828136"/>
          </a:xfrm>
          <a:prstGeom prst="rect">
            <a:avLst/>
          </a:prstGeom>
        </p:spPr>
      </p:pic>
      <p:sp>
        <p:nvSpPr>
          <p:cNvPr id="8" name="Right Brace 7"/>
          <p:cNvSpPr/>
          <p:nvPr/>
        </p:nvSpPr>
        <p:spPr>
          <a:xfrm rot="5400000">
            <a:off x="1591407" y="893911"/>
            <a:ext cx="404447" cy="33059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575896" y="2976218"/>
            <a:ext cx="2435468" cy="830997"/>
          </a:xfrm>
          <a:prstGeom prst="rect">
            <a:avLst/>
          </a:prstGeom>
          <a:noFill/>
        </p:spPr>
        <p:txBody>
          <a:bodyPr wrap="square" rtlCol="0">
            <a:spAutoFit/>
          </a:bodyPr>
          <a:lstStyle/>
          <a:p>
            <a:pPr algn="ctr"/>
            <a:r>
              <a:rPr lang="en-US" sz="1600" dirty="0">
                <a:solidFill>
                  <a:schemeClr val="accent1">
                    <a:lumMod val="50000"/>
                  </a:schemeClr>
                </a:solidFill>
              </a:rPr>
              <a:t>Repeated as many times as there are </a:t>
            </a:r>
            <a:r>
              <a:rPr lang="en-US" sz="1600" dirty="0" err="1">
                <a:solidFill>
                  <a:schemeClr val="accent1">
                    <a:lumMod val="50000"/>
                  </a:schemeClr>
                </a:solidFill>
              </a:rPr>
              <a:t>xpaths</a:t>
            </a:r>
            <a:r>
              <a:rPr lang="en-US" sz="1600" dirty="0">
                <a:solidFill>
                  <a:schemeClr val="accent1">
                    <a:lumMod val="50000"/>
                  </a:schemeClr>
                </a:solidFill>
              </a:rPr>
              <a:t> for a specific variable</a:t>
            </a:r>
          </a:p>
        </p:txBody>
      </p:sp>
      <p:sp>
        <p:nvSpPr>
          <p:cNvPr id="10" name="Right Brace 9"/>
          <p:cNvSpPr/>
          <p:nvPr/>
        </p:nvSpPr>
        <p:spPr>
          <a:xfrm rot="5400000">
            <a:off x="7030914" y="1137165"/>
            <a:ext cx="404447" cy="2819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p:cNvSpPr txBox="1"/>
          <p:nvPr/>
        </p:nvSpPr>
        <p:spPr>
          <a:xfrm>
            <a:off x="6015403" y="2940487"/>
            <a:ext cx="2435468" cy="338554"/>
          </a:xfrm>
          <a:prstGeom prst="rect">
            <a:avLst/>
          </a:prstGeom>
          <a:noFill/>
        </p:spPr>
        <p:txBody>
          <a:bodyPr wrap="square" rtlCol="0">
            <a:spAutoFit/>
          </a:bodyPr>
          <a:lstStyle/>
          <a:p>
            <a:pPr algn="ctr"/>
            <a:r>
              <a:rPr lang="en-US" sz="1600" dirty="0">
                <a:solidFill>
                  <a:schemeClr val="accent1">
                    <a:lumMod val="50000"/>
                  </a:schemeClr>
                </a:solidFill>
              </a:rPr>
              <a:t>All unique instances</a:t>
            </a:r>
          </a:p>
        </p:txBody>
      </p:sp>
      <p:sp>
        <p:nvSpPr>
          <p:cNvPr id="13" name="TextBox 12"/>
          <p:cNvSpPr txBox="1"/>
          <p:nvPr/>
        </p:nvSpPr>
        <p:spPr>
          <a:xfrm>
            <a:off x="3607775" y="4744112"/>
            <a:ext cx="2045677" cy="584775"/>
          </a:xfrm>
          <a:prstGeom prst="rect">
            <a:avLst/>
          </a:prstGeom>
          <a:noFill/>
        </p:spPr>
        <p:txBody>
          <a:bodyPr wrap="square" rtlCol="0">
            <a:spAutoFit/>
          </a:bodyPr>
          <a:lstStyle/>
          <a:p>
            <a:pPr algn="ctr"/>
            <a:r>
              <a:rPr lang="en-US" sz="1600" dirty="0">
                <a:solidFill>
                  <a:schemeClr val="accent1">
                    <a:lumMod val="50000"/>
                  </a:schemeClr>
                </a:solidFill>
              </a:rPr>
              <a:t>Reference the current form version only</a:t>
            </a:r>
          </a:p>
        </p:txBody>
      </p:sp>
      <p:sp>
        <p:nvSpPr>
          <p:cNvPr id="14" name="Right Brace 13"/>
          <p:cNvSpPr/>
          <p:nvPr/>
        </p:nvSpPr>
        <p:spPr>
          <a:xfrm rot="5400000">
            <a:off x="10546371" y="1293962"/>
            <a:ext cx="404447" cy="25058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9661275" y="2842071"/>
            <a:ext cx="2101363" cy="1077218"/>
          </a:xfrm>
          <a:prstGeom prst="rect">
            <a:avLst/>
          </a:prstGeom>
          <a:noFill/>
        </p:spPr>
        <p:txBody>
          <a:bodyPr wrap="square" rtlCol="0">
            <a:spAutoFit/>
          </a:bodyPr>
          <a:lstStyle/>
          <a:p>
            <a:pPr algn="ctr"/>
            <a:r>
              <a:rPr lang="en-US" sz="1600" dirty="0">
                <a:solidFill>
                  <a:schemeClr val="accent1">
                    <a:lumMod val="50000"/>
                  </a:schemeClr>
                </a:solidFill>
              </a:rPr>
              <a:t>Space for notes,</a:t>
            </a:r>
            <a:br>
              <a:rPr lang="en-US" sz="1600" dirty="0">
                <a:solidFill>
                  <a:schemeClr val="accent1">
                    <a:lumMod val="50000"/>
                  </a:schemeClr>
                </a:solidFill>
              </a:rPr>
            </a:br>
            <a:r>
              <a:rPr lang="en-US" sz="1600" dirty="0">
                <a:solidFill>
                  <a:schemeClr val="accent1">
                    <a:lumMod val="50000"/>
                  </a:schemeClr>
                </a:solidFill>
              </a:rPr>
              <a:t>if unsure flag for further review by other team members</a:t>
            </a:r>
          </a:p>
        </p:txBody>
      </p:sp>
      <p:cxnSp>
        <p:nvCxnSpPr>
          <p:cNvPr id="16" name="Straight Arrow Connector 15"/>
          <p:cNvCxnSpPr/>
          <p:nvPr/>
        </p:nvCxnSpPr>
        <p:spPr>
          <a:xfrm>
            <a:off x="9051677" y="2251660"/>
            <a:ext cx="8792" cy="23064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8028838" y="4714749"/>
            <a:ext cx="2045677" cy="584775"/>
          </a:xfrm>
          <a:prstGeom prst="rect">
            <a:avLst/>
          </a:prstGeom>
          <a:noFill/>
        </p:spPr>
        <p:txBody>
          <a:bodyPr wrap="square" rtlCol="0">
            <a:spAutoFit/>
          </a:bodyPr>
          <a:lstStyle/>
          <a:p>
            <a:pPr algn="ctr"/>
            <a:r>
              <a:rPr lang="en-US" sz="1600" dirty="0">
                <a:solidFill>
                  <a:schemeClr val="accent1">
                    <a:lumMod val="50000"/>
                  </a:schemeClr>
                </a:solidFill>
              </a:rPr>
              <a:t>If min=1, mark as required</a:t>
            </a:r>
          </a:p>
        </p:txBody>
      </p:sp>
    </p:spTree>
    <p:extLst>
      <p:ext uri="{BB962C8B-B14F-4D97-AF65-F5344CB8AC3E}">
        <p14:creationId xmlns:p14="http://schemas.microsoft.com/office/powerpoint/2010/main" val="3866144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r>
              <a:rPr lang="en-US" dirty="0"/>
              <a:t>Variable Naming Conventions</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55478" y="2206869"/>
            <a:ext cx="2937632" cy="1666801"/>
          </a:xfrm>
          <a:prstGeom prst="rect">
            <a:avLst/>
          </a:prstGeom>
          <a:noFill/>
        </p:spPr>
      </p:pic>
    </p:spTree>
    <p:extLst>
      <p:ext uri="{BB962C8B-B14F-4D97-AF65-F5344CB8AC3E}">
        <p14:creationId xmlns:p14="http://schemas.microsoft.com/office/powerpoint/2010/main" val="3021871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0519" y="1142949"/>
            <a:ext cx="10330962" cy="5508624"/>
          </a:xfrm>
          <a:prstGeom prst="rect">
            <a:avLst/>
          </a:prstGeom>
        </p:spPr>
        <p:txBody>
          <a:bodyPr wrap="square">
            <a:spAutoFit/>
          </a:bodyPr>
          <a:lstStyle/>
          <a:p>
            <a:pPr>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In order to create a prefix, </a:t>
            </a: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First, assign a two-character code for the FORM or SCHEDULE using “F9” for Form 990 or “SA”, “SB”, “SC” for Schedule A, Schedule B, Schedule C, etc.</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Second, assign a two-character code for the scope of the variable:</a:t>
            </a:r>
          </a:p>
          <a:p>
            <a:pPr marL="742950" marR="0" lvl="1" indent="-285750">
              <a:lnSpc>
                <a:spcPct val="107000"/>
              </a:lnSpc>
              <a:spcBef>
                <a:spcPts val="0"/>
              </a:spcBef>
              <a:spcAft>
                <a:spcPts val="0"/>
              </a:spcAft>
              <a:buFont typeface="Courier New" panose="02070309020205020404" pitchFamily="49" charset="0"/>
              <a:buChar char="o"/>
            </a:pPr>
            <a:r>
              <a:rPr lang="en-US" sz="1600" dirty="0">
                <a:latin typeface="Calibri" panose="020F0502020204030204" pitchFamily="34" charset="0"/>
                <a:ea typeface="Calibri" panose="020F0502020204030204" pitchFamily="34" charset="0"/>
                <a:cs typeface="Times New Roman" panose="02020603050405020304" pitchFamily="18" charset="0"/>
              </a:rPr>
              <a:t>Use “PC” for variables only found on Form 990-PC or for Schedules that only pertain to 990-PC filers.</a:t>
            </a:r>
          </a:p>
          <a:p>
            <a:pPr marL="742950" marR="0" lvl="1" indent="-285750">
              <a:lnSpc>
                <a:spcPct val="107000"/>
              </a:lnSpc>
              <a:spcBef>
                <a:spcPts val="0"/>
              </a:spcBef>
              <a:spcAft>
                <a:spcPts val="0"/>
              </a:spcAft>
              <a:buFont typeface="Courier New" panose="02070309020205020404" pitchFamily="49" charset="0"/>
              <a:buChar char="o"/>
            </a:pPr>
            <a:r>
              <a:rPr lang="en-US" sz="1600" dirty="0">
                <a:latin typeface="Calibri" panose="020F0502020204030204" pitchFamily="34" charset="0"/>
                <a:ea typeface="Calibri" panose="020F0502020204030204" pitchFamily="34" charset="0"/>
                <a:cs typeface="Times New Roman" panose="02020603050405020304" pitchFamily="18" charset="0"/>
              </a:rPr>
              <a:t>Use “EZ” for variables only found on Form 990-EZ.</a:t>
            </a:r>
          </a:p>
          <a:p>
            <a:pPr marL="742950" marR="0" lvl="1" indent="-285750">
              <a:lnSpc>
                <a:spcPct val="107000"/>
              </a:lnSpc>
              <a:spcBef>
                <a:spcPts val="0"/>
              </a:spcBef>
              <a:spcAft>
                <a:spcPts val="0"/>
              </a:spcAft>
              <a:buFont typeface="Courier New" panose="02070309020205020404" pitchFamily="49" charset="0"/>
              <a:buChar char="o"/>
            </a:pPr>
            <a:r>
              <a:rPr lang="en-US" sz="1600" dirty="0">
                <a:latin typeface="Calibri" panose="020F0502020204030204" pitchFamily="34" charset="0"/>
                <a:ea typeface="Calibri" panose="020F0502020204030204" pitchFamily="34" charset="0"/>
                <a:cs typeface="Times New Roman" panose="02020603050405020304" pitchFamily="18" charset="0"/>
              </a:rPr>
              <a:t>Use “PZ” for variables on both the EZ and PC forms, and for Schedules relevant to both EZ and PC filers.</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Third, reference the Part and Line of the 990 where the variable is located. </a:t>
            </a:r>
          </a:p>
          <a:p>
            <a:pPr marL="742950" marR="0" lvl="1" indent="-285750">
              <a:lnSpc>
                <a:spcPct val="107000"/>
              </a:lnSpc>
              <a:spcBef>
                <a:spcPts val="0"/>
              </a:spcBef>
              <a:spcAft>
                <a:spcPts val="0"/>
              </a:spcAft>
              <a:buFont typeface="Courier New" panose="02070309020205020404" pitchFamily="49" charset="0"/>
              <a:buChar char="o"/>
            </a:pPr>
            <a:r>
              <a:rPr lang="en-US" sz="1600" dirty="0">
                <a:latin typeface="Calibri" panose="020F0502020204030204" pitchFamily="34" charset="0"/>
                <a:ea typeface="Calibri" panose="020F0502020204030204" pitchFamily="34" charset="0"/>
                <a:cs typeface="Times New Roman" panose="02020603050405020304" pitchFamily="18" charset="0"/>
              </a:rPr>
              <a:t>Use “00” (zero-zero) for header info. </a:t>
            </a:r>
          </a:p>
          <a:p>
            <a:pPr marL="742950" marR="0" lvl="1" indent="-285750">
              <a:lnSpc>
                <a:spcPct val="107000"/>
              </a:lnSpc>
              <a:spcBef>
                <a:spcPts val="0"/>
              </a:spcBef>
              <a:spcAft>
                <a:spcPts val="0"/>
              </a:spcAft>
              <a:buFont typeface="Courier New" panose="02070309020205020404" pitchFamily="49" charset="0"/>
              <a:buChar char="o"/>
            </a:pPr>
            <a:r>
              <a:rPr lang="en-US" sz="1600" dirty="0">
                <a:latin typeface="Calibri" panose="020F0502020204030204" pitchFamily="34" charset="0"/>
                <a:ea typeface="Calibri" panose="020F0502020204030204" pitchFamily="34" charset="0"/>
                <a:cs typeface="Times New Roman" panose="02020603050405020304" pitchFamily="18" charset="0"/>
              </a:rPr>
              <a:t>Use “01” (zero-one) for Part I, “02” (zero-two) for Part II, etc.</a:t>
            </a:r>
            <a:br>
              <a:rPr lang="en-US" sz="1600" dirty="0">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600" dirty="0">
                <a:latin typeface="Calibri" panose="020F0502020204030204" pitchFamily="34" charset="0"/>
                <a:ea typeface="Calibri" panose="020F0502020204030204" pitchFamily="34" charset="0"/>
                <a:cs typeface="Times New Roman" panose="02020603050405020304" pitchFamily="18" charset="0"/>
              </a:rPr>
              <a:t>If the variable occurs on both the PC and the EZ forms, use the PC location.</a:t>
            </a:r>
          </a:p>
          <a:p>
            <a:pPr marL="457200" marR="0">
              <a:lnSpc>
                <a:spcPct val="107000"/>
              </a:lnSpc>
              <a:spcBef>
                <a:spcPts val="0"/>
              </a:spcBef>
              <a:spcAft>
                <a:spcPts val="800"/>
              </a:spcAft>
            </a:pPr>
            <a:r>
              <a:rPr lang="en-US" sz="1600" i="1" dirty="0">
                <a:latin typeface="Calibri" panose="020F0502020204030204" pitchFamily="34" charset="0"/>
                <a:ea typeface="Calibri" panose="020F0502020204030204" pitchFamily="34" charset="0"/>
                <a:cs typeface="Times New Roman" panose="02020603050405020304" pitchFamily="18" charset="0"/>
              </a:rPr>
              <a:t>For example: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i="1" dirty="0">
                <a:latin typeface="Calibri" panose="020F0502020204030204" pitchFamily="34" charset="0"/>
                <a:ea typeface="Calibri" panose="020F0502020204030204" pitchFamily="34" charset="0"/>
                <a:cs typeface="Times New Roman" panose="02020603050405020304" pitchFamily="18" charset="0"/>
              </a:rPr>
              <a:t>F9-PZ-03 refers to a variable found on Form 990, the variable exists both on the PC and the EZ versions of the form, and it is located on Part III of the form.</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1600" i="1" dirty="0">
                <a:latin typeface="Calibri" panose="020F0502020204030204" pitchFamily="34" charset="0"/>
                <a:ea typeface="Calibri" panose="020F0502020204030204" pitchFamily="34" charset="0"/>
                <a:cs typeface="Times New Roman" panose="02020603050405020304" pitchFamily="18" charset="0"/>
              </a:rPr>
              <a:t>SD-PC-06 refers to a variable found on Scheduled D, only 990-PC filers have to complete Schedule D so it is not relevant to the EZ filers, and the variables is on Part VI of the form.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r>
              <a:rPr lang="en-US" dirty="0"/>
              <a:t>Variable Name Prefix:</a:t>
            </a:r>
          </a:p>
        </p:txBody>
      </p:sp>
    </p:spTree>
    <p:extLst>
      <p:ext uri="{BB962C8B-B14F-4D97-AF65-F5344CB8AC3E}">
        <p14:creationId xmlns:p14="http://schemas.microsoft.com/office/powerpoint/2010/main" val="3200586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4836</TotalTime>
  <Words>316</Words>
  <Application>Microsoft Office PowerPoint</Application>
  <PresentationFormat>Widescreen</PresentationFormat>
  <Paragraphs>108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Calibri</vt:lpstr>
      <vt:lpstr>Courier New</vt:lpstr>
      <vt:lpstr>Euphemia</vt:lpstr>
      <vt:lpstr>Helvetica Neue</vt:lpstr>
      <vt:lpstr>inherit</vt:lpstr>
      <vt:lpstr>Symbol</vt:lpstr>
      <vt:lpstr>Times New Roman</vt:lpstr>
      <vt:lpstr>Wingdings</vt:lpstr>
      <vt:lpstr>Office Theme</vt:lpstr>
      <vt:lpstr>Building the IRS 990  E-Filer Database</vt:lpstr>
      <vt:lpstr>Amazon Web Server Page</vt:lpstr>
      <vt:lpstr>XML Documents</vt:lpstr>
      <vt:lpstr>XPATHs</vt:lpstr>
      <vt:lpstr>EXAMPLE: Current Year Program Service Revenue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Master Plan:</vt:lpstr>
      <vt:lpstr>We are documenting and posting the following open data assets:</vt:lpstr>
    </vt:vector>
  </TitlesOfParts>
  <Company>Syracuse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Cross-Sector Collaboration and Urban Revitalization  in Buffalo, NY</dc:title>
  <dc:creator>Jesse D Lecy</dc:creator>
  <cp:lastModifiedBy>jdlecy</cp:lastModifiedBy>
  <cp:revision>24</cp:revision>
  <dcterms:created xsi:type="dcterms:W3CDTF">2017-04-10T17:31:16Z</dcterms:created>
  <dcterms:modified xsi:type="dcterms:W3CDTF">2017-05-23T03:31:26Z</dcterms:modified>
</cp:coreProperties>
</file>