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B344-7D0B-E191-E2D7-F2A6354C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A39BC-613D-15D7-862F-04A2FD381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046F-2A18-F898-CB32-1C2BE006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753E-D810-49BC-A1DF-AD2A67B81C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CD10-47A4-312B-2A50-911214BD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2E91D-4E80-32F0-D00E-E2851E54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87C5-5543-4031-B6D7-A3519A0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1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2D76-641B-3F3A-2D36-583508F9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8DCC7-1EF4-1DF5-5059-C7DFD9E24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57AC8-3A19-4E6A-8B7E-2D37D5ED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753E-D810-49BC-A1DF-AD2A67B81C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21A32-E4C5-8EAB-8D5F-14FBB6F8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24373-0298-FF06-5F25-434FBF9C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87C5-5543-4031-B6D7-A3519A0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8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98F27-CE13-874F-482E-99F718E26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43374-EF4F-C861-4D2C-38249B69F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A25E2-86C5-5189-D402-59F7FBBB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753E-D810-49BC-A1DF-AD2A67B81C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158A9-575D-9066-51AD-314D4417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5F327-F0F6-A396-6A70-F749B5F8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87C5-5543-4031-B6D7-A3519A0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5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4A8D-5151-A436-CCE4-4CFAD2F6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B62A-B31E-2D64-B7E9-8D5AB3260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CC999-3A87-E476-3255-61A100BE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753E-D810-49BC-A1DF-AD2A67B81C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EF12-1C4C-B3F1-7297-AC2E269D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F9B5-7969-0831-0431-B88B4D4F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87C5-5543-4031-B6D7-A3519A0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A246-DA88-458F-E904-CCB5DB9C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2ABB1-9EB8-3DF4-BF10-41A43D65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2EE2C-8B24-D36A-E71B-028DFFB4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753E-D810-49BC-A1DF-AD2A67B81C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2A9B0-6EBD-B7C8-F0F9-74EEED85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D189C-B216-6D1D-4351-730092C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87C5-5543-4031-B6D7-A3519A0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B46E-5D4E-0667-0A84-6576FB5C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5E45-E663-012C-D15B-AC9B5B4D6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4526F-BF04-7444-83B3-5844648F4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2C48A-8506-3FDE-CBF0-12CCCDA9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753E-D810-49BC-A1DF-AD2A67B81C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3C46-4CDB-6736-0055-3812EA48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15A32-27D3-A4DE-9AE2-34AD52C2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87C5-5543-4031-B6D7-A3519A0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4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5890-1E84-44CC-CDEE-CF4DEFB5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ED2D8-3AC5-776D-2AF8-46CDAC6A1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47BF3-852A-8C63-565F-F1F30FD87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35CDA-EEC4-A283-57F9-A3267121F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04ABC-A178-E784-879B-3F555B491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8C2D7-0FBD-BCF6-F0ED-D1204094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753E-D810-49BC-A1DF-AD2A67B81C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8C6AD-C7CA-DE41-8757-29C22939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15DC0-1CD0-A42C-F7AE-FEFE052D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87C5-5543-4031-B6D7-A3519A0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3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45B1-AFDD-D4C2-A1E8-B4C722E7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7B4BF-128B-0B98-33D1-416F35E9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753E-D810-49BC-A1DF-AD2A67B81C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CCE9F-3076-547D-B1D3-A9BFD403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69A78-1E0E-4469-A7D9-F743ED45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87C5-5543-4031-B6D7-A3519A0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E218B-E0C2-5965-0DD8-7C0FBDCC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753E-D810-49BC-A1DF-AD2A67B81C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2F340-B46B-EB55-969A-5B64C4D1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FF2C4-AC23-D185-5AFD-F91916A8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87C5-5543-4031-B6D7-A3519A0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3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8121-A5F2-1720-E413-AE897FC6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6E62-4652-6004-67EF-95A5EC095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3F6A7-3E4F-8CA7-E2EF-7D995B01B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FFCA3-C275-AD1B-C4C2-4583378A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753E-D810-49BC-A1DF-AD2A67B81C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BB704-FC04-5DCE-FAFE-79EB8460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2CD74-B0E9-90A0-0F07-FE8B3171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87C5-5543-4031-B6D7-A3519A0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1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24E9-74C0-668D-21EE-3FEE0FE7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C4F5C-48D7-8B2A-D93E-EFD2A57AA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6C203-69B1-2F2F-C914-38096471A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FD5F-8A6D-8015-BFAD-A37076C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753E-D810-49BC-A1DF-AD2A67B81C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E8004-C767-526D-9449-992630E2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806EC-5975-BA5D-8D17-CE51310A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87C5-5543-4031-B6D7-A3519A0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3C19E-716E-A9F4-F5D0-22F73BD8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C8CC2-2024-107F-3133-95CE8A984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47D76-B76C-7373-6499-11D09C032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F1753E-D810-49BC-A1DF-AD2A67B81CD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E571-8638-B240-812C-2BF6F302B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DF04-17FD-F20C-4885-BA85D571D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4287C5-5543-4031-B6D7-A3519A0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8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78BC-1F14-4986-3047-6618DA6B5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0F169-250B-2EFA-0E69-4A1129DAB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7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693BDF30-7076-3DC0-ED58-6BA8D78A0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490" y="1784131"/>
            <a:ext cx="914400" cy="914400"/>
          </a:xfrm>
          <a:prstGeom prst="rect">
            <a:avLst/>
          </a:prstGeom>
        </p:spPr>
      </p:pic>
      <p:pic>
        <p:nvPicPr>
          <p:cNvPr id="9" name="Graphic 8" descr="Hamburger Menu Icon with solid fill">
            <a:extLst>
              <a:ext uri="{FF2B5EF4-FFF2-40B4-BE49-F238E27FC236}">
                <a16:creationId xmlns:a16="http://schemas.microsoft.com/office/drawing/2014/main" id="{28405DB7-7007-A104-BB14-5A681A935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490" y="2507463"/>
            <a:ext cx="914400" cy="914400"/>
          </a:xfrm>
          <a:prstGeom prst="rect">
            <a:avLst/>
          </a:prstGeom>
        </p:spPr>
      </p:pic>
      <p:pic>
        <p:nvPicPr>
          <p:cNvPr id="10" name="Graphic 9" descr="Hamburger Menu Icon with solid fill">
            <a:extLst>
              <a:ext uri="{FF2B5EF4-FFF2-40B4-BE49-F238E27FC236}">
                <a16:creationId xmlns:a16="http://schemas.microsoft.com/office/drawing/2014/main" id="{885128CC-3069-B11B-2FF7-C6736563B3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490" y="3954126"/>
            <a:ext cx="914400" cy="914400"/>
          </a:xfrm>
          <a:prstGeom prst="rect">
            <a:avLst/>
          </a:prstGeom>
        </p:spPr>
      </p:pic>
      <p:pic>
        <p:nvPicPr>
          <p:cNvPr id="14" name="Graphic 13" descr="Hamburger Menu Icon with solid fill">
            <a:extLst>
              <a:ext uri="{FF2B5EF4-FFF2-40B4-BE49-F238E27FC236}">
                <a16:creationId xmlns:a16="http://schemas.microsoft.com/office/drawing/2014/main" id="{BDD16522-B8EF-5194-4858-8413C288D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490" y="1060800"/>
            <a:ext cx="914400" cy="914400"/>
          </a:xfrm>
          <a:prstGeom prst="rect">
            <a:avLst/>
          </a:prstGeom>
        </p:spPr>
      </p:pic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6A17DE64-1ACB-19C8-66E1-DB349DDC6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490" y="3230794"/>
            <a:ext cx="914400" cy="914400"/>
          </a:xfrm>
          <a:prstGeom prst="rect">
            <a:avLst/>
          </a:prstGeom>
        </p:spPr>
      </p:pic>
      <p:pic>
        <p:nvPicPr>
          <p:cNvPr id="16" name="Graphic 15" descr="Hamburger Menu Icon with solid fill">
            <a:extLst>
              <a:ext uri="{FF2B5EF4-FFF2-40B4-BE49-F238E27FC236}">
                <a16:creationId xmlns:a16="http://schemas.microsoft.com/office/drawing/2014/main" id="{6D70E14A-D101-1D1D-74F2-C9D16C469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490" y="4677457"/>
            <a:ext cx="914400" cy="914400"/>
          </a:xfrm>
          <a:prstGeom prst="rect">
            <a:avLst/>
          </a:prstGeom>
        </p:spPr>
      </p:pic>
      <p:pic>
        <p:nvPicPr>
          <p:cNvPr id="18" name="Graphic 17" descr="Hamburger Menu Icon with solid fill">
            <a:extLst>
              <a:ext uri="{FF2B5EF4-FFF2-40B4-BE49-F238E27FC236}">
                <a16:creationId xmlns:a16="http://schemas.microsoft.com/office/drawing/2014/main" id="{7C36475F-56B1-2ECF-9A5C-BE6A8E57B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4871" y="3884632"/>
            <a:ext cx="914400" cy="914400"/>
          </a:xfrm>
          <a:prstGeom prst="rect">
            <a:avLst/>
          </a:prstGeom>
        </p:spPr>
      </p:pic>
      <p:pic>
        <p:nvPicPr>
          <p:cNvPr id="19" name="Graphic 18" descr="Hamburger Menu Icon with solid fill">
            <a:extLst>
              <a:ext uri="{FF2B5EF4-FFF2-40B4-BE49-F238E27FC236}">
                <a16:creationId xmlns:a16="http://schemas.microsoft.com/office/drawing/2014/main" id="{CA35DD48-48B8-A6AE-CDD7-651ECB14A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1868" y="3884632"/>
            <a:ext cx="914400" cy="914400"/>
          </a:xfrm>
          <a:prstGeom prst="rect">
            <a:avLst/>
          </a:prstGeom>
        </p:spPr>
      </p:pic>
      <p:pic>
        <p:nvPicPr>
          <p:cNvPr id="21" name="Graphic 20" descr="Hamburger Menu Icon with solid fill">
            <a:extLst>
              <a:ext uri="{FF2B5EF4-FFF2-40B4-BE49-F238E27FC236}">
                <a16:creationId xmlns:a16="http://schemas.microsoft.com/office/drawing/2014/main" id="{DC8D1618-CC67-7F0F-D777-C8241E3FA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1868" y="4677457"/>
            <a:ext cx="914400" cy="914400"/>
          </a:xfrm>
          <a:prstGeom prst="rect">
            <a:avLst/>
          </a:prstGeom>
        </p:spPr>
      </p:pic>
      <p:pic>
        <p:nvPicPr>
          <p:cNvPr id="22" name="Graphic 21" descr="Hamburger Menu Icon with solid fill">
            <a:extLst>
              <a:ext uri="{FF2B5EF4-FFF2-40B4-BE49-F238E27FC236}">
                <a16:creationId xmlns:a16="http://schemas.microsoft.com/office/drawing/2014/main" id="{D32DF857-1E0E-3B42-35B2-99FCED937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4871" y="4677457"/>
            <a:ext cx="914400" cy="914400"/>
          </a:xfrm>
          <a:prstGeom prst="rect">
            <a:avLst/>
          </a:prstGeom>
        </p:spPr>
      </p:pic>
      <p:pic>
        <p:nvPicPr>
          <p:cNvPr id="23" name="Graphic 22" descr="Hamburger Menu Icon with solid fill">
            <a:extLst>
              <a:ext uri="{FF2B5EF4-FFF2-40B4-BE49-F238E27FC236}">
                <a16:creationId xmlns:a16="http://schemas.microsoft.com/office/drawing/2014/main" id="{BEC28D2A-F6DC-5D51-79D8-B167727F4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8581" y="2507463"/>
            <a:ext cx="914400" cy="914400"/>
          </a:xfrm>
          <a:prstGeom prst="rect">
            <a:avLst/>
          </a:prstGeom>
        </p:spPr>
      </p:pic>
      <p:pic>
        <p:nvPicPr>
          <p:cNvPr id="24" name="Graphic 23" descr="Hamburger Menu Icon with solid fill">
            <a:extLst>
              <a:ext uri="{FF2B5EF4-FFF2-40B4-BE49-F238E27FC236}">
                <a16:creationId xmlns:a16="http://schemas.microsoft.com/office/drawing/2014/main" id="{CD9A4F8A-619C-CA01-F856-66D9FEC36E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8581" y="3954126"/>
            <a:ext cx="914400" cy="914400"/>
          </a:xfrm>
          <a:prstGeom prst="rect">
            <a:avLst/>
          </a:prstGeom>
        </p:spPr>
      </p:pic>
      <p:pic>
        <p:nvPicPr>
          <p:cNvPr id="25" name="Graphic 24" descr="Hamburger Menu Icon with solid fill">
            <a:extLst>
              <a:ext uri="{FF2B5EF4-FFF2-40B4-BE49-F238E27FC236}">
                <a16:creationId xmlns:a16="http://schemas.microsoft.com/office/drawing/2014/main" id="{FB9A3545-3D0F-78CE-A1BF-9E98DB28A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8581" y="3230794"/>
            <a:ext cx="914400" cy="914400"/>
          </a:xfrm>
          <a:prstGeom prst="rect">
            <a:avLst/>
          </a:prstGeom>
        </p:spPr>
      </p:pic>
      <p:pic>
        <p:nvPicPr>
          <p:cNvPr id="26" name="Graphic 25" descr="Hamburger Menu Icon with solid fill">
            <a:extLst>
              <a:ext uri="{FF2B5EF4-FFF2-40B4-BE49-F238E27FC236}">
                <a16:creationId xmlns:a16="http://schemas.microsoft.com/office/drawing/2014/main" id="{EEDBB4BD-F8F5-1F0D-1424-E67FC5FA30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8581" y="4677457"/>
            <a:ext cx="914400" cy="914400"/>
          </a:xfrm>
          <a:prstGeom prst="rect">
            <a:avLst/>
          </a:prstGeom>
        </p:spPr>
      </p:pic>
      <p:pic>
        <p:nvPicPr>
          <p:cNvPr id="28" name="Graphic 27" descr="Database with solid fill">
            <a:extLst>
              <a:ext uri="{FF2B5EF4-FFF2-40B4-BE49-F238E27FC236}">
                <a16:creationId xmlns:a16="http://schemas.microsoft.com/office/drawing/2014/main" id="{79DD700C-17AC-51FE-65BD-BD1D1B520C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32278" y="3521868"/>
            <a:ext cx="457200" cy="457200"/>
          </a:xfrm>
          <a:prstGeom prst="rect">
            <a:avLst/>
          </a:prstGeom>
        </p:spPr>
      </p:pic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7A00C1AC-68B2-8C89-048D-E9577BFE41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24828" y="3705799"/>
            <a:ext cx="914400" cy="914400"/>
          </a:xfrm>
          <a:prstGeom prst="rect">
            <a:avLst/>
          </a:prstGeom>
        </p:spPr>
      </p:pic>
      <p:pic>
        <p:nvPicPr>
          <p:cNvPr id="31" name="Graphic 30" descr="Database with solid fill">
            <a:extLst>
              <a:ext uri="{FF2B5EF4-FFF2-40B4-BE49-F238E27FC236}">
                <a16:creationId xmlns:a16="http://schemas.microsoft.com/office/drawing/2014/main" id="{39A271D1-3977-F8F4-DAFE-8E506351CE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0361" y="3521868"/>
            <a:ext cx="457200" cy="457200"/>
          </a:xfrm>
          <a:prstGeom prst="rect">
            <a:avLst/>
          </a:prstGeom>
        </p:spPr>
      </p:pic>
      <p:pic>
        <p:nvPicPr>
          <p:cNvPr id="32" name="Graphic 31" descr="Database with solid fill">
            <a:extLst>
              <a:ext uri="{FF2B5EF4-FFF2-40B4-BE49-F238E27FC236}">
                <a16:creationId xmlns:a16="http://schemas.microsoft.com/office/drawing/2014/main" id="{70FBF0DF-79E5-40D9-0EE2-9D6E984FB1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5644" y="3521868"/>
            <a:ext cx="457200" cy="457200"/>
          </a:xfrm>
          <a:prstGeom prst="rect">
            <a:avLst/>
          </a:prstGeom>
        </p:spPr>
      </p:pic>
      <p:pic>
        <p:nvPicPr>
          <p:cNvPr id="33" name="Graphic 32" descr="Database with solid fill">
            <a:extLst>
              <a:ext uri="{FF2B5EF4-FFF2-40B4-BE49-F238E27FC236}">
                <a16:creationId xmlns:a16="http://schemas.microsoft.com/office/drawing/2014/main" id="{14FFB9A9-7DC9-7F09-2571-20A0F86668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3726" y="3521868"/>
            <a:ext cx="457200" cy="457200"/>
          </a:xfrm>
          <a:prstGeom prst="rect">
            <a:avLst/>
          </a:prstGeom>
        </p:spPr>
      </p:pic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5AC2F639-54FB-98B2-D901-FA05F7775C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32278" y="3938752"/>
            <a:ext cx="457200" cy="457200"/>
          </a:xfrm>
          <a:prstGeom prst="rect">
            <a:avLst/>
          </a:prstGeom>
        </p:spPr>
      </p:pic>
      <p:pic>
        <p:nvPicPr>
          <p:cNvPr id="35" name="Graphic 34" descr="Database with solid fill">
            <a:extLst>
              <a:ext uri="{FF2B5EF4-FFF2-40B4-BE49-F238E27FC236}">
                <a16:creationId xmlns:a16="http://schemas.microsoft.com/office/drawing/2014/main" id="{23AFDE84-F483-C7F9-0FD4-89275E791C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0361" y="3938752"/>
            <a:ext cx="457200" cy="457200"/>
          </a:xfrm>
          <a:prstGeom prst="rect">
            <a:avLst/>
          </a:prstGeom>
        </p:spPr>
      </p:pic>
      <p:pic>
        <p:nvPicPr>
          <p:cNvPr id="36" name="Graphic 35" descr="Database with solid fill">
            <a:extLst>
              <a:ext uri="{FF2B5EF4-FFF2-40B4-BE49-F238E27FC236}">
                <a16:creationId xmlns:a16="http://schemas.microsoft.com/office/drawing/2014/main" id="{35D662BE-7DEA-6047-3BD6-A21CC440E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5644" y="3938752"/>
            <a:ext cx="457200" cy="457200"/>
          </a:xfrm>
          <a:prstGeom prst="rect">
            <a:avLst/>
          </a:prstGeom>
        </p:spPr>
      </p:pic>
      <p:pic>
        <p:nvPicPr>
          <p:cNvPr id="37" name="Graphic 36" descr="Database with solid fill">
            <a:extLst>
              <a:ext uri="{FF2B5EF4-FFF2-40B4-BE49-F238E27FC236}">
                <a16:creationId xmlns:a16="http://schemas.microsoft.com/office/drawing/2014/main" id="{09F4384C-AF60-6BDE-1625-A58B7533B5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3726" y="3938752"/>
            <a:ext cx="457200" cy="457200"/>
          </a:xfrm>
          <a:prstGeom prst="rect">
            <a:avLst/>
          </a:prstGeom>
        </p:spPr>
      </p:pic>
      <p:pic>
        <p:nvPicPr>
          <p:cNvPr id="42" name="Graphic 41" descr="Database with solid fill">
            <a:extLst>
              <a:ext uri="{FF2B5EF4-FFF2-40B4-BE49-F238E27FC236}">
                <a16:creationId xmlns:a16="http://schemas.microsoft.com/office/drawing/2014/main" id="{6D0A073B-D92D-0A89-AE30-46DE1F15CA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32279" y="4620199"/>
            <a:ext cx="457200" cy="457200"/>
          </a:xfrm>
          <a:prstGeom prst="rect">
            <a:avLst/>
          </a:prstGeom>
        </p:spPr>
      </p:pic>
      <p:pic>
        <p:nvPicPr>
          <p:cNvPr id="43" name="Graphic 42" descr="Database with solid fill">
            <a:extLst>
              <a:ext uri="{FF2B5EF4-FFF2-40B4-BE49-F238E27FC236}">
                <a16:creationId xmlns:a16="http://schemas.microsoft.com/office/drawing/2014/main" id="{933A39C0-7762-8BF1-B3A5-4B1C4F54A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0361" y="4620199"/>
            <a:ext cx="457200" cy="457200"/>
          </a:xfrm>
          <a:prstGeom prst="rect">
            <a:avLst/>
          </a:prstGeom>
        </p:spPr>
      </p:pic>
      <p:pic>
        <p:nvPicPr>
          <p:cNvPr id="44" name="Graphic 43" descr="Database with solid fill">
            <a:extLst>
              <a:ext uri="{FF2B5EF4-FFF2-40B4-BE49-F238E27FC236}">
                <a16:creationId xmlns:a16="http://schemas.microsoft.com/office/drawing/2014/main" id="{31FA9177-183C-7615-AA6D-9B72985355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32279" y="5037083"/>
            <a:ext cx="457200" cy="457200"/>
          </a:xfrm>
          <a:prstGeom prst="rect">
            <a:avLst/>
          </a:prstGeom>
        </p:spPr>
      </p:pic>
      <p:pic>
        <p:nvPicPr>
          <p:cNvPr id="45" name="Graphic 44" descr="Database with solid fill">
            <a:extLst>
              <a:ext uri="{FF2B5EF4-FFF2-40B4-BE49-F238E27FC236}">
                <a16:creationId xmlns:a16="http://schemas.microsoft.com/office/drawing/2014/main" id="{407341DF-27BD-F6FB-AE02-FAA5CC9D7C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0361" y="5037083"/>
            <a:ext cx="457200" cy="457200"/>
          </a:xfrm>
          <a:prstGeom prst="rect">
            <a:avLst/>
          </a:prstGeom>
        </p:spPr>
      </p:pic>
      <p:pic>
        <p:nvPicPr>
          <p:cNvPr id="46" name="Graphic 45" descr="Database with solid fill">
            <a:extLst>
              <a:ext uri="{FF2B5EF4-FFF2-40B4-BE49-F238E27FC236}">
                <a16:creationId xmlns:a16="http://schemas.microsoft.com/office/drawing/2014/main" id="{8C800836-351F-A37C-72E4-0C18026CD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5643" y="4620199"/>
            <a:ext cx="457200" cy="457200"/>
          </a:xfrm>
          <a:prstGeom prst="rect">
            <a:avLst/>
          </a:prstGeom>
        </p:spPr>
      </p:pic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8E6CE4E5-B6B3-7022-C74B-5A4C500FFD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3725" y="4620199"/>
            <a:ext cx="457200" cy="457200"/>
          </a:xfrm>
          <a:prstGeom prst="rect">
            <a:avLst/>
          </a:prstGeom>
        </p:spPr>
      </p:pic>
      <p:pic>
        <p:nvPicPr>
          <p:cNvPr id="48" name="Graphic 47" descr="Database with solid fill">
            <a:extLst>
              <a:ext uri="{FF2B5EF4-FFF2-40B4-BE49-F238E27FC236}">
                <a16:creationId xmlns:a16="http://schemas.microsoft.com/office/drawing/2014/main" id="{DBB12336-C0DF-E09F-F9F6-E55C9996FC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5643" y="5037083"/>
            <a:ext cx="457200" cy="457200"/>
          </a:xfrm>
          <a:prstGeom prst="rect">
            <a:avLst/>
          </a:prstGeom>
        </p:spPr>
      </p:pic>
      <p:pic>
        <p:nvPicPr>
          <p:cNvPr id="49" name="Graphic 48" descr="Database with solid fill">
            <a:extLst>
              <a:ext uri="{FF2B5EF4-FFF2-40B4-BE49-F238E27FC236}">
                <a16:creationId xmlns:a16="http://schemas.microsoft.com/office/drawing/2014/main" id="{B2DB603D-13AF-BBD3-9F50-8C377C29E7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3725" y="5037083"/>
            <a:ext cx="457200" cy="457200"/>
          </a:xfrm>
          <a:prstGeom prst="rect">
            <a:avLst/>
          </a:prstGeom>
        </p:spPr>
      </p:pic>
      <p:pic>
        <p:nvPicPr>
          <p:cNvPr id="50" name="Graphic 49" descr="Database outline">
            <a:extLst>
              <a:ext uri="{FF2B5EF4-FFF2-40B4-BE49-F238E27FC236}">
                <a16:creationId xmlns:a16="http://schemas.microsoft.com/office/drawing/2014/main" id="{97B1C85E-8661-58D8-7F7F-90874521E8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9379" y="3705799"/>
            <a:ext cx="914400" cy="914400"/>
          </a:xfrm>
          <a:prstGeom prst="rect">
            <a:avLst/>
          </a:prstGeom>
        </p:spPr>
      </p:pic>
      <p:pic>
        <p:nvPicPr>
          <p:cNvPr id="51" name="Graphic 50" descr="Database outline">
            <a:extLst>
              <a:ext uri="{FF2B5EF4-FFF2-40B4-BE49-F238E27FC236}">
                <a16:creationId xmlns:a16="http://schemas.microsoft.com/office/drawing/2014/main" id="{4D1E9B51-49E5-EFFF-1755-C9452431AA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5497" y="4584903"/>
            <a:ext cx="914400" cy="914400"/>
          </a:xfrm>
          <a:prstGeom prst="rect">
            <a:avLst/>
          </a:prstGeom>
        </p:spPr>
      </p:pic>
      <p:pic>
        <p:nvPicPr>
          <p:cNvPr id="52" name="Graphic 51" descr="Database outline">
            <a:extLst>
              <a:ext uri="{FF2B5EF4-FFF2-40B4-BE49-F238E27FC236}">
                <a16:creationId xmlns:a16="http://schemas.microsoft.com/office/drawing/2014/main" id="{86218245-377C-9192-0EE7-E78D3F24DA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66976" y="45798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0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693BDF30-7076-3DC0-ED58-6BA8D78A0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7007" y="964325"/>
            <a:ext cx="914400" cy="914400"/>
          </a:xfrm>
          <a:prstGeom prst="rect">
            <a:avLst/>
          </a:prstGeom>
        </p:spPr>
      </p:pic>
      <p:pic>
        <p:nvPicPr>
          <p:cNvPr id="9" name="Graphic 8" descr="Hamburger Menu Icon with solid fill">
            <a:extLst>
              <a:ext uri="{FF2B5EF4-FFF2-40B4-BE49-F238E27FC236}">
                <a16:creationId xmlns:a16="http://schemas.microsoft.com/office/drawing/2014/main" id="{28405DB7-7007-A104-BB14-5A681A935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7007" y="1687657"/>
            <a:ext cx="914400" cy="914400"/>
          </a:xfrm>
          <a:prstGeom prst="rect">
            <a:avLst/>
          </a:prstGeom>
        </p:spPr>
      </p:pic>
      <p:pic>
        <p:nvPicPr>
          <p:cNvPr id="10" name="Graphic 9" descr="Hamburger Menu Icon with solid fill">
            <a:extLst>
              <a:ext uri="{FF2B5EF4-FFF2-40B4-BE49-F238E27FC236}">
                <a16:creationId xmlns:a16="http://schemas.microsoft.com/office/drawing/2014/main" id="{885128CC-3069-B11B-2FF7-C6736563B3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7007" y="3134320"/>
            <a:ext cx="914400" cy="914400"/>
          </a:xfrm>
          <a:prstGeom prst="rect">
            <a:avLst/>
          </a:prstGeom>
        </p:spPr>
      </p:pic>
      <p:pic>
        <p:nvPicPr>
          <p:cNvPr id="14" name="Graphic 13" descr="Hamburger Menu Icon with solid fill">
            <a:extLst>
              <a:ext uri="{FF2B5EF4-FFF2-40B4-BE49-F238E27FC236}">
                <a16:creationId xmlns:a16="http://schemas.microsoft.com/office/drawing/2014/main" id="{BDD16522-B8EF-5194-4858-8413C288D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7007" y="240994"/>
            <a:ext cx="914400" cy="914400"/>
          </a:xfrm>
          <a:prstGeom prst="rect">
            <a:avLst/>
          </a:prstGeom>
        </p:spPr>
      </p:pic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6A17DE64-1ACB-19C8-66E1-DB349DDC6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7007" y="2410988"/>
            <a:ext cx="914400" cy="914400"/>
          </a:xfrm>
          <a:prstGeom prst="rect">
            <a:avLst/>
          </a:prstGeom>
        </p:spPr>
      </p:pic>
      <p:pic>
        <p:nvPicPr>
          <p:cNvPr id="16" name="Graphic 15" descr="Hamburger Menu Icon with solid fill">
            <a:extLst>
              <a:ext uri="{FF2B5EF4-FFF2-40B4-BE49-F238E27FC236}">
                <a16:creationId xmlns:a16="http://schemas.microsoft.com/office/drawing/2014/main" id="{6D70E14A-D101-1D1D-74F2-C9D16C469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7007" y="3857651"/>
            <a:ext cx="914400" cy="914400"/>
          </a:xfrm>
          <a:prstGeom prst="rect">
            <a:avLst/>
          </a:prstGeom>
        </p:spPr>
      </p:pic>
      <p:pic>
        <p:nvPicPr>
          <p:cNvPr id="23" name="Graphic 22" descr="Hamburger Menu Icon with solid fill">
            <a:extLst>
              <a:ext uri="{FF2B5EF4-FFF2-40B4-BE49-F238E27FC236}">
                <a16:creationId xmlns:a16="http://schemas.microsoft.com/office/drawing/2014/main" id="{BEC28D2A-F6DC-5D51-79D8-B167727F4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4098" y="1687657"/>
            <a:ext cx="914400" cy="914400"/>
          </a:xfrm>
          <a:prstGeom prst="rect">
            <a:avLst/>
          </a:prstGeom>
        </p:spPr>
      </p:pic>
      <p:pic>
        <p:nvPicPr>
          <p:cNvPr id="24" name="Graphic 23" descr="Hamburger Menu Icon with solid fill">
            <a:extLst>
              <a:ext uri="{FF2B5EF4-FFF2-40B4-BE49-F238E27FC236}">
                <a16:creationId xmlns:a16="http://schemas.microsoft.com/office/drawing/2014/main" id="{CD9A4F8A-619C-CA01-F856-66D9FEC36E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4098" y="3134320"/>
            <a:ext cx="914400" cy="914400"/>
          </a:xfrm>
          <a:prstGeom prst="rect">
            <a:avLst/>
          </a:prstGeom>
        </p:spPr>
      </p:pic>
      <p:pic>
        <p:nvPicPr>
          <p:cNvPr id="25" name="Graphic 24" descr="Hamburger Menu Icon with solid fill">
            <a:extLst>
              <a:ext uri="{FF2B5EF4-FFF2-40B4-BE49-F238E27FC236}">
                <a16:creationId xmlns:a16="http://schemas.microsoft.com/office/drawing/2014/main" id="{FB9A3545-3D0F-78CE-A1BF-9E98DB28A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4098" y="2410988"/>
            <a:ext cx="914400" cy="914400"/>
          </a:xfrm>
          <a:prstGeom prst="rect">
            <a:avLst/>
          </a:prstGeom>
        </p:spPr>
      </p:pic>
      <p:pic>
        <p:nvPicPr>
          <p:cNvPr id="26" name="Graphic 25" descr="Hamburger Menu Icon with solid fill">
            <a:extLst>
              <a:ext uri="{FF2B5EF4-FFF2-40B4-BE49-F238E27FC236}">
                <a16:creationId xmlns:a16="http://schemas.microsoft.com/office/drawing/2014/main" id="{EEDBB4BD-F8F5-1F0D-1424-E67FC5FA30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4098" y="3857651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3B8903-21F5-590B-6C0A-04685D275224}"/>
              </a:ext>
            </a:extLst>
          </p:cNvPr>
          <p:cNvSpPr/>
          <p:nvPr/>
        </p:nvSpPr>
        <p:spPr>
          <a:xfrm>
            <a:off x="0" y="5097517"/>
            <a:ext cx="12192000" cy="17604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05980-FFBB-1AC4-4A6E-17E81FF08D58}"/>
              </a:ext>
            </a:extLst>
          </p:cNvPr>
          <p:cNvSpPr txBox="1"/>
          <p:nvPr/>
        </p:nvSpPr>
        <p:spPr>
          <a:xfrm>
            <a:off x="1415441" y="5524343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index &lt;- </a:t>
            </a:r>
            <a:r>
              <a:rPr lang="en-US" dirty="0" err="1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build_index</a:t>
            </a: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index &lt;- filter( </a:t>
            </a:r>
            <a:r>
              <a:rPr lang="en-US" dirty="0" err="1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form.type</a:t>
            </a: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 %in% c(“990”,“990EZ”) )</a:t>
            </a:r>
          </a:p>
        </p:txBody>
      </p:sp>
    </p:spTree>
    <p:extLst>
      <p:ext uri="{BB962C8B-B14F-4D97-AF65-F5344CB8AC3E}">
        <p14:creationId xmlns:p14="http://schemas.microsoft.com/office/powerpoint/2010/main" val="409694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Hamburger Menu Icon with solid fill">
            <a:extLst>
              <a:ext uri="{FF2B5EF4-FFF2-40B4-BE49-F238E27FC236}">
                <a16:creationId xmlns:a16="http://schemas.microsoft.com/office/drawing/2014/main" id="{7C36475F-56B1-2ECF-9A5C-BE6A8E57B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8910" y="2469191"/>
            <a:ext cx="914400" cy="914400"/>
          </a:xfrm>
          <a:prstGeom prst="rect">
            <a:avLst/>
          </a:prstGeom>
        </p:spPr>
      </p:pic>
      <p:pic>
        <p:nvPicPr>
          <p:cNvPr id="19" name="Graphic 18" descr="Hamburger Menu Icon with solid fill">
            <a:extLst>
              <a:ext uri="{FF2B5EF4-FFF2-40B4-BE49-F238E27FC236}">
                <a16:creationId xmlns:a16="http://schemas.microsoft.com/office/drawing/2014/main" id="{CA35DD48-48B8-A6AE-CDD7-651ECB14A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5907" y="2469191"/>
            <a:ext cx="914400" cy="914400"/>
          </a:xfrm>
          <a:prstGeom prst="rect">
            <a:avLst/>
          </a:prstGeom>
        </p:spPr>
      </p:pic>
      <p:pic>
        <p:nvPicPr>
          <p:cNvPr id="21" name="Graphic 20" descr="Hamburger Menu Icon with solid fill">
            <a:extLst>
              <a:ext uri="{FF2B5EF4-FFF2-40B4-BE49-F238E27FC236}">
                <a16:creationId xmlns:a16="http://schemas.microsoft.com/office/drawing/2014/main" id="{DC8D1618-CC67-7F0F-D777-C8241E3F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5907" y="3262016"/>
            <a:ext cx="914400" cy="914400"/>
          </a:xfrm>
          <a:prstGeom prst="rect">
            <a:avLst/>
          </a:prstGeom>
        </p:spPr>
      </p:pic>
      <p:pic>
        <p:nvPicPr>
          <p:cNvPr id="22" name="Graphic 21" descr="Hamburger Menu Icon with solid fill">
            <a:extLst>
              <a:ext uri="{FF2B5EF4-FFF2-40B4-BE49-F238E27FC236}">
                <a16:creationId xmlns:a16="http://schemas.microsoft.com/office/drawing/2014/main" id="{D32DF857-1E0E-3B42-35B2-99FCED937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8910" y="3262016"/>
            <a:ext cx="914400" cy="914400"/>
          </a:xfrm>
          <a:prstGeom prst="rect">
            <a:avLst/>
          </a:prstGeom>
        </p:spPr>
      </p:pic>
      <p:pic>
        <p:nvPicPr>
          <p:cNvPr id="23" name="Graphic 22" descr="Hamburger Menu Icon with solid fill">
            <a:extLst>
              <a:ext uri="{FF2B5EF4-FFF2-40B4-BE49-F238E27FC236}">
                <a16:creationId xmlns:a16="http://schemas.microsoft.com/office/drawing/2014/main" id="{BEC28D2A-F6DC-5D51-79D8-B167727F4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2620" y="1092022"/>
            <a:ext cx="914400" cy="914400"/>
          </a:xfrm>
          <a:prstGeom prst="rect">
            <a:avLst/>
          </a:prstGeom>
        </p:spPr>
      </p:pic>
      <p:pic>
        <p:nvPicPr>
          <p:cNvPr id="24" name="Graphic 23" descr="Hamburger Menu Icon with solid fill">
            <a:extLst>
              <a:ext uri="{FF2B5EF4-FFF2-40B4-BE49-F238E27FC236}">
                <a16:creationId xmlns:a16="http://schemas.microsoft.com/office/drawing/2014/main" id="{CD9A4F8A-619C-CA01-F856-66D9FEC36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2620" y="2538685"/>
            <a:ext cx="914400" cy="914400"/>
          </a:xfrm>
          <a:prstGeom prst="rect">
            <a:avLst/>
          </a:prstGeom>
        </p:spPr>
      </p:pic>
      <p:pic>
        <p:nvPicPr>
          <p:cNvPr id="25" name="Graphic 24" descr="Hamburger Menu Icon with solid fill">
            <a:extLst>
              <a:ext uri="{FF2B5EF4-FFF2-40B4-BE49-F238E27FC236}">
                <a16:creationId xmlns:a16="http://schemas.microsoft.com/office/drawing/2014/main" id="{FB9A3545-3D0F-78CE-A1BF-9E98DB28A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2620" y="1815353"/>
            <a:ext cx="914400" cy="914400"/>
          </a:xfrm>
          <a:prstGeom prst="rect">
            <a:avLst/>
          </a:prstGeom>
        </p:spPr>
      </p:pic>
      <p:pic>
        <p:nvPicPr>
          <p:cNvPr id="26" name="Graphic 25" descr="Hamburger Menu Icon with solid fill">
            <a:extLst>
              <a:ext uri="{FF2B5EF4-FFF2-40B4-BE49-F238E27FC236}">
                <a16:creationId xmlns:a16="http://schemas.microsoft.com/office/drawing/2014/main" id="{EEDBB4BD-F8F5-1F0D-1424-E67FC5FA3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2620" y="3262016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AC571E-BA91-2770-1B6E-4D6065113FAA}"/>
              </a:ext>
            </a:extLst>
          </p:cNvPr>
          <p:cNvSpPr/>
          <p:nvPr/>
        </p:nvSpPr>
        <p:spPr>
          <a:xfrm>
            <a:off x="0" y="5097517"/>
            <a:ext cx="12192000" cy="17604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DD2DF-4E0D-067C-B5B7-EC5DE1B05524}"/>
              </a:ext>
            </a:extLst>
          </p:cNvPr>
          <p:cNvSpPr txBox="1"/>
          <p:nvPr/>
        </p:nvSpPr>
        <p:spPr>
          <a:xfrm>
            <a:off x="1415441" y="5524343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index &lt;- </a:t>
            </a:r>
            <a:r>
              <a:rPr lang="en-US" dirty="0" err="1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build_index</a:t>
            </a: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index &lt;- filter( </a:t>
            </a:r>
            <a:r>
              <a:rPr lang="en-US" dirty="0" err="1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form.type</a:t>
            </a: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 %in% c(“990”,“990EZ”) )</a:t>
            </a:r>
          </a:p>
        </p:txBody>
      </p:sp>
    </p:spTree>
    <p:extLst>
      <p:ext uri="{BB962C8B-B14F-4D97-AF65-F5344CB8AC3E}">
        <p14:creationId xmlns:p14="http://schemas.microsoft.com/office/powerpoint/2010/main" val="156830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Hamburger Menu Icon with solid fill">
            <a:extLst>
              <a:ext uri="{FF2B5EF4-FFF2-40B4-BE49-F238E27FC236}">
                <a16:creationId xmlns:a16="http://schemas.microsoft.com/office/drawing/2014/main" id="{7C36475F-56B1-2ECF-9A5C-BE6A8E57B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945" y="1955624"/>
            <a:ext cx="914400" cy="914400"/>
          </a:xfrm>
          <a:prstGeom prst="rect">
            <a:avLst/>
          </a:prstGeom>
        </p:spPr>
      </p:pic>
      <p:pic>
        <p:nvPicPr>
          <p:cNvPr id="19" name="Graphic 18" descr="Hamburger Menu Icon with solid fill">
            <a:extLst>
              <a:ext uri="{FF2B5EF4-FFF2-40B4-BE49-F238E27FC236}">
                <a16:creationId xmlns:a16="http://schemas.microsoft.com/office/drawing/2014/main" id="{CA35DD48-48B8-A6AE-CDD7-651ECB14A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6942" y="1955624"/>
            <a:ext cx="914400" cy="914400"/>
          </a:xfrm>
          <a:prstGeom prst="rect">
            <a:avLst/>
          </a:prstGeom>
        </p:spPr>
      </p:pic>
      <p:pic>
        <p:nvPicPr>
          <p:cNvPr id="21" name="Graphic 20" descr="Hamburger Menu Icon with solid fill">
            <a:extLst>
              <a:ext uri="{FF2B5EF4-FFF2-40B4-BE49-F238E27FC236}">
                <a16:creationId xmlns:a16="http://schemas.microsoft.com/office/drawing/2014/main" id="{DC8D1618-CC67-7F0F-D777-C8241E3F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6942" y="2748449"/>
            <a:ext cx="914400" cy="914400"/>
          </a:xfrm>
          <a:prstGeom prst="rect">
            <a:avLst/>
          </a:prstGeom>
        </p:spPr>
      </p:pic>
      <p:pic>
        <p:nvPicPr>
          <p:cNvPr id="22" name="Graphic 21" descr="Hamburger Menu Icon with solid fill">
            <a:extLst>
              <a:ext uri="{FF2B5EF4-FFF2-40B4-BE49-F238E27FC236}">
                <a16:creationId xmlns:a16="http://schemas.microsoft.com/office/drawing/2014/main" id="{D32DF857-1E0E-3B42-35B2-99FCED937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9945" y="2748449"/>
            <a:ext cx="914400" cy="914400"/>
          </a:xfrm>
          <a:prstGeom prst="rect">
            <a:avLst/>
          </a:prstGeom>
        </p:spPr>
      </p:pic>
      <p:pic>
        <p:nvPicPr>
          <p:cNvPr id="28" name="Graphic 27" descr="Database with solid fill">
            <a:extLst>
              <a:ext uri="{FF2B5EF4-FFF2-40B4-BE49-F238E27FC236}">
                <a16:creationId xmlns:a16="http://schemas.microsoft.com/office/drawing/2014/main" id="{79DD700C-17AC-51FE-65BD-BD1D1B520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67352" y="1592860"/>
            <a:ext cx="457200" cy="457200"/>
          </a:xfrm>
          <a:prstGeom prst="rect">
            <a:avLst/>
          </a:prstGeom>
        </p:spPr>
      </p:pic>
      <p:pic>
        <p:nvPicPr>
          <p:cNvPr id="31" name="Graphic 30" descr="Database with solid fill">
            <a:extLst>
              <a:ext uri="{FF2B5EF4-FFF2-40B4-BE49-F238E27FC236}">
                <a16:creationId xmlns:a16="http://schemas.microsoft.com/office/drawing/2014/main" id="{39A271D1-3977-F8F4-DAFE-8E506351C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5435" y="1592860"/>
            <a:ext cx="457200" cy="457200"/>
          </a:xfrm>
          <a:prstGeom prst="rect">
            <a:avLst/>
          </a:prstGeom>
        </p:spPr>
      </p:pic>
      <p:pic>
        <p:nvPicPr>
          <p:cNvPr id="32" name="Graphic 31" descr="Database with solid fill">
            <a:extLst>
              <a:ext uri="{FF2B5EF4-FFF2-40B4-BE49-F238E27FC236}">
                <a16:creationId xmlns:a16="http://schemas.microsoft.com/office/drawing/2014/main" id="{70FBF0DF-79E5-40D9-0EE2-9D6E984FB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0718" y="1592860"/>
            <a:ext cx="457200" cy="457200"/>
          </a:xfrm>
          <a:prstGeom prst="rect">
            <a:avLst/>
          </a:prstGeom>
        </p:spPr>
      </p:pic>
      <p:pic>
        <p:nvPicPr>
          <p:cNvPr id="33" name="Graphic 32" descr="Database with solid fill">
            <a:extLst>
              <a:ext uri="{FF2B5EF4-FFF2-40B4-BE49-F238E27FC236}">
                <a16:creationId xmlns:a16="http://schemas.microsoft.com/office/drawing/2014/main" id="{14FFB9A9-7DC9-7F09-2571-20A0F866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1592860"/>
            <a:ext cx="457200" cy="457200"/>
          </a:xfrm>
          <a:prstGeom prst="rect">
            <a:avLst/>
          </a:prstGeom>
        </p:spPr>
      </p:pic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5AC2F639-54FB-98B2-D901-FA05F7775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67352" y="2009744"/>
            <a:ext cx="457200" cy="457200"/>
          </a:xfrm>
          <a:prstGeom prst="rect">
            <a:avLst/>
          </a:prstGeom>
        </p:spPr>
      </p:pic>
      <p:pic>
        <p:nvPicPr>
          <p:cNvPr id="35" name="Graphic 34" descr="Database with solid fill">
            <a:extLst>
              <a:ext uri="{FF2B5EF4-FFF2-40B4-BE49-F238E27FC236}">
                <a16:creationId xmlns:a16="http://schemas.microsoft.com/office/drawing/2014/main" id="{23AFDE84-F483-C7F9-0FD4-89275E791C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5435" y="2009744"/>
            <a:ext cx="457200" cy="457200"/>
          </a:xfrm>
          <a:prstGeom prst="rect">
            <a:avLst/>
          </a:prstGeom>
        </p:spPr>
      </p:pic>
      <p:pic>
        <p:nvPicPr>
          <p:cNvPr id="36" name="Graphic 35" descr="Database with solid fill">
            <a:extLst>
              <a:ext uri="{FF2B5EF4-FFF2-40B4-BE49-F238E27FC236}">
                <a16:creationId xmlns:a16="http://schemas.microsoft.com/office/drawing/2014/main" id="{35D662BE-7DEA-6047-3BD6-A21CC440E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0718" y="2009744"/>
            <a:ext cx="457200" cy="457200"/>
          </a:xfrm>
          <a:prstGeom prst="rect">
            <a:avLst/>
          </a:prstGeom>
        </p:spPr>
      </p:pic>
      <p:pic>
        <p:nvPicPr>
          <p:cNvPr id="37" name="Graphic 36" descr="Database with solid fill">
            <a:extLst>
              <a:ext uri="{FF2B5EF4-FFF2-40B4-BE49-F238E27FC236}">
                <a16:creationId xmlns:a16="http://schemas.microsoft.com/office/drawing/2014/main" id="{09F4384C-AF60-6BDE-1625-A58B7533B5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009744"/>
            <a:ext cx="457200" cy="457200"/>
          </a:xfrm>
          <a:prstGeom prst="rect">
            <a:avLst/>
          </a:prstGeom>
        </p:spPr>
      </p:pic>
      <p:pic>
        <p:nvPicPr>
          <p:cNvPr id="42" name="Graphic 41" descr="Database with solid fill">
            <a:extLst>
              <a:ext uri="{FF2B5EF4-FFF2-40B4-BE49-F238E27FC236}">
                <a16:creationId xmlns:a16="http://schemas.microsoft.com/office/drawing/2014/main" id="{6D0A073B-D92D-0A89-AE30-46DE1F15CA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67353" y="2691191"/>
            <a:ext cx="457200" cy="457200"/>
          </a:xfrm>
          <a:prstGeom prst="rect">
            <a:avLst/>
          </a:prstGeom>
        </p:spPr>
      </p:pic>
      <p:pic>
        <p:nvPicPr>
          <p:cNvPr id="43" name="Graphic 42" descr="Database with solid fill">
            <a:extLst>
              <a:ext uri="{FF2B5EF4-FFF2-40B4-BE49-F238E27FC236}">
                <a16:creationId xmlns:a16="http://schemas.microsoft.com/office/drawing/2014/main" id="{933A39C0-7762-8BF1-B3A5-4B1C4F54A8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5435" y="2691191"/>
            <a:ext cx="457200" cy="457200"/>
          </a:xfrm>
          <a:prstGeom prst="rect">
            <a:avLst/>
          </a:prstGeom>
        </p:spPr>
      </p:pic>
      <p:pic>
        <p:nvPicPr>
          <p:cNvPr id="44" name="Graphic 43" descr="Database with solid fill">
            <a:extLst>
              <a:ext uri="{FF2B5EF4-FFF2-40B4-BE49-F238E27FC236}">
                <a16:creationId xmlns:a16="http://schemas.microsoft.com/office/drawing/2014/main" id="{31FA9177-183C-7615-AA6D-9B72985355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67353" y="3108075"/>
            <a:ext cx="457200" cy="457200"/>
          </a:xfrm>
          <a:prstGeom prst="rect">
            <a:avLst/>
          </a:prstGeom>
        </p:spPr>
      </p:pic>
      <p:pic>
        <p:nvPicPr>
          <p:cNvPr id="45" name="Graphic 44" descr="Database with solid fill">
            <a:extLst>
              <a:ext uri="{FF2B5EF4-FFF2-40B4-BE49-F238E27FC236}">
                <a16:creationId xmlns:a16="http://schemas.microsoft.com/office/drawing/2014/main" id="{407341DF-27BD-F6FB-AE02-FAA5CC9D7C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5435" y="3108075"/>
            <a:ext cx="457200" cy="457200"/>
          </a:xfrm>
          <a:prstGeom prst="rect">
            <a:avLst/>
          </a:prstGeom>
        </p:spPr>
      </p:pic>
      <p:pic>
        <p:nvPicPr>
          <p:cNvPr id="46" name="Graphic 45" descr="Database with solid fill">
            <a:extLst>
              <a:ext uri="{FF2B5EF4-FFF2-40B4-BE49-F238E27FC236}">
                <a16:creationId xmlns:a16="http://schemas.microsoft.com/office/drawing/2014/main" id="{8C800836-351F-A37C-72E4-0C18026CD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0717" y="2691191"/>
            <a:ext cx="457200" cy="457200"/>
          </a:xfrm>
          <a:prstGeom prst="rect">
            <a:avLst/>
          </a:prstGeom>
        </p:spPr>
      </p:pic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8E6CE4E5-B6B3-7022-C74B-5A4C500FFD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799" y="2691191"/>
            <a:ext cx="457200" cy="457200"/>
          </a:xfrm>
          <a:prstGeom prst="rect">
            <a:avLst/>
          </a:prstGeom>
        </p:spPr>
      </p:pic>
      <p:pic>
        <p:nvPicPr>
          <p:cNvPr id="48" name="Graphic 47" descr="Database with solid fill">
            <a:extLst>
              <a:ext uri="{FF2B5EF4-FFF2-40B4-BE49-F238E27FC236}">
                <a16:creationId xmlns:a16="http://schemas.microsoft.com/office/drawing/2014/main" id="{DBB12336-C0DF-E09F-F9F6-E55C9996FC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0717" y="3108075"/>
            <a:ext cx="457200" cy="457200"/>
          </a:xfrm>
          <a:prstGeom prst="rect">
            <a:avLst/>
          </a:prstGeom>
        </p:spPr>
      </p:pic>
      <p:pic>
        <p:nvPicPr>
          <p:cNvPr id="49" name="Graphic 48" descr="Database with solid fill">
            <a:extLst>
              <a:ext uri="{FF2B5EF4-FFF2-40B4-BE49-F238E27FC236}">
                <a16:creationId xmlns:a16="http://schemas.microsoft.com/office/drawing/2014/main" id="{B2DB603D-13AF-BBD3-9F50-8C377C29E7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799" y="3108075"/>
            <a:ext cx="457200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B8DCA3-B363-D3DF-7762-FFC061FB39E4}"/>
              </a:ext>
            </a:extLst>
          </p:cNvPr>
          <p:cNvSpPr/>
          <p:nvPr/>
        </p:nvSpPr>
        <p:spPr>
          <a:xfrm>
            <a:off x="0" y="5097517"/>
            <a:ext cx="12192000" cy="17604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791F5-1D66-D1E5-6313-A53BE0297B92}"/>
              </a:ext>
            </a:extLst>
          </p:cNvPr>
          <p:cNvSpPr txBox="1"/>
          <p:nvPr/>
        </p:nvSpPr>
        <p:spPr>
          <a:xfrm>
            <a:off x="1415441" y="5524343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index &lt;- </a:t>
            </a:r>
            <a:r>
              <a:rPr lang="en-US" dirty="0" err="1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build_index</a:t>
            </a: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index &lt;- filter( </a:t>
            </a:r>
            <a:r>
              <a:rPr lang="en-US" dirty="0" err="1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form.type</a:t>
            </a: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 %in% c(“990”,“990EZ”) )</a:t>
            </a:r>
          </a:p>
        </p:txBody>
      </p:sp>
    </p:spTree>
    <p:extLst>
      <p:ext uri="{BB962C8B-B14F-4D97-AF65-F5344CB8AC3E}">
        <p14:creationId xmlns:p14="http://schemas.microsoft.com/office/powerpoint/2010/main" val="179260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 descr="Database with solid fill">
            <a:extLst>
              <a:ext uri="{FF2B5EF4-FFF2-40B4-BE49-F238E27FC236}">
                <a16:creationId xmlns:a16="http://schemas.microsoft.com/office/drawing/2014/main" id="{79DD700C-17AC-51FE-65BD-BD1D1B520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322" y="1655490"/>
            <a:ext cx="457200" cy="457200"/>
          </a:xfrm>
          <a:prstGeom prst="rect">
            <a:avLst/>
          </a:prstGeom>
        </p:spPr>
      </p:pic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7A00C1AC-68B2-8C89-048D-E9577BFE4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8872" y="1839421"/>
            <a:ext cx="914400" cy="914400"/>
          </a:xfrm>
          <a:prstGeom prst="rect">
            <a:avLst/>
          </a:prstGeom>
        </p:spPr>
      </p:pic>
      <p:pic>
        <p:nvPicPr>
          <p:cNvPr id="31" name="Graphic 30" descr="Database with solid fill">
            <a:extLst>
              <a:ext uri="{FF2B5EF4-FFF2-40B4-BE49-F238E27FC236}">
                <a16:creationId xmlns:a16="http://schemas.microsoft.com/office/drawing/2014/main" id="{39A271D1-3977-F8F4-DAFE-8E506351C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405" y="1655490"/>
            <a:ext cx="457200" cy="457200"/>
          </a:xfrm>
          <a:prstGeom prst="rect">
            <a:avLst/>
          </a:prstGeom>
        </p:spPr>
      </p:pic>
      <p:pic>
        <p:nvPicPr>
          <p:cNvPr id="32" name="Graphic 31" descr="Database with solid fill">
            <a:extLst>
              <a:ext uri="{FF2B5EF4-FFF2-40B4-BE49-F238E27FC236}">
                <a16:creationId xmlns:a16="http://schemas.microsoft.com/office/drawing/2014/main" id="{70FBF0DF-79E5-40D9-0EE2-9D6E984FB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9688" y="1655490"/>
            <a:ext cx="457200" cy="457200"/>
          </a:xfrm>
          <a:prstGeom prst="rect">
            <a:avLst/>
          </a:prstGeom>
        </p:spPr>
      </p:pic>
      <p:pic>
        <p:nvPicPr>
          <p:cNvPr id="33" name="Graphic 32" descr="Database with solid fill">
            <a:extLst>
              <a:ext uri="{FF2B5EF4-FFF2-40B4-BE49-F238E27FC236}">
                <a16:creationId xmlns:a16="http://schemas.microsoft.com/office/drawing/2014/main" id="{14FFB9A9-7DC9-7F09-2571-20A0F8666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7770" y="1655490"/>
            <a:ext cx="457200" cy="457200"/>
          </a:xfrm>
          <a:prstGeom prst="rect">
            <a:avLst/>
          </a:prstGeom>
        </p:spPr>
      </p:pic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5AC2F639-54FB-98B2-D901-FA05F777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322" y="2072374"/>
            <a:ext cx="457200" cy="457200"/>
          </a:xfrm>
          <a:prstGeom prst="rect">
            <a:avLst/>
          </a:prstGeom>
        </p:spPr>
      </p:pic>
      <p:pic>
        <p:nvPicPr>
          <p:cNvPr id="35" name="Graphic 34" descr="Database with solid fill">
            <a:extLst>
              <a:ext uri="{FF2B5EF4-FFF2-40B4-BE49-F238E27FC236}">
                <a16:creationId xmlns:a16="http://schemas.microsoft.com/office/drawing/2014/main" id="{23AFDE84-F483-C7F9-0FD4-89275E791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405" y="2072374"/>
            <a:ext cx="457200" cy="457200"/>
          </a:xfrm>
          <a:prstGeom prst="rect">
            <a:avLst/>
          </a:prstGeom>
        </p:spPr>
      </p:pic>
      <p:pic>
        <p:nvPicPr>
          <p:cNvPr id="36" name="Graphic 35" descr="Database with solid fill">
            <a:extLst>
              <a:ext uri="{FF2B5EF4-FFF2-40B4-BE49-F238E27FC236}">
                <a16:creationId xmlns:a16="http://schemas.microsoft.com/office/drawing/2014/main" id="{35D662BE-7DEA-6047-3BD6-A21CC440E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9688" y="2072374"/>
            <a:ext cx="457200" cy="457200"/>
          </a:xfrm>
          <a:prstGeom prst="rect">
            <a:avLst/>
          </a:prstGeom>
        </p:spPr>
      </p:pic>
      <p:pic>
        <p:nvPicPr>
          <p:cNvPr id="37" name="Graphic 36" descr="Database with solid fill">
            <a:extLst>
              <a:ext uri="{FF2B5EF4-FFF2-40B4-BE49-F238E27FC236}">
                <a16:creationId xmlns:a16="http://schemas.microsoft.com/office/drawing/2014/main" id="{09F4384C-AF60-6BDE-1625-A58B7533B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7770" y="2072374"/>
            <a:ext cx="457200" cy="457200"/>
          </a:xfrm>
          <a:prstGeom prst="rect">
            <a:avLst/>
          </a:prstGeom>
        </p:spPr>
      </p:pic>
      <p:pic>
        <p:nvPicPr>
          <p:cNvPr id="42" name="Graphic 41" descr="Database with solid fill">
            <a:extLst>
              <a:ext uri="{FF2B5EF4-FFF2-40B4-BE49-F238E27FC236}">
                <a16:creationId xmlns:a16="http://schemas.microsoft.com/office/drawing/2014/main" id="{6D0A073B-D92D-0A89-AE30-46DE1F15C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323" y="2753821"/>
            <a:ext cx="457200" cy="457200"/>
          </a:xfrm>
          <a:prstGeom prst="rect">
            <a:avLst/>
          </a:prstGeom>
        </p:spPr>
      </p:pic>
      <p:pic>
        <p:nvPicPr>
          <p:cNvPr id="43" name="Graphic 42" descr="Database with solid fill">
            <a:extLst>
              <a:ext uri="{FF2B5EF4-FFF2-40B4-BE49-F238E27FC236}">
                <a16:creationId xmlns:a16="http://schemas.microsoft.com/office/drawing/2014/main" id="{933A39C0-7762-8BF1-B3A5-4B1C4F54A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405" y="2753821"/>
            <a:ext cx="457200" cy="457200"/>
          </a:xfrm>
          <a:prstGeom prst="rect">
            <a:avLst/>
          </a:prstGeom>
        </p:spPr>
      </p:pic>
      <p:pic>
        <p:nvPicPr>
          <p:cNvPr id="44" name="Graphic 43" descr="Database with solid fill">
            <a:extLst>
              <a:ext uri="{FF2B5EF4-FFF2-40B4-BE49-F238E27FC236}">
                <a16:creationId xmlns:a16="http://schemas.microsoft.com/office/drawing/2014/main" id="{31FA9177-183C-7615-AA6D-9B7298535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323" y="3170705"/>
            <a:ext cx="457200" cy="457200"/>
          </a:xfrm>
          <a:prstGeom prst="rect">
            <a:avLst/>
          </a:prstGeom>
        </p:spPr>
      </p:pic>
      <p:pic>
        <p:nvPicPr>
          <p:cNvPr id="45" name="Graphic 44" descr="Database with solid fill">
            <a:extLst>
              <a:ext uri="{FF2B5EF4-FFF2-40B4-BE49-F238E27FC236}">
                <a16:creationId xmlns:a16="http://schemas.microsoft.com/office/drawing/2014/main" id="{407341DF-27BD-F6FB-AE02-FAA5CC9D7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405" y="3170705"/>
            <a:ext cx="457200" cy="457200"/>
          </a:xfrm>
          <a:prstGeom prst="rect">
            <a:avLst/>
          </a:prstGeom>
        </p:spPr>
      </p:pic>
      <p:pic>
        <p:nvPicPr>
          <p:cNvPr id="46" name="Graphic 45" descr="Database with solid fill">
            <a:extLst>
              <a:ext uri="{FF2B5EF4-FFF2-40B4-BE49-F238E27FC236}">
                <a16:creationId xmlns:a16="http://schemas.microsoft.com/office/drawing/2014/main" id="{8C800836-351F-A37C-72E4-0C18026CD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9687" y="2753821"/>
            <a:ext cx="457200" cy="457200"/>
          </a:xfrm>
          <a:prstGeom prst="rect">
            <a:avLst/>
          </a:prstGeom>
        </p:spPr>
      </p:pic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8E6CE4E5-B6B3-7022-C74B-5A4C500F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7769" y="2753821"/>
            <a:ext cx="457200" cy="457200"/>
          </a:xfrm>
          <a:prstGeom prst="rect">
            <a:avLst/>
          </a:prstGeom>
        </p:spPr>
      </p:pic>
      <p:pic>
        <p:nvPicPr>
          <p:cNvPr id="48" name="Graphic 47" descr="Database with solid fill">
            <a:extLst>
              <a:ext uri="{FF2B5EF4-FFF2-40B4-BE49-F238E27FC236}">
                <a16:creationId xmlns:a16="http://schemas.microsoft.com/office/drawing/2014/main" id="{DBB12336-C0DF-E09F-F9F6-E55C9996F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9687" y="3170705"/>
            <a:ext cx="457200" cy="457200"/>
          </a:xfrm>
          <a:prstGeom prst="rect">
            <a:avLst/>
          </a:prstGeom>
        </p:spPr>
      </p:pic>
      <p:pic>
        <p:nvPicPr>
          <p:cNvPr id="49" name="Graphic 48" descr="Database with solid fill">
            <a:extLst>
              <a:ext uri="{FF2B5EF4-FFF2-40B4-BE49-F238E27FC236}">
                <a16:creationId xmlns:a16="http://schemas.microsoft.com/office/drawing/2014/main" id="{B2DB603D-13AF-BBD3-9F50-8C377C29E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7769" y="3170705"/>
            <a:ext cx="457200" cy="457200"/>
          </a:xfrm>
          <a:prstGeom prst="rect">
            <a:avLst/>
          </a:prstGeom>
        </p:spPr>
      </p:pic>
      <p:pic>
        <p:nvPicPr>
          <p:cNvPr id="50" name="Graphic 49" descr="Database outline">
            <a:extLst>
              <a:ext uri="{FF2B5EF4-FFF2-40B4-BE49-F238E27FC236}">
                <a16:creationId xmlns:a16="http://schemas.microsoft.com/office/drawing/2014/main" id="{97B1C85E-8661-58D8-7F7F-90874521E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3423" y="1839421"/>
            <a:ext cx="914400" cy="914400"/>
          </a:xfrm>
          <a:prstGeom prst="rect">
            <a:avLst/>
          </a:prstGeom>
        </p:spPr>
      </p:pic>
      <p:pic>
        <p:nvPicPr>
          <p:cNvPr id="51" name="Graphic 50" descr="Database outline">
            <a:extLst>
              <a:ext uri="{FF2B5EF4-FFF2-40B4-BE49-F238E27FC236}">
                <a16:creationId xmlns:a16="http://schemas.microsoft.com/office/drawing/2014/main" id="{4D1E9B51-49E5-EFFF-1755-C9452431A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9541" y="2718525"/>
            <a:ext cx="914400" cy="914400"/>
          </a:xfrm>
          <a:prstGeom prst="rect">
            <a:avLst/>
          </a:prstGeom>
        </p:spPr>
      </p:pic>
      <p:pic>
        <p:nvPicPr>
          <p:cNvPr id="52" name="Graphic 51" descr="Database outline">
            <a:extLst>
              <a:ext uri="{FF2B5EF4-FFF2-40B4-BE49-F238E27FC236}">
                <a16:creationId xmlns:a16="http://schemas.microsoft.com/office/drawing/2014/main" id="{86218245-377C-9192-0EE7-E78D3F24D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1020" y="2713505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7B9A18-5C71-6059-ECB6-4352A78AE03D}"/>
              </a:ext>
            </a:extLst>
          </p:cNvPr>
          <p:cNvSpPr/>
          <p:nvPr/>
        </p:nvSpPr>
        <p:spPr>
          <a:xfrm>
            <a:off x="0" y="5097517"/>
            <a:ext cx="12192000" cy="17604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2E1F7-D107-E615-99A1-89C24053B928}"/>
              </a:ext>
            </a:extLst>
          </p:cNvPr>
          <p:cNvSpPr txBox="1"/>
          <p:nvPr/>
        </p:nvSpPr>
        <p:spPr>
          <a:xfrm>
            <a:off x="1415441" y="5524343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index &lt;- </a:t>
            </a:r>
            <a:r>
              <a:rPr lang="en-US" dirty="0" err="1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build_index</a:t>
            </a: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index &lt;- filter( </a:t>
            </a:r>
            <a:r>
              <a:rPr lang="en-US" dirty="0" err="1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form.type</a:t>
            </a: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ascadia Mono Light" panose="020B0609020000020004" pitchFamily="49" charset="0"/>
              </a:rPr>
              <a:t> %in% c(“990”,“990EZ”) )</a:t>
            </a:r>
          </a:p>
        </p:txBody>
      </p:sp>
    </p:spTree>
    <p:extLst>
      <p:ext uri="{BB962C8B-B14F-4D97-AF65-F5344CB8AC3E}">
        <p14:creationId xmlns:p14="http://schemas.microsoft.com/office/powerpoint/2010/main" val="423577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92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Source Code Pro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2</cp:revision>
  <dcterms:created xsi:type="dcterms:W3CDTF">2024-04-06T17:33:35Z</dcterms:created>
  <dcterms:modified xsi:type="dcterms:W3CDTF">2024-04-08T15:41:10Z</dcterms:modified>
</cp:coreProperties>
</file>