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3" r:id="rId6"/>
    <p:sldId id="274" r:id="rId7"/>
    <p:sldId id="264" r:id="rId8"/>
    <p:sldId id="265" r:id="rId9"/>
    <p:sldId id="266" r:id="rId10"/>
    <p:sldId id="273" r:id="rId11"/>
    <p:sldId id="268" r:id="rId12"/>
    <p:sldId id="272" r:id="rId13"/>
    <p:sldId id="270" r:id="rId14"/>
    <p:sldId id="271" r:id="rId15"/>
    <p:sldId id="269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D020-A552-2649-50B8-7FC512987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2D0DD-5AEA-F64B-5841-A169D1052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B6488-FEF3-E045-DE89-CD958DD8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63B21-D373-E081-4AAD-BD6E7DB6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33489-3E80-BF14-4F01-651113D3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7043-2F9F-5665-E4B8-9C7BC566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37DEE-9F60-87A0-C511-9CD274BBA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52012-4F06-9DDC-C368-E1BF3DB1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75042-E7CA-E421-242B-39FF83CA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D955E-A31D-48C1-B9D4-B59DE337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E3941-2DE0-625F-0DB1-5856F5139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E6C9D-B1EE-3D17-7B2F-FA322E9A7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7C7C-5246-19E6-8817-D1EECD8D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59938-5F24-9FD2-E200-5DEA3307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F471-0B58-262F-83BA-D7282523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30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4EAC-082D-3210-DE48-7CF3C6BE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BBA4A-F497-2AE8-70AC-BDD960395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86F2D-6F94-463F-4B91-3E6C70BD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888BE-3A5E-8A40-120B-BDB5ED6F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2B1D-6454-A1F5-1B79-53A8D241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16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EFB7-76D6-82B0-3FB7-C7FCBCB4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B4F3-FF57-1B34-0EE6-1E629816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FF55-739F-5B0E-03F7-6A6CA6A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0589-FDCA-FC44-F083-87181B90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21407-E1A8-A447-0185-D2364D56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81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69E4-DEA7-AB17-8E8B-7BF9EDE2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84669-6855-6BF0-8A5A-9786241B0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D1C1D-A8E1-788D-8E22-AADE401B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6D249-7639-5445-09DD-17A931BB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A257-6356-DCB3-A88A-03460238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24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5700-84F2-74F0-7053-79807D06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E08C-0363-5A7F-3944-44DC34B2C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04429-7F05-8D94-A162-5BAB5AF44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A146D-EA27-14E3-498F-4A886F99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CD348-74E4-E93D-07EE-AE3C3173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18A26-DB12-D1F4-4BED-8708D0AB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1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3498-2F07-57A2-B7A6-A4A40AF2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168A-A1A7-E803-B5EC-67BB4B53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9A2D5-8596-F0CD-C850-C2753E0CC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5D397-B4B0-2419-8F3C-E2EA4718C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2F55F-54D4-DBC2-AF9E-E28BBB382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2B8B9-7F12-FB79-3C82-24435068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2D72A-8CB8-BF5D-89A0-6EEF2475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66CCD-DC7D-823D-37D3-114E9487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07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BE74-CD71-1B60-E915-53DABA6F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22FBD-A544-0FC5-BBBE-19F1399C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FB8C0-B2BA-9A36-8CD6-CB721A83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8BC96-4FEE-0474-9BC6-A7F35707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73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DE225-BFAD-9584-D82E-105203B2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A65F4-953A-CF9F-DACB-0700DB94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26760-EFA9-9759-357B-6DA7D4C5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7454-2033-96EF-670A-606F4B32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F6C0-9A85-4345-8CAD-110C221A5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4C85D-8949-445F-0E8F-BEBACE196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D1A45-5166-CF7B-1F45-66EB24F6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86AFF-F040-B854-5B8B-DE89CFF7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B988B-2506-6C22-0247-8603240E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5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A99A-7A54-F4A6-F11C-C7142AB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9525-AED1-CE9E-64E6-EEB0B64F3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06A1C-B046-7743-2CD2-51C859EC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8268E-BF5B-4A65-7D76-D462B87A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49061-60A1-2AF8-F18C-09F33314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66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0C98-1BD1-5789-7E94-B8D44281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9BC75-1B00-B81B-847C-8A779F9C9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B6DE4-191C-6AC3-A2FA-A9050F34A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E8351-7332-1673-19F8-56F90E0C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03C15-FE2E-ED9A-1292-9AD72AAC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7B810-91BD-9759-A290-EF9E8507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41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6727-1312-C7A4-39C7-6B3D60CB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C09A4-E774-1332-1A27-71F05EE32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DA231-326C-848E-8FCF-BDE787CD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AB10-9AF6-1AD1-EB9E-A068FC93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D3259-B438-F834-D245-22D40D2F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88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21816-92A6-EDDB-D457-38F79BB82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ACA51-5095-2482-A4DD-9ACC3F3D5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B29A-E88E-4897-0B19-7FF0B898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15457-890E-5E38-2160-D39E8C81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D22EF-106D-F645-3506-9A9ED1C3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0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B0C7-0C71-B00B-22BC-2699FFAD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5D218-5FB7-2459-EF17-1F281ADA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30A4A-1ABE-DF08-685C-A36310DA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4CFC9-7B01-DC7F-A67B-7B865CC0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A476A-52BD-F55C-121F-F5D38692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8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C40-DA96-66B1-1BE4-EF4EC5EE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070D-697A-B5E4-7496-DD9034955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4D3B8-0F05-4048-B518-F57EF0888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1CF0A-D6FC-9266-7C5A-1FFB66B7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10075-3B20-BEF0-2A74-E204F7B3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CAE3D-090A-B56E-D3F2-750892AF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5B75-D5BE-571D-9C23-98B72C74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31E08-383D-04AE-469A-9800ACF15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57080-E66A-5C75-4DCD-A3286304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2E592-7703-4F17-BDBD-D88AEA2F3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2BB93-5F2F-DBC5-BB1F-6BF82F4D6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ECB00-CA92-4058-01D9-79621A6E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06A8D-505A-A52F-428E-B46D8F84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90EDB-5823-F387-C859-607D822C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4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CE41-9541-CEB5-F1C0-1469053C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AB90-A2D9-FF89-7CBB-687D0497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16905-5760-C330-B503-B8A59870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5A646-6844-EC59-719D-BB118A89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0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3021D-59D5-1C9B-6252-AB70FE05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1F884-8AA2-9AE9-9E23-6F48081A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3BD4A-7525-A4FB-A608-0BEB16A7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B9F6-7260-9B1B-E0BD-1127387E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7A9A-6929-C1EF-0705-DF8B73AD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747E0-9697-7C8D-8749-81B142FDC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D8082-B850-205F-533C-9DA2FCB0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55C7D-E380-A78D-3302-B1A4D90B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75963-02C0-DEFF-96B6-B8BCDEBC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2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0303-83DB-5AE7-B1CF-C64C362E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587E7-99C1-D56E-3E0B-95CE62D00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D8ED1-3841-C6F4-E808-635B39084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5FFD1-3A95-044B-EBB2-0C663109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3B5C6-E533-FCFB-22FA-545D706A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CE6F9-DF3D-FB33-9822-426E407D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6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473AF-E47C-BE6B-E22B-1BF5F3A7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0F22-D3F1-C0C5-FC3F-BAA9746BA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CD95-8F0B-2720-5369-C1283EFCE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643408-86C7-463A-8958-51E660E829D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137A5-102D-1247-6693-226D83746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1C56-7659-1708-88D1-E560A7537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3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Univers Condensed" panose="020B05060202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scadia Mono Light" panose="020B0609020000020004" pitchFamily="49" charset="0"/>
          <a:ea typeface="Cascadia Mono Light" panose="020B0609020000020004" pitchFamily="49" charset="0"/>
          <a:cs typeface="Cascadia Mono Light" panose="020B06090200000200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scadia Mono Light" panose="020B0609020000020004" pitchFamily="49" charset="0"/>
          <a:ea typeface="Cascadia Mono Light" panose="020B0609020000020004" pitchFamily="49" charset="0"/>
          <a:cs typeface="Cascadia Mono Light" panose="020B06090200000200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scadia Mono Light" panose="020B0609020000020004" pitchFamily="49" charset="0"/>
          <a:ea typeface="Cascadia Mono Light" panose="020B0609020000020004" pitchFamily="49" charset="0"/>
          <a:cs typeface="Cascadia Mono Light" panose="020B06090200000200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scadia Mono Light" panose="020B0609020000020004" pitchFamily="49" charset="0"/>
          <a:ea typeface="Cascadia Mono Light" panose="020B0609020000020004" pitchFamily="49" charset="0"/>
          <a:cs typeface="Cascadia Mono Light" panose="020B06090200000200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scadia Mono Light" panose="020B0609020000020004" pitchFamily="49" charset="0"/>
          <a:ea typeface="Cascadia Mono Light" panose="020B0609020000020004" pitchFamily="49" charset="0"/>
          <a:cs typeface="Cascadia Mono Light" panose="020B06090200000200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1C208-A097-A871-7D27-226716F8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EA486-D157-F6EA-9358-332EC9DE2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BD57-4491-A065-3B86-D5624163F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6D245-D3C3-40F1-9538-2046B719937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FCB94-0B86-41CE-C024-C89912B80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7FCF-CE8B-03DB-A60E-50ACD45C4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nprofit-Open-Data-Collective/mission-taxonomies/tree/main/NAIC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190E-7D90-9A59-04A8-F796F3E7B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BMF METADATA CODEBOOK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8464E-F2D8-7195-21F8-B8D4DD376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16CD5C7-F95B-6DEC-1AD2-4FC5EBA0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619149-1A96-5BDE-ED78-B399E9AF3C7E}"/>
              </a:ext>
            </a:extLst>
          </p:cNvPr>
          <p:cNvSpPr txBox="1"/>
          <p:nvPr/>
        </p:nvSpPr>
        <p:spPr>
          <a:xfrm>
            <a:off x="10076738" y="5131442"/>
            <a:ext cx="1693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Source: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IRS BMF/1023</a:t>
            </a:r>
          </a:p>
          <a:p>
            <a:r>
              <a:rPr lang="en-US" dirty="0">
                <a:solidFill>
                  <a:schemeClr val="accent1"/>
                </a:solidFill>
              </a:rPr>
              <a:t>NCCS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 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AC24C9-FB81-07E9-D6FC-ED38DB954DAD}"/>
              </a:ext>
            </a:extLst>
          </p:cNvPr>
          <p:cNvSpPr txBox="1"/>
          <p:nvPr/>
        </p:nvSpPr>
        <p:spPr>
          <a:xfrm>
            <a:off x="3342079" y="3209271"/>
            <a:ext cx="1356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ADDRESS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CITY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ZIP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STATE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26AF9C6-BD8E-8E81-2060-371278360E5C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 flipV="1">
            <a:off x="4698124" y="3809435"/>
            <a:ext cx="1767515" cy="1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CFC9B6-2E5D-408C-1028-D1F0DDF9446A}"/>
              </a:ext>
            </a:extLst>
          </p:cNvPr>
          <p:cNvSpPr txBox="1"/>
          <p:nvPr/>
        </p:nvSpPr>
        <p:spPr>
          <a:xfrm>
            <a:off x="6465639" y="2932272"/>
            <a:ext cx="7663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LAT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LON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FIPS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MSA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CBSA</a:t>
            </a:r>
          </a:p>
          <a:p>
            <a:r>
              <a:rPr lang="en-US" dirty="0">
                <a:solidFill>
                  <a:schemeClr val="accent1"/>
                </a:solidFill>
              </a:rPr>
              <a:t>PMSA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4CC2B-281A-D552-8ABE-4E435BEFF5FB}"/>
              </a:ext>
            </a:extLst>
          </p:cNvPr>
          <p:cNvSpPr txBox="1"/>
          <p:nvPr/>
        </p:nvSpPr>
        <p:spPr>
          <a:xfrm>
            <a:off x="4661019" y="2135531"/>
            <a:ext cx="1876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GEOCD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GEOEXCLUDE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CBE046-D491-9BE7-EA76-97756C04C0C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99067" y="2781862"/>
            <a:ext cx="11763" cy="92175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380AC4-AE23-7DFC-859C-0B7CE87FFEDE}"/>
              </a:ext>
            </a:extLst>
          </p:cNvPr>
          <p:cNvSpPr txBox="1"/>
          <p:nvPr/>
        </p:nvSpPr>
        <p:spPr>
          <a:xfrm>
            <a:off x="3710561" y="503085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ZIP5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930298-C914-607A-B8FF-10E28E52CA5F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flipH="1">
            <a:off x="4020101" y="4409600"/>
            <a:ext cx="1" cy="621259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34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DBF5-DD84-0A30-CB66-24CDB6C4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METADATA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42865-F68E-D438-25CE-EE75D990D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9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16CD5C7-F95B-6DEC-1AD2-4FC5EBA0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EXEMPT PURPOSE TYPES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26AF9C6-BD8E-8E81-2060-371278360E5C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3934124" y="3176107"/>
            <a:ext cx="1308886" cy="1539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CFC9B6-2E5D-408C-1028-D1F0DDF9446A}"/>
              </a:ext>
            </a:extLst>
          </p:cNvPr>
          <p:cNvSpPr txBox="1"/>
          <p:nvPr/>
        </p:nvSpPr>
        <p:spPr>
          <a:xfrm>
            <a:off x="5243010" y="3006839"/>
            <a:ext cx="24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tax exempt types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E53DF-B891-B85E-ED89-A40806DB8AC5}"/>
              </a:ext>
            </a:extLst>
          </p:cNvPr>
          <p:cNvSpPr txBox="1"/>
          <p:nvPr/>
        </p:nvSpPr>
        <p:spPr>
          <a:xfrm>
            <a:off x="2499118" y="2991441"/>
            <a:ext cx="1435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SUBSECCD</a:t>
            </a:r>
          </a:p>
        </p:txBody>
      </p:sp>
    </p:spTree>
    <p:extLst>
      <p:ext uri="{BB962C8B-B14F-4D97-AF65-F5344CB8AC3E}">
        <p14:creationId xmlns:p14="http://schemas.microsoft.com/office/powerpoint/2010/main" val="255445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CF5F1F-6013-0D14-F353-DCA99D358B36}"/>
              </a:ext>
            </a:extLst>
          </p:cNvPr>
          <p:cNvSpPr txBox="1"/>
          <p:nvPr/>
        </p:nvSpPr>
        <p:spPr>
          <a:xfrm>
            <a:off x="325822" y="211148"/>
            <a:ext cx="1158240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type_501c |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exempt_type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|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exempt_subtype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|  govt   | req_990 | option_990EZ |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donations_deduct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| political |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member_restrict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| supporting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|:---------:|:-----------:|:---------------:|:-------:|:-------:|:------------:|:----------------:|:---------:|:---------------:|:-----------:|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1     |   MEMBER    |   CORPORATION   | FEDERAL |    N    |      N       |    RESTRICTED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2     |   MEMBER    |   CORPORATION   | NO REQ  |    Y    |      Y       |        NO        |  LIMITED  |                 | SUBORDINATE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3     |  SOCIETAL   |     GENERAL     | NO REQ  |    Y    |     PF_N     |    UNLIMITED     |  REGULAR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4     |  SOCIETAL   |     GENERAL     | NO REQ  |    Y    |      Y       |        NO        |  LIMITED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5     |   MEMBER    | SPECIAL INT GRP | NO REQ  |    Y    |      Y       |        NO        |  LIMITED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6     |  SOCIETAL   |     GENERAL     | NO REQ  |    Y    |      Y       |        NO        |  LIMITED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7     |  SOCIETAL   |   MEMBERSHIP    | NO REQ  |    Y    |      Y       |        NO        |  REGULAR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8     |   MEMBER    | SPECIAL INT GRP | NO REQ  |    Y    |      Y       |    RESTRICTED    |  REGULAR  |        N        |    LODGE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9     |   MEMBER    |    INSURANCE    | NO REQ  |    Y    |      Y       |        NO        |  REGULAR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10     |  SOCIETAL   |   MEMBERSHIP    | NO REQ  |    Y    |      Y       |    RESTRICTED    |  REGULAR  |        Y        |    LODGE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11     |   MEMBER    |     PENSION  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12     |   MEMBER    |    INSURANCE 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13     |  SOCIETAL   |     GENERAL     | NO REQ  |    Y    |      Y       |    UNLIMITED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14     |   MEMBER    |   COOPERATIVE   |  STATE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15     |   MEMBER    |    INSURANCE 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16     |  SOCIETAL   |   COOPERATIVE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17     |   MEMBER    |    INSURANCE    | NO REQ  |    Y    |      Y       |        NO        |  REGULAR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18     |   MEMBER    |     PENSION  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19     |  SOCIETAL   |   MEMBERSHIP 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20     |   MEMBER    |     DEFUNCT     | NO REQ  |         |              |              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21     |   MEMBER    |    INSURANCE    | NO REQ  |    Y    |      N       |        NO        |  REGULAR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22     |   MEMBER    |     PENSION     | NO REQ  |    Y    |      Y       |        NO        |  REGULAR  |                 |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23     |   MEMBER    | SPECIAL INT GRP | NO REQ  |    Y    |      Y       |        NO        |  LIMITED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24     |   MEMBER    |     DEFUNCT     | NO REQ  |         |              |        NO    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25     |   MEMBER    |   CORPORATION   | NO REQ  |    Y    |      Y       |        NO        |  REGULAR  |                 | SUBORDINATE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26     |   MEMBER    |    INSURANCE    |  STATE  |    Y    |      Y       |        NO    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27     |   MEMBER    |    INSURANCE    |  STATE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28     |   MEMBER    |     PENSION     | NO REQ  |    Y    |      N       |        NO    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29     |   MEMBER    |    INSURANCE    | NO REQ  |    Y    |      N       |        NO    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40     |   MEMBER    |   MEMBERSHIP    | NO REQ  |    N    |      N       |        NO        |         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50     |  SOCIETAL   |   COOPERATIVE   | NO REQ  |    Y    |      Y       |    UNLIMITED     |           |        N        | SUBORDINATE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60     |  SOCIETAL   |   COOPERATIVE   | NO REQ  |    Y    |      Y       |    UNLIMITED     |           |        Y        | SUBORDINATE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70     |  SOCIETAL   |     GENERAL     | NO REQ  |    Y    |      Y       |    UNLIMITED     |         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71     |  SOCIETAL   |   COOPERATIVE   | NO REQ  |    Y    |      Y       |    UNLIMITED     |           |        Y        | SUBORDINATE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72     |  SOCIETAL   |     GENERAL     | NO REQ  |    Y    |      N       |        NO        |         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80     |  SOCIETAL   |   COOPERATIVE   | NO REQ  |    N    |      N       |        NO        |         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81     |   MEMBER    |     PENSION     |  STATE  |         |              |        NO        |           |                 | INDEPENDENT |</a:t>
            </a:r>
          </a:p>
        </p:txBody>
      </p:sp>
    </p:spTree>
    <p:extLst>
      <p:ext uri="{BB962C8B-B14F-4D97-AF65-F5344CB8AC3E}">
        <p14:creationId xmlns:p14="http://schemas.microsoft.com/office/powerpoint/2010/main" val="2902893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EC126D-BB19-7A94-9B41-62D5B9E07775}"/>
              </a:ext>
            </a:extLst>
          </p:cNvPr>
          <p:cNvSpPr txBox="1"/>
          <p:nvPr/>
        </p:nvSpPr>
        <p:spPr>
          <a:xfrm>
            <a:off x="179520" y="305068"/>
            <a:ext cx="1183296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type_501c |</a:t>
            </a:r>
            <a:r>
              <a:rPr lang="en-US" sz="1000" b="1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exempt_type</a:t>
            </a:r>
            <a:r>
              <a:rPr lang="en-US" sz="1000" b="1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| </a:t>
            </a:r>
            <a:r>
              <a:rPr lang="en-US" sz="1000" b="1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exempt_subtype</a:t>
            </a:r>
            <a:r>
              <a:rPr lang="en-US" sz="1000" b="1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|description                              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|:---------:|:-----------|:---------------:|:----------------------------------------------------------------------------------------------------------|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1     |MEMBER      |   CORPORATION   |501(c)(1)- Corporations originated under Act of Congress, including Federal Credit Unions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2     |MEMBER      |   CORPORATION   |501(c)(2)- Title holding corporation for a tax-exempt organization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3     |SOCIETAL    |     GENERAL     |501(c)(3)- Religious, educational, charitable, scientific, and literary organizations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4     |SOCIETAL    |     GENERAL     |501(c)(4) - Civic Leagues, Social Welfare Organizations, and Local Associations of Employees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5     |MEMBER      | SPECIAL INT GRP |501(c)(5) - Labor, Agricultural and Horticultural Organizations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6     |SOCIETAL    |     GENERAL     |501(c)(6)- Business leagues, chambers of commerce, real estate boards, etc. formed to improve conditions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7     |SOCIETAL    |   MEMBERSHIP    |501(c)(7)- Social and recreational clubs which provide pleasure, recreation, and social activities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8     |MEMBER      | SPECIAL INT GRP |501(c)(8)- Fraternal beneficiary societies and associations, with lodges providing for payment of life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9     |MEMBER      |    INSURANCE    |501(c)(9)- Voluntary employees' beneficiary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ass'ns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(including fed. employees' voluntary beneficiary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10     |SOCIETAL    |   MEMBERSHIP    |501(c)(10)- Domestic fraternal societies and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assoc's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-lodges devoting their net earnings to charitable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11     |MEMBER      |     PENSION     |501(c)(11)- Teachers retirement fund associations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12     |MEMBER      |    INSURANCE    |501(c)(12)- Benevolent life insurance associations, mutual ditch or irrigation companies, mutual or coop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13     |SOCIETAL    |     GENERAL     |501(c)(13)- Cemetery companies, providing burial and incidental activities for members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14     |MEMBER      |   COOPERATIVE   |501(c)(14) - State-chartered credit unions, mutual reserve funds, offering loans to members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15     |MEMBER      |    INSURANCE    |501(c)(15) - Mutual insurance cos.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ar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associations, providing insurance to members substantially at cost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16     |SOCIETAL    |   COOPERATIVE   |501(c)(16) - Cooperative organizations to finance crop operations, in conjunction with activities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17     |MEMBER      |    INSURANCE    |501(c)(17) - Supplemental unemployment benefit trusts, providing payments of suppl. unemployment comp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18     |MEMBER      |     PENSION     |501(c)(18) - Employee funded pension trusts, providing benefits under a pension plan funded by employees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19     |SOCIETAL    |   MEMBERSHIP    |501(c)(19) - Post or organization of war veterans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20     |MEMBER      |     DEFUNCT     |501(c)(20) - Trusts for prepaid group legal services, as part of a qual. group legal service plan or plans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21     |MEMBER      |    INSURANCE    |501(c)(21) - Black lung trusts, satisfying claims for compensation under Black Lung Acts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22     |MEMBER      |     PENSION     |501(c)(22)  - Multiemployer Pension Plan 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23     |MEMBER      | SPECIAL INT GRP |501(c)(23) - Veterans association formed prior to 1880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24     |MEMBER      |     DEFUNCT     |501(c)(24)  -Trust described in Section 4049 of ERISA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25     |MEMBER      |   CORPORATION   |501(c)(25) - Title Holding Company for Pensions,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etc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26     |MEMBER      |    INSURANCE    |2501(c)(26) - State-Sponsored High Risk Health Insurance Organizations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27     |MEMBER      |    INSURANCE    |501(c)(27) - State-Sponsored Workers Compensation Reinsurance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28     |MEMBER      |     PENSION     |501(c)(28) - National Railroad Retirement Investment Trust (NRRIT)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29     |MEMBER      |    INSURANCE    |501(c)(29) - Qualified Nonprofit Health Insurance Issuers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40     |MEMBER      |   MEMBERSHIP    |501(d) - Apostolic and religious orgs. - 501(d)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50     |SOCIETAL    |   COOPERATIVE   |501(e) - Cooperative Hospital Service Organization - 501(e)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60     |SOCIETAL    |   COOPERATIVE   |501(f) - Cooperative Service Org. of Operating Educ. Org.- 501(f)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70     |SOCIETAL    |     GENERAL     |501(k) - Child Care Organization - 501(k)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71     |SOCIETAL    |   COOPERATIVE   |501(n) - Charitable Risk Pool            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72     |SOCIETAL    |     GENERAL     |501(q) - Credit Counseling Organizations 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80     |SOCIETAL    |   COOPERATIVE   |521 - Farmers' Cooperatives              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81     |MEMBER      |     PENSION     |529 - Qualified State-Sponsored Tuition Program                                                            |</a:t>
            </a:r>
          </a:p>
        </p:txBody>
      </p:sp>
    </p:spTree>
    <p:extLst>
      <p:ext uri="{BB962C8B-B14F-4D97-AF65-F5344CB8AC3E}">
        <p14:creationId xmlns:p14="http://schemas.microsoft.com/office/powerpoint/2010/main" val="1082841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ECF2-1242-889E-574D-F454ACD3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88CE-E99F-924D-C98F-E2BB63123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EIN format</a:t>
            </a:r>
          </a:p>
          <a:p>
            <a:pPr lvl="1"/>
            <a:r>
              <a:rPr lang="en-US" dirty="0"/>
              <a:t>EIN2 standardized</a:t>
            </a:r>
          </a:p>
          <a:p>
            <a:r>
              <a:rPr lang="en-US" dirty="0"/>
              <a:t>Address standardization</a:t>
            </a:r>
          </a:p>
          <a:p>
            <a:pPr lvl="1"/>
            <a:r>
              <a:rPr lang="en-US" dirty="0"/>
              <a:t>are city names standardized when geocoded? </a:t>
            </a:r>
          </a:p>
          <a:p>
            <a:pPr lvl="1"/>
            <a:r>
              <a:rPr lang="en-US" dirty="0"/>
              <a:t>which census year should we use? 2010 is default </a:t>
            </a:r>
          </a:p>
        </p:txBody>
      </p:sp>
    </p:spTree>
    <p:extLst>
      <p:ext uri="{BB962C8B-B14F-4D97-AF65-F5344CB8AC3E}">
        <p14:creationId xmlns:p14="http://schemas.microsoft.com/office/powerpoint/2010/main" val="388761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DBF5-DD84-0A30-CB66-24CDB6C4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 </a:t>
            </a:r>
            <a:br>
              <a:rPr lang="en-US" dirty="0"/>
            </a:br>
            <a:r>
              <a:rPr lang="en-US" dirty="0"/>
              <a:t>PROCESS MODEL (DRAFT)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42865-F68E-D438-25CE-EE75D990D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08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16CD5C7-F95B-6DEC-1AD2-4FC5EBA0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31"/>
            <a:ext cx="10515600" cy="1325563"/>
          </a:xfrm>
        </p:spPr>
        <p:txBody>
          <a:bodyPr/>
          <a:lstStyle/>
          <a:p>
            <a:r>
              <a:rPr lang="en-US" dirty="0"/>
              <a:t>VALIDATION DEPENDENCIES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D41F255-E8DF-D68E-3818-FD0DCBC3272B}"/>
              </a:ext>
            </a:extLst>
          </p:cNvPr>
          <p:cNvGrpSpPr/>
          <p:nvPr/>
        </p:nvGrpSpPr>
        <p:grpSpPr>
          <a:xfrm>
            <a:off x="780765" y="616629"/>
            <a:ext cx="11200145" cy="5680319"/>
            <a:chOff x="780765" y="616629"/>
            <a:chExt cx="11200145" cy="568031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9619149-1A96-5BDE-ED78-B399E9AF3C7E}"/>
                </a:ext>
              </a:extLst>
            </p:cNvPr>
            <p:cNvSpPr txBox="1"/>
            <p:nvPr/>
          </p:nvSpPr>
          <p:spPr>
            <a:xfrm>
              <a:off x="9567091" y="616629"/>
              <a:ext cx="230582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/>
                <a:t>TABLE TYPE:</a:t>
              </a:r>
              <a:br>
                <a:rPr lang="en-US" sz="1600" dirty="0">
                  <a:solidFill>
                    <a:schemeClr val="accent2"/>
                  </a:solidFill>
                </a:rPr>
              </a:br>
              <a:r>
                <a:rPr lang="en-US" sz="1600" dirty="0">
                  <a:solidFill>
                    <a:schemeClr val="accent2"/>
                  </a:solidFill>
                </a:rPr>
                <a:t>METADATA (OVER TIME) </a:t>
              </a:r>
            </a:p>
            <a:p>
              <a:r>
                <a:rPr lang="en-US" sz="1600" dirty="0">
                  <a:solidFill>
                    <a:schemeClr val="accent1"/>
                  </a:solidFill>
                </a:rPr>
                <a:t>IRS DATA (RAW)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NCCS DATASET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AC24C9-FB81-07E9-D6FC-ED38DB954DAD}"/>
                </a:ext>
              </a:extLst>
            </p:cNvPr>
            <p:cNvSpPr txBox="1"/>
            <p:nvPr/>
          </p:nvSpPr>
          <p:spPr>
            <a:xfrm>
              <a:off x="2537476" y="1728621"/>
              <a:ext cx="135604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ATOMIZED METADATA TABLES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26AF9C6-BD8E-8E81-2060-371278360E5C}"/>
                </a:ext>
              </a:extLst>
            </p:cNvPr>
            <p:cNvCxnSpPr>
              <a:cxnSpLocks/>
              <a:stCxn id="15" idx="3"/>
              <a:endCxn id="13" idx="1"/>
            </p:cNvCxnSpPr>
            <p:nvPr/>
          </p:nvCxnSpPr>
          <p:spPr>
            <a:xfrm>
              <a:off x="2660975" y="4251628"/>
              <a:ext cx="1906865" cy="46496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94CC2B-281A-D552-8ABE-4E435BEFF5FB}"/>
                </a:ext>
              </a:extLst>
            </p:cNvPr>
            <p:cNvSpPr txBox="1"/>
            <p:nvPr/>
          </p:nvSpPr>
          <p:spPr>
            <a:xfrm>
              <a:off x="7136489" y="2005620"/>
              <a:ext cx="18760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LEGACY BMF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380AC4-AE23-7DFC-859C-0B7CE87FFEDE}"/>
                </a:ext>
              </a:extLst>
            </p:cNvPr>
            <p:cNvSpPr txBox="1"/>
            <p:nvPr/>
          </p:nvSpPr>
          <p:spPr>
            <a:xfrm>
              <a:off x="780765" y="2005620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EFILE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930298-C914-607A-B8FF-10E28E52CA5F}"/>
                </a:ext>
              </a:extLst>
            </p:cNvPr>
            <p:cNvCxnSpPr>
              <a:cxnSpLocks/>
              <a:stCxn id="24" idx="3"/>
              <a:endCxn id="11" idx="1"/>
            </p:cNvCxnSpPr>
            <p:nvPr/>
          </p:nvCxnSpPr>
          <p:spPr>
            <a:xfrm>
              <a:off x="1518467" y="2190286"/>
              <a:ext cx="1019009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3EB20D-C88C-BB93-AB23-E3F9A250810D}"/>
                </a:ext>
              </a:extLst>
            </p:cNvPr>
            <p:cNvSpPr txBox="1"/>
            <p:nvPr/>
          </p:nvSpPr>
          <p:spPr>
            <a:xfrm>
              <a:off x="4589436" y="1728621"/>
              <a:ext cx="135604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COMBINED METADATA TABLES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EAF4CC-27E7-0629-6F60-7F1D463CAD53}"/>
                </a:ext>
              </a:extLst>
            </p:cNvPr>
            <p:cNvSpPr txBox="1"/>
            <p:nvPr/>
          </p:nvSpPr>
          <p:spPr>
            <a:xfrm>
              <a:off x="4567840" y="4113458"/>
              <a:ext cx="13908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NCCS BMF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32482F-0789-59CE-F3DD-5A6522E867DC}"/>
                </a:ext>
              </a:extLst>
            </p:cNvPr>
            <p:cNvSpPr txBox="1"/>
            <p:nvPr/>
          </p:nvSpPr>
          <p:spPr>
            <a:xfrm>
              <a:off x="7531278" y="5007347"/>
              <a:ext cx="20358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NEW NCCS CORE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307819-8AC0-A660-0A42-1C4ED41D8DBE}"/>
                </a:ext>
              </a:extLst>
            </p:cNvPr>
            <p:cNvSpPr txBox="1"/>
            <p:nvPr/>
          </p:nvSpPr>
          <p:spPr>
            <a:xfrm>
              <a:off x="1134082" y="4066962"/>
              <a:ext cx="1526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IRS BMF RAW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077970-14B3-356F-0FD8-8C248AF83C65}"/>
                </a:ext>
              </a:extLst>
            </p:cNvPr>
            <p:cNvSpPr txBox="1"/>
            <p:nvPr/>
          </p:nvSpPr>
          <p:spPr>
            <a:xfrm>
              <a:off x="9945096" y="5007347"/>
              <a:ext cx="203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NEW SOI EXTRACT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AFCC7B5-0027-2898-97D6-4F0B5506834B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3893521" y="2190286"/>
              <a:ext cx="695915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2D8FF1-2045-CF7D-4EA1-5F0EE3D480B2}"/>
                </a:ext>
              </a:extLst>
            </p:cNvPr>
            <p:cNvCxnSpPr>
              <a:cxnSpLocks/>
              <a:stCxn id="5" idx="1"/>
              <a:endCxn id="12" idx="3"/>
            </p:cNvCxnSpPr>
            <p:nvPr/>
          </p:nvCxnSpPr>
          <p:spPr>
            <a:xfrm flipH="1">
              <a:off x="5945481" y="2190286"/>
              <a:ext cx="1191008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CE0819B-DE29-F818-B220-AC959B5E2B4B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 flipH="1">
              <a:off x="5263245" y="2651951"/>
              <a:ext cx="4214" cy="146150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FD1677C-D42D-45E9-FBC4-85433C5C6F38}"/>
                </a:ext>
              </a:extLst>
            </p:cNvPr>
            <p:cNvCxnSpPr>
              <a:cxnSpLocks/>
              <a:stCxn id="14" idx="1"/>
              <a:endCxn id="13" idx="3"/>
            </p:cNvCxnSpPr>
            <p:nvPr/>
          </p:nvCxnSpPr>
          <p:spPr>
            <a:xfrm flipH="1" flipV="1">
              <a:off x="5958650" y="4298124"/>
              <a:ext cx="1572628" cy="89388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90CB080-294C-66C8-E492-EFC0B41E0EEE}"/>
                </a:ext>
              </a:extLst>
            </p:cNvPr>
            <p:cNvCxnSpPr>
              <a:cxnSpLocks/>
              <a:stCxn id="16" idx="1"/>
              <a:endCxn id="14" idx="3"/>
            </p:cNvCxnSpPr>
            <p:nvPr/>
          </p:nvCxnSpPr>
          <p:spPr>
            <a:xfrm flipH="1">
              <a:off x="9567091" y="5192013"/>
              <a:ext cx="378005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724230F-9FAB-EEBB-1AD7-48D1FD009F74}"/>
                </a:ext>
              </a:extLst>
            </p:cNvPr>
            <p:cNvSpPr txBox="1"/>
            <p:nvPr/>
          </p:nvSpPr>
          <p:spPr>
            <a:xfrm>
              <a:off x="8321469" y="3217934"/>
              <a:ext cx="16648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CORE PANEL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374FC16-58AA-84C5-69F1-0459225DDB37}"/>
                </a:ext>
              </a:extLst>
            </p:cNvPr>
            <p:cNvCxnSpPr>
              <a:cxnSpLocks/>
              <a:stCxn id="57" idx="1"/>
              <a:endCxn id="89" idx="3"/>
            </p:cNvCxnSpPr>
            <p:nvPr/>
          </p:nvCxnSpPr>
          <p:spPr>
            <a:xfrm flipH="1" flipV="1">
              <a:off x="7153273" y="3400287"/>
              <a:ext cx="1168196" cy="2313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AFEA27A-0E2A-97AE-8EA9-46D4BBC6FAA7}"/>
                </a:ext>
              </a:extLst>
            </p:cNvPr>
            <p:cNvSpPr txBox="1"/>
            <p:nvPr/>
          </p:nvSpPr>
          <p:spPr>
            <a:xfrm>
              <a:off x="7467126" y="2612382"/>
              <a:ext cx="1727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 Light" panose="020B0004020202020204" pitchFamily="34" charset="0"/>
                </a:rPr>
                <a:t>990_CORE_FIRST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 Light" panose="020B0004020202020204" pitchFamily="34" charset="0"/>
                </a:rPr>
                <a:t>990_CORE_LAST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 Light" panose="020B0004020202020204" pitchFamily="34" charset="0"/>
                </a:rPr>
                <a:t>YEAR_CLOSED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277BFD4-93CD-7C7F-788E-FD89A0E464CB}"/>
                </a:ext>
              </a:extLst>
            </p:cNvPr>
            <p:cNvSpPr txBox="1"/>
            <p:nvPr/>
          </p:nvSpPr>
          <p:spPr>
            <a:xfrm>
              <a:off x="973559" y="4873698"/>
              <a:ext cx="166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REVOCATIONS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9ADB65F-58AC-D4B3-9CC7-E00C01E674F3}"/>
                </a:ext>
              </a:extLst>
            </p:cNvPr>
            <p:cNvSpPr txBox="1"/>
            <p:nvPr/>
          </p:nvSpPr>
          <p:spPr>
            <a:xfrm>
              <a:off x="1422047" y="5927616"/>
              <a:ext cx="2049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POSTCARD FILERS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3A43F20-7A7B-4532-AA88-4EFF311446DA}"/>
                </a:ext>
              </a:extLst>
            </p:cNvPr>
            <p:cNvCxnSpPr>
              <a:cxnSpLocks/>
              <a:stCxn id="78" idx="3"/>
              <a:endCxn id="13" idx="1"/>
            </p:cNvCxnSpPr>
            <p:nvPr/>
          </p:nvCxnSpPr>
          <p:spPr>
            <a:xfrm flipV="1">
              <a:off x="2638823" y="4298124"/>
              <a:ext cx="1929017" cy="76024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06B5663-1912-93CC-13BB-07F7110A73C7}"/>
                </a:ext>
              </a:extLst>
            </p:cNvPr>
            <p:cNvCxnSpPr>
              <a:cxnSpLocks/>
              <a:stCxn id="79" idx="3"/>
              <a:endCxn id="13" idx="1"/>
            </p:cNvCxnSpPr>
            <p:nvPr/>
          </p:nvCxnSpPr>
          <p:spPr>
            <a:xfrm flipV="1">
              <a:off x="3471775" y="4298124"/>
              <a:ext cx="1096065" cy="181415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D81BE9-0CE7-4AED-F970-9157060BCBEB}"/>
                </a:ext>
              </a:extLst>
            </p:cNvPr>
            <p:cNvSpPr txBox="1"/>
            <p:nvPr/>
          </p:nvSpPr>
          <p:spPr>
            <a:xfrm>
              <a:off x="2348866" y="5199713"/>
              <a:ext cx="1727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 Light" panose="020B0004020202020204" pitchFamily="34" charset="0"/>
                </a:rPr>
                <a:t>FILING TYPE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 Light" panose="020B0004020202020204" pitchFamily="34" charset="0"/>
                </a:rPr>
                <a:t>ACTIVITY_STATUS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 Light" panose="020B0004020202020204" pitchFamily="34" charset="0"/>
                </a:rPr>
                <a:t>CLOSE_YEAR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BFF6943-470E-74E6-373C-4DF858BB088B}"/>
                </a:ext>
              </a:extLst>
            </p:cNvPr>
            <p:cNvSpPr txBox="1"/>
            <p:nvPr/>
          </p:nvSpPr>
          <p:spPr>
            <a:xfrm>
              <a:off x="6172983" y="3077121"/>
              <a:ext cx="98029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LIFE</a:t>
              </a:r>
              <a:br>
                <a:rPr lang="en-US" dirty="0">
                  <a:solidFill>
                    <a:schemeClr val="accent2"/>
                  </a:solidFill>
                </a:rPr>
              </a:br>
              <a:r>
                <a:rPr lang="en-US" dirty="0">
                  <a:solidFill>
                    <a:schemeClr val="accent2"/>
                  </a:solidFill>
                </a:rPr>
                <a:t>TABLE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36105B3-F577-8F17-796D-89A1A81B8AC2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>
              <a:off x="5373667" y="3400287"/>
              <a:ext cx="799316" cy="68713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E6BC14E-D028-B251-A765-BA43FA9EE74A}"/>
                </a:ext>
              </a:extLst>
            </p:cNvPr>
            <p:cNvSpPr txBox="1"/>
            <p:nvPr/>
          </p:nvSpPr>
          <p:spPr>
            <a:xfrm>
              <a:off x="1270398" y="2413207"/>
              <a:ext cx="17272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 Light" panose="020B0004020202020204" pitchFamily="34" charset="0"/>
                </a:rPr>
                <a:t>501c Type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 Light" panose="020B0004020202020204" pitchFamily="34" charset="0"/>
                </a:rPr>
                <a:t>Corporate Type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 Light" panose="020B0004020202020204" pitchFamily="34" charset="0"/>
                </a:rPr>
                <a:t>Fiscal Year Period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 Light" panose="020B0004020202020204" pitchFamily="34" charset="0"/>
                </a:rPr>
                <a:t>Group Info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 Light" panose="020B0004020202020204" pitchFamily="34" charset="0"/>
                </a:rPr>
                <a:t>FILING_TYPE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 Light" panose="020B0004020202020204" pitchFamily="34" charset="0"/>
                </a:rPr>
                <a:t>ACTIVITY_STATUS 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BCC4640-6CB6-2010-83F8-BBFA6902C828}"/>
                </a:ext>
              </a:extLst>
            </p:cNvPr>
            <p:cNvSpPr txBox="1"/>
            <p:nvPr/>
          </p:nvSpPr>
          <p:spPr>
            <a:xfrm>
              <a:off x="6775829" y="4315257"/>
              <a:ext cx="1727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 Light" panose="020B0004020202020204" pitchFamily="34" charset="0"/>
                </a:rPr>
                <a:t>FILING TYPE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 Light" panose="020B0004020202020204" pitchFamily="34" charset="0"/>
                </a:rPr>
                <a:t>ACTIVITY_STATUS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A2929D3-E307-2B61-D753-2488049CF113}"/>
                </a:ext>
              </a:extLst>
            </p:cNvPr>
            <p:cNvSpPr txBox="1"/>
            <p:nvPr/>
          </p:nvSpPr>
          <p:spPr>
            <a:xfrm>
              <a:off x="6274064" y="1391379"/>
              <a:ext cx="1727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 Light" panose="020B0004020202020204" pitchFamily="34" charset="0"/>
                </a:rPr>
                <a:t>NTEE Codes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 Light" panose="020B0004020202020204" pitchFamily="34" charset="0"/>
                </a:rPr>
                <a:t>Group Info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 Light" panose="020B0004020202020204" pitchFamily="34" charset="0"/>
                </a:rPr>
                <a:t>RULEDATE (earliest)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EB9DB2D-362E-63AA-43ED-E8C6176D16E2}"/>
                </a:ext>
              </a:extLst>
            </p:cNvPr>
            <p:cNvCxnSpPr>
              <a:cxnSpLocks/>
              <a:stCxn id="14" idx="0"/>
              <a:endCxn id="57" idx="2"/>
            </p:cNvCxnSpPr>
            <p:nvPr/>
          </p:nvCxnSpPr>
          <p:spPr>
            <a:xfrm flipV="1">
              <a:off x="8549185" y="3587266"/>
              <a:ext cx="604723" cy="1420081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E81A14F2-A9A3-7E01-8275-18F11AA33E21}"/>
                </a:ext>
              </a:extLst>
            </p:cNvPr>
            <p:cNvCxnSpPr>
              <a:cxnSpLocks/>
              <a:stCxn id="13" idx="2"/>
              <a:endCxn id="130" idx="0"/>
            </p:cNvCxnSpPr>
            <p:nvPr/>
          </p:nvCxnSpPr>
          <p:spPr>
            <a:xfrm>
              <a:off x="5263245" y="4482790"/>
              <a:ext cx="0" cy="1325812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E12FF9F-7D51-82EA-2F07-EB3CC41592A9}"/>
                </a:ext>
              </a:extLst>
            </p:cNvPr>
            <p:cNvSpPr txBox="1"/>
            <p:nvPr/>
          </p:nvSpPr>
          <p:spPr>
            <a:xfrm>
              <a:off x="4492580" y="5808602"/>
              <a:ext cx="15413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UNIFIED BMF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79C1844-87A6-D24F-FE81-0A1A4F76E445}"/>
                </a:ext>
              </a:extLst>
            </p:cNvPr>
            <p:cNvSpPr txBox="1"/>
            <p:nvPr/>
          </p:nvSpPr>
          <p:spPr>
            <a:xfrm>
              <a:off x="4492580" y="1443670"/>
              <a:ext cx="1727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 Light" panose="020B0004020202020204" pitchFamily="34" charset="0"/>
                </a:rPr>
                <a:t>(reconcile conflicts)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88246C7-E610-37D3-AF86-EDA7FE79A11C}"/>
                </a:ext>
              </a:extLst>
            </p:cNvPr>
            <p:cNvSpPr txBox="1"/>
            <p:nvPr/>
          </p:nvSpPr>
          <p:spPr>
            <a:xfrm>
              <a:off x="2487278" y="1422320"/>
              <a:ext cx="1727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 Light" panose="020B0004020202020204" pitchFamily="34" charset="0"/>
                </a:rPr>
                <a:t>(identify changes)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112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6AE2-7A59-742E-3499-B4A963B06545}"/>
              </a:ext>
            </a:extLst>
          </p:cNvPr>
          <p:cNvSpPr txBox="1"/>
          <p:nvPr/>
        </p:nvSpPr>
        <p:spPr>
          <a:xfrm>
            <a:off x="1257667" y="653648"/>
            <a:ext cx="6857518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Oswald" panose="00000500000000000000" pitchFamily="2" charset="0"/>
              </a:rPr>
              <a:t>LIFE TABLE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 EIN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 501C TYPE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 RULEDATE (earlie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st available)</a:t>
            </a:r>
            <a:endParaRPr lang="en-US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 TAXYEAR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 FORM TYPE (990N, 990EZ, 990, 990PF, MISSING)</a:t>
            </a:r>
            <a:endParaRPr lang="en-US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 AMMEND_X (check if is an amendment)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 GROUP_X (check if is a group return)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 990_FIRST_X (check if first)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 990_LAST_X (check if last on file)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 REVENUE (use $25k for 990N filers, impute missing)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 EXPENSES (use $25k for 990N filers, impute missing)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 ASSETS (use $0 for 990N filers, impute missing)</a:t>
            </a:r>
            <a:endParaRPr lang="en-US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747B9-8A07-5C55-A0B5-3412CA601AE1}"/>
              </a:ext>
            </a:extLst>
          </p:cNvPr>
          <p:cNvSpPr txBox="1"/>
          <p:nvPr/>
        </p:nvSpPr>
        <p:spPr>
          <a:xfrm>
            <a:off x="6363223" y="695152"/>
            <a:ext cx="4709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Stripped down CORE panel used for sampling purposes – shows how many nonprofits are active at each point in time across forms, what data is available (which form they filed), gives start and end points for a nonprofit's “life”, and fills in filing gaps. </a:t>
            </a:r>
          </a:p>
        </p:txBody>
      </p:sp>
    </p:spTree>
    <p:extLst>
      <p:ext uri="{BB962C8B-B14F-4D97-AF65-F5344CB8AC3E}">
        <p14:creationId xmlns:p14="http://schemas.microsoft.com/office/powerpoint/2010/main" val="423616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5A0685-9800-D665-6CEF-ECC6A0A16916}"/>
              </a:ext>
            </a:extLst>
          </p:cNvPr>
          <p:cNvSpPr txBox="1"/>
          <p:nvPr/>
        </p:nvSpPr>
        <p:spPr>
          <a:xfrm>
            <a:off x="4447516" y="1829188"/>
            <a:ext cx="7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ACTIV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3C003-0F1C-F7CE-542F-DF882414D077}"/>
              </a:ext>
            </a:extLst>
          </p:cNvPr>
          <p:cNvSpPr txBox="1"/>
          <p:nvPr/>
        </p:nvSpPr>
        <p:spPr>
          <a:xfrm>
            <a:off x="4319661" y="3667326"/>
            <a:ext cx="1032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NTEECC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645E1-AA3B-A992-052D-81433B65A79E}"/>
              </a:ext>
            </a:extLst>
          </p:cNvPr>
          <p:cNvSpPr txBox="1"/>
          <p:nvPr/>
        </p:nvSpPr>
        <p:spPr>
          <a:xfrm>
            <a:off x="6588906" y="3667326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NTEEFINAL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1AA1C1-CE38-D445-7411-2564DC9B135E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835892" y="2198520"/>
            <a:ext cx="0" cy="146880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C2D270-1483-467C-DD12-72F78B6427C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352123" y="3851992"/>
            <a:ext cx="1236783" cy="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77BE4E-B798-403A-0C59-0C3FE847CCF0}"/>
              </a:ext>
            </a:extLst>
          </p:cNvPr>
          <p:cNvSpPr txBox="1"/>
          <p:nvPr/>
        </p:nvSpPr>
        <p:spPr>
          <a:xfrm>
            <a:off x="4863401" y="4994807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NTEEFINAL1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9E323D-3B50-C54B-ECA6-BC6A8489AD34}"/>
              </a:ext>
            </a:extLst>
          </p:cNvPr>
          <p:cNvSpPr txBox="1"/>
          <p:nvPr/>
        </p:nvSpPr>
        <p:spPr>
          <a:xfrm>
            <a:off x="6556655" y="4996066"/>
            <a:ext cx="134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MAJGROUP</a:t>
            </a:r>
          </a:p>
          <a:p>
            <a:r>
              <a:rPr lang="en-US" dirty="0">
                <a:solidFill>
                  <a:schemeClr val="accent1"/>
                </a:solidFill>
              </a:rPr>
              <a:t>NTMAJ5</a:t>
            </a:r>
          </a:p>
          <a:p>
            <a:r>
              <a:rPr lang="en-US" dirty="0">
                <a:solidFill>
                  <a:schemeClr val="accent1"/>
                </a:solidFill>
              </a:rPr>
              <a:t>NTMAJ10</a:t>
            </a:r>
          </a:p>
          <a:p>
            <a:r>
              <a:rPr lang="en-US" dirty="0">
                <a:solidFill>
                  <a:schemeClr val="accent1"/>
                </a:solidFill>
              </a:rPr>
              <a:t>NTMAJ12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7C06A6-A2EF-2705-67CB-2C5BDD718F2C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7228570" y="4036658"/>
            <a:ext cx="16125" cy="95940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447CA2-7BF5-5BCA-1B01-5C89421EEA99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5580905" y="4036658"/>
            <a:ext cx="1663790" cy="958149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E1528B-9F26-7823-2B28-5BC970F10B94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5224267" y="2013854"/>
            <a:ext cx="135752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1828C2-6F0B-9EEC-F58C-97F7FE8A2A92}"/>
              </a:ext>
            </a:extLst>
          </p:cNvPr>
          <p:cNvSpPr txBox="1"/>
          <p:nvPr/>
        </p:nvSpPr>
        <p:spPr>
          <a:xfrm>
            <a:off x="6581789" y="1690688"/>
            <a:ext cx="1325812" cy="646331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dirty="0"/>
              <a:t>NTEESRC</a:t>
            </a:r>
          </a:p>
          <a:p>
            <a:r>
              <a:rPr lang="en-US" dirty="0"/>
              <a:t>NTEECONF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416CD5C7-F95B-6DEC-1AD2-4FC5EBA0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B2316-86F3-1E67-6441-ED7D8951375B}"/>
              </a:ext>
            </a:extLst>
          </p:cNvPr>
          <p:cNvSpPr txBox="1"/>
          <p:nvPr/>
        </p:nvSpPr>
        <p:spPr>
          <a:xfrm>
            <a:off x="8718255" y="499606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NAICS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170E83-B9B5-C94B-7C52-39433B160DED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7244695" y="4036658"/>
            <a:ext cx="1890502" cy="95940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79C53-3B82-65DE-7374-D4378EBFF103}"/>
              </a:ext>
            </a:extLst>
          </p:cNvPr>
          <p:cNvCxnSpPr>
            <a:cxnSpLocks/>
            <a:stCxn id="4" idx="0"/>
            <a:endCxn id="22" idx="2"/>
          </p:cNvCxnSpPr>
          <p:nvPr/>
        </p:nvCxnSpPr>
        <p:spPr>
          <a:xfrm flipV="1">
            <a:off x="7244695" y="2337019"/>
            <a:ext cx="0" cy="133030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A121B62-7FEF-1CCF-A1DC-E1A289F6FC79}"/>
              </a:ext>
            </a:extLst>
          </p:cNvPr>
          <p:cNvCxnSpPr>
            <a:cxnSpLocks/>
            <a:stCxn id="3" idx="3"/>
            <a:endCxn id="22" idx="2"/>
          </p:cNvCxnSpPr>
          <p:nvPr/>
        </p:nvCxnSpPr>
        <p:spPr>
          <a:xfrm flipV="1">
            <a:off x="5352123" y="2337019"/>
            <a:ext cx="1892572" cy="151497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619149-1A96-5BDE-ED78-B399E9AF3C7E}"/>
              </a:ext>
            </a:extLst>
          </p:cNvPr>
          <p:cNvSpPr txBox="1"/>
          <p:nvPr/>
        </p:nvSpPr>
        <p:spPr>
          <a:xfrm>
            <a:off x="680545" y="5042232"/>
            <a:ext cx="1693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Source: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IRS</a:t>
            </a:r>
          </a:p>
          <a:p>
            <a:r>
              <a:rPr lang="en-US" dirty="0">
                <a:solidFill>
                  <a:schemeClr val="accent1"/>
                </a:solidFill>
              </a:rPr>
              <a:t>NCCS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 Control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2C0BFF-C47D-99CA-94AA-2F21AD05B7E4}"/>
              </a:ext>
            </a:extLst>
          </p:cNvPr>
          <p:cNvSpPr txBox="1"/>
          <p:nvPr/>
        </p:nvSpPr>
        <p:spPr>
          <a:xfrm>
            <a:off x="9062462" y="3667326"/>
            <a:ext cx="131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NTEECC4D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35ACC0-492B-71B4-186F-B72AB8C7215F}"/>
              </a:ext>
            </a:extLst>
          </p:cNvPr>
          <p:cNvCxnSpPr>
            <a:cxnSpLocks/>
            <a:stCxn id="65" idx="1"/>
            <a:endCxn id="4" idx="3"/>
          </p:cNvCxnSpPr>
          <p:nvPr/>
        </p:nvCxnSpPr>
        <p:spPr>
          <a:xfrm flipH="1">
            <a:off x="7900484" y="3851992"/>
            <a:ext cx="1161978" cy="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5282E7E-5F79-A3AD-77E1-EE5A897CF381}"/>
              </a:ext>
            </a:extLst>
          </p:cNvPr>
          <p:cNvSpPr txBox="1"/>
          <p:nvPr/>
        </p:nvSpPr>
        <p:spPr>
          <a:xfrm>
            <a:off x="3342207" y="4996066"/>
            <a:ext cx="115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NTEECC1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08C4B1-43AE-F5D0-E336-2580DEE6DB50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 flipH="1">
            <a:off x="3920154" y="4036658"/>
            <a:ext cx="915738" cy="95940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C085040-6C6B-6B43-7FA5-118ECD0ED057}"/>
              </a:ext>
            </a:extLst>
          </p:cNvPr>
          <p:cNvSpPr txBox="1"/>
          <p:nvPr/>
        </p:nvSpPr>
        <p:spPr>
          <a:xfrm>
            <a:off x="10322027" y="4994807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crosswalk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7C8FE5-8FBE-865C-8120-43A81756F0A5}"/>
              </a:ext>
            </a:extLst>
          </p:cNvPr>
          <p:cNvCxnSpPr>
            <a:cxnSpLocks/>
            <a:stCxn id="73" idx="1"/>
            <a:endCxn id="28" idx="3"/>
          </p:cNvCxnSpPr>
          <p:nvPr/>
        </p:nvCxnSpPr>
        <p:spPr>
          <a:xfrm flipH="1">
            <a:off x="9552138" y="5179473"/>
            <a:ext cx="769889" cy="125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A18F1A1-BB55-D7C9-F9B1-C3E58C57909F}"/>
              </a:ext>
            </a:extLst>
          </p:cNvPr>
          <p:cNvSpPr txBox="1"/>
          <p:nvPr/>
        </p:nvSpPr>
        <p:spPr>
          <a:xfrm>
            <a:off x="8481473" y="1027906"/>
            <a:ext cx="25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original source (activity code conversion vs IRS assign NTEE code directly) &amp; confidence rating of code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6FDA6A8-4BDB-F27B-1D4C-BE6DCDE6AD2E}"/>
              </a:ext>
            </a:extLst>
          </p:cNvPr>
          <p:cNvSpPr txBox="1"/>
          <p:nvPr/>
        </p:nvSpPr>
        <p:spPr>
          <a:xfrm>
            <a:off x="3089628" y="3436494"/>
            <a:ext cx="1357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original version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72294D-435F-C810-6AEF-7C0C841746E8}"/>
              </a:ext>
            </a:extLst>
          </p:cNvPr>
          <p:cNvSpPr txBox="1"/>
          <p:nvPr/>
        </p:nvSpPr>
        <p:spPr>
          <a:xfrm>
            <a:off x="7244695" y="3065594"/>
            <a:ext cx="15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NCCS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 improvements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E31AA9-0D40-E98E-917E-55C8ADDB0559}"/>
              </a:ext>
            </a:extLst>
          </p:cNvPr>
          <p:cNvSpPr txBox="1"/>
          <p:nvPr/>
        </p:nvSpPr>
        <p:spPr>
          <a:xfrm>
            <a:off x="9602994" y="2796999"/>
            <a:ext cx="1548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4</a:t>
            </a:r>
            <a:r>
              <a:rPr lang="en-US" sz="12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th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 dimension for cases with two categories (non-regular types)</a:t>
            </a:r>
          </a:p>
        </p:txBody>
      </p:sp>
    </p:spTree>
    <p:extLst>
      <p:ext uri="{BB962C8B-B14F-4D97-AF65-F5344CB8AC3E}">
        <p14:creationId xmlns:p14="http://schemas.microsoft.com/office/powerpoint/2010/main" val="207855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16CD5C7-F95B-6DEC-1AD2-4FC5EBA0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EXEMPT STATUS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7C06A6-A2EF-2705-67CB-2C5BDD718F2C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flipH="1" flipV="1">
            <a:off x="5760429" y="2385413"/>
            <a:ext cx="850914" cy="659331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447CA2-7BF5-5BCA-1B01-5C89421EEA99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V="1">
            <a:off x="4858971" y="2385413"/>
            <a:ext cx="901458" cy="659331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170E83-B9B5-C94B-7C52-39433B160DED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flipH="1">
            <a:off x="2592888" y="4114800"/>
            <a:ext cx="1" cy="521314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619149-1A96-5BDE-ED78-B399E9AF3C7E}"/>
              </a:ext>
            </a:extLst>
          </p:cNvPr>
          <p:cNvSpPr txBox="1"/>
          <p:nvPr/>
        </p:nvSpPr>
        <p:spPr>
          <a:xfrm>
            <a:off x="10076738" y="5131442"/>
            <a:ext cx="1693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Source: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IRS BMF/1023</a:t>
            </a:r>
          </a:p>
          <a:p>
            <a:r>
              <a:rPr lang="en-US" dirty="0">
                <a:solidFill>
                  <a:schemeClr val="accent1"/>
                </a:solidFill>
              </a:rPr>
              <a:t>NCCS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 Control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8B8C7-CE22-51DA-6808-DEF77331B3A5}"/>
              </a:ext>
            </a:extLst>
          </p:cNvPr>
          <p:cNvSpPr txBox="1"/>
          <p:nvPr/>
        </p:nvSpPr>
        <p:spPr>
          <a:xfrm>
            <a:off x="4141468" y="3044744"/>
            <a:ext cx="1435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SUBSECCD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707D2-39F2-0FE1-9901-4371A96411CA}"/>
              </a:ext>
            </a:extLst>
          </p:cNvPr>
          <p:cNvSpPr txBox="1"/>
          <p:nvPr/>
        </p:nvSpPr>
        <p:spPr>
          <a:xfrm>
            <a:off x="6048850" y="3044744"/>
            <a:ext cx="1124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FNDNCD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AC24C9-FB81-07E9-D6FC-ED38DB954DAD}"/>
              </a:ext>
            </a:extLst>
          </p:cNvPr>
          <p:cNvSpPr txBox="1"/>
          <p:nvPr/>
        </p:nvSpPr>
        <p:spPr>
          <a:xfrm>
            <a:off x="2128690" y="5457297"/>
            <a:ext cx="37847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FRCD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(filing requirements)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ORGCD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corp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form)</a:t>
            </a:r>
          </a:p>
          <a:p>
            <a:r>
              <a:rPr lang="en-US" dirty="0">
                <a:solidFill>
                  <a:schemeClr val="accent2"/>
                </a:solidFill>
              </a:rPr>
              <a:t>DEDUCT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(donation deduct status)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B41685-6901-11E5-5F6B-D40E0E668D2F}"/>
              </a:ext>
            </a:extLst>
          </p:cNvPr>
          <p:cNvSpPr txBox="1"/>
          <p:nvPr/>
        </p:nvSpPr>
        <p:spPr>
          <a:xfrm>
            <a:off x="1924168" y="3745468"/>
            <a:ext cx="1337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NTEEFINAL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D420BB-50D8-6D55-55E8-7C5EF16A60A7}"/>
              </a:ext>
            </a:extLst>
          </p:cNvPr>
          <p:cNvSpPr txBox="1"/>
          <p:nvPr/>
        </p:nvSpPr>
        <p:spPr>
          <a:xfrm>
            <a:off x="5296231" y="2016081"/>
            <a:ext cx="92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LEVEL1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9F644E-DAD8-1460-395D-7D353576A9A9}"/>
              </a:ext>
            </a:extLst>
          </p:cNvPr>
          <p:cNvSpPr txBox="1"/>
          <p:nvPr/>
        </p:nvSpPr>
        <p:spPr>
          <a:xfrm>
            <a:off x="2128690" y="4636114"/>
            <a:ext cx="92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LEVEL3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9E527F-BCFF-3DF6-4860-F549491883FE}"/>
              </a:ext>
            </a:extLst>
          </p:cNvPr>
          <p:cNvSpPr txBox="1"/>
          <p:nvPr/>
        </p:nvSpPr>
        <p:spPr>
          <a:xfrm>
            <a:off x="5296231" y="4636114"/>
            <a:ext cx="92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LEVEL2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DD1433-A46A-DC2F-3E72-3A6C644635A7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4858971" y="3414076"/>
            <a:ext cx="901458" cy="122203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4C79FD-FE6E-46B9-96BA-A9A2383F4C47}"/>
              </a:ext>
            </a:extLst>
          </p:cNvPr>
          <p:cNvCxnSpPr>
            <a:cxnSpLocks/>
            <a:stCxn id="10" idx="2"/>
            <a:endCxn id="53" idx="0"/>
          </p:cNvCxnSpPr>
          <p:nvPr/>
        </p:nvCxnSpPr>
        <p:spPr>
          <a:xfrm flipH="1">
            <a:off x="5760429" y="3414076"/>
            <a:ext cx="850914" cy="122203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4B871B-6DDC-F602-1243-3C8E4BA2CDF1}"/>
              </a:ext>
            </a:extLst>
          </p:cNvPr>
          <p:cNvCxnSpPr>
            <a:cxnSpLocks/>
            <a:stCxn id="15" idx="3"/>
            <a:endCxn id="53" idx="1"/>
          </p:cNvCxnSpPr>
          <p:nvPr/>
        </p:nvCxnSpPr>
        <p:spPr>
          <a:xfrm>
            <a:off x="3261609" y="3930134"/>
            <a:ext cx="2034622" cy="89064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26AF9C6-BD8E-8E81-2060-371278360E5C}"/>
              </a:ext>
            </a:extLst>
          </p:cNvPr>
          <p:cNvCxnSpPr>
            <a:cxnSpLocks/>
            <a:stCxn id="31" idx="3"/>
            <a:endCxn id="53" idx="1"/>
          </p:cNvCxnSpPr>
          <p:nvPr/>
        </p:nvCxnSpPr>
        <p:spPr>
          <a:xfrm>
            <a:off x="3057086" y="4820780"/>
            <a:ext cx="2239145" cy="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540BD44-F1EE-D10C-FE17-72CD2B4D775F}"/>
              </a:ext>
            </a:extLst>
          </p:cNvPr>
          <p:cNvSpPr txBox="1"/>
          <p:nvPr/>
        </p:nvSpPr>
        <p:spPr>
          <a:xfrm>
            <a:off x="2128690" y="2236496"/>
            <a:ext cx="92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LEVEL4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A9013A-BF77-3F71-6519-8621AE7B1A90}"/>
              </a:ext>
            </a:extLst>
          </p:cNvPr>
          <p:cNvSpPr txBox="1"/>
          <p:nvPr/>
        </p:nvSpPr>
        <p:spPr>
          <a:xfrm>
            <a:off x="1808741" y="3118108"/>
            <a:ext cx="1568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NTEEFINAL1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EDC555-A18D-CBC3-AEAD-5D1066B008B3}"/>
              </a:ext>
            </a:extLst>
          </p:cNvPr>
          <p:cNvCxnSpPr>
            <a:cxnSpLocks/>
            <a:stCxn id="71" idx="0"/>
            <a:endCxn id="70" idx="2"/>
          </p:cNvCxnSpPr>
          <p:nvPr/>
        </p:nvCxnSpPr>
        <p:spPr>
          <a:xfrm flipV="1">
            <a:off x="2592888" y="2605828"/>
            <a:ext cx="0" cy="51228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AF317A6-0CA7-C504-4B82-A2B3A9406DEF}"/>
              </a:ext>
            </a:extLst>
          </p:cNvPr>
          <p:cNvSpPr txBox="1"/>
          <p:nvPr/>
        </p:nvSpPr>
        <p:spPr>
          <a:xfrm>
            <a:off x="8398142" y="2906244"/>
            <a:ext cx="1211357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1023/BMF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 A?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1EE24D-214D-B259-8246-5DD8546DC675}"/>
              </a:ext>
            </a:extLst>
          </p:cNvPr>
          <p:cNvCxnSpPr>
            <a:cxnSpLocks/>
            <a:stCxn id="76" idx="1"/>
            <a:endCxn id="10" idx="3"/>
          </p:cNvCxnSpPr>
          <p:nvPr/>
        </p:nvCxnSpPr>
        <p:spPr>
          <a:xfrm flipH="1">
            <a:off x="7173836" y="3229410"/>
            <a:ext cx="1224306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46162B6-9B58-367B-838C-D789309571A4}"/>
              </a:ext>
            </a:extLst>
          </p:cNvPr>
          <p:cNvSpPr txBox="1"/>
          <p:nvPr/>
        </p:nvSpPr>
        <p:spPr>
          <a:xfrm>
            <a:off x="7785989" y="1890582"/>
            <a:ext cx="2568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comes from 1023 but not available on 1023-EZ, so 40% of the data is missing this key field. it can be found in Schedule A for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efilers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3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D7FCBF-BDE6-30C1-A806-EAF788134673}"/>
              </a:ext>
            </a:extLst>
          </p:cNvPr>
          <p:cNvSpPr txBox="1"/>
          <p:nvPr/>
        </p:nvSpPr>
        <p:spPr>
          <a:xfrm>
            <a:off x="3459192" y="38818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501c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AA4D6-8A7F-45D1-A38C-0AACFAFC3D36}"/>
              </a:ext>
            </a:extLst>
          </p:cNvPr>
          <p:cNvSpPr txBox="1"/>
          <p:nvPr/>
        </p:nvSpPr>
        <p:spPr>
          <a:xfrm>
            <a:off x="3400682" y="119459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501c3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D982E6-B06A-1F9B-1359-B033E3CB488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3775945" y="757521"/>
            <a:ext cx="1" cy="43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622674-FDD0-9B04-59E6-AD2F73A00B51}"/>
              </a:ext>
            </a:extLst>
          </p:cNvPr>
          <p:cNvSpPr txBox="1"/>
          <p:nvPr/>
        </p:nvSpPr>
        <p:spPr>
          <a:xfrm>
            <a:off x="7314199" y="119586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501c other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638F1B-2FA5-EEC8-33DD-58B159F93843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3775946" y="757521"/>
            <a:ext cx="4139540" cy="43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209CFD-A2CE-84E6-7BD6-E1F7BFC04D71}"/>
              </a:ext>
            </a:extLst>
          </p:cNvPr>
          <p:cNvSpPr txBox="1"/>
          <p:nvPr/>
        </p:nvSpPr>
        <p:spPr>
          <a:xfrm>
            <a:off x="411911" y="1446363"/>
            <a:ext cx="609456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LEVEL3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AR	Arts, culture and humanities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ED	Education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EN	Environment/animals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HE	Health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HS	Human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	International, foreign affairs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MO	Other mutual benefit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MR	Pension and retirement funds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PB	Public, societal benefit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RE	Religion related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UN	Unknown, unclassified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ZA	Single organization support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ZB	Fundraising within NTEE major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ZC	Private grantmaking foundations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ZD	Public foundations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ZE	General fundraising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ZF	Other Supporting Public 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B21B4F-1514-71B9-26F8-177F940F1C9F}"/>
              </a:ext>
            </a:extLst>
          </p:cNvPr>
          <p:cNvSpPr txBox="1"/>
          <p:nvPr/>
        </p:nvSpPr>
        <p:spPr>
          <a:xfrm>
            <a:off x="843232" y="5181197"/>
            <a:ext cx="609456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# M	Mutual Benefit Public Charity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# O	Operating Public Charity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# S	Supporting Public Charity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   |     OT|      PC|    PF|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|:--|------:|-------:|-----:|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|M  |  54411|    4014|    17|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|O  | 279658| 1218511|  3537|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|S  |   8251|  147142| 85582|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8FD2F-93BD-B3DC-F8EE-2F78D71CA01B}"/>
              </a:ext>
            </a:extLst>
          </p:cNvPr>
          <p:cNvSpPr txBox="1"/>
          <p:nvPr/>
        </p:nvSpPr>
        <p:spPr>
          <a:xfrm>
            <a:off x="1746130" y="222709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|:----|-------:|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|PC   | 1369667|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|PF   |   89136|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80F690-8796-577D-4FB8-A87E20CAE2EF}"/>
              </a:ext>
            </a:extLst>
          </p:cNvPr>
          <p:cNvSpPr txBox="1"/>
          <p:nvPr/>
        </p:nvSpPr>
        <p:spPr>
          <a:xfrm>
            <a:off x="7566085" y="216060"/>
            <a:ext cx="60945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|:----|-------:|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|OT   |  342320|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124BC-C738-E1CA-03E1-093CBA4DBEBA}"/>
              </a:ext>
            </a:extLst>
          </p:cNvPr>
          <p:cNvSpPr txBox="1"/>
          <p:nvPr/>
        </p:nvSpPr>
        <p:spPr>
          <a:xfrm>
            <a:off x="5560445" y="1892022"/>
            <a:ext cx="683212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SUBSECCD   Subsector Code 501c()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01	01- Corporations originated under Act of Congress, including Federal Credit Unions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02	02- Title holding corporation for a tax-exempt organization.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03	03- Religious, educational, charitable, scientific, and literary organizations...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04	04- Civic leagues, social welfare organizations, and local associations of employees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05	05- Labor, agricultural, horticultural organizations. These are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eduactional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or instruct.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grps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06	06- Business leagues, chambers of commerce, real estate boards, etc. formed to improve conditions...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07	07- Social and recreational clubs which provide pleasure, recreation, and social activities.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08	08- Fraternal beneficiary societies and associations, with lodges providing for payment of life...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09	09- Voluntary employees' beneficiary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ass'ns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(including fed. employees' voluntary beneficiary...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10	10- Domestic fraternal societies and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assoc's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-lodges devoting their net earnings to charitable...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11	11- Teachers retirement fund associations.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12	12- Benevolent life insurance associations, mutual ditch or irrigation companies, mutual or coop...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13	13- Cemetery companies, providing burial and incidental activities for members.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14	14- State-chartered credit unions, mutual reserve funds, offering loans to members...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15	15- Mutual insurance cos.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ar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associations, providing insurance to members substantially at cost...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16	16- Cooperative organizations to finance crop operations, in conjunction with activities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17	17- Supplemental unemployment benefit trusts, providing payments of suppl. unemployment comp...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18	18- Employee funded pension trusts, providing benefits under a pension plan funded by employees...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19	19- Post or organization of war veterans.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20	20- Trusts for prepaid group legal services, as part of a qual. group legal service plan or plans.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21	21- Black lung trusts, satisfying claims for compensation under Black Lung Acts.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22	22- Multiemployer Pension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23	23- Veterans association formed prior to 1880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24	24-Trust described in Section 4049 of ERISA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25	25- Title Holding Company for Pensions,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etc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26	26- State-Sponsored High Risk Health Insurance Organizations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27	27- State-Sponsored Workers Compensation Reinsurance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40	40- Apostolic and religious orgs. - 501(d)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50	50- Cooperative Hospital Service Organization - 501(e)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60	60- Cooperative Service Org. of Operating Educ. Org.- 501(f)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70	70- Child Care Organization - 501(k)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71	71- Charitable Risk Pool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80	80- Farmers' Cooperatives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81	81- Qualified State-Sponsored Tuition Program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82	82- 527 Political Organizations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90	90- 4947(a)(2) Split Interest Trust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91	91- 4947(a)(1) Public Charity (Files 990/990-EZ)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92	92- 4947(a)(1) Private Foundations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93	93- 1381(a)(2) Taxable Farmers Cooperative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CO	CO- Unspecified 501(c) Organization Other Than 501(c)(3)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5B81FC-F0E1-17F2-2683-CF788E41286A}"/>
              </a:ext>
            </a:extLst>
          </p:cNvPr>
          <p:cNvCxnSpPr>
            <a:cxnSpLocks/>
          </p:cNvCxnSpPr>
          <p:nvPr/>
        </p:nvCxnSpPr>
        <p:spPr>
          <a:xfrm flipV="1">
            <a:off x="1547799" y="5047349"/>
            <a:ext cx="298254" cy="25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C54695-4DFC-2553-2602-3BFF2D2D478D}"/>
              </a:ext>
            </a:extLst>
          </p:cNvPr>
          <p:cNvCxnSpPr>
            <a:cxnSpLocks/>
          </p:cNvCxnSpPr>
          <p:nvPr/>
        </p:nvCxnSpPr>
        <p:spPr>
          <a:xfrm flipV="1">
            <a:off x="1547799" y="5065224"/>
            <a:ext cx="3852337" cy="23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56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C5E3BD-DF52-8A26-EC31-1592D97DF786}"/>
              </a:ext>
            </a:extLst>
          </p:cNvPr>
          <p:cNvSpPr txBox="1"/>
          <p:nvPr/>
        </p:nvSpPr>
        <p:spPr>
          <a:xfrm>
            <a:off x="838200" y="1464389"/>
            <a:ext cx="1066323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00 All organizations except 501(c)(3)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02 Private operating foundation exempt from paying excise taxes on investment income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03 Private operating foundation (other)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04 Private non-operating foundation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09 Suspense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10 Church 170(b)(1)(A)(</a:t>
            </a:r>
            <a:r>
              <a:rPr lang="en-US" sz="14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11 School 170(b)(1)(A)(ii)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12 Hospital or medical research organization 170(b)(1)(A)(iii)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13 Organization that operates for the benefit of a college or university and is owned or operated by a governmental unit 170(b)(1)(A)(iv)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14 Governmental unit 170(b)(1)(A)(v)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15 Organization that receives a substantial part of its support from a governmental unit or the general public 170(b)(1)(A)(vi)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16 Organization that normally receives no more than one-third of its support from gross investment income and unrelated business income and at the same time more than one-third of its support from contributions, fees, and gross receipts related to exempt purposes 509(a)(2)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17 Organizations operated solely for the benefit of and in conjunction with organizations described in 10 through 16 above 509(a)(3)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18 Organization organized and operated to test for public safety 509(a)(4)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21 509(a)(3) Type 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22 509(a)(3) Type II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23 509(a)(3) Type III functionally integrated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24 509(a)(3) Type III not functionally integrated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691AC2-4535-995D-BA06-100CF64B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dirty="0"/>
              <a:t>FNDCD</a:t>
            </a:r>
          </a:p>
        </p:txBody>
      </p:sp>
    </p:spTree>
    <p:extLst>
      <p:ext uri="{BB962C8B-B14F-4D97-AF65-F5344CB8AC3E}">
        <p14:creationId xmlns:p14="http://schemas.microsoft.com/office/powerpoint/2010/main" val="367104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B769-DD5E-231E-6B45-289D6DE6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12262-14AA-334D-40C6-29AA6A0B5932}"/>
              </a:ext>
            </a:extLst>
          </p:cNvPr>
          <p:cNvSpPr txBox="1"/>
          <p:nvPr/>
        </p:nvSpPr>
        <p:spPr>
          <a:xfrm>
            <a:off x="4103914" y="706676"/>
            <a:ext cx="609600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def all_level1(self,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name):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Generates a piecewise value based on SUBSECCD and FNDNCD.</a:t>
            </a:r>
          </a:p>
          <a:p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ARGUMENTS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) : Core file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RETURNS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Series or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dask.core.DataFrame</a:t>
            </a:r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def level1(row):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float(row['SUBSECCD'])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float(row['FNDNCD'])</a:t>
            </a:r>
          </a:p>
          <a:p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if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&gt; 3 or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1 or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2: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'O'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3 and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in [2, 3, 4]):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'PF'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3 and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not in [2, 3, 4]):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'PC'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not in [0, 3,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]) and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in [0,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]):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'O'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in [0,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]) and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not in [0, 2, 3, 4, 9,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]):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'PC'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in [0,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]) and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in [2, 3, 4]):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'PF'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else: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'U'</a:t>
            </a:r>
          </a:p>
          <a:p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''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self.main.data_dict.report_column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(name,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'Calculated', ['CO', 'PC', 'PF'])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if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self.parallelize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self.parallel_apply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level1)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else: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df.apply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(lambda r: level1(r), axis=1)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BF52B-BEBA-4569-2EF7-FF0879CE6E75}"/>
              </a:ext>
            </a:extLst>
          </p:cNvPr>
          <p:cNvSpPr txBox="1"/>
          <p:nvPr/>
        </p:nvSpPr>
        <p:spPr>
          <a:xfrm>
            <a:off x="838200" y="2399446"/>
            <a:ext cx="27221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https://github.com/UI-Research/nccs-file-processing/blob/master/Core%20Files/process.py</a:t>
            </a:r>
          </a:p>
        </p:txBody>
      </p:sp>
    </p:spTree>
    <p:extLst>
      <p:ext uri="{BB962C8B-B14F-4D97-AF65-F5344CB8AC3E}">
        <p14:creationId xmlns:p14="http://schemas.microsoft.com/office/powerpoint/2010/main" val="113405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B769-DD5E-231E-6B45-289D6DE6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16168-7759-4675-BDE5-62B41A2E87DB}"/>
              </a:ext>
            </a:extLst>
          </p:cNvPr>
          <p:cNvSpPr txBox="1"/>
          <p:nvPr/>
        </p:nvSpPr>
        <p:spPr>
          <a:xfrm>
            <a:off x="3069771" y="365125"/>
            <a:ext cx="990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def all_level2(self,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name):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Generates a piecewise value based on SUBSECCD, FNDNCD, LEVEL3 and NTEEFINAL.</a:t>
            </a:r>
          </a:p>
          <a:p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ARGUMENTS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) : Core file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RETURNS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Series or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dask.core.DataFrame</a:t>
            </a:r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def level2(row):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float(row['SUBSECCD'])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float(row['FNDNCD'])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lvl3 = row['LEVEL3']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row['NTEEFINAL']</a:t>
            </a:r>
          </a:p>
          <a:p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if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3 and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4: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'S'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3 and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17: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'S'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lvl3 is not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and lvl3 is not '' and lvl3[0] == 'Z':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'S'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is not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and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is not '' and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'Y':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'M'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else: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'O'</a:t>
            </a:r>
          </a:p>
          <a:p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''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self.main.data_dict.report_column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(name,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'Calculated', ['CO', 'PC', 'PF'])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if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self.parallelize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self.parallel_apply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level2)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else: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df.apply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(lambda r: level2(r), axis=1)</a:t>
            </a:r>
          </a:p>
        </p:txBody>
      </p:sp>
    </p:spTree>
    <p:extLst>
      <p:ext uri="{BB962C8B-B14F-4D97-AF65-F5344CB8AC3E}">
        <p14:creationId xmlns:p14="http://schemas.microsoft.com/office/powerpoint/2010/main" val="259501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B769-DD5E-231E-6B45-289D6DE6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EB9AF-ACE6-7C43-FFA3-1233712201D2}"/>
              </a:ext>
            </a:extLst>
          </p:cNvPr>
          <p:cNvSpPr txBox="1"/>
          <p:nvPr/>
        </p:nvSpPr>
        <p:spPr>
          <a:xfrm>
            <a:off x="4267200" y="191985"/>
            <a:ext cx="60960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def all_level3(self,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name):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Generates a piecewise value based on NTEEFINAL.</a:t>
            </a:r>
          </a:p>
          <a:p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ARGUMENTS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) : Core file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RETURNS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Series or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dask.core.DataFrame</a:t>
            </a:r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def level3(row):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row['NTEEFINAL']</a:t>
            </a:r>
          </a:p>
          <a:p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if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is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or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'':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'-'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[:2] != 'B8'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[1:3] == '11':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'ZA'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[:2] != 'B8'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[1:3] == '12':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'ZB'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'T'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[1] == '2':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'ZC'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'T'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[1] == '3':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'ZD'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'T'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[1] == '7':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'ZE'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'T'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[1:3] in ['90', '99']: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'ZF'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'T'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[1] == '6':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'ZF'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[:3] == 'Y30':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'MR'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'Y'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[1:3] != '30':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'MO'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'A':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'AR'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'B':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'ED'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in ['C', 'D']: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'EN'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in ['E', 'F', 'G', 'H']: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'HE'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in ['I', 'J', 'K', 'L', 'M', 'N', 'O', 'P']: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'HS'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'Q':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'IN'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in ['R', 'S', 'T', 'U', 'V', 'W']: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'PB'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'X':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'RE'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'Z':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'UN'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else: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'-'</a:t>
            </a:r>
          </a:p>
          <a:p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''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self.main.data_dict.report_column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(name,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'Calculated', ['CO', 'PC', 'PF'])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if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self.parallelize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self.parallel_apply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level3)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else: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df.apply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(lambda r: level3(r), axis=1)</a:t>
            </a:r>
          </a:p>
        </p:txBody>
      </p:sp>
    </p:spTree>
    <p:extLst>
      <p:ext uri="{BB962C8B-B14F-4D97-AF65-F5344CB8AC3E}">
        <p14:creationId xmlns:p14="http://schemas.microsoft.com/office/powerpoint/2010/main" val="51636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9D1C775-12D0-9E89-AEF5-6B0125293249}"/>
              </a:ext>
            </a:extLst>
          </p:cNvPr>
          <p:cNvGrpSpPr/>
          <p:nvPr/>
        </p:nvGrpSpPr>
        <p:grpSpPr>
          <a:xfrm>
            <a:off x="411911" y="593094"/>
            <a:ext cx="10975518" cy="6264906"/>
            <a:chOff x="411911" y="593094"/>
            <a:chExt cx="10975518" cy="62649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2F60EAC-0DE6-F823-1A51-C1DBF0A7BE17}"/>
                </a:ext>
              </a:extLst>
            </p:cNvPr>
            <p:cNvSpPr txBox="1"/>
            <p:nvPr/>
          </p:nvSpPr>
          <p:spPr>
            <a:xfrm>
              <a:off x="411911" y="1446363"/>
              <a:ext cx="6094562" cy="39703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LEVEL3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AR	Arts, culture and humanities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ED	Education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EN	Environment/animals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HE	Health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HS	Human Services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IN	International, foreign affairs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MO	Other mutual benefit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MR	Pension and retirement funds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PB	Public, societal benefit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RE	Religion related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UN	Unknown, unclassified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ZA	Single organization support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ZB	Fundraising within NTEE major group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ZC	Private grantmaking foundations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ZD	Public foundations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ZE	General fundraising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ZF	Other Supporting Public Benefit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D1CA11C6-4FB6-38CA-3A3C-439074D30DBA}"/>
                </a:ext>
              </a:extLst>
            </p:cNvPr>
            <p:cNvSpPr/>
            <p:nvPr/>
          </p:nvSpPr>
          <p:spPr>
            <a:xfrm>
              <a:off x="4822370" y="4068133"/>
              <a:ext cx="256753" cy="39939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A3A058-9FCB-7332-AEF1-7ADF87F8FBAB}"/>
                </a:ext>
              </a:extLst>
            </p:cNvPr>
            <p:cNvSpPr txBox="1"/>
            <p:nvPr/>
          </p:nvSpPr>
          <p:spPr>
            <a:xfrm>
              <a:off x="5767036" y="608678"/>
              <a:ext cx="526733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Replaced by NTEEV2 L5 types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RG - Regular Nonprofit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AA - Alliance/Advocacy Organizations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MT - Management and Technical Assistance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PA - Professional Societies/Associations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RP - Research Institutes and/or Public Policy Analysis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MS - Monetary Support - Single Organization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MM - Monetary Support - Multiple Organizations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NS - Nonmonetary Support Not Elsewhere Classified (N.E.C.)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29D040DF-BC34-956F-92B3-F15F898DE452}"/>
                </a:ext>
              </a:extLst>
            </p:cNvPr>
            <p:cNvSpPr/>
            <p:nvPr/>
          </p:nvSpPr>
          <p:spPr>
            <a:xfrm>
              <a:off x="4822370" y="4848926"/>
              <a:ext cx="256753" cy="62644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B2F758-77BD-EF8C-51EF-4485C3FC5649}"/>
                </a:ext>
              </a:extLst>
            </p:cNvPr>
            <p:cNvSpPr txBox="1"/>
            <p:nvPr/>
          </p:nvSpPr>
          <p:spPr>
            <a:xfrm>
              <a:off x="7549712" y="3872567"/>
              <a:ext cx="3837717" cy="2985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Replaced by new Foundation Taxonomy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 label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fnd_type</a:t>
              </a:r>
              <a:endParaRPr lang="en-US" sz="1200" dirty="0">
                <a:solidFill>
                  <a:schemeClr val="accent6"/>
                </a:solidFill>
                <a:latin typeface="Abadi Extra Light" panose="020B0204020104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fnd_subtype</a:t>
              </a:r>
              <a:endParaRPr lang="en-US" sz="1200" dirty="0">
                <a:solidFill>
                  <a:schemeClr val="accent6"/>
                </a:solidFill>
                <a:latin typeface="Abadi Extra Light" panose="020B0204020104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is_fnd_x</a:t>
              </a:r>
              <a:r>
                <a:rPr lang="en-US" sz="1200" dirty="0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is_private_x</a:t>
              </a:r>
              <a:endParaRPr lang="en-US" sz="1200" dirty="0">
                <a:solidFill>
                  <a:schemeClr val="accent6"/>
                </a:solidFill>
                <a:latin typeface="Abadi Extra Light" panose="020B0204020104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is_public_x</a:t>
              </a:r>
              <a:endParaRPr lang="en-US" sz="1200" dirty="0">
                <a:solidFill>
                  <a:schemeClr val="accent6"/>
                </a:solidFill>
                <a:latin typeface="Abadi Extra Light" panose="020B0204020104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type_501c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type_501c3_x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type_501not3_x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deduct_income_x</a:t>
              </a:r>
              <a:endParaRPr lang="en-US" sz="1200" dirty="0">
                <a:solidFill>
                  <a:schemeClr val="accent6"/>
                </a:solidFill>
                <a:latin typeface="Abadi Extra Light" panose="020B0204020104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deduct_donations_x</a:t>
              </a:r>
              <a:endParaRPr lang="en-US" sz="1200" dirty="0">
                <a:solidFill>
                  <a:schemeClr val="accent6"/>
                </a:solidFill>
                <a:latin typeface="Abadi Extra Light" panose="020B0204020104020204" pitchFamily="34" charset="0"/>
              </a:endParaRPr>
            </a:p>
            <a:p>
              <a:endParaRPr lang="en-US" sz="16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224EEB1-043B-DE29-C7E0-AFD2935D772F}"/>
                </a:ext>
              </a:extLst>
            </p:cNvPr>
            <p:cNvCxnSpPr/>
            <p:nvPr/>
          </p:nvCxnSpPr>
          <p:spPr>
            <a:xfrm flipV="1">
              <a:off x="5214257" y="1175657"/>
              <a:ext cx="398266" cy="29826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D212FE2-77B2-F470-9642-70C00A97C0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4257" y="4060371"/>
              <a:ext cx="2209800" cy="11017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B304C8-5943-412B-B822-308AA276672A}"/>
                </a:ext>
              </a:extLst>
            </p:cNvPr>
            <p:cNvSpPr txBox="1"/>
            <p:nvPr/>
          </p:nvSpPr>
          <p:spPr>
            <a:xfrm>
              <a:off x="1513061" y="593094"/>
              <a:ext cx="36946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Replace by Tax Exempt Purpose Types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4841AA6-5256-8E2F-AB30-7037AB77B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7944" y="964421"/>
              <a:ext cx="0" cy="212712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637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4453</Words>
  <Application>Microsoft Office PowerPoint</Application>
  <PresentationFormat>Widescreen</PresentationFormat>
  <Paragraphs>466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Abadi Extra Light</vt:lpstr>
      <vt:lpstr>-apple-system</vt:lpstr>
      <vt:lpstr>Aptos</vt:lpstr>
      <vt:lpstr>Aptos Light</vt:lpstr>
      <vt:lpstr>Arial</vt:lpstr>
      <vt:lpstr>Calibri</vt:lpstr>
      <vt:lpstr>Calibri Light</vt:lpstr>
      <vt:lpstr>Cascadia Code Light</vt:lpstr>
      <vt:lpstr>Cascadia Mono Light</vt:lpstr>
      <vt:lpstr>Lucida Console</vt:lpstr>
      <vt:lpstr>Oswald</vt:lpstr>
      <vt:lpstr>Univers Condensed</vt:lpstr>
      <vt:lpstr>Office Theme</vt:lpstr>
      <vt:lpstr>1_Office Theme</vt:lpstr>
      <vt:lpstr>BMF METADATA CODEBOOK</vt:lpstr>
      <vt:lpstr>MISSION</vt:lpstr>
      <vt:lpstr>TAX EXEMPT STATUS</vt:lpstr>
      <vt:lpstr>PowerPoint Presentation</vt:lpstr>
      <vt:lpstr>FNDCD</vt:lpstr>
      <vt:lpstr>LEVEL1</vt:lpstr>
      <vt:lpstr>LEVEL2</vt:lpstr>
      <vt:lpstr>LEVEL3</vt:lpstr>
      <vt:lpstr>PowerPoint Presentation</vt:lpstr>
      <vt:lpstr>LOCATION</vt:lpstr>
      <vt:lpstr>NEW METADATA ATTRIBUTES</vt:lpstr>
      <vt:lpstr>TAX EXEMPT PURPOSE TYPES</vt:lpstr>
      <vt:lpstr>PowerPoint Presentation</vt:lpstr>
      <vt:lpstr>PowerPoint Presentation</vt:lpstr>
      <vt:lpstr>NOTES</vt:lpstr>
      <vt:lpstr>DATA ENGINEERING  PROCESS MODEL (DRAFT)</vt:lpstr>
      <vt:lpstr>VALIDATION DEPENDENCIES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CODEBOOK</dc:title>
  <dc:creator>Jesse Lecy</dc:creator>
  <cp:lastModifiedBy>Jesse Lecy</cp:lastModifiedBy>
  <cp:revision>10</cp:revision>
  <dcterms:created xsi:type="dcterms:W3CDTF">2024-03-19T21:57:49Z</dcterms:created>
  <dcterms:modified xsi:type="dcterms:W3CDTF">2024-04-24T23:59:14Z</dcterms:modified>
</cp:coreProperties>
</file>