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43A669BA.xml" ContentType="application/vnd.ms-powerpoint.comments+xml"/>
  <Override PartName="/ppt/comments/modernComment_106_8D6C6B7.xml" ContentType="application/vnd.ms-powerpoint.comments+xml"/>
  <Override PartName="/ppt/comments/modernComment_10A_7686D107.xml" ContentType="application/vnd.ms-powerpoint.comments+xml"/>
  <Override PartName="/ppt/comments/modernComment_10B_AC3C9184.xml" ContentType="application/vnd.ms-powerpoint.comments+xml"/>
  <Override PartName="/ppt/comments/modernComment_10C_2862CB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DA6438-3C69-68B9-76B6-8774FCC9BCCE}" name="Olivia Beck" initials="OB" userId="S::obeck@urban.org::8f0f78a8-ad02-4549-a66a-339733c771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7"/>
    <p:restoredTop sz="94637"/>
  </p:normalViewPr>
  <p:slideViewPr>
    <p:cSldViewPr snapToGrid="0">
      <p:cViewPr varScale="1">
        <p:scale>
          <a:sx n="103" d="100"/>
          <a:sy n="103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5_43A669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219D31-5F62-0944-9436-A2A75A147DFE}" authorId="{96DA6438-3C69-68B9-76B6-8774FCC9BCCE}" created="2024-03-31T17:50:08.4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60" creationId="{A19E68D5-8F2A-742A-93E6-5D0ACD696BBE}"/>
      <ac:txMk cp="0" len="17">
        <ac:context len="18" hash="2080644942"/>
      </ac:txMk>
    </ac:txMkLst>
    <p188:pos x="1896163" y="518117"/>
    <p188:txBody>
      <a:bodyPr/>
      <a:lstStyle/>
      <a:p>
        <a:r>
          <a:rPr lang="en-US"/>
          <a:t>None of these should be government established so this is good</a:t>
        </a:r>
      </a:p>
    </p188:txBody>
  </p188:cm>
  <p188:cm id="{3E16EC16-8015-104F-A460-2A4C28B6A002}" authorId="{96DA6438-3C69-68B9-76B6-8774FCC9BCCE}" created="2024-03-31T17:50:40.1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63" creationId="{0E5FC68E-9145-7F30-E57F-08E78B91D13B}"/>
      <ac:txMk cp="0" len="12">
        <ac:context len="13" hash="3452929922"/>
      </ac:txMk>
    </ac:txMkLst>
    <p188:pos x="1749287" y="516835"/>
    <p188:txBody>
      <a:bodyPr/>
      <a:lstStyle/>
      <a:p>
        <a:r>
          <a:rPr lang="en-US"/>
          <a:t>At least some of these do not have to file because they are a branch of a lodge system</a:t>
        </a:r>
      </a:p>
    </p188:txBody>
  </p188:cm>
  <p188:cm id="{8CC52AFC-E226-E44C-B124-560DFF6F4C55}" authorId="{96DA6438-3C69-68B9-76B6-8774FCC9BCCE}" created="2024-03-31T17:51:40.37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48" creationId="{E56C39E8-387B-7374-DFFE-EF4AC17B50E5}"/>
      <ac:txMk cp="0" len="5">
        <ac:context len="7" hash="154528761"/>
      </ac:txMk>
    </ac:txMkLst>
    <p188:pos x="567822" y="522614"/>
    <p188:txBody>
      <a:bodyPr/>
      <a:lstStyle/>
      <a:p>
        <a:r>
          <a:rPr lang="en-US"/>
          <a:t>Most of these are classified as required to filed yet did not file. I suspect this is where most of this source of misclassification is comming from. </a:t>
        </a:r>
      </a:p>
    </p188:txBody>
  </p188:cm>
</p188:cmLst>
</file>

<file path=ppt/comments/modernComment_106_8D6C6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915DB0-CB87-274E-B615-814F02518FE5}" authorId="{96DA6438-3C69-68B9-76B6-8774FCC9BCCE}" created="2024-03-31T17:54:00.2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60" creationId="{A19E68D5-8F2A-742A-93E6-5D0ACD696BBE}"/>
      <ac:txMk cp="0" len="17">
        <ac:context len="18" hash="2080644942"/>
      </ac:txMk>
    </ac:txMkLst>
    <p188:pos x="1896163" y="518117"/>
    <p188:txBody>
      <a:bodyPr/>
      <a:lstStyle/>
      <a:p>
        <a:r>
          <a:rPr lang="en-US"/>
          <a:t>This is concerning because code 140 is supposed to be “entities established by the government”</a:t>
        </a:r>
      </a:p>
    </p188:txBody>
  </p188:cm>
  <p188:cm id="{096DC328-99E6-A54A-A5D5-DAD109657CD3}" authorId="{96DA6438-3C69-68B9-76B6-8774FCC9BCCE}" created="2024-03-31T17:55:23.8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48" creationId="{E56C39E8-387B-7374-DFFE-EF4AC17B50E5}"/>
      <ac:txMk cp="0" len="5">
        <ac:context len="7" hash="154528761"/>
      </ac:txMk>
    </ac:txMkLst>
    <p188:pos x="567822" y="522614"/>
    <p188:txBody>
      <a:bodyPr/>
      <a:lstStyle/>
      <a:p>
        <a:r>
          <a:rPr lang="en-US"/>
          <a:t>Most of them did not file which is consistent with code 140</a:t>
        </a:r>
      </a:p>
    </p188:txBody>
  </p188:cm>
  <p188:cm id="{EEA5C0C0-8106-7748-A069-4057D6050CD4}" authorId="{96DA6438-3C69-68B9-76B6-8774FCC9BCCE}" created="2024-03-31T17:58:41.9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55" creationId="{75039FC6-9004-9164-8829-0C970E3CDDDE}"/>
      <ac:txMk cp="0" len="9">
        <ac:context len="10" hash="2158979827"/>
      </ac:txMk>
    </ac:txMkLst>
    <p188:pos x="1239993" y="513933"/>
    <p188:replyLst>
      <p188:reply id="{64A59405-862E-3E4D-B4BF-EDBD12B443FD}" authorId="{96DA6438-3C69-68B9-76B6-8774FCC9BCCE}" created="2024-03-31T17:59:15.511">
        <p188:txBody>
          <a:bodyPr/>
          <a:lstStyle/>
          <a:p>
            <a:r>
              <a:rPr lang="en-US"/>
              <a:t>It may be worth revisiting the required_990 types for 501c04 and 501c25 from Y to YE</a:t>
            </a:r>
          </a:p>
        </p188:txBody>
      </p188:reply>
    </p188:replyLst>
    <p188:txBody>
      <a:bodyPr/>
      <a:lstStyle/>
      <a:p>
        <a:r>
          <a:rPr lang="en-US"/>
          <a:t>It looks like most of the miss classification is coming from 04 and 25. Both of these 501c types CAN be established by the government, but are not REQUIRED to be</a:t>
        </a:r>
      </a:p>
    </p188:txBody>
  </p188:cm>
</p188:cmLst>
</file>

<file path=ppt/comments/modernComment_10A_7686D1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0B9068-2357-3A4C-B974-10D4DF3C2AFA}" authorId="{96DA6438-3C69-68B9-76B6-8774FCC9BCCE}" created="2024-03-31T19:08:22.4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88546823" sldId="266"/>
      <ac:spMk id="35" creationId="{61BDC008-7BF7-024F-06EF-9E3F58E5D51B}"/>
      <ac:txMk cp="0" len="11">
        <ac:context len="12" hash="2453979366"/>
      </ac:txMk>
    </ac:txMkLst>
    <p188:pos x="1454317" y="517495"/>
    <p188:txBody>
      <a:bodyPr/>
      <a:lstStyle/>
      <a:p>
        <a:r>
          <a:rPr lang="en-US"/>
          <a:t>Looks like its 501c19 that’s wrong.</a:t>
        </a:r>
      </a:p>
    </p188:txBody>
  </p188:cm>
</p188:cmLst>
</file>

<file path=ppt/comments/modernComment_10B_AC3C91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0AA34A-6041-D641-B20C-E35E3554CBE6}" authorId="{96DA6438-3C69-68B9-76B6-8774FCC9BCCE}" created="2024-03-31T19:45:43.54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89650564" sldId="267"/>
      <ac:spMk id="35" creationId="{61BDC008-7BF7-024F-06EF-9E3F58E5D51B}"/>
      <ac:txMk cp="0" len="11">
        <ac:context len="12" hash="2453979366"/>
      </ac:txMk>
    </ac:txMkLst>
    <p188:pos x="1454317" y="517495"/>
    <p188:txBody>
      <a:bodyPr/>
      <a:lstStyle/>
      <a:p>
        <a:r>
          <a:rPr lang="en-US"/>
          <a:t>These mostly seem to be 501c4’s. But 501c5’s cannot receive deductible donations, so I think this is some kind of misclassification on the part of the IRS, or its something we are missing about 501c4’s</a:t>
        </a:r>
      </a:p>
    </p188:txBody>
  </p188:cm>
</p188:cmLst>
</file>

<file path=ppt/comments/modernComment_10C_2862CB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6ED1C0-6B1D-7945-AEF0-0F7AAE411D50}" authorId="{96DA6438-3C69-68B9-76B6-8774FCC9BCCE}" created="2024-03-31T19:21:05.8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35" creationId="{61BDC008-7BF7-024F-06EF-9E3F58E5D51B}"/>
      <ac:txMk cp="0" len="10">
        <ac:context len="12" hash="2453979366"/>
      </ac:txMk>
    </ac:txMkLst>
    <p188:pos x="1335048" y="517495"/>
    <p188:txBody>
      <a:bodyPr/>
      <a:lstStyle/>
      <a:p>
        <a:r>
          <a:rPr lang="en-US"/>
          <a:t>501c8 and 10’s can only receive donations from their members under certain circumstances.</a:t>
        </a:r>
      </a:p>
    </p188:txBody>
  </p188:cm>
  <p188:cm id="{8A80E998-D734-C44B-8129-454144629D57}" authorId="{96DA6438-3C69-68B9-76B6-8774FCC9BCCE}" created="2024-03-31T19:22:00.6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33" creationId="{C01E79AB-7CE7-4138-9DFF-B87769BEE140}"/>
    </ac:deMkLst>
    <p188:txBody>
      <a:bodyPr/>
      <a:lstStyle/>
      <a:p>
        <a:r>
          <a:rPr lang="en-US"/>
          <a:t>It makes sense that most of these are in a lodge since 501c8 and 10 have to be a lodge system.</a:t>
        </a:r>
      </a:p>
    </p188:txBody>
  </p188:cm>
  <p188:cm id="{5B010069-83E8-C24C-AF4C-1493E136F1E8}" authorId="{96DA6438-3C69-68B9-76B6-8774FCC9BCCE}" created="2024-03-31T19:47:49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48" creationId="{A7A4CCB8-CC7C-332F-F031-322BE9B259E1}"/>
      <ac:txMk cp="0" len="10">
        <ac:context len="11" hash="3690768872"/>
      </ac:txMk>
    </ac:txMkLst>
    <p188:pos x="1192696" y="515796"/>
    <p188:txBody>
      <a:bodyPr/>
      <a:lstStyle/>
      <a:p>
        <a:r>
          <a:rPr lang="en-US"/>
          <a:t>About half of these are lodge, which aligns with many of these being 501c8’s and 10’s.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C77A-B789-CF40-85B0-C3661FA77BAA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431CE-EBC5-BF44-9361-1FDD665F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431CE-EBC5-BF44-9361-1FDD665F04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C51E-6314-7F38-9DE4-2BBA98D4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84D63-0D2D-257D-D424-F353E8D27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1B47-F38F-C70C-42FF-22F22DD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0233-A93A-18F1-E7FD-4C3945DE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E3B4-27E7-1EAE-CA9D-604856E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1F80-DA49-73F1-8B0D-D862783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EF12F-267D-0947-A118-CA33D5C1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6D27-F007-6BE1-85D7-B095EC9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9D59-12D2-0D2A-0C1D-E5666B77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B115-0B2A-C835-21AC-CE35F96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A62EE-98A4-C0B4-85AC-B341B528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3218-F9BC-978F-140F-42049D34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59CE-C731-B981-565A-E3CBA43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03B7-D489-604C-B3A7-EB87A509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A7D7-1958-29D3-FEAE-FC183F59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3A1-49B6-3A24-8020-9543DCF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8888-C316-9CA3-E862-3B0F7420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7774-42B3-17D6-E9D3-0AF77D6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DC1F-46C1-91E4-D88E-9131F1E1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CBD0-1B69-2C8A-4F5D-6154461C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B88-D6A9-8B98-E365-AB60DCE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13AE-177F-198A-9084-2619C212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FA66-D10E-EEF4-76FD-4BB6F39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EC33-4CD0-625B-985A-C288B6A9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2D4C-B10E-2057-1751-A204130F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DD60-1AD9-DDED-DB4B-EB1BD94A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315F-3C6D-8A60-148B-855FCBA3B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05E38-7053-1626-2167-D6AF9056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C74C-F91E-007E-2F51-D7BE269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6EB6-6A83-1244-B45C-7F4C830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9AF41-337B-9978-A7AC-5B2E2F5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DA87-D137-00FB-D98F-E5A3A35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414F-54B2-4029-0B08-8C2CC63E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B924-E227-0394-6053-59198703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5AB19-8139-7999-22BC-011C35329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1E668-DC6A-C7E1-E9E2-E7E99B7EE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0B96B-92D1-AEBF-1128-DDA3797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909FF-F569-66DB-909F-5698321F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94C4-4E52-9D73-77ED-0CC6BFF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4C0-45A5-9187-EE5F-A03C786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78C1-EA56-B7CB-3B46-8F69F45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3DC5-F3EE-E069-2692-FE133A0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7575-157A-B6CD-5F5F-F483CB0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34D4B-6D92-AD79-C8F8-A9629CE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9B9E-53B5-F388-0D48-4204D4DE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70A7-BB73-AE73-B0C3-E945651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483E-D779-3517-D5EA-54A49AD9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38BE-6034-4031-F659-03EDEEBE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A2426-A20C-A6C0-D7D6-35124ED1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E645-47DC-CFE5-F3FB-A35724D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333D-AF05-39EC-B868-A0D4B4B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915C-567F-681D-FE75-F3D173C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7E28-4B66-D7F9-8A51-FFA7737E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022F4-865E-D6E3-0DC9-5774B7A7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167B-30BA-145C-7ABB-4B7A1C72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78C-70C2-0FF0-1C5E-12C67E9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BF77-56BB-F045-7E4F-004A864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821E-5222-79B0-A010-0C919FF7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B0195-22E2-D0E5-00EC-CC8A9226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38A2-0A87-37BC-DB9E-0FEFCDE5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31FD-85DD-CE80-8F7D-C11B8C0D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E6FD-3938-D442-9104-578E174A163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0133-10C6-933F-E785-AFB2D506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F6EA-D7A3-3BB4-AFCA-7C7FBC77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microsoft.com/office/2018/10/relationships/comments" Target="../comments/modernComment_10A_7686D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0B_AC3C91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2" Type="http://schemas.microsoft.com/office/2018/10/relationships/comments" Target="../comments/modernComment_10C_2862CB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8/10/relationships/comments" Target="../comments/modernComment_105_43A669B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microsoft.com/office/2018/10/relationships/comments" Target="../comments/modernComment_106_8D6C6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40992" y="10750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519333" y="11148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EDA0-46DC-1999-64F7-535C9A28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2" y="315448"/>
            <a:ext cx="10515600" cy="617838"/>
          </a:xfrm>
        </p:spPr>
        <p:txBody>
          <a:bodyPr>
            <a:normAutofit fontScale="90000"/>
          </a:bodyPr>
          <a:lstStyle/>
          <a:p>
            <a:r>
              <a:rPr lang="en-US" dirty="0"/>
              <a:t>501(c) Groups and Subgroups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B283EC-24B8-BF76-B7A8-90B52956F331}"/>
              </a:ext>
            </a:extLst>
          </p:cNvPr>
          <p:cNvGrpSpPr/>
          <p:nvPr/>
        </p:nvGrpSpPr>
        <p:grpSpPr>
          <a:xfrm>
            <a:off x="387446" y="4452866"/>
            <a:ext cx="4416228" cy="953221"/>
            <a:chOff x="291319" y="5262216"/>
            <a:chExt cx="4416228" cy="953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B11B40-4F41-36AA-029E-7612F9CAFD46}"/>
                </a:ext>
              </a:extLst>
            </p:cNvPr>
            <p:cNvSpPr txBox="1"/>
            <p:nvPr/>
          </p:nvSpPr>
          <p:spPr>
            <a:xfrm>
              <a:off x="488122" y="5507551"/>
              <a:ext cx="42194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 7 – </a:t>
              </a:r>
              <a:r>
                <a:rPr lang="en-US" sz="1000" b="0" i="0" u="none" strike="noStrike" dirty="0">
                  <a:effectLst/>
                </a:rPr>
                <a:t>Social and Recreational Clubs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10 – </a:t>
              </a:r>
              <a:r>
                <a:rPr lang="en-US" sz="1000" b="0" i="0" u="none" strike="noStrike" dirty="0">
                  <a:effectLst/>
                </a:rPr>
                <a:t>Domestic Fraternal Societies and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19 – </a:t>
              </a:r>
              <a:r>
                <a:rPr lang="en-US" sz="1000" b="0" i="0" strike="noStrike" dirty="0">
                  <a:effectLst/>
                </a:rPr>
                <a:t>Post or Organization of Past or Present Members of the Armed Forces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501(d) – Religious and Apostolic </a:t>
              </a:r>
              <a:r>
                <a:rPr lang="en-US" sz="1000" dirty="0"/>
                <a:t>A</a:t>
              </a:r>
              <a:r>
                <a:rPr lang="en-US" sz="1000" b="0" i="0" u="none" strike="noStrike" dirty="0">
                  <a:effectLst/>
                </a:rPr>
                <a:t>ssociations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72737A-E0E0-553A-3F32-5821FCCA2A2F}"/>
                </a:ext>
              </a:extLst>
            </p:cNvPr>
            <p:cNvSpPr txBox="1"/>
            <p:nvPr/>
          </p:nvSpPr>
          <p:spPr>
            <a:xfrm>
              <a:off x="291319" y="5262216"/>
              <a:ext cx="2029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Membership Association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45CA4A-53B5-8E62-B46C-93A86D7BB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7" y="5504663"/>
              <a:ext cx="3175" cy="5852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5755EF-0BBE-A3B6-C6C6-340823FD2CEC}"/>
                </a:ext>
              </a:extLst>
            </p:cNvPr>
            <p:cNvCxnSpPr>
              <a:cxnSpLocks/>
            </p:cNvCxnSpPr>
            <p:nvPr/>
          </p:nvCxnSpPr>
          <p:spPr>
            <a:xfrm>
              <a:off x="481772" y="5626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64B278-C137-18F4-621C-B26C321CA3E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7" y="57774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76043-802E-15D5-1F43-76BB00E54579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592670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A6F4A-2AEA-DE11-8469-23EC7C5BEA6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60822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DA6D80-BBB3-39CB-3F7C-F43C42DB8B4F}"/>
              </a:ext>
            </a:extLst>
          </p:cNvPr>
          <p:cNvGrpSpPr/>
          <p:nvPr/>
        </p:nvGrpSpPr>
        <p:grpSpPr>
          <a:xfrm>
            <a:off x="377394" y="3205789"/>
            <a:ext cx="4904322" cy="1257214"/>
            <a:chOff x="245740" y="3268988"/>
            <a:chExt cx="4904322" cy="12572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5A90B2-9029-5308-B133-676A8004DF06}"/>
                </a:ext>
              </a:extLst>
            </p:cNvPr>
            <p:cNvSpPr txBox="1"/>
            <p:nvPr/>
          </p:nvSpPr>
          <p:spPr>
            <a:xfrm>
              <a:off x="566756" y="3510539"/>
              <a:ext cx="45833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14 – </a:t>
              </a:r>
              <a:r>
                <a:rPr lang="en-US" sz="1000" b="0" i="0" u="none" strike="noStrike" dirty="0">
                  <a:effectLst/>
                </a:rPr>
                <a:t>State-Chartered Credit Unitions, Mutual Reserve Funds</a:t>
              </a:r>
              <a:endParaRPr lang="en-US" sz="1000" dirty="0"/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16 – Cooperative Organizations </a:t>
              </a:r>
              <a:r>
                <a:rPr lang="en-US" sz="1000" b="0" i="0" strike="noStrike" dirty="0">
                  <a:effectLst/>
                </a:rPr>
                <a:t>to Finance Crop Operations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501(e) – Cooperative Hospital </a:t>
              </a:r>
              <a:r>
                <a:rPr lang="en-US" sz="1000" dirty="0"/>
                <a:t>S</a:t>
              </a:r>
              <a:r>
                <a:rPr lang="en-US" sz="1000" b="0" i="0" u="none" strike="noStrike" dirty="0">
                  <a:effectLst/>
                </a:rPr>
                <a:t>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501(f) – Cooperative Service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 of Operating </a:t>
              </a:r>
              <a:r>
                <a:rPr lang="en-US" sz="1000" dirty="0"/>
                <a:t>E</a:t>
              </a:r>
              <a:r>
                <a:rPr lang="en-US" sz="1000" b="0" i="0" u="none" strike="noStrike" dirty="0">
                  <a:effectLst/>
                </a:rPr>
                <a:t>ducational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501(n) – Charitable Risk Pools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521- Farmer </a:t>
              </a:r>
              <a:r>
                <a:rPr lang="en-US" sz="1000" dirty="0"/>
                <a:t>C</a:t>
              </a:r>
              <a:r>
                <a:rPr lang="en-US" sz="1000" b="0" i="0" u="none" strike="noStrike" dirty="0">
                  <a:effectLst/>
                </a:rPr>
                <a:t>oops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15B167-49E9-CD30-357A-BF663EEE69FD}"/>
                </a:ext>
              </a:extLst>
            </p:cNvPr>
            <p:cNvSpPr txBox="1"/>
            <p:nvPr/>
          </p:nvSpPr>
          <p:spPr>
            <a:xfrm>
              <a:off x="245740" y="3268988"/>
              <a:ext cx="398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Community Ownership and Cooperative Operation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C7CC20-90EB-FB0E-6076-C42F193C6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30" y="3511601"/>
              <a:ext cx="3175" cy="8909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5D642F-0A25-DA94-9B61-E9DAE8ECE0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405" y="36288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270B9A-0C2C-BA7B-49ED-CACD947C26EF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37844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4551A4-8CF8-C767-0177-6BA835A811B9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39336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AF45E2-E4E1-0FCC-F988-756B4E6C540B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0892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721E21F-5628-A315-F058-8C6227505A1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55" y="4241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14405D-7C1C-4830-F6A9-0570266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3940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8F4501-4BA8-BD41-86DB-7867B66BEBC4}"/>
              </a:ext>
            </a:extLst>
          </p:cNvPr>
          <p:cNvGrpSpPr/>
          <p:nvPr/>
        </p:nvGrpSpPr>
        <p:grpSpPr>
          <a:xfrm>
            <a:off x="372373" y="2486469"/>
            <a:ext cx="4940845" cy="660615"/>
            <a:chOff x="256065" y="2075335"/>
            <a:chExt cx="4940845" cy="66061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F9093F-F3D6-95EF-314F-B1FA2D3ABE4D}"/>
                </a:ext>
              </a:extLst>
            </p:cNvPr>
            <p:cNvSpPr txBox="1"/>
            <p:nvPr/>
          </p:nvSpPr>
          <p:spPr>
            <a:xfrm>
              <a:off x="256065" y="2075335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Political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BD82F-D9AD-044C-4AE2-C7B0ADD7C09D}"/>
                </a:ext>
              </a:extLst>
            </p:cNvPr>
            <p:cNvSpPr txBox="1"/>
            <p:nvPr/>
          </p:nvSpPr>
          <p:spPr>
            <a:xfrm>
              <a:off x="481055" y="2335840"/>
              <a:ext cx="4715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527 – Political Organizations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6AD781A-E9F4-495F-A293-F0CC2A640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055" y="2330937"/>
              <a:ext cx="3175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267538-9270-1D1D-4C8E-27A5FEF49E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245289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FD0DC3-ED8C-851B-42F2-9C41D4DCC983}"/>
                </a:ext>
              </a:extLst>
            </p:cNvPr>
            <p:cNvCxnSpPr>
              <a:cxnSpLocks/>
            </p:cNvCxnSpPr>
            <p:nvPr/>
          </p:nvCxnSpPr>
          <p:spPr>
            <a:xfrm>
              <a:off x="481055" y="260375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4B8BDC-5A20-6EC8-E9B0-D708F534FE07}"/>
              </a:ext>
            </a:extLst>
          </p:cNvPr>
          <p:cNvGrpSpPr/>
          <p:nvPr/>
        </p:nvGrpSpPr>
        <p:grpSpPr>
          <a:xfrm>
            <a:off x="387446" y="1410114"/>
            <a:ext cx="4951649" cy="1101863"/>
            <a:chOff x="256618" y="604685"/>
            <a:chExt cx="4951649" cy="1101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53FF1C-983F-D652-FEEE-411F97089729}"/>
                </a:ext>
              </a:extLst>
            </p:cNvPr>
            <p:cNvSpPr txBox="1"/>
            <p:nvPr/>
          </p:nvSpPr>
          <p:spPr>
            <a:xfrm>
              <a:off x="256618" y="604685"/>
              <a:ext cx="759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General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D57DF-BFC8-37D5-7336-F7BFF42633F9}"/>
                </a:ext>
              </a:extLst>
            </p:cNvPr>
            <p:cNvSpPr txBox="1"/>
            <p:nvPr/>
          </p:nvSpPr>
          <p:spPr>
            <a:xfrm>
              <a:off x="474279" y="844774"/>
              <a:ext cx="47339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3 – Regular Nonprofits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6 – </a:t>
              </a:r>
              <a:r>
                <a:rPr lang="en-US" sz="1000" b="0" i="0" u="none" strike="noStrike" dirty="0">
                  <a:effectLst/>
                </a:rPr>
                <a:t>Business Leagues, Chambers of Commerce, Real Estate Boards</a:t>
              </a:r>
              <a:endParaRPr lang="en-US" sz="1000" dirty="0"/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13 – </a:t>
              </a:r>
              <a:r>
                <a:rPr lang="en-US" sz="1000" b="0" i="0" u="none" strike="noStrike" dirty="0">
                  <a:effectLst/>
                </a:rPr>
                <a:t>Cemetery Companies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501k – Childcare Organizations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CC35D7-D791-C6C6-5910-0C979CBB7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91" y="843914"/>
              <a:ext cx="4763" cy="728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E24578-8B0D-F704-EBE7-7F14950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477454" y="9611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2DD2F-2202-E8A5-46AD-0EAAF453D585}"/>
                </a:ext>
              </a:extLst>
            </p:cNvPr>
            <p:cNvCxnSpPr>
              <a:cxnSpLocks/>
            </p:cNvCxnSpPr>
            <p:nvPr/>
          </p:nvCxnSpPr>
          <p:spPr>
            <a:xfrm>
              <a:off x="474279" y="11167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F8A20D9-5984-4FE4-3E77-62B9E4782206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2659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5D906E-5DB1-0192-D587-91B53A9431CD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421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91E45-9E91-3E3A-6B7F-593BCA1891D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04" y="15739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F8936A-9F1D-2EC5-A9B2-8D900C9A385D}"/>
              </a:ext>
            </a:extLst>
          </p:cNvPr>
          <p:cNvGrpSpPr/>
          <p:nvPr/>
        </p:nvGrpSpPr>
        <p:grpSpPr>
          <a:xfrm>
            <a:off x="5714564" y="1422872"/>
            <a:ext cx="5331741" cy="806205"/>
            <a:chOff x="5694023" y="508472"/>
            <a:chExt cx="5331741" cy="8062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B05D3-2A9A-49BA-974D-1CE3C7508529}"/>
                </a:ext>
              </a:extLst>
            </p:cNvPr>
            <p:cNvSpPr txBox="1"/>
            <p:nvPr/>
          </p:nvSpPr>
          <p:spPr>
            <a:xfrm>
              <a:off x="5905546" y="760679"/>
              <a:ext cx="51202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 – Corporations Organized Under Act of Congress Federal Credit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 – Title Holding Corporations for Exempt Organizations, Unions, and National Farm Assoc.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25 – </a:t>
              </a:r>
              <a:r>
                <a:rPr lang="en-US" sz="1000" b="0" i="0" u="none" strike="noStrike" dirty="0">
                  <a:effectLst/>
                </a:rPr>
                <a:t>Real Property Title-Holding Corporations or Trusts with Multiple Parents</a:t>
              </a:r>
              <a:endParaRPr 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5D9F67-A35E-940E-7AA4-3ADEDC72B690}"/>
                </a:ext>
              </a:extLst>
            </p:cNvPr>
            <p:cNvSpPr txBox="1"/>
            <p:nvPr/>
          </p:nvSpPr>
          <p:spPr>
            <a:xfrm>
              <a:off x="5694023" y="508472"/>
              <a:ext cx="1062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Corporation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E24114-D728-2109-A26B-9F4B2C001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755464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900065-1FEB-1762-5A59-435C4B85CAC8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87742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F25A73-32FE-8705-9796-4326A8AF4A0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1028285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400091-38BD-40F3-2E56-DBA6B254D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118561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7BD502-E4CC-859A-FF26-CF2A66BD2AFB}"/>
              </a:ext>
            </a:extLst>
          </p:cNvPr>
          <p:cNvGrpSpPr/>
          <p:nvPr/>
        </p:nvGrpSpPr>
        <p:grpSpPr>
          <a:xfrm>
            <a:off x="5714564" y="2165655"/>
            <a:ext cx="5437281" cy="1873073"/>
            <a:chOff x="5694023" y="1251255"/>
            <a:chExt cx="5213399" cy="1873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11F26-29D1-B03C-34CC-725023781E16}"/>
                </a:ext>
              </a:extLst>
            </p:cNvPr>
            <p:cNvSpPr txBox="1"/>
            <p:nvPr/>
          </p:nvSpPr>
          <p:spPr>
            <a:xfrm>
              <a:off x="5994130" y="1493112"/>
              <a:ext cx="491329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9 – </a:t>
              </a:r>
              <a:r>
                <a:rPr lang="en-US" sz="1000" b="0" i="0" u="none" strike="noStrike" dirty="0">
                  <a:effectLst/>
                </a:rPr>
                <a:t>Voluntary Employee Beneficiary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12 – </a:t>
              </a:r>
              <a:r>
                <a:rPr lang="en-US" sz="1000" i="0" u="none" strike="noStrike" dirty="0">
                  <a:effectLst/>
                </a:rPr>
                <a:t>Benevolent Life Insurance Associations, Mutual Ditch or Irrigation Companies, Mutual or Cooperative Telephone Companies, and Like Organizations</a:t>
              </a:r>
              <a:endParaRPr lang="en-US" sz="1000" b="0" i="0" u="none" strike="noStrike" dirty="0">
                <a:effectLst/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15 – Mutual Insurance</a:t>
              </a:r>
              <a:r>
                <a:rPr lang="en-US" sz="1000" b="0" i="0" u="none" strike="noStrike" dirty="0">
                  <a:effectLst/>
                </a:rPr>
                <a:t> Companies or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17 - </a:t>
              </a:r>
              <a:r>
                <a:rPr lang="en-US" sz="1000" b="0" i="0" u="none" strike="noStrike" dirty="0">
                  <a:effectLst/>
                </a:rPr>
                <a:t>Supplemental Unemployment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21 – </a:t>
              </a:r>
              <a:r>
                <a:rPr lang="en-US" sz="1000" b="0" i="0" u="none" strike="noStrike" dirty="0">
                  <a:effectLst/>
                </a:rPr>
                <a:t>Black Lung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22 – </a:t>
              </a:r>
              <a:r>
                <a:rPr lang="en-US" sz="1000" b="0" i="0" u="none" strike="noStrike" dirty="0">
                  <a:effectLst/>
                </a:rPr>
                <a:t>Withdrawal Liability Payment Fund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26 – </a:t>
              </a:r>
              <a:r>
                <a:rPr lang="en-US" sz="1000" b="0" i="0" u="none" strike="noStrike" dirty="0">
                  <a:effectLst/>
                </a:rPr>
                <a:t>State-Sponsored Organization Providing Health Coverage for High-Risk Individuals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27 – </a:t>
              </a:r>
              <a:r>
                <a:rPr lang="en-US" sz="1000" b="0" i="0" u="none" strike="noStrike" dirty="0">
                  <a:effectLst/>
                </a:rPr>
                <a:t>State-Sponsored Workers’ Compensation Reinsurance Organization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29 – </a:t>
              </a:r>
              <a:r>
                <a:rPr lang="en-US" sz="1000" b="0" i="0" u="none" strike="noStrike" dirty="0">
                  <a:effectLst/>
                </a:rPr>
                <a:t>Qualified Nonprofit Health Insurance Issuers</a:t>
              </a:r>
              <a:endParaRPr 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3FDB84-4031-E2B8-DAD4-9E29A965BBD5}"/>
                </a:ext>
              </a:extLst>
            </p:cNvPr>
            <p:cNvSpPr txBox="1"/>
            <p:nvPr/>
          </p:nvSpPr>
          <p:spPr>
            <a:xfrm>
              <a:off x="5694023" y="1251255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Insurance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7694EF-CCD0-178A-99C6-537B8C08820E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490480"/>
              <a:ext cx="0" cy="14885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17F1E9E-EBF3-DBDF-7195-1DDD448E0CEA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60772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430CF0-B7FB-D259-4EED-CFE1FD53EB8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17633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3519EF-68C1-89E5-25FA-68E60277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0681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BC3754-FBD0-CACC-AC49-683E4564666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22205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8891E4-A6FF-A747-2128-7C2D42D0BE99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3729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D82801-75E5-FAAB-48CF-EA7D448F6F48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52647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DB2E7B-3611-0A0D-E473-C365E8B79B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68354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2FEABA1-9B72-D032-42C3-0BCA91282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83127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FE7EC4-E560-840C-4122-EF0C71434D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97901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1930349-79EB-0A75-A8B9-522332C8257B}"/>
              </a:ext>
            </a:extLst>
          </p:cNvPr>
          <p:cNvGrpSpPr/>
          <p:nvPr/>
        </p:nvGrpSpPr>
        <p:grpSpPr>
          <a:xfrm>
            <a:off x="5714564" y="3956318"/>
            <a:ext cx="4601659" cy="948665"/>
            <a:chOff x="5694023" y="3041918"/>
            <a:chExt cx="4601659" cy="948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E91F39-A87D-6826-1775-C9405684C171}"/>
                </a:ext>
              </a:extLst>
            </p:cNvPr>
            <p:cNvSpPr txBox="1"/>
            <p:nvPr/>
          </p:nvSpPr>
          <p:spPr>
            <a:xfrm>
              <a:off x="5918430" y="3282697"/>
              <a:ext cx="4377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11 – T</a:t>
              </a:r>
              <a:r>
                <a:rPr lang="en-US" sz="1000" b="0" i="0" u="none" strike="noStrike" dirty="0">
                  <a:effectLst/>
                </a:rPr>
                <a:t>eachers' Retirement Fund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18 – </a:t>
              </a:r>
              <a:r>
                <a:rPr lang="en-US" sz="1000" b="0" i="0" u="none" strike="noStrike" dirty="0">
                  <a:effectLst/>
                </a:rPr>
                <a:t>Employee Funded Pension Trust (created before June 25, 1959)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28 – </a:t>
              </a:r>
              <a:r>
                <a:rPr lang="en-US" sz="1000" b="0" i="0" u="none" strike="noStrike" dirty="0">
                  <a:effectLst/>
                </a:rPr>
                <a:t>National Railroad Retirement Investment Trust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529 Plan – Qualified State-Sponsored Tuition Programs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154A4B-2B9D-6FE2-EFF6-82BA84A0E651}"/>
                </a:ext>
              </a:extLst>
            </p:cNvPr>
            <p:cNvSpPr txBox="1"/>
            <p:nvPr/>
          </p:nvSpPr>
          <p:spPr>
            <a:xfrm>
              <a:off x="5694023" y="3041918"/>
              <a:ext cx="3173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Pension/Retirement/Incentivized Savings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CF38AFC-519E-B2D8-C068-F5A9A4837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080" y="3279500"/>
              <a:ext cx="5795" cy="5856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25B0CB-DD33-3AD1-3751-89F77A6D6A84}"/>
                </a:ext>
              </a:extLst>
            </p:cNvPr>
            <p:cNvCxnSpPr>
              <a:cxnSpLocks/>
            </p:cNvCxnSpPr>
            <p:nvPr/>
          </p:nvCxnSpPr>
          <p:spPr>
            <a:xfrm>
              <a:off x="5917875" y="340145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4AA8BE-5ACD-EC8E-19CF-06BCFC80C2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700" y="355232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B86C8E-27E9-CB21-692D-02549E31874F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370965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02BA9B6-25C7-1555-908A-735E756CFDB5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14" y="385814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738AD6-F1C3-A2BD-BF35-42157EF8958F}"/>
              </a:ext>
            </a:extLst>
          </p:cNvPr>
          <p:cNvGrpSpPr/>
          <p:nvPr/>
        </p:nvGrpSpPr>
        <p:grpSpPr>
          <a:xfrm>
            <a:off x="5714564" y="4957071"/>
            <a:ext cx="3454134" cy="785451"/>
            <a:chOff x="5694023" y="4042671"/>
            <a:chExt cx="3454134" cy="785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E9536B-D99A-A0D8-A5EE-82772DB0B43E}"/>
                </a:ext>
              </a:extLst>
            </p:cNvPr>
            <p:cNvSpPr txBox="1"/>
            <p:nvPr/>
          </p:nvSpPr>
          <p:spPr>
            <a:xfrm>
              <a:off x="5983508" y="4274124"/>
              <a:ext cx="31646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 – </a:t>
              </a:r>
              <a:r>
                <a:rPr lang="en-US" sz="1000" b="0" i="0" u="none" strike="noStrike" dirty="0">
                  <a:effectLst/>
                </a:rPr>
                <a:t>Labor, Agricultural and Horticultural Organizations</a:t>
              </a:r>
              <a:endParaRPr lang="en-US" sz="1000" dirty="0"/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8 – Fraternal Beneficiary Societies and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23 – </a:t>
              </a:r>
              <a:r>
                <a:rPr lang="en-US" sz="1000" b="0" i="0" u="none" strike="noStrike" dirty="0">
                  <a:effectLst/>
                </a:rPr>
                <a:t>Veterans Organizations</a:t>
              </a:r>
              <a:endParaRPr 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9C7444-77A7-6AED-827D-9527B8AA5BFE}"/>
                </a:ext>
              </a:extLst>
            </p:cNvPr>
            <p:cNvSpPr txBox="1"/>
            <p:nvPr/>
          </p:nvSpPr>
          <p:spPr>
            <a:xfrm>
              <a:off x="5694023" y="4042671"/>
              <a:ext cx="1747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Special Interest MMB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494FC5-5786-C8CD-727B-AD5750CEA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4270545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AF416B3-C5C2-781E-2A14-8F53FB370D94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439250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FDF2925-8A0E-0085-0247-F6A2C56E97A7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454336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2B1515-D5F7-24B6-3315-FA1185287419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47006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2F36FB-0664-068E-DFC4-29BE0E904EFD}"/>
              </a:ext>
            </a:extLst>
          </p:cNvPr>
          <p:cNvGrpSpPr/>
          <p:nvPr/>
        </p:nvGrpSpPr>
        <p:grpSpPr>
          <a:xfrm>
            <a:off x="5714564" y="5690104"/>
            <a:ext cx="3162491" cy="645446"/>
            <a:chOff x="5694023" y="4775704"/>
            <a:chExt cx="3162491" cy="6454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7A0F1-C2C7-1DEC-2AC0-8039760AD8F1}"/>
                </a:ext>
              </a:extLst>
            </p:cNvPr>
            <p:cNvSpPr txBox="1"/>
            <p:nvPr/>
          </p:nvSpPr>
          <p:spPr>
            <a:xfrm>
              <a:off x="5983508" y="5021040"/>
              <a:ext cx="2873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20 – </a:t>
              </a:r>
              <a:r>
                <a:rPr lang="en-US" sz="1000" b="0" i="0" u="none" strike="noStrike" dirty="0">
                  <a:effectLst/>
                </a:rPr>
                <a:t>Group Legal Services Plan Organizations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24 – </a:t>
              </a:r>
              <a:r>
                <a:rPr lang="en-US" sz="1000" b="0" i="0" u="none" strike="noStrike" dirty="0">
                  <a:effectLst/>
                </a:rPr>
                <a:t>Section 4049 </a:t>
              </a:r>
              <a:r>
                <a:rPr lang="en-US" sz="1000" dirty="0"/>
                <a:t>ERISA</a:t>
              </a:r>
              <a:r>
                <a:rPr lang="en-US" sz="1000" b="0" i="0" u="none" strike="noStrike" dirty="0">
                  <a:effectLst/>
                </a:rPr>
                <a:t> Trusts</a:t>
              </a:r>
              <a:endParaRPr 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C84495-F552-DF5C-96EE-BE30E0BF3717}"/>
                </a:ext>
              </a:extLst>
            </p:cNvPr>
            <p:cNvSpPr txBox="1"/>
            <p:nvPr/>
          </p:nvSpPr>
          <p:spPr>
            <a:xfrm>
              <a:off x="5694023" y="4775704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Defunct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831A93-3BE6-A9E0-8C3A-2DC5757AC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510" y="5010577"/>
              <a:ext cx="3175" cy="2728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F41968-AA02-6D26-EB5C-C16BBF5C0CFD}"/>
                </a:ext>
              </a:extLst>
            </p:cNvPr>
            <p:cNvCxnSpPr>
              <a:cxnSpLocks/>
            </p:cNvCxnSpPr>
            <p:nvPr/>
          </p:nvCxnSpPr>
          <p:spPr>
            <a:xfrm>
              <a:off x="5905685" y="5132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5FB517-0336-C693-FDC9-4D19A49277B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510" y="52833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2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F82FBCFE-D8B3-7DFD-E663-5A7EE74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2" y="1751044"/>
            <a:ext cx="4152900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7CAD-386A-35C8-3FFE-D9978B365274}"/>
              </a:ext>
            </a:extLst>
          </p:cNvPr>
          <p:cNvSpPr/>
          <p:nvPr/>
        </p:nvSpPr>
        <p:spPr>
          <a:xfrm>
            <a:off x="2677731" y="2589244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97C1B-8FF9-8655-DF30-3B7A376224FC}"/>
              </a:ext>
            </a:extLst>
          </p:cNvPr>
          <p:cNvSpPr/>
          <p:nvPr/>
        </p:nvSpPr>
        <p:spPr>
          <a:xfrm>
            <a:off x="3425587" y="259493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E66FE-498D-ACF7-3A5D-3EA6E8BA5350}"/>
              </a:ext>
            </a:extLst>
          </p:cNvPr>
          <p:cNvSpPr/>
          <p:nvPr/>
        </p:nvSpPr>
        <p:spPr>
          <a:xfrm>
            <a:off x="1570598" y="289291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DFD7B-5361-9795-7158-82DEFFCA3392}"/>
              </a:ext>
            </a:extLst>
          </p:cNvPr>
          <p:cNvSpPr/>
          <p:nvPr/>
        </p:nvSpPr>
        <p:spPr>
          <a:xfrm>
            <a:off x="2691115" y="314805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3DD65-271C-0E40-9517-BB3209F82617}"/>
              </a:ext>
            </a:extLst>
          </p:cNvPr>
          <p:cNvSpPr/>
          <p:nvPr/>
        </p:nvSpPr>
        <p:spPr>
          <a:xfrm>
            <a:off x="3522568" y="313619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CF7B29-3F08-E7C8-8453-17D08BBAD4C8}"/>
              </a:ext>
            </a:extLst>
          </p:cNvPr>
          <p:cNvSpPr/>
          <p:nvPr/>
        </p:nvSpPr>
        <p:spPr>
          <a:xfrm>
            <a:off x="1725749" y="2409435"/>
            <a:ext cx="800578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397113-7103-06C3-2C69-E8E321C1D0E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26327" y="2124514"/>
            <a:ext cx="2523345" cy="5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292492-FC48-AD2D-BD0C-921536F5F77A}"/>
              </a:ext>
            </a:extLst>
          </p:cNvPr>
          <p:cNvSpPr txBox="1"/>
          <p:nvPr/>
        </p:nvSpPr>
        <p:spPr>
          <a:xfrm>
            <a:off x="5871357" y="189941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FE3EB-4E25-B899-8610-911764F80C5F}"/>
              </a:ext>
            </a:extLst>
          </p:cNvPr>
          <p:cNvSpPr txBox="1"/>
          <p:nvPr/>
        </p:nvSpPr>
        <p:spPr>
          <a:xfrm>
            <a:off x="8560769" y="169068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6302-40D2-9A26-1E49-4368B8A87C75}"/>
              </a:ext>
            </a:extLst>
          </p:cNvPr>
          <p:cNvSpPr txBox="1"/>
          <p:nvPr/>
        </p:nvSpPr>
        <p:spPr>
          <a:xfrm>
            <a:off x="5810337" y="30012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D1FA3-444F-871D-C570-775D4A11E5C2}"/>
              </a:ext>
            </a:extLst>
          </p:cNvPr>
          <p:cNvSpPr txBox="1"/>
          <p:nvPr/>
        </p:nvSpPr>
        <p:spPr>
          <a:xfrm>
            <a:off x="5692679" y="362821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831B0-9E2C-633F-A19F-AA18E93EECD7}"/>
              </a:ext>
            </a:extLst>
          </p:cNvPr>
          <p:cNvSpPr txBox="1"/>
          <p:nvPr/>
        </p:nvSpPr>
        <p:spPr>
          <a:xfrm>
            <a:off x="5621625" y="457320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24EBF-770B-8D7E-AA59-9E4427D3F726}"/>
              </a:ext>
            </a:extLst>
          </p:cNvPr>
          <p:cNvSpPr txBox="1"/>
          <p:nvPr/>
        </p:nvSpPr>
        <p:spPr>
          <a:xfrm>
            <a:off x="4680778" y="608026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E79AB-7CE7-4138-9DFF-B87769BEE140}"/>
              </a:ext>
            </a:extLst>
          </p:cNvPr>
          <p:cNvSpPr txBox="1"/>
          <p:nvPr/>
        </p:nvSpPr>
        <p:spPr>
          <a:xfrm>
            <a:off x="8531416" y="612181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DC008-7BF7-024F-06EF-9E3F58E5D51B}"/>
              </a:ext>
            </a:extLst>
          </p:cNvPr>
          <p:cNvSpPr txBox="1"/>
          <p:nvPr/>
        </p:nvSpPr>
        <p:spPr>
          <a:xfrm>
            <a:off x="5582587" y="2464244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AD4C9-EB91-AF45-2A51-70F43A2F017E}"/>
              </a:ext>
            </a:extLst>
          </p:cNvPr>
          <p:cNvSpPr txBox="1"/>
          <p:nvPr/>
        </p:nvSpPr>
        <p:spPr>
          <a:xfrm>
            <a:off x="4157132" y="5268643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39" name="Picture 3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9FB236B-0550-21EF-B728-189EE322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436" y="6080262"/>
            <a:ext cx="1168400" cy="584200"/>
          </a:xfrm>
          <a:prstGeom prst="rect">
            <a:avLst/>
          </a:prstGeom>
        </p:spPr>
      </p:pic>
      <p:pic>
        <p:nvPicPr>
          <p:cNvPr id="41" name="Picture 40" descr="A black and white number&#10;&#10;Description automatically generated">
            <a:extLst>
              <a:ext uri="{FF2B5EF4-FFF2-40B4-BE49-F238E27FC236}">
                <a16:creationId xmlns:a16="http://schemas.microsoft.com/office/drawing/2014/main" id="{B1926C80-6BAC-A651-F654-DEFE78979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218" y="5947428"/>
            <a:ext cx="990600" cy="635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D5A5B89-07A6-9B09-D772-985E1D526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874" y="5285142"/>
            <a:ext cx="5045926" cy="59614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F0A7FB-70B7-C919-62FB-487A9DE6D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635" y="2418407"/>
            <a:ext cx="5013216" cy="4821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8174AB-2423-92C5-D3AD-45A5DFD42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05700"/>
            <a:ext cx="5871357" cy="4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468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1B895EE1-2694-08C9-5076-9CCEBBFE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2" y="1766933"/>
            <a:ext cx="4152900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7CAD-386A-35C8-3FFE-D9978B365274}"/>
              </a:ext>
            </a:extLst>
          </p:cNvPr>
          <p:cNvSpPr/>
          <p:nvPr/>
        </p:nvSpPr>
        <p:spPr>
          <a:xfrm>
            <a:off x="2677731" y="2589244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97C1B-8FF9-8655-DF30-3B7A376224FC}"/>
              </a:ext>
            </a:extLst>
          </p:cNvPr>
          <p:cNvSpPr/>
          <p:nvPr/>
        </p:nvSpPr>
        <p:spPr>
          <a:xfrm>
            <a:off x="3425587" y="259493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E66FE-498D-ACF7-3A5D-3EA6E8BA5350}"/>
              </a:ext>
            </a:extLst>
          </p:cNvPr>
          <p:cNvSpPr/>
          <p:nvPr/>
        </p:nvSpPr>
        <p:spPr>
          <a:xfrm>
            <a:off x="1570598" y="289291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DFD7B-5361-9795-7158-82DEFFCA3392}"/>
              </a:ext>
            </a:extLst>
          </p:cNvPr>
          <p:cNvSpPr/>
          <p:nvPr/>
        </p:nvSpPr>
        <p:spPr>
          <a:xfrm>
            <a:off x="2691115" y="314805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3DD65-271C-0E40-9517-BB3209F82617}"/>
              </a:ext>
            </a:extLst>
          </p:cNvPr>
          <p:cNvSpPr/>
          <p:nvPr/>
        </p:nvSpPr>
        <p:spPr>
          <a:xfrm>
            <a:off x="3522568" y="313619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CF7B29-3F08-E7C8-8453-17D08BBAD4C8}"/>
              </a:ext>
            </a:extLst>
          </p:cNvPr>
          <p:cNvSpPr/>
          <p:nvPr/>
        </p:nvSpPr>
        <p:spPr>
          <a:xfrm>
            <a:off x="1725749" y="2409435"/>
            <a:ext cx="800578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397113-7103-06C3-2C69-E8E321C1D0E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26327" y="2124514"/>
            <a:ext cx="2523345" cy="5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292492-FC48-AD2D-BD0C-921536F5F77A}"/>
              </a:ext>
            </a:extLst>
          </p:cNvPr>
          <p:cNvSpPr txBox="1"/>
          <p:nvPr/>
        </p:nvSpPr>
        <p:spPr>
          <a:xfrm>
            <a:off x="5871357" y="189941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FE3EB-4E25-B899-8610-911764F80C5F}"/>
              </a:ext>
            </a:extLst>
          </p:cNvPr>
          <p:cNvSpPr txBox="1"/>
          <p:nvPr/>
        </p:nvSpPr>
        <p:spPr>
          <a:xfrm>
            <a:off x="8560769" y="169068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6302-40D2-9A26-1E49-4368B8A87C75}"/>
              </a:ext>
            </a:extLst>
          </p:cNvPr>
          <p:cNvSpPr txBox="1"/>
          <p:nvPr/>
        </p:nvSpPr>
        <p:spPr>
          <a:xfrm>
            <a:off x="5810337" y="30012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D1FA3-444F-871D-C570-775D4A11E5C2}"/>
              </a:ext>
            </a:extLst>
          </p:cNvPr>
          <p:cNvSpPr txBox="1"/>
          <p:nvPr/>
        </p:nvSpPr>
        <p:spPr>
          <a:xfrm>
            <a:off x="5692679" y="362821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831B0-9E2C-633F-A19F-AA18E93EECD7}"/>
              </a:ext>
            </a:extLst>
          </p:cNvPr>
          <p:cNvSpPr txBox="1"/>
          <p:nvPr/>
        </p:nvSpPr>
        <p:spPr>
          <a:xfrm>
            <a:off x="5621625" y="457320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24EBF-770B-8D7E-AA59-9E4427D3F726}"/>
              </a:ext>
            </a:extLst>
          </p:cNvPr>
          <p:cNvSpPr txBox="1"/>
          <p:nvPr/>
        </p:nvSpPr>
        <p:spPr>
          <a:xfrm>
            <a:off x="4680778" y="608026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E79AB-7CE7-4138-9DFF-B87769BEE140}"/>
              </a:ext>
            </a:extLst>
          </p:cNvPr>
          <p:cNvSpPr txBox="1"/>
          <p:nvPr/>
        </p:nvSpPr>
        <p:spPr>
          <a:xfrm>
            <a:off x="8531416" y="612181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DC008-7BF7-024F-06EF-9E3F58E5D51B}"/>
              </a:ext>
            </a:extLst>
          </p:cNvPr>
          <p:cNvSpPr txBox="1"/>
          <p:nvPr/>
        </p:nvSpPr>
        <p:spPr>
          <a:xfrm>
            <a:off x="5582587" y="2464244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AD4C9-EB91-AF45-2A51-70F43A2F017E}"/>
              </a:ext>
            </a:extLst>
          </p:cNvPr>
          <p:cNvSpPr txBox="1"/>
          <p:nvPr/>
        </p:nvSpPr>
        <p:spPr>
          <a:xfrm>
            <a:off x="4157132" y="5268643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CE63849-FEED-017A-BC1D-D3BB8B9B2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082"/>
            <a:ext cx="5871357" cy="478022"/>
          </a:xfrm>
          <a:prstGeom prst="rect">
            <a:avLst/>
          </a:prstGeom>
        </p:spPr>
      </p:pic>
      <p:pic>
        <p:nvPicPr>
          <p:cNvPr id="42" name="Picture 4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9AFA1676-1350-D018-A2D9-8B0981B7A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51" y="2157227"/>
            <a:ext cx="4777444" cy="7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0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6302-40D2-9A26-1E49-4368B8A87C75}"/>
              </a:ext>
            </a:extLst>
          </p:cNvPr>
          <p:cNvSpPr txBox="1"/>
          <p:nvPr/>
        </p:nvSpPr>
        <p:spPr>
          <a:xfrm>
            <a:off x="4629336" y="3133446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Filing Requirement: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D1FA3-444F-871D-C570-775D4A11E5C2}"/>
              </a:ext>
            </a:extLst>
          </p:cNvPr>
          <p:cNvSpPr txBox="1"/>
          <p:nvPr/>
        </p:nvSpPr>
        <p:spPr>
          <a:xfrm>
            <a:off x="5614770" y="38777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24EBF-770B-8D7E-AA59-9E4427D3F726}"/>
              </a:ext>
            </a:extLst>
          </p:cNvPr>
          <p:cNvSpPr txBox="1"/>
          <p:nvPr/>
        </p:nvSpPr>
        <p:spPr>
          <a:xfrm>
            <a:off x="4680778" y="608026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DC008-7BF7-024F-06EF-9E3F58E5D51B}"/>
              </a:ext>
            </a:extLst>
          </p:cNvPr>
          <p:cNvSpPr txBox="1"/>
          <p:nvPr/>
        </p:nvSpPr>
        <p:spPr>
          <a:xfrm>
            <a:off x="5582587" y="2464244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AD4C9-EB91-AF45-2A51-70F43A2F017E}"/>
              </a:ext>
            </a:extLst>
          </p:cNvPr>
          <p:cNvSpPr txBox="1"/>
          <p:nvPr/>
        </p:nvSpPr>
        <p:spPr>
          <a:xfrm>
            <a:off x="4157132" y="5268643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15" name="Picture 14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50688457-DBBF-DD3B-8B28-1671A0CE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2" y="1766933"/>
            <a:ext cx="41529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F8CB51-3AA3-77E5-F88F-E2A9D8C680C9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D9287-0D65-6FE1-7BA1-F0C8B17FCFD4}"/>
              </a:ext>
            </a:extLst>
          </p:cNvPr>
          <p:cNvSpPr/>
          <p:nvPr/>
        </p:nvSpPr>
        <p:spPr>
          <a:xfrm>
            <a:off x="2677731" y="2589244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F38442-8E7E-D6DE-226D-452A5ED66539}"/>
              </a:ext>
            </a:extLst>
          </p:cNvPr>
          <p:cNvSpPr/>
          <p:nvPr/>
        </p:nvSpPr>
        <p:spPr>
          <a:xfrm>
            <a:off x="3425587" y="259493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3DA263-DCF7-7FEA-A9B8-9FBF9D49ADFB}"/>
              </a:ext>
            </a:extLst>
          </p:cNvPr>
          <p:cNvSpPr/>
          <p:nvPr/>
        </p:nvSpPr>
        <p:spPr>
          <a:xfrm>
            <a:off x="1570598" y="289291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203894-4123-7502-37E3-CBDDD0117F01}"/>
              </a:ext>
            </a:extLst>
          </p:cNvPr>
          <p:cNvSpPr/>
          <p:nvPr/>
        </p:nvSpPr>
        <p:spPr>
          <a:xfrm>
            <a:off x="2691115" y="314805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069445-8B2D-0519-CDF3-5BFB45848C8C}"/>
              </a:ext>
            </a:extLst>
          </p:cNvPr>
          <p:cNvSpPr/>
          <p:nvPr/>
        </p:nvSpPr>
        <p:spPr>
          <a:xfrm>
            <a:off x="3522568" y="313619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5AA43F-72FD-22FB-BC23-C5A6FD749D75}"/>
              </a:ext>
            </a:extLst>
          </p:cNvPr>
          <p:cNvSpPr/>
          <p:nvPr/>
        </p:nvSpPr>
        <p:spPr>
          <a:xfrm>
            <a:off x="2625008" y="2701096"/>
            <a:ext cx="1970549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883DA6-2512-9801-B0DB-67709843B96C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595557" y="2589244"/>
            <a:ext cx="781684" cy="39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3FBE280-BD68-A3E9-4C7F-F69A70A1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082"/>
            <a:ext cx="5871357" cy="478022"/>
          </a:xfrm>
          <a:prstGeom prst="rect">
            <a:avLst/>
          </a:prstGeom>
        </p:spPr>
      </p:pic>
      <p:pic>
        <p:nvPicPr>
          <p:cNvPr id="47" name="Picture 46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60142687-7143-E808-5B65-E55E1DF1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21" y="2340388"/>
            <a:ext cx="3987800" cy="7493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A4CCB8-CC7C-332F-F031-322BE9B259E1}"/>
              </a:ext>
            </a:extLst>
          </p:cNvPr>
          <p:cNvSpPr txBox="1"/>
          <p:nvPr/>
        </p:nvSpPr>
        <p:spPr>
          <a:xfrm>
            <a:off x="8666921" y="61235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</a:t>
            </a:r>
          </a:p>
        </p:txBody>
      </p:sp>
      <p:pic>
        <p:nvPicPr>
          <p:cNvPr id="50" name="Picture 49" descr="A close-up of numbers&#10;&#10;Description automatically generated">
            <a:extLst>
              <a:ext uri="{FF2B5EF4-FFF2-40B4-BE49-F238E27FC236}">
                <a16:creationId xmlns:a16="http://schemas.microsoft.com/office/drawing/2014/main" id="{AF448DCD-3F64-AB92-EACC-DA193BF96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5524" y="5927209"/>
            <a:ext cx="1295400" cy="762000"/>
          </a:xfrm>
          <a:prstGeom prst="rect">
            <a:avLst/>
          </a:prstGeom>
        </p:spPr>
      </p:pic>
      <p:pic>
        <p:nvPicPr>
          <p:cNvPr id="52" name="Picture 51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3CAB4900-7994-411D-0F79-412463FC4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683" y="5896495"/>
            <a:ext cx="1752600" cy="673100"/>
          </a:xfrm>
          <a:prstGeom prst="rect">
            <a:avLst/>
          </a:prstGeom>
        </p:spPr>
      </p:pic>
      <p:pic>
        <p:nvPicPr>
          <p:cNvPr id="54" name="Picture 53" descr="A close up of numbers&#10;&#10;Description automatically generated">
            <a:extLst>
              <a:ext uri="{FF2B5EF4-FFF2-40B4-BE49-F238E27FC236}">
                <a16:creationId xmlns:a16="http://schemas.microsoft.com/office/drawing/2014/main" id="{C35C9A28-6CCC-27FC-24C8-D0FF0F6F6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6163" y="5164801"/>
            <a:ext cx="2641600" cy="635000"/>
          </a:xfrm>
          <a:prstGeom prst="rect">
            <a:avLst/>
          </a:prstGeom>
        </p:spPr>
      </p:pic>
      <p:pic>
        <p:nvPicPr>
          <p:cNvPr id="56" name="Picture 55" descr="A close-up of numbers&#10;&#10;Description automatically generated">
            <a:extLst>
              <a:ext uri="{FF2B5EF4-FFF2-40B4-BE49-F238E27FC236}">
                <a16:creationId xmlns:a16="http://schemas.microsoft.com/office/drawing/2014/main" id="{0331116C-445E-74E9-84BD-0DE1E08CE2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318" y="3863244"/>
            <a:ext cx="4552950" cy="666750"/>
          </a:xfrm>
          <a:prstGeom prst="rect">
            <a:avLst/>
          </a:prstGeom>
        </p:spPr>
      </p:pic>
      <p:pic>
        <p:nvPicPr>
          <p:cNvPr id="58" name="Picture 57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91B9693A-5597-92A1-EE72-B1D3ABDAC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991" y="2921648"/>
            <a:ext cx="4683940" cy="6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31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F65-125B-4BB8-3554-FDE8679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IRSBMF: FOUNDATION vs. Our </a:t>
            </a:r>
            <a:r>
              <a:rPr lang="en-US" sz="4200" dirty="0" err="1"/>
              <a:t>Govt_Established</a:t>
            </a:r>
            <a:endParaRPr lang="en-US" sz="4200" dirty="0"/>
          </a:p>
        </p:txBody>
      </p:sp>
      <p:pic>
        <p:nvPicPr>
          <p:cNvPr id="5" name="Picture 4" descr="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32CAA092-8724-D143-2CF9-17B566F1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8" y="1569990"/>
            <a:ext cx="2418433" cy="5059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FDDB9-51C7-A46B-E7C9-57FDA641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08088"/>
            <a:ext cx="6223000" cy="482600"/>
          </a:xfrm>
          <a:prstGeom prst="rect">
            <a:avLst/>
          </a:prstGeom>
        </p:spPr>
      </p:pic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4AD8B92C-C411-0FD2-4EB9-381707A25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99" y="2184400"/>
            <a:ext cx="3771900" cy="124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D56790-9D0A-C6F7-F3B0-0DDFAAF08100}"/>
              </a:ext>
            </a:extLst>
          </p:cNvPr>
          <p:cNvSpPr txBox="1"/>
          <p:nvPr/>
        </p:nvSpPr>
        <p:spPr>
          <a:xfrm>
            <a:off x="6748535" y="1668739"/>
            <a:ext cx="388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good. All federally established organizations are non-501c3s</a:t>
            </a:r>
          </a:p>
        </p:txBody>
      </p:sp>
    </p:spTree>
    <p:extLst>
      <p:ext uri="{BB962C8B-B14F-4D97-AF65-F5344CB8AC3E}">
        <p14:creationId xmlns:p14="http://schemas.microsoft.com/office/powerpoint/2010/main" val="126795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0E66-B52C-36A7-3D14-6D4F0D2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IRS Status &amp; Deductibility vs Our deductible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D665CC-74A8-4B92-32C1-7AECCD73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26100" cy="2159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8EADA2-E874-2A35-B650-3D2DE758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8840"/>
            <a:ext cx="6172200" cy="20066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A766063-1239-283F-6C7F-BA14FC3A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6" y="2359628"/>
            <a:ext cx="5687302" cy="77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6E4FC-9EF0-A4B3-F881-F62370AD7019}"/>
              </a:ext>
            </a:extLst>
          </p:cNvPr>
          <p:cNvSpPr txBox="1"/>
          <p:nvPr/>
        </p:nvSpPr>
        <p:spPr>
          <a:xfrm>
            <a:off x="6824870" y="1895061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24296-BE56-05D7-1DE4-C111143CA067}"/>
              </a:ext>
            </a:extLst>
          </p:cNvPr>
          <p:cNvSpPr txBox="1"/>
          <p:nvPr/>
        </p:nvSpPr>
        <p:spPr>
          <a:xfrm>
            <a:off x="6930887" y="3405809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 DUDUCTIBILITY</a:t>
            </a:r>
          </a:p>
        </p:txBody>
      </p:sp>
      <p:pic>
        <p:nvPicPr>
          <p:cNvPr id="12" name="Picture 11" descr="A close-up of a text&#10;&#10;Description automatically generated">
            <a:extLst>
              <a:ext uri="{FF2B5EF4-FFF2-40B4-BE49-F238E27FC236}">
                <a16:creationId xmlns:a16="http://schemas.microsoft.com/office/drawing/2014/main" id="{3DB2FC8D-9AFF-EDB8-5F61-C8C064B8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478" y="3746908"/>
            <a:ext cx="4705066" cy="1422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C999C-C295-33B1-11B0-128BB991D57A}"/>
              </a:ext>
            </a:extLst>
          </p:cNvPr>
          <p:cNvSpPr txBox="1"/>
          <p:nvPr/>
        </p:nvSpPr>
        <p:spPr>
          <a:xfrm>
            <a:off x="6633952" y="5328212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Donations_deductible</a:t>
            </a:r>
            <a:endParaRPr lang="en-US" dirty="0"/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15F814-A856-56DC-54BB-3722D86A6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812002"/>
            <a:ext cx="5871267" cy="8742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5C289E-1D00-0F97-D21D-363F02AFA1D7}"/>
              </a:ext>
            </a:extLst>
          </p:cNvPr>
          <p:cNvSpPr txBox="1"/>
          <p:nvPr/>
        </p:nvSpPr>
        <p:spPr>
          <a:xfrm>
            <a:off x="356288" y="6340408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can’t verify anything when IRS DEDUCTIBILITY == 0</a:t>
            </a:r>
          </a:p>
        </p:txBody>
      </p:sp>
    </p:spTree>
    <p:extLst>
      <p:ext uri="{BB962C8B-B14F-4D97-AF65-F5344CB8AC3E}">
        <p14:creationId xmlns:p14="http://schemas.microsoft.com/office/powerpoint/2010/main" val="370481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3E9CCB-AEDC-494B-F847-1CA73FC9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" y="883202"/>
            <a:ext cx="7772400" cy="4170808"/>
          </a:xfrm>
          <a:prstGeom prst="rect">
            <a:avLst/>
          </a:prstGeom>
        </p:spPr>
      </p:pic>
      <p:pic>
        <p:nvPicPr>
          <p:cNvPr id="13" name="Picture 12" descr="A screenshot of a math test&#10;&#10;Description automatically generated">
            <a:extLst>
              <a:ext uri="{FF2B5EF4-FFF2-40B4-BE49-F238E27FC236}">
                <a16:creationId xmlns:a16="http://schemas.microsoft.com/office/drawing/2014/main" id="{CB2CD965-6452-3AE4-1457-958FD05C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33" y="1276486"/>
            <a:ext cx="3613703" cy="37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732BC6-1DE1-32E4-612C-74D87A7ECDBE}"/>
              </a:ext>
            </a:extLst>
          </p:cNvPr>
          <p:cNvSpPr/>
          <p:nvPr/>
        </p:nvSpPr>
        <p:spPr>
          <a:xfrm>
            <a:off x="2789798" y="2323074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0D7E6-03DB-7523-D0DF-D1772D92EC1E}"/>
              </a:ext>
            </a:extLst>
          </p:cNvPr>
          <p:cNvSpPr/>
          <p:nvPr/>
        </p:nvSpPr>
        <p:spPr>
          <a:xfrm>
            <a:off x="2789798" y="435594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9D47FB-D340-D32A-6C91-732C4E1B16A9}"/>
              </a:ext>
            </a:extLst>
          </p:cNvPr>
          <p:cNvSpPr/>
          <p:nvPr/>
        </p:nvSpPr>
        <p:spPr>
          <a:xfrm>
            <a:off x="7026720" y="242627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6824F-D6CF-FEB7-02BF-BA2B01FA211C}"/>
              </a:ext>
            </a:extLst>
          </p:cNvPr>
          <p:cNvSpPr/>
          <p:nvPr/>
        </p:nvSpPr>
        <p:spPr>
          <a:xfrm>
            <a:off x="7110083" y="435594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29714-9D0B-C889-04A3-075C2183F695}"/>
              </a:ext>
            </a:extLst>
          </p:cNvPr>
          <p:cNvSpPr/>
          <p:nvPr/>
        </p:nvSpPr>
        <p:spPr>
          <a:xfrm>
            <a:off x="1947719" y="278962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EA50BE-74F7-FCBC-573A-28A6F4879038}"/>
              </a:ext>
            </a:extLst>
          </p:cNvPr>
          <p:cNvSpPr/>
          <p:nvPr/>
        </p:nvSpPr>
        <p:spPr>
          <a:xfrm>
            <a:off x="1947719" y="2556351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0EF33-6E54-0F33-E608-7ED2C01789F1}"/>
              </a:ext>
            </a:extLst>
          </p:cNvPr>
          <p:cNvSpPr/>
          <p:nvPr/>
        </p:nvSpPr>
        <p:spPr>
          <a:xfrm>
            <a:off x="6369743" y="2909045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24E17-B912-06C1-92C5-A9066A1B196F}"/>
              </a:ext>
            </a:extLst>
          </p:cNvPr>
          <p:cNvSpPr/>
          <p:nvPr/>
        </p:nvSpPr>
        <p:spPr>
          <a:xfrm>
            <a:off x="6369743" y="267576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B80D-AB0F-9F13-6FAE-8739A07B315D}"/>
              </a:ext>
            </a:extLst>
          </p:cNvPr>
          <p:cNvSpPr/>
          <p:nvPr/>
        </p:nvSpPr>
        <p:spPr>
          <a:xfrm>
            <a:off x="6369743" y="478554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EDCE0-5A77-CFDF-7522-72C4D195A242}"/>
              </a:ext>
            </a:extLst>
          </p:cNvPr>
          <p:cNvSpPr/>
          <p:nvPr/>
        </p:nvSpPr>
        <p:spPr>
          <a:xfrm>
            <a:off x="6369743" y="455226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10F59-2233-CD85-97EB-A4E43B0F36A5}"/>
              </a:ext>
            </a:extLst>
          </p:cNvPr>
          <p:cNvSpPr/>
          <p:nvPr/>
        </p:nvSpPr>
        <p:spPr>
          <a:xfrm>
            <a:off x="1990082" y="48225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36324-DE9A-C212-1C55-8B36A31218BC}"/>
              </a:ext>
            </a:extLst>
          </p:cNvPr>
          <p:cNvSpPr/>
          <p:nvPr/>
        </p:nvSpPr>
        <p:spPr>
          <a:xfrm>
            <a:off x="1990082" y="45892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C12-A0EA-EB0C-8909-3C6CCDE32CDE}"/>
              </a:ext>
            </a:extLst>
          </p:cNvPr>
          <p:cNvSpPr/>
          <p:nvPr/>
        </p:nvSpPr>
        <p:spPr>
          <a:xfrm>
            <a:off x="7955154" y="48137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C9107-384B-CF23-37AB-0F5C25CF4CB6}"/>
              </a:ext>
            </a:extLst>
          </p:cNvPr>
          <p:cNvSpPr/>
          <p:nvPr/>
        </p:nvSpPr>
        <p:spPr>
          <a:xfrm>
            <a:off x="7955154" y="45804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FED371-9F3F-F573-C510-4900457B0875}"/>
              </a:ext>
            </a:extLst>
          </p:cNvPr>
          <p:cNvSpPr/>
          <p:nvPr/>
        </p:nvSpPr>
        <p:spPr>
          <a:xfrm>
            <a:off x="3740083" y="48137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36F38-65F9-1A01-339E-CB87AA06B98D}"/>
              </a:ext>
            </a:extLst>
          </p:cNvPr>
          <p:cNvSpPr/>
          <p:nvPr/>
        </p:nvSpPr>
        <p:spPr>
          <a:xfrm>
            <a:off x="3740083" y="45804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68B239-BC84-8425-91CE-ADF6930E1D0C}"/>
              </a:ext>
            </a:extLst>
          </p:cNvPr>
          <p:cNvSpPr/>
          <p:nvPr/>
        </p:nvSpPr>
        <p:spPr>
          <a:xfrm>
            <a:off x="3740083" y="278962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B3BBC-1FE0-DEA4-612B-DB7D58100100}"/>
              </a:ext>
            </a:extLst>
          </p:cNvPr>
          <p:cNvSpPr/>
          <p:nvPr/>
        </p:nvSpPr>
        <p:spPr>
          <a:xfrm>
            <a:off x="3740083" y="2556351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A54F2-0B91-B901-C532-BD4B57B78EF1}"/>
              </a:ext>
            </a:extLst>
          </p:cNvPr>
          <p:cNvSpPr/>
          <p:nvPr/>
        </p:nvSpPr>
        <p:spPr>
          <a:xfrm>
            <a:off x="7886578" y="292911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594D45-578A-6809-625B-295F0D3B74CB}"/>
              </a:ext>
            </a:extLst>
          </p:cNvPr>
          <p:cNvSpPr/>
          <p:nvPr/>
        </p:nvSpPr>
        <p:spPr>
          <a:xfrm>
            <a:off x="7886578" y="269583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C485DE-7D74-A372-667E-C16CC91B58D2}"/>
              </a:ext>
            </a:extLst>
          </p:cNvPr>
          <p:cNvSpPr txBox="1"/>
          <p:nvPr/>
        </p:nvSpPr>
        <p:spPr>
          <a:xfrm>
            <a:off x="811027" y="5568080"/>
            <a:ext cx="1070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can’t verify anything when IRS DEDUCTIBILITY == 0. Most of the misclassifications are coming from this case.</a:t>
            </a:r>
          </a:p>
        </p:txBody>
      </p:sp>
    </p:spTree>
    <p:extLst>
      <p:ext uri="{BB962C8B-B14F-4D97-AF65-F5344CB8AC3E}">
        <p14:creationId xmlns:p14="http://schemas.microsoft.com/office/powerpoint/2010/main" val="32914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A7047-B81B-D80B-BEF1-5B06AA869A6E}"/>
              </a:ext>
            </a:extLst>
          </p:cNvPr>
          <p:cNvSpPr txBox="1"/>
          <p:nvPr/>
        </p:nvSpPr>
        <p:spPr>
          <a:xfrm>
            <a:off x="348375" y="404776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– corporations organized under act of of congress federal credit unions and national farm assoc.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E13A-7579-A1AC-2B16-7EE109240559}"/>
              </a:ext>
            </a:extLst>
          </p:cNvPr>
          <p:cNvSpPr txBox="1"/>
          <p:nvPr/>
        </p:nvSpPr>
        <p:spPr>
          <a:xfrm>
            <a:off x="9658446" y="1573560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2- title holding corporations for exempt 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E80CD-31F1-E4E9-5074-244488598BA2}"/>
              </a:ext>
            </a:extLst>
          </p:cNvPr>
          <p:cNvSpPr txBox="1"/>
          <p:nvPr/>
        </p:nvSpPr>
        <p:spPr>
          <a:xfrm>
            <a:off x="4433246" y="6009010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8E98-7B8A-3F7E-F27F-802B73DDB9AD}"/>
              </a:ext>
            </a:extLst>
          </p:cNvPr>
          <p:cNvSpPr txBox="1"/>
          <p:nvPr/>
        </p:nvSpPr>
        <p:spPr>
          <a:xfrm>
            <a:off x="3311224" y="2396417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3C1FA-A02B-B476-7E17-16CE4BB1BF51}"/>
              </a:ext>
            </a:extLst>
          </p:cNvPr>
          <p:cNvSpPr txBox="1"/>
          <p:nvPr/>
        </p:nvSpPr>
        <p:spPr>
          <a:xfrm>
            <a:off x="4420821" y="5546760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4C098-5A5C-08D1-1E31-42FBCE7A4594}"/>
              </a:ext>
            </a:extLst>
          </p:cNvPr>
          <p:cNvSpPr txBox="1"/>
          <p:nvPr/>
        </p:nvSpPr>
        <p:spPr>
          <a:xfrm>
            <a:off x="3926122" y="900602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4FC79-38FC-1B5E-85C6-F756A9A58E02}"/>
              </a:ext>
            </a:extLst>
          </p:cNvPr>
          <p:cNvSpPr txBox="1"/>
          <p:nvPr/>
        </p:nvSpPr>
        <p:spPr>
          <a:xfrm>
            <a:off x="3304780" y="2624772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2"/>
              </a:rPr>
              <a:t>Fraternal Beneficiary Societies and Associations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E0C70-B41A-A539-5F35-C15BBF727CDB}"/>
              </a:ext>
            </a:extLst>
          </p:cNvPr>
          <p:cNvSpPr txBox="1"/>
          <p:nvPr/>
        </p:nvSpPr>
        <p:spPr>
          <a:xfrm>
            <a:off x="3311224" y="2869179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/>
              </a:rPr>
              <a:t>Voluntary Employee Beneficiary Associations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21798-5D5E-FB2A-B828-EFA4B79F96FE}"/>
              </a:ext>
            </a:extLst>
          </p:cNvPr>
          <p:cNvSpPr txBox="1"/>
          <p:nvPr/>
        </p:nvSpPr>
        <p:spPr>
          <a:xfrm>
            <a:off x="3858662" y="1111899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99960-8A09-7054-7FB8-F4783A92E74E}"/>
              </a:ext>
            </a:extLst>
          </p:cNvPr>
          <p:cNvSpPr txBox="1"/>
          <p:nvPr/>
        </p:nvSpPr>
        <p:spPr>
          <a:xfrm>
            <a:off x="3281715" y="315701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11 - 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9926A-F473-51D9-FCFA-9C359F17DAFB}"/>
              </a:ext>
            </a:extLst>
          </p:cNvPr>
          <p:cNvSpPr txBox="1"/>
          <p:nvPr/>
        </p:nvSpPr>
        <p:spPr>
          <a:xfrm>
            <a:off x="3281715" y="3407495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Utility cooperative"/>
              </a:rPr>
              <a:t>Cooperative Telephone Companies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B3954-2FB7-2801-86EA-4ED586097C37}"/>
              </a:ext>
            </a:extLst>
          </p:cNvPr>
          <p:cNvSpPr txBox="1"/>
          <p:nvPr/>
        </p:nvSpPr>
        <p:spPr>
          <a:xfrm>
            <a:off x="3191818" y="4089586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03DE9-C2E2-C074-D39D-D53E990A8A0E}"/>
              </a:ext>
            </a:extLst>
          </p:cNvPr>
          <p:cNvSpPr txBox="1"/>
          <p:nvPr/>
        </p:nvSpPr>
        <p:spPr>
          <a:xfrm>
            <a:off x="231162" y="2176082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7B69F-D26B-3D33-1B40-0ADCB66011D2}"/>
              </a:ext>
            </a:extLst>
          </p:cNvPr>
          <p:cNvSpPr txBox="1"/>
          <p:nvPr/>
        </p:nvSpPr>
        <p:spPr>
          <a:xfrm>
            <a:off x="55443" y="6509551"/>
            <a:ext cx="297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/>
              </a:rPr>
              <a:t>Mutual 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C48B7-405B-D791-5C0D-EBCF133D5B7D}"/>
              </a:ext>
            </a:extLst>
          </p:cNvPr>
          <p:cNvSpPr txBox="1"/>
          <p:nvPr/>
        </p:nvSpPr>
        <p:spPr>
          <a:xfrm>
            <a:off x="121255" y="5047429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/>
              </a:rPr>
              <a:t>Cooperative Organizations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3EC44-C460-7223-2E25-6C1E5882F837}"/>
              </a:ext>
            </a:extLst>
          </p:cNvPr>
          <p:cNvSpPr txBox="1"/>
          <p:nvPr/>
        </p:nvSpPr>
        <p:spPr>
          <a:xfrm>
            <a:off x="6425513" y="2466094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CAD2F-17F7-D8C2-35F0-E3F8C21DE526}"/>
              </a:ext>
            </a:extLst>
          </p:cNvPr>
          <p:cNvSpPr txBox="1"/>
          <p:nvPr/>
        </p:nvSpPr>
        <p:spPr>
          <a:xfrm>
            <a:off x="6425513" y="2662212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18.-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DCD38-3638-1D83-7C85-894BF4CF32AF}"/>
              </a:ext>
            </a:extLst>
          </p:cNvPr>
          <p:cNvSpPr txBox="1"/>
          <p:nvPr/>
        </p:nvSpPr>
        <p:spPr>
          <a:xfrm>
            <a:off x="3857038" y="1299612"/>
            <a:ext cx="4389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4BB50-D2E9-A5C4-A40A-4076B162DB7A}"/>
              </a:ext>
            </a:extLst>
          </p:cNvPr>
          <p:cNvSpPr txBox="1"/>
          <p:nvPr/>
        </p:nvSpPr>
        <p:spPr>
          <a:xfrm>
            <a:off x="6449842" y="291933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D37EE-91A8-09D5-8E6C-2896DA90131D}"/>
              </a:ext>
            </a:extLst>
          </p:cNvPr>
          <p:cNvSpPr txBox="1"/>
          <p:nvPr/>
        </p:nvSpPr>
        <p:spPr>
          <a:xfrm>
            <a:off x="9702202" y="4578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21 -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Black Lung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854E6-2519-61F1-4393-10F04F5315FA}"/>
              </a:ext>
            </a:extLst>
          </p:cNvPr>
          <p:cNvSpPr txBox="1"/>
          <p:nvPr/>
        </p:nvSpPr>
        <p:spPr>
          <a:xfrm>
            <a:off x="6404544" y="3104441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3FDB9-8EAF-2E65-E13F-88731F3F11EA}"/>
              </a:ext>
            </a:extLst>
          </p:cNvPr>
          <p:cNvSpPr txBox="1"/>
          <p:nvPr/>
        </p:nvSpPr>
        <p:spPr>
          <a:xfrm>
            <a:off x="6449842" y="404673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CD93-CF5F-707D-A22B-502D1AC77F0E}"/>
              </a:ext>
            </a:extLst>
          </p:cNvPr>
          <p:cNvSpPr txBox="1"/>
          <p:nvPr/>
        </p:nvSpPr>
        <p:spPr>
          <a:xfrm>
            <a:off x="9702202" y="732419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 tooltip="Employee Retirement Income Security Act"/>
              </a:rPr>
              <a:t>ERISA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2DDBA-0B0A-803A-60BE-07B310649B17}"/>
              </a:ext>
            </a:extLst>
          </p:cNvPr>
          <p:cNvSpPr txBox="1"/>
          <p:nvPr/>
        </p:nvSpPr>
        <p:spPr>
          <a:xfrm>
            <a:off x="9702202" y="1006996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3" tooltip="Real Property"/>
              </a:rPr>
              <a:t>Real Property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4" tooltip="Title (property)"/>
              </a:rPr>
              <a:t>Title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1984-22E0-167E-0609-CF1B7A8016B4}"/>
              </a:ext>
            </a:extLst>
          </p:cNvPr>
          <p:cNvSpPr txBox="1"/>
          <p:nvPr/>
        </p:nvSpPr>
        <p:spPr>
          <a:xfrm>
            <a:off x="235028" y="1536345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26 -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6DAFC-8CCD-D031-33F1-6F9CB5968C42}"/>
              </a:ext>
            </a:extLst>
          </p:cNvPr>
          <p:cNvSpPr txBox="1"/>
          <p:nvPr/>
        </p:nvSpPr>
        <p:spPr>
          <a:xfrm>
            <a:off x="263294" y="1073336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5" tooltip="Reinsurance"/>
              </a:rPr>
              <a:t>Reinsurance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9B717-4B3F-3A11-C0DB-E1806EC0A188}"/>
              </a:ext>
            </a:extLst>
          </p:cNvPr>
          <p:cNvSpPr txBox="1"/>
          <p:nvPr/>
        </p:nvSpPr>
        <p:spPr>
          <a:xfrm>
            <a:off x="6368089" y="3383997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28 -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6" tooltip="Railroad Retirement Board"/>
              </a:rPr>
              <a:t>Railroad Retirement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681BF-A302-B565-ECE0-B84712C34308}"/>
              </a:ext>
            </a:extLst>
          </p:cNvPr>
          <p:cNvSpPr txBox="1"/>
          <p:nvPr/>
        </p:nvSpPr>
        <p:spPr>
          <a:xfrm>
            <a:off x="6368089" y="368935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29 -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52EE4-D68A-E8F8-7131-831222AD972F}"/>
              </a:ext>
            </a:extLst>
          </p:cNvPr>
          <p:cNvSpPr txBox="1"/>
          <p:nvPr/>
        </p:nvSpPr>
        <p:spPr>
          <a:xfrm>
            <a:off x="404037" y="95693"/>
            <a:ext cx="24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Government Sponsored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C4503-13CF-19E9-C757-D85B2700B112}"/>
              </a:ext>
            </a:extLst>
          </p:cNvPr>
          <p:cNvSpPr txBox="1"/>
          <p:nvPr/>
        </p:nvSpPr>
        <p:spPr>
          <a:xfrm>
            <a:off x="9642273" y="25291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Trust and Grantmaking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1049D-BD2E-32C7-78CF-3798E0DF0CB2}"/>
              </a:ext>
            </a:extLst>
          </p:cNvPr>
          <p:cNvSpPr txBox="1"/>
          <p:nvPr/>
        </p:nvSpPr>
        <p:spPr>
          <a:xfrm>
            <a:off x="4714660" y="212843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Membership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A8F42-C6F4-0695-7FA1-536B8C5E16A3}"/>
              </a:ext>
            </a:extLst>
          </p:cNvPr>
          <p:cNvSpPr txBox="1"/>
          <p:nvPr/>
        </p:nvSpPr>
        <p:spPr>
          <a:xfrm>
            <a:off x="8943956" y="5210154"/>
            <a:ext cx="22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Political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4F4B2-0BF7-C876-3618-F6E433A073C9}"/>
              </a:ext>
            </a:extLst>
          </p:cNvPr>
          <p:cNvSpPr txBox="1"/>
          <p:nvPr/>
        </p:nvSpPr>
        <p:spPr>
          <a:xfrm>
            <a:off x="9208028" y="5622552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03B8D-DD43-728B-EDDC-D4B7049E8B1C}"/>
              </a:ext>
            </a:extLst>
          </p:cNvPr>
          <p:cNvSpPr txBox="1"/>
          <p:nvPr/>
        </p:nvSpPr>
        <p:spPr>
          <a:xfrm>
            <a:off x="43783" y="4648101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Cooperative or Community Ownership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4B6B2-17E3-6B75-A0BE-831BD4AFE4B3}"/>
              </a:ext>
            </a:extLst>
          </p:cNvPr>
          <p:cNvSpPr txBox="1"/>
          <p:nvPr/>
        </p:nvSpPr>
        <p:spPr>
          <a:xfrm>
            <a:off x="65488" y="5356781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C734BC-EA15-3DE1-C046-967E69B0A0F6}"/>
              </a:ext>
            </a:extLst>
          </p:cNvPr>
          <p:cNvSpPr txBox="1"/>
          <p:nvPr/>
        </p:nvSpPr>
        <p:spPr>
          <a:xfrm>
            <a:off x="43783" y="5626776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90379-52B3-A92A-6909-210F2905BABA}"/>
              </a:ext>
            </a:extLst>
          </p:cNvPr>
          <p:cNvSpPr txBox="1"/>
          <p:nvPr/>
        </p:nvSpPr>
        <p:spPr>
          <a:xfrm>
            <a:off x="65488" y="5885899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5112F-05CD-5C79-FF22-6B2F47DCFC34}"/>
              </a:ext>
            </a:extLst>
          </p:cNvPr>
          <p:cNvSpPr txBox="1"/>
          <p:nvPr/>
        </p:nvSpPr>
        <p:spPr>
          <a:xfrm>
            <a:off x="47527" y="6275825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B072E-1BCE-3656-647B-4EEAA6FE6FC3}"/>
              </a:ext>
            </a:extLst>
          </p:cNvPr>
          <p:cNvSpPr txBox="1"/>
          <p:nvPr/>
        </p:nvSpPr>
        <p:spPr>
          <a:xfrm>
            <a:off x="3442315" y="576340"/>
            <a:ext cx="21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Communities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08C157-69DE-3A1E-7736-0902C700331A}"/>
              </a:ext>
            </a:extLst>
          </p:cNvPr>
          <p:cNvSpPr txBox="1"/>
          <p:nvPr/>
        </p:nvSpPr>
        <p:spPr>
          <a:xfrm>
            <a:off x="3254773" y="2118668"/>
            <a:ext cx="602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Mutual Membership Benefit ( such as Insurance and Retirement Funds)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548C0-45AA-511E-5BCC-5B0C9369F97D}"/>
              </a:ext>
            </a:extLst>
          </p:cNvPr>
          <p:cNvSpPr txBox="1"/>
          <p:nvPr/>
        </p:nvSpPr>
        <p:spPr>
          <a:xfrm>
            <a:off x="3926123" y="4939870"/>
            <a:ext cx="4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Societal Benefit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4A2F59-3C33-A983-C31E-CB49E247E134}"/>
              </a:ext>
            </a:extLst>
          </p:cNvPr>
          <p:cNvSpPr txBox="1"/>
          <p:nvPr/>
        </p:nvSpPr>
        <p:spPr>
          <a:xfrm>
            <a:off x="4455371" y="529076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3A4E1-A3C5-A70E-EEC3-B9EAAECFBC1D}"/>
              </a:ext>
            </a:extLst>
          </p:cNvPr>
          <p:cNvSpPr txBox="1"/>
          <p:nvPr/>
        </p:nvSpPr>
        <p:spPr>
          <a:xfrm>
            <a:off x="132007" y="260618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</p:spTree>
    <p:extLst>
      <p:ext uri="{BB962C8B-B14F-4D97-AF65-F5344CB8AC3E}">
        <p14:creationId xmlns:p14="http://schemas.microsoft.com/office/powerpoint/2010/main" val="44243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B05D3-2A9A-49BA-974D-1CE3C7508529}"/>
              </a:ext>
            </a:extLst>
          </p:cNvPr>
          <p:cNvSpPr txBox="1"/>
          <p:nvPr/>
        </p:nvSpPr>
        <p:spPr>
          <a:xfrm>
            <a:off x="5478328" y="979415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 – corporations organized under act of of congress federal credit unions and national farm assoc.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A5ED-03EB-89E1-FF0E-0A7A6A086730}"/>
              </a:ext>
            </a:extLst>
          </p:cNvPr>
          <p:cNvSpPr txBox="1"/>
          <p:nvPr/>
        </p:nvSpPr>
        <p:spPr>
          <a:xfrm>
            <a:off x="10293694" y="883223"/>
            <a:ext cx="195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2- title holding corporations for exempt organizations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C24EE-39C7-97FD-E763-173302FFFF99}"/>
              </a:ext>
            </a:extLst>
          </p:cNvPr>
          <p:cNvSpPr txBox="1"/>
          <p:nvPr/>
        </p:nvSpPr>
        <p:spPr>
          <a:xfrm>
            <a:off x="345962" y="1099091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60F2-004D-9EA3-901F-43AC1A4709CD}"/>
              </a:ext>
            </a:extLst>
          </p:cNvPr>
          <p:cNvSpPr txBox="1"/>
          <p:nvPr/>
        </p:nvSpPr>
        <p:spPr>
          <a:xfrm>
            <a:off x="5417800" y="6466135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1503-2E56-1E06-95E2-C0803912932B}"/>
              </a:ext>
            </a:extLst>
          </p:cNvPr>
          <p:cNvSpPr txBox="1"/>
          <p:nvPr/>
        </p:nvSpPr>
        <p:spPr>
          <a:xfrm>
            <a:off x="345962" y="1617817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11B40-4F41-36AA-029E-7612F9CAFD46}"/>
              </a:ext>
            </a:extLst>
          </p:cNvPr>
          <p:cNvSpPr txBox="1"/>
          <p:nvPr/>
        </p:nvSpPr>
        <p:spPr>
          <a:xfrm>
            <a:off x="338816" y="5476078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9536B-D99A-A0D8-A5EE-82772DB0B43E}"/>
              </a:ext>
            </a:extLst>
          </p:cNvPr>
          <p:cNvSpPr txBox="1"/>
          <p:nvPr/>
        </p:nvSpPr>
        <p:spPr>
          <a:xfrm>
            <a:off x="7167708" y="6154895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Fraternal Beneficiary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1F26-29D1-B03C-34CC-725023781E16}"/>
              </a:ext>
            </a:extLst>
          </p:cNvPr>
          <p:cNvSpPr txBox="1"/>
          <p:nvPr/>
        </p:nvSpPr>
        <p:spPr>
          <a:xfrm>
            <a:off x="8184206" y="3013638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Voluntary Employee Beneficiary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84B90-81A0-9B28-9D78-202CDE3BB8E7}"/>
              </a:ext>
            </a:extLst>
          </p:cNvPr>
          <p:cNvSpPr txBox="1"/>
          <p:nvPr/>
        </p:nvSpPr>
        <p:spPr>
          <a:xfrm>
            <a:off x="271356" y="5687375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91F39-A87D-6826-1775-C9405684C171}"/>
              </a:ext>
            </a:extLst>
          </p:cNvPr>
          <p:cNvSpPr txBox="1"/>
          <p:nvPr/>
        </p:nvSpPr>
        <p:spPr>
          <a:xfrm>
            <a:off x="5387530" y="439095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11 - 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3CE11-7AE9-FEBD-60E5-E7D130C92512}"/>
              </a:ext>
            </a:extLst>
          </p:cNvPr>
          <p:cNvSpPr txBox="1"/>
          <p:nvPr/>
        </p:nvSpPr>
        <p:spPr>
          <a:xfrm>
            <a:off x="5389697" y="3005007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12 - 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Utility cooper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Telephone Companies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F6159-6F25-C27F-8B4F-5F49476D2716}"/>
              </a:ext>
            </a:extLst>
          </p:cNvPr>
          <p:cNvSpPr txBox="1"/>
          <p:nvPr/>
        </p:nvSpPr>
        <p:spPr>
          <a:xfrm>
            <a:off x="1691714" y="846428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5F254-C8E2-0B6A-BB21-2E1D0D43DF87}"/>
              </a:ext>
            </a:extLst>
          </p:cNvPr>
          <p:cNvSpPr txBox="1"/>
          <p:nvPr/>
        </p:nvSpPr>
        <p:spPr>
          <a:xfrm>
            <a:off x="1399388" y="4712257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DCA9-2F57-1B51-0266-3ACCD3AA8EA0}"/>
              </a:ext>
            </a:extLst>
          </p:cNvPr>
          <p:cNvSpPr txBox="1"/>
          <p:nvPr/>
        </p:nvSpPr>
        <p:spPr>
          <a:xfrm>
            <a:off x="8286559" y="3352721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Mutual 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A90B2-9029-5308-B133-676A8004DF06}"/>
              </a:ext>
            </a:extLst>
          </p:cNvPr>
          <p:cNvSpPr txBox="1"/>
          <p:nvPr/>
        </p:nvSpPr>
        <p:spPr>
          <a:xfrm>
            <a:off x="-62960" y="3639378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Organizations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05CC4-1ECA-1C52-0D27-9AA7E8BD5771}"/>
              </a:ext>
            </a:extLst>
          </p:cNvPr>
          <p:cNvSpPr txBox="1"/>
          <p:nvPr/>
        </p:nvSpPr>
        <p:spPr>
          <a:xfrm>
            <a:off x="5417800" y="3726410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FE400-FBAA-F9AD-97D6-D3477467C5F6}"/>
              </a:ext>
            </a:extLst>
          </p:cNvPr>
          <p:cNvSpPr txBox="1"/>
          <p:nvPr/>
        </p:nvSpPr>
        <p:spPr>
          <a:xfrm>
            <a:off x="5349563" y="4666091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18.-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1E2FD-9F68-FE53-6318-0B8A014E9B81}"/>
              </a:ext>
            </a:extLst>
          </p:cNvPr>
          <p:cNvSpPr txBox="1"/>
          <p:nvPr/>
        </p:nvSpPr>
        <p:spPr>
          <a:xfrm>
            <a:off x="245740" y="5987030"/>
            <a:ext cx="324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866DC-D540-8339-926A-FAE6E61C04D3}"/>
              </a:ext>
            </a:extLst>
          </p:cNvPr>
          <p:cNvSpPr txBox="1"/>
          <p:nvPr/>
        </p:nvSpPr>
        <p:spPr>
          <a:xfrm>
            <a:off x="10028627" y="561238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E4CC-6586-51E6-4A5F-4DAF0253851B}"/>
              </a:ext>
            </a:extLst>
          </p:cNvPr>
          <p:cNvSpPr txBox="1"/>
          <p:nvPr/>
        </p:nvSpPr>
        <p:spPr>
          <a:xfrm>
            <a:off x="7966516" y="26880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21 -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 Lung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66B1C-ACEC-FC08-69B3-46B6B85278E1}"/>
              </a:ext>
            </a:extLst>
          </p:cNvPr>
          <p:cNvSpPr txBox="1"/>
          <p:nvPr/>
        </p:nvSpPr>
        <p:spPr>
          <a:xfrm>
            <a:off x="7966516" y="1999458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22 -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A5E8E-811D-B9A3-DD71-9C19C1E06A3C}"/>
              </a:ext>
            </a:extLst>
          </p:cNvPr>
          <p:cNvSpPr txBox="1"/>
          <p:nvPr/>
        </p:nvSpPr>
        <p:spPr>
          <a:xfrm>
            <a:off x="5417800" y="614091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7A0F1-C2C7-1DEC-2AC0-8039760AD8F1}"/>
              </a:ext>
            </a:extLst>
          </p:cNvPr>
          <p:cNvSpPr txBox="1"/>
          <p:nvPr/>
        </p:nvSpPr>
        <p:spPr>
          <a:xfrm>
            <a:off x="9960276" y="5383806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24 -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2" tooltip="Employee Retirement Income Security A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ERISA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F95259-5888-C5CE-0F39-A94056DFA923}"/>
              </a:ext>
            </a:extLst>
          </p:cNvPr>
          <p:cNvSpPr txBox="1"/>
          <p:nvPr/>
        </p:nvSpPr>
        <p:spPr>
          <a:xfrm>
            <a:off x="8013526" y="910875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3" tooltip="Real Proper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Property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4" tooltip="Title (propert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21A91-5F77-A857-0754-ECC0022C02D4}"/>
              </a:ext>
            </a:extLst>
          </p:cNvPr>
          <p:cNvSpPr txBox="1"/>
          <p:nvPr/>
        </p:nvSpPr>
        <p:spPr>
          <a:xfrm>
            <a:off x="5478328" y="2451310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77BE5-F9F7-76EF-37FF-069096AC6BCC}"/>
              </a:ext>
            </a:extLst>
          </p:cNvPr>
          <p:cNvSpPr txBox="1"/>
          <p:nvPr/>
        </p:nvSpPr>
        <p:spPr>
          <a:xfrm>
            <a:off x="5478328" y="1905164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5" tooltip="Reinsur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27F0-2F91-5166-01C1-C15C6C362DF2}"/>
              </a:ext>
            </a:extLst>
          </p:cNvPr>
          <p:cNvSpPr txBox="1"/>
          <p:nvPr/>
        </p:nvSpPr>
        <p:spPr>
          <a:xfrm>
            <a:off x="5352878" y="5032922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6" tooltip="Railroad Retirement 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Railroad Retirement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D6043-C97A-B841-9025-F9FA64028A60}"/>
              </a:ext>
            </a:extLst>
          </p:cNvPr>
          <p:cNvSpPr txBox="1"/>
          <p:nvPr/>
        </p:nvSpPr>
        <p:spPr>
          <a:xfrm>
            <a:off x="7966516" y="235066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20451" y="1606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6DA6D9-DD1F-32EB-9524-9DED757390CE}"/>
              </a:ext>
            </a:extLst>
          </p:cNvPr>
          <p:cNvSpPr txBox="1"/>
          <p:nvPr/>
        </p:nvSpPr>
        <p:spPr>
          <a:xfrm>
            <a:off x="305494" y="2436546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916AD-4D55-51E8-E80F-613581AA6E33}"/>
              </a:ext>
            </a:extLst>
          </p:cNvPr>
          <p:cNvSpPr txBox="1"/>
          <p:nvPr/>
        </p:nvSpPr>
        <p:spPr>
          <a:xfrm>
            <a:off x="236406" y="6407832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AB85CD-F9E0-3055-B772-639E989E3854}"/>
              </a:ext>
            </a:extLst>
          </p:cNvPr>
          <p:cNvSpPr txBox="1"/>
          <p:nvPr/>
        </p:nvSpPr>
        <p:spPr>
          <a:xfrm>
            <a:off x="30437" y="3933828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BCB71-BF65-8EC9-331E-746804CCFB8A}"/>
              </a:ext>
            </a:extLst>
          </p:cNvPr>
          <p:cNvSpPr txBox="1"/>
          <p:nvPr/>
        </p:nvSpPr>
        <p:spPr>
          <a:xfrm>
            <a:off x="35909" y="4247443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8CDE-231E-1B9F-A02A-9B59EC2BD203}"/>
              </a:ext>
            </a:extLst>
          </p:cNvPr>
          <p:cNvSpPr txBox="1"/>
          <p:nvPr/>
        </p:nvSpPr>
        <p:spPr>
          <a:xfrm>
            <a:off x="1701867" y="4471480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3FF1C-983F-D652-FEEE-411F97089729}"/>
              </a:ext>
            </a:extLst>
          </p:cNvPr>
          <p:cNvSpPr txBox="1"/>
          <p:nvPr/>
        </p:nvSpPr>
        <p:spPr>
          <a:xfrm>
            <a:off x="256618" y="604685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General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7D57DF-BFC8-37D5-7336-F7BFF42633F9}"/>
              </a:ext>
            </a:extLst>
          </p:cNvPr>
          <p:cNvSpPr txBox="1"/>
          <p:nvPr/>
        </p:nvSpPr>
        <p:spPr>
          <a:xfrm>
            <a:off x="291319" y="90112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14B85-E9E1-0FCF-6AC0-B7C5F962C8F3}"/>
              </a:ext>
            </a:extLst>
          </p:cNvPr>
          <p:cNvSpPr txBox="1"/>
          <p:nvPr/>
        </p:nvSpPr>
        <p:spPr>
          <a:xfrm>
            <a:off x="8080364" y="432700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F9093F-F3D6-95EF-314F-B1FA2D3ABE4D}"/>
              </a:ext>
            </a:extLst>
          </p:cNvPr>
          <p:cNvSpPr txBox="1"/>
          <p:nvPr/>
        </p:nvSpPr>
        <p:spPr>
          <a:xfrm>
            <a:off x="256065" y="2075335"/>
            <a:ext cx="75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Political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2737A-E0E0-553A-3F32-5821FCCA2A2F}"/>
              </a:ext>
            </a:extLst>
          </p:cNvPr>
          <p:cNvSpPr txBox="1"/>
          <p:nvPr/>
        </p:nvSpPr>
        <p:spPr>
          <a:xfrm>
            <a:off x="267725" y="5161406"/>
            <a:ext cx="202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Association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498792" y="2004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D9F67-A35E-940E-7AA4-3ADEDC72B690}"/>
              </a:ext>
            </a:extLst>
          </p:cNvPr>
          <p:cNvSpPr txBox="1"/>
          <p:nvPr/>
        </p:nvSpPr>
        <p:spPr>
          <a:xfrm>
            <a:off x="5478329" y="705907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Corporation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3FDB84-4031-E2B8-DAD4-9E29A965BBD5}"/>
              </a:ext>
            </a:extLst>
          </p:cNvPr>
          <p:cNvSpPr txBox="1"/>
          <p:nvPr/>
        </p:nvSpPr>
        <p:spPr>
          <a:xfrm>
            <a:off x="5478328" y="1539311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Insurance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9C7444-77A7-6AED-827D-9527B8AA5BFE}"/>
              </a:ext>
            </a:extLst>
          </p:cNvPr>
          <p:cNvSpPr txBox="1"/>
          <p:nvPr/>
        </p:nvSpPr>
        <p:spPr>
          <a:xfrm>
            <a:off x="5387530" y="5782099"/>
            <a:ext cx="174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Special Interest MMB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54A4B-2B9D-6FE2-EFF6-82BA84A0E651}"/>
              </a:ext>
            </a:extLst>
          </p:cNvPr>
          <p:cNvSpPr txBox="1"/>
          <p:nvPr/>
        </p:nvSpPr>
        <p:spPr>
          <a:xfrm>
            <a:off x="5387530" y="4052006"/>
            <a:ext cx="317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Pension/Retirement/Incentivized Savings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15B167-49E9-CD30-357A-BF663EEE69FD}"/>
              </a:ext>
            </a:extLst>
          </p:cNvPr>
          <p:cNvSpPr txBox="1"/>
          <p:nvPr/>
        </p:nvSpPr>
        <p:spPr>
          <a:xfrm>
            <a:off x="245740" y="3268988"/>
            <a:ext cx="398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Community Ownership and Cooperative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6BD82F-D9AD-044C-4AE2-C7B0ADD7C09D}"/>
              </a:ext>
            </a:extLst>
          </p:cNvPr>
          <p:cNvSpPr txBox="1"/>
          <p:nvPr/>
        </p:nvSpPr>
        <p:spPr>
          <a:xfrm>
            <a:off x="306086" y="2687649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C84495-F552-DF5C-96EE-BE30E0BF3717}"/>
              </a:ext>
            </a:extLst>
          </p:cNvPr>
          <p:cNvSpPr txBox="1"/>
          <p:nvPr/>
        </p:nvSpPr>
        <p:spPr>
          <a:xfrm>
            <a:off x="10203194" y="50619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Defunct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C46386-981E-BCB9-9D7A-A65D2CB5CE33}"/>
              </a:ext>
            </a:extLst>
          </p:cNvPr>
          <p:cNvSpPr txBox="1"/>
          <p:nvPr/>
        </p:nvSpPr>
        <p:spPr>
          <a:xfrm>
            <a:off x="2192874" y="146617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501k – Child care orgs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0C0219-22FE-AF25-C130-757C3E095EE5}"/>
              </a:ext>
            </a:extLst>
          </p:cNvPr>
          <p:cNvSpPr txBox="1"/>
          <p:nvPr/>
        </p:nvSpPr>
        <p:spPr>
          <a:xfrm>
            <a:off x="117548" y="4632813"/>
            <a:ext cx="1290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521- farmer coops</a:t>
            </a:r>
          </a:p>
        </p:txBody>
      </p:sp>
    </p:spTree>
    <p:extLst>
      <p:ext uri="{BB962C8B-B14F-4D97-AF65-F5344CB8AC3E}">
        <p14:creationId xmlns:p14="http://schemas.microsoft.com/office/powerpoint/2010/main" val="31429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9DA2-9259-6FB8-77FB-B516D3E4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Tabs with Urban’s BMF</a:t>
            </a:r>
          </a:p>
        </p:txBody>
      </p:sp>
    </p:spTree>
    <p:extLst>
      <p:ext uri="{BB962C8B-B14F-4D97-AF65-F5344CB8AC3E}">
        <p14:creationId xmlns:p14="http://schemas.microsoft.com/office/powerpoint/2010/main" val="261308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1196CDF3-6E81-EC24-5A11-857656C9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D55A52E-7260-9571-DDC1-473557DD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16" y="2198132"/>
            <a:ext cx="4762658" cy="160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C8457-9D41-E745-79B8-EA2A19BB148F}"/>
              </a:ext>
            </a:extLst>
          </p:cNvPr>
          <p:cNvSpPr txBox="1"/>
          <p:nvPr/>
        </p:nvSpPr>
        <p:spPr>
          <a:xfrm>
            <a:off x="6321287" y="1828800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Bmf</a:t>
            </a:r>
            <a:r>
              <a:rPr lang="en-US" dirty="0"/>
              <a:t>: FRCD </a:t>
            </a:r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1E0337B-2E6B-5934-B072-DF2DB103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9" y="1604014"/>
            <a:ext cx="4704034" cy="602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6ACF2-3B97-C8CD-04CD-7C977F2D3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490" y="4341533"/>
            <a:ext cx="5464313" cy="625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8DFC1A-5A51-5616-EB2C-2BF1F5935BE7}"/>
              </a:ext>
            </a:extLst>
          </p:cNvPr>
          <p:cNvSpPr txBox="1"/>
          <p:nvPr/>
        </p:nvSpPr>
        <p:spPr>
          <a:xfrm>
            <a:off x="6096000" y="3958245"/>
            <a:ext cx="20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E2797-16EB-7DC3-DD4B-77CDE9D94CB4}"/>
              </a:ext>
            </a:extLst>
          </p:cNvPr>
          <p:cNvSpPr txBox="1"/>
          <p:nvPr/>
        </p:nvSpPr>
        <p:spPr>
          <a:xfrm>
            <a:off x="5738191" y="6268278"/>
            <a:ext cx="563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Most  of these are classified as they should be</a:t>
            </a:r>
          </a:p>
        </p:txBody>
      </p:sp>
    </p:spTree>
    <p:extLst>
      <p:ext uri="{BB962C8B-B14F-4D97-AF65-F5344CB8AC3E}">
        <p14:creationId xmlns:p14="http://schemas.microsoft.com/office/powerpoint/2010/main" val="310318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screenshot of a computer&#10;&#10;Description automatically generated">
            <a:extLst>
              <a:ext uri="{FF2B5EF4-FFF2-40B4-BE49-F238E27FC236}">
                <a16:creationId xmlns:a16="http://schemas.microsoft.com/office/drawing/2014/main" id="{B4F5D9D8-F6B0-C250-D456-6E9DB3C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BE3873-7871-A6E2-C863-930DCA6E2E7C}"/>
              </a:ext>
            </a:extLst>
          </p:cNvPr>
          <p:cNvSpPr/>
          <p:nvPr/>
        </p:nvSpPr>
        <p:spPr>
          <a:xfrm>
            <a:off x="2994991" y="2319130"/>
            <a:ext cx="599659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94293-25A9-C269-E390-749A624E494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594650" y="2067339"/>
            <a:ext cx="250135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number with black numbers&#10;&#10;Description automatically generated">
            <a:extLst>
              <a:ext uri="{FF2B5EF4-FFF2-40B4-BE49-F238E27FC236}">
                <a16:creationId xmlns:a16="http://schemas.microsoft.com/office/drawing/2014/main" id="{3CC83362-DB10-91CA-9E76-8720D79E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49" y="1457580"/>
            <a:ext cx="1104900" cy="50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4EF3C09-A5E6-5738-9764-AC078B715EAE}"/>
              </a:ext>
            </a:extLst>
          </p:cNvPr>
          <p:cNvSpPr txBox="1"/>
          <p:nvPr/>
        </p:nvSpPr>
        <p:spPr>
          <a:xfrm>
            <a:off x="6172294" y="163557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6CBE9-2636-D79D-5282-EBD6D53971C5}"/>
              </a:ext>
            </a:extLst>
          </p:cNvPr>
          <p:cNvSpPr txBox="1"/>
          <p:nvPr/>
        </p:nvSpPr>
        <p:spPr>
          <a:xfrm>
            <a:off x="8861706" y="14268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pic>
        <p:nvPicPr>
          <p:cNvPr id="45" name="Picture 44" descr="A number with black numbers&#10;&#10;Description automatically generated">
            <a:extLst>
              <a:ext uri="{FF2B5EF4-FFF2-40B4-BE49-F238E27FC236}">
                <a16:creationId xmlns:a16="http://schemas.microsoft.com/office/drawing/2014/main" id="{F4DF1BDE-EAAB-BD83-A68D-26ABC42B4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269" y="1438006"/>
            <a:ext cx="1587500" cy="584200"/>
          </a:xfrm>
          <a:prstGeom prst="rect">
            <a:avLst/>
          </a:prstGeom>
        </p:spPr>
      </p:pic>
      <p:pic>
        <p:nvPicPr>
          <p:cNvPr id="47" name="Picture 46" descr="A close-up of a number&#10;&#10;Description automatically generated">
            <a:extLst>
              <a:ext uri="{FF2B5EF4-FFF2-40B4-BE49-F238E27FC236}">
                <a16:creationId xmlns:a16="http://schemas.microsoft.com/office/drawing/2014/main" id="{E28A7FF9-21FF-B3A3-1697-6DE003D51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580" y="2703974"/>
            <a:ext cx="1511300" cy="660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6C39E8-387B-7374-DFFE-EF4AC17B50E5}"/>
              </a:ext>
            </a:extLst>
          </p:cNvPr>
          <p:cNvSpPr txBox="1"/>
          <p:nvPr/>
        </p:nvSpPr>
        <p:spPr>
          <a:xfrm>
            <a:off x="6111274" y="27374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pic>
        <p:nvPicPr>
          <p:cNvPr id="50" name="Picture 49" descr="A close-up of a number&#10;&#10;Description automatically generated">
            <a:extLst>
              <a:ext uri="{FF2B5EF4-FFF2-40B4-BE49-F238E27FC236}">
                <a16:creationId xmlns:a16="http://schemas.microsoft.com/office/drawing/2014/main" id="{4F3C0D5B-922B-FCF2-1B07-DE7AC1454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072" y="3355264"/>
            <a:ext cx="3853853" cy="93629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D940D50-857F-1FAA-2DC2-C2825D9B30A4}"/>
              </a:ext>
            </a:extLst>
          </p:cNvPr>
          <p:cNvSpPr txBox="1"/>
          <p:nvPr/>
        </p:nvSpPr>
        <p:spPr>
          <a:xfrm>
            <a:off x="5993616" y="336437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E8AB358-96BA-F3DD-B6CF-7DC8CFFF7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20" y="4370394"/>
            <a:ext cx="4762658" cy="5523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B4BBD4-7A9F-24AF-C687-24BC3E1E5768}"/>
              </a:ext>
            </a:extLst>
          </p:cNvPr>
          <p:cNvSpPr txBox="1"/>
          <p:nvPr/>
        </p:nvSpPr>
        <p:spPr>
          <a:xfrm>
            <a:off x="5922562" y="430936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pic>
        <p:nvPicPr>
          <p:cNvPr id="56" name="Picture 55" descr="A close up of numbers&#10;&#10;Description automatically generated">
            <a:extLst>
              <a:ext uri="{FF2B5EF4-FFF2-40B4-BE49-F238E27FC236}">
                <a16:creationId xmlns:a16="http://schemas.microsoft.com/office/drawing/2014/main" id="{A4DA079F-AB3D-3961-5384-E4890F17D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6072" y="5180994"/>
            <a:ext cx="3390900" cy="571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E4E341-70AA-96A1-78A6-9A8AAC23F90F}"/>
              </a:ext>
            </a:extLst>
          </p:cNvPr>
          <p:cNvSpPr txBox="1"/>
          <p:nvPr/>
        </p:nvSpPr>
        <p:spPr>
          <a:xfrm>
            <a:off x="4476343" y="4982646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59" name="Picture 58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D7D41505-F54B-5BE9-0BB3-93CDB087C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3054" y="5816422"/>
            <a:ext cx="736600" cy="6223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19E68D5-8F2A-742A-93E6-5D0ACD696BBE}"/>
              </a:ext>
            </a:extLst>
          </p:cNvPr>
          <p:cNvSpPr txBox="1"/>
          <p:nvPr/>
        </p:nvSpPr>
        <p:spPr>
          <a:xfrm>
            <a:off x="4981715" y="581642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5FC68E-9145-7F30-E57F-08E78B91D13B}"/>
              </a:ext>
            </a:extLst>
          </p:cNvPr>
          <p:cNvSpPr txBox="1"/>
          <p:nvPr/>
        </p:nvSpPr>
        <p:spPr>
          <a:xfrm>
            <a:off x="8479998" y="59271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9BE9CD6-4DF8-A122-4976-ED84ABEDCC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598" y="2210023"/>
            <a:ext cx="4346375" cy="34015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B64F23D-FC24-FCB6-E238-4A6EBB096359}"/>
              </a:ext>
            </a:extLst>
          </p:cNvPr>
          <p:cNvSpPr txBox="1"/>
          <p:nvPr/>
        </p:nvSpPr>
        <p:spPr>
          <a:xfrm>
            <a:off x="5883524" y="220040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SUBSECCD:</a:t>
            </a:r>
          </a:p>
        </p:txBody>
      </p:sp>
      <p:pic>
        <p:nvPicPr>
          <p:cNvPr id="70" name="Picture 69" descr="A close-up of a number&#10;&#10;Description automatically generated">
            <a:extLst>
              <a:ext uri="{FF2B5EF4-FFF2-40B4-BE49-F238E27FC236}">
                <a16:creationId xmlns:a16="http://schemas.microsoft.com/office/drawing/2014/main" id="{8AE004DB-338D-4EEB-D790-E5A97E05F0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8951" y="5870575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9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screenshot of a computer&#10;&#10;Description automatically generated">
            <a:extLst>
              <a:ext uri="{FF2B5EF4-FFF2-40B4-BE49-F238E27FC236}">
                <a16:creationId xmlns:a16="http://schemas.microsoft.com/office/drawing/2014/main" id="{3AA1013E-9307-9B0C-E3DE-3E317ABF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BE3873-7871-A6E2-C863-930DCA6E2E7C}"/>
              </a:ext>
            </a:extLst>
          </p:cNvPr>
          <p:cNvSpPr/>
          <p:nvPr/>
        </p:nvSpPr>
        <p:spPr>
          <a:xfrm>
            <a:off x="3008307" y="5419619"/>
            <a:ext cx="599659" cy="35780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94293-25A9-C269-E390-749A624E494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07966" y="2017380"/>
            <a:ext cx="2385650" cy="35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EF3C09-A5E6-5738-9764-AC078B715EAE}"/>
              </a:ext>
            </a:extLst>
          </p:cNvPr>
          <p:cNvSpPr txBox="1"/>
          <p:nvPr/>
        </p:nvSpPr>
        <p:spPr>
          <a:xfrm>
            <a:off x="6172294" y="163557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6CBE9-2636-D79D-5282-EBD6D53971C5}"/>
              </a:ext>
            </a:extLst>
          </p:cNvPr>
          <p:cNvSpPr txBox="1"/>
          <p:nvPr/>
        </p:nvSpPr>
        <p:spPr>
          <a:xfrm>
            <a:off x="8974839" y="162798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C39E8-387B-7374-DFFE-EF4AC17B50E5}"/>
              </a:ext>
            </a:extLst>
          </p:cNvPr>
          <p:cNvSpPr txBox="1"/>
          <p:nvPr/>
        </p:nvSpPr>
        <p:spPr>
          <a:xfrm>
            <a:off x="6111274" y="27374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40D50-857F-1FAA-2DC2-C2825D9B30A4}"/>
              </a:ext>
            </a:extLst>
          </p:cNvPr>
          <p:cNvSpPr txBox="1"/>
          <p:nvPr/>
        </p:nvSpPr>
        <p:spPr>
          <a:xfrm>
            <a:off x="5993616" y="336437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B4BBD4-7A9F-24AF-C687-24BC3E1E5768}"/>
              </a:ext>
            </a:extLst>
          </p:cNvPr>
          <p:cNvSpPr txBox="1"/>
          <p:nvPr/>
        </p:nvSpPr>
        <p:spPr>
          <a:xfrm>
            <a:off x="5922562" y="430936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E4E341-70AA-96A1-78A6-9A8AAC23F90F}"/>
              </a:ext>
            </a:extLst>
          </p:cNvPr>
          <p:cNvSpPr txBox="1"/>
          <p:nvPr/>
        </p:nvSpPr>
        <p:spPr>
          <a:xfrm>
            <a:off x="4476343" y="4982646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9E68D5-8F2A-742A-93E6-5D0ACD696BBE}"/>
              </a:ext>
            </a:extLst>
          </p:cNvPr>
          <p:cNvSpPr txBox="1"/>
          <p:nvPr/>
        </p:nvSpPr>
        <p:spPr>
          <a:xfrm>
            <a:off x="4981715" y="581642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5FC68E-9145-7F30-E57F-08E78B91D13B}"/>
              </a:ext>
            </a:extLst>
          </p:cNvPr>
          <p:cNvSpPr txBox="1"/>
          <p:nvPr/>
        </p:nvSpPr>
        <p:spPr>
          <a:xfrm>
            <a:off x="8216348" y="596347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</a:t>
            </a:r>
          </a:p>
        </p:txBody>
      </p:sp>
      <p:pic>
        <p:nvPicPr>
          <p:cNvPr id="11" name="Picture 10" descr="A number and a number on a white background&#10;&#10;Description automatically generated">
            <a:extLst>
              <a:ext uri="{FF2B5EF4-FFF2-40B4-BE49-F238E27FC236}">
                <a16:creationId xmlns:a16="http://schemas.microsoft.com/office/drawing/2014/main" id="{6964D7EB-7290-7D1D-646A-A6123BAF3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96" y="5678172"/>
            <a:ext cx="647700" cy="736600"/>
          </a:xfrm>
          <a:prstGeom prst="rect">
            <a:avLst/>
          </a:prstGeom>
        </p:spPr>
      </p:pic>
      <p:pic>
        <p:nvPicPr>
          <p:cNvPr id="13" name="Picture 12" descr="A close-up of numbers&#10;&#10;Description automatically generated">
            <a:extLst>
              <a:ext uri="{FF2B5EF4-FFF2-40B4-BE49-F238E27FC236}">
                <a16:creationId xmlns:a16="http://schemas.microsoft.com/office/drawing/2014/main" id="{8838DD0B-678D-C81B-8704-4465195BF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620" y="5000655"/>
            <a:ext cx="3086100" cy="673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A7FB0A-B9D5-DF8D-3B10-961128DC0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118" y="4296477"/>
            <a:ext cx="4976743" cy="532628"/>
          </a:xfrm>
          <a:prstGeom prst="rect">
            <a:avLst/>
          </a:prstGeom>
        </p:spPr>
      </p:pic>
      <p:pic>
        <p:nvPicPr>
          <p:cNvPr id="40" name="Picture 39" descr="A close-up of a number&#10;&#10;Description automatically generated">
            <a:extLst>
              <a:ext uri="{FF2B5EF4-FFF2-40B4-BE49-F238E27FC236}">
                <a16:creationId xmlns:a16="http://schemas.microsoft.com/office/drawing/2014/main" id="{AC4A0A09-2EB7-9C7F-40A3-A4D4BBECA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130" y="3470467"/>
            <a:ext cx="5190987" cy="707219"/>
          </a:xfrm>
          <a:prstGeom prst="rect">
            <a:avLst/>
          </a:prstGeom>
        </p:spPr>
      </p:pic>
      <p:pic>
        <p:nvPicPr>
          <p:cNvPr id="46" name="Picture 4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EA8AD8F-E29D-F4A4-0B6F-75AD0F55E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467" y="2713970"/>
            <a:ext cx="990600" cy="635000"/>
          </a:xfrm>
          <a:prstGeom prst="rect">
            <a:avLst/>
          </a:prstGeom>
        </p:spPr>
      </p:pic>
      <p:pic>
        <p:nvPicPr>
          <p:cNvPr id="52" name="Picture 5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DDB499F-E6D4-6947-07A7-E97B70FE1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529" y="2137598"/>
            <a:ext cx="3897958" cy="6453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5039FC6-9004-9164-8829-0C970E3CDDDE}"/>
              </a:ext>
            </a:extLst>
          </p:cNvPr>
          <p:cNvSpPr txBox="1"/>
          <p:nvPr/>
        </p:nvSpPr>
        <p:spPr>
          <a:xfrm>
            <a:off x="5730650" y="2202763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SUBSECCD:</a:t>
            </a:r>
          </a:p>
        </p:txBody>
      </p:sp>
      <p:pic>
        <p:nvPicPr>
          <p:cNvPr id="61" name="Picture 60" descr="A number with black numbers&#10;&#10;Description automatically generated">
            <a:extLst>
              <a:ext uri="{FF2B5EF4-FFF2-40B4-BE49-F238E27FC236}">
                <a16:creationId xmlns:a16="http://schemas.microsoft.com/office/drawing/2014/main" id="{C15E1FE1-F3BD-0F8F-EC51-F53EB18962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6008" y="1521978"/>
            <a:ext cx="647700" cy="609600"/>
          </a:xfrm>
          <a:prstGeom prst="rect">
            <a:avLst/>
          </a:prstGeom>
        </p:spPr>
      </p:pic>
      <p:pic>
        <p:nvPicPr>
          <p:cNvPr id="65" name="Picture 64" descr="A number with numbers on it&#10;&#10;Description automatically generated">
            <a:extLst>
              <a:ext uri="{FF2B5EF4-FFF2-40B4-BE49-F238E27FC236}">
                <a16:creationId xmlns:a16="http://schemas.microsoft.com/office/drawing/2014/main" id="{CB5A1685-D29F-4B22-A32E-31D975E8DC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7676" y="1453881"/>
            <a:ext cx="1625600" cy="685800"/>
          </a:xfrm>
          <a:prstGeom prst="rect">
            <a:avLst/>
          </a:prstGeom>
        </p:spPr>
      </p:pic>
      <p:pic>
        <p:nvPicPr>
          <p:cNvPr id="72" name="Picture 71" descr="A close up of numbers&#10;&#10;Description automatically generated">
            <a:extLst>
              <a:ext uri="{FF2B5EF4-FFF2-40B4-BE49-F238E27FC236}">
                <a16:creationId xmlns:a16="http://schemas.microsoft.com/office/drawing/2014/main" id="{A71BF00E-80E7-2F12-7C63-D143606AC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7468" y="5898802"/>
            <a:ext cx="105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3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B13-E3F5-E50F-5F99-FF76AB38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Tabs with IRS’s BMF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08E-13F5-9CD3-8506-8BB524F6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DA371CA5-0DFA-7C35-86A2-36771C16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9" y="2456314"/>
            <a:ext cx="4152900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pic>
        <p:nvPicPr>
          <p:cNvPr id="15" name="Picture 14" descr="A close-up of a text&#10;&#10;Description automatically generated">
            <a:extLst>
              <a:ext uri="{FF2B5EF4-FFF2-40B4-BE49-F238E27FC236}">
                <a16:creationId xmlns:a16="http://schemas.microsoft.com/office/drawing/2014/main" id="{86243127-30AB-932E-1E2F-49EDC9EC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876"/>
            <a:ext cx="4705066" cy="14221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40C1A6-81DB-1C46-5B58-D176BF1D2C83}"/>
              </a:ext>
            </a:extLst>
          </p:cNvPr>
          <p:cNvSpPr txBox="1"/>
          <p:nvPr/>
        </p:nvSpPr>
        <p:spPr>
          <a:xfrm>
            <a:off x="5459105" y="3059668"/>
            <a:ext cx="5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AC3E8-2FB1-5A28-35B5-730A6C40C78E}"/>
              </a:ext>
            </a:extLst>
          </p:cNvPr>
          <p:cNvSpPr txBox="1"/>
          <p:nvPr/>
        </p:nvSpPr>
        <p:spPr>
          <a:xfrm>
            <a:off x="5390866" y="4612943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Ours:</a:t>
            </a: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515BBE-C47A-92DA-F22D-E27C8955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05" y="4612943"/>
            <a:ext cx="5871267" cy="874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31390" y="4304836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7CAD-386A-35C8-3FFE-D9978B365274}"/>
              </a:ext>
            </a:extLst>
          </p:cNvPr>
          <p:cNvSpPr/>
          <p:nvPr/>
        </p:nvSpPr>
        <p:spPr>
          <a:xfrm>
            <a:off x="2691379" y="3285279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97C1B-8FF9-8655-DF30-3B7A376224FC}"/>
              </a:ext>
            </a:extLst>
          </p:cNvPr>
          <p:cNvSpPr/>
          <p:nvPr/>
        </p:nvSpPr>
        <p:spPr>
          <a:xfrm>
            <a:off x="3439235" y="329096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E66FE-498D-ACF7-3A5D-3EA6E8BA5350}"/>
              </a:ext>
            </a:extLst>
          </p:cNvPr>
          <p:cNvSpPr/>
          <p:nvPr/>
        </p:nvSpPr>
        <p:spPr>
          <a:xfrm>
            <a:off x="1584246" y="358895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DFD7B-5361-9795-7158-82DEFFCA3392}"/>
              </a:ext>
            </a:extLst>
          </p:cNvPr>
          <p:cNvSpPr/>
          <p:nvPr/>
        </p:nvSpPr>
        <p:spPr>
          <a:xfrm>
            <a:off x="2704763" y="3844085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3DD65-271C-0E40-9517-BB3209F82617}"/>
              </a:ext>
            </a:extLst>
          </p:cNvPr>
          <p:cNvSpPr/>
          <p:nvPr/>
        </p:nvSpPr>
        <p:spPr>
          <a:xfrm>
            <a:off x="3536216" y="3832225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DF234F-677B-CE05-0E5D-4A52B2C77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5819"/>
            <a:ext cx="5871357" cy="478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B493C8-4F4F-8780-CEA1-326B7872F092}"/>
              </a:ext>
            </a:extLst>
          </p:cNvPr>
          <p:cNvSpPr txBox="1"/>
          <p:nvPr/>
        </p:nvSpPr>
        <p:spPr>
          <a:xfrm>
            <a:off x="1310185" y="6250675"/>
            <a:ext cx="769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This is good! Most things are classified correctly under our system. </a:t>
            </a:r>
          </a:p>
        </p:txBody>
      </p:sp>
    </p:spTree>
    <p:extLst>
      <p:ext uri="{BB962C8B-B14F-4D97-AF65-F5344CB8AC3E}">
        <p14:creationId xmlns:p14="http://schemas.microsoft.com/office/powerpoint/2010/main" val="234658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1405</Words>
  <Application>Microsoft Macintosh PowerPoint</Application>
  <PresentationFormat>Widescreen</PresentationFormat>
  <Paragraphs>216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sans-pro-bold</vt:lpstr>
      <vt:lpstr>Office Theme</vt:lpstr>
      <vt:lpstr>501(c) Groups and Subgroups</vt:lpstr>
      <vt:lpstr>PowerPoint Presentation</vt:lpstr>
      <vt:lpstr>PowerPoint Presentation</vt:lpstr>
      <vt:lpstr>Cross Tabs with Urban’s BMF</vt:lpstr>
      <vt:lpstr>BMF: FRCD vs Ours: Required_990</vt:lpstr>
      <vt:lpstr>BMF: FRCD vs Ours: Required_990</vt:lpstr>
      <vt:lpstr>BMF: FRCD vs Ours: Required_990</vt:lpstr>
      <vt:lpstr>Cross Tabs with IRS’s BMF</vt:lpstr>
      <vt:lpstr>IRSBMF:DEDUCTIBILITY vs. Ours: Donations_deductible</vt:lpstr>
      <vt:lpstr>IRSBMF:DEDUCTIBILITY vs. Ours: Donations_deductible</vt:lpstr>
      <vt:lpstr>IRSBMF:DEDUCTIBILITY vs. Ours: Donations_deductible</vt:lpstr>
      <vt:lpstr>IRSBMF:DEDUCTIBILITY vs. Ours: Donations_deductible</vt:lpstr>
      <vt:lpstr>IRSBMF: FOUNDATION vs. Our Govt_Established</vt:lpstr>
      <vt:lpstr>IRS Status &amp; Deductibility vs Our deductible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Olivia Louise</dc:creator>
  <cp:lastModifiedBy>Olivia Beck</cp:lastModifiedBy>
  <cp:revision>34</cp:revision>
  <dcterms:created xsi:type="dcterms:W3CDTF">2023-10-08T23:40:41Z</dcterms:created>
  <dcterms:modified xsi:type="dcterms:W3CDTF">2024-03-31T20:21:50Z</dcterms:modified>
</cp:coreProperties>
</file>