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7"/>
    <p:restoredTop sz="94637"/>
  </p:normalViewPr>
  <p:slideViewPr>
    <p:cSldViewPr snapToGrid="0">
      <p:cViewPr>
        <p:scale>
          <a:sx n="92" d="100"/>
          <a:sy n="92" d="100"/>
        </p:scale>
        <p:origin x="1560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C77A-B789-CF40-85B0-C3661FA77BA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431CE-EBC5-BF44-9361-1FDD665F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431CE-EBC5-BF44-9361-1FDD665F04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C51E-6314-7F38-9DE4-2BBA98D4E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84D63-0D2D-257D-D424-F353E8D27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1B47-F38F-C70C-42FF-22F22DD3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0233-A93A-18F1-E7FD-4C3945DE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E3B4-27E7-1EAE-CA9D-604856EB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1F80-DA49-73F1-8B0D-D862783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EF12F-267D-0947-A118-CA33D5C11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6D27-F007-6BE1-85D7-B095EC9E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9D59-12D2-0D2A-0C1D-E5666B77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B115-0B2A-C835-21AC-CE35F967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7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A62EE-98A4-C0B4-85AC-B341B5285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53218-F9BC-978F-140F-42049D346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59CE-C731-B981-565A-E3CBA436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703B7-D489-604C-B3A7-EB87A509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A7D7-1958-29D3-FEAE-FC183F59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6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F3A1-49B6-3A24-8020-9543DCFD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8888-C316-9CA3-E862-3B0F7420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7774-42B3-17D6-E9D3-0AF77D64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DC1F-46C1-91E4-D88E-9131F1E1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CBD0-1B69-2C8A-4F5D-6154461C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1B88-D6A9-8B98-E365-AB60DCEE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13AE-177F-198A-9084-2619C212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FA66-D10E-EEF4-76FD-4BB6F391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EC33-4CD0-625B-985A-C288B6A9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2D4C-B10E-2057-1751-A204130F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DD60-1AD9-DDED-DB4B-EB1BD94A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315F-3C6D-8A60-148B-855FCBA3B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05E38-7053-1626-2167-D6AF9056A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FC74C-F91E-007E-2F51-D7BE269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6EB6-6A83-1244-B45C-7F4C8308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9AF41-337B-9978-A7AC-5B2E2F56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DA87-D137-00FB-D98F-E5A3A35B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414F-54B2-4029-0B08-8C2CC63E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AB924-E227-0394-6053-59198703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5AB19-8139-7999-22BC-011C35329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1E668-DC6A-C7E1-E9E2-E7E99B7EE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0B96B-92D1-AEBF-1128-DDA37973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909FF-F569-66DB-909F-5698321F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94C4-4E52-9D73-77ED-0CC6BFFE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74C0-45A5-9187-EE5F-A03C786D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878C1-EA56-B7CB-3B46-8F69F455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83DC5-F3EE-E069-2692-FE133A07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67575-157A-B6CD-5F5F-F483CB02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34D4B-6D92-AD79-C8F8-A9629CE0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09B9E-53B5-F388-0D48-4204D4DE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570A7-BB73-AE73-B0C3-E9456519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1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483E-D779-3517-D5EA-54A49AD9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38BE-6034-4031-F659-03EDEEBE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A2426-A20C-A6C0-D7D6-35124ED1C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E645-47DC-CFE5-F3FB-A35724D5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8333D-AF05-39EC-B868-A0D4B4B1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D915C-567F-681D-FE75-F3D173C1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7E28-4B66-D7F9-8A51-FFA7737E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022F4-865E-D6E3-0DC9-5774B7A7A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167B-30BA-145C-7ABB-4B7A1C72E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678C-70C2-0FF0-1C5E-12C67E9C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2BF77-56BB-F045-7E4F-004A864B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D821E-5222-79B0-A010-0C919FF7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B0195-22E2-D0E5-00EC-CC8A9226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B38A2-0A87-37BC-DB9E-0FEFCDE5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C31FD-85DD-CE80-8F7D-C11B8C0D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E6FD-3938-D442-9104-578E174A163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0133-10C6-933F-E785-AFB2D5067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9F6EA-D7A3-3BB4-AFCA-7C7FBC778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-op" TargetMode="External"/><Relationship Id="rId13" Type="http://schemas.openxmlformats.org/officeDocument/2006/relationships/hyperlink" Target="https://en.wikipedia.org/wiki/Real_Property" TargetMode="External"/><Relationship Id="rId3" Type="http://schemas.openxmlformats.org/officeDocument/2006/relationships/hyperlink" Target="https://en.wikipedia.org/wiki/Voluntary_Employee_Beneficiary_Association" TargetMode="External"/><Relationship Id="rId7" Type="http://schemas.openxmlformats.org/officeDocument/2006/relationships/hyperlink" Target="https://en.wikipedia.org/wiki/Mutual_Insurance" TargetMode="External"/><Relationship Id="rId12" Type="http://schemas.openxmlformats.org/officeDocument/2006/relationships/hyperlink" Target="https://en.wikipedia.org/wiki/Employee_Retirement_Income_Security_Act" TargetMode="External"/><Relationship Id="rId2" Type="http://schemas.openxmlformats.org/officeDocument/2006/relationships/hyperlink" Target="https://en.wikipedia.org/wiki/Benefit_society" TargetMode="External"/><Relationship Id="rId16" Type="http://schemas.openxmlformats.org/officeDocument/2006/relationships/hyperlink" Target="https://en.wikipedia.org/wiki/Railroad_Retirement_Boar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redit_Union" TargetMode="External"/><Relationship Id="rId11" Type="http://schemas.openxmlformats.org/officeDocument/2006/relationships/hyperlink" Target="https://en.wikipedia.org/wiki/501(c)_organization#cite_note-9" TargetMode="External"/><Relationship Id="rId5" Type="http://schemas.openxmlformats.org/officeDocument/2006/relationships/hyperlink" Target="https://en.wikipedia.org/wiki/Cemetery" TargetMode="External"/><Relationship Id="rId15" Type="http://schemas.openxmlformats.org/officeDocument/2006/relationships/hyperlink" Target="https://en.wikipedia.org/wiki/Reinsurance" TargetMode="External"/><Relationship Id="rId10" Type="http://schemas.openxmlformats.org/officeDocument/2006/relationships/hyperlink" Target="https://en.wikipedia.org/wiki/Coalworker%27s_pneumoconiosis" TargetMode="External"/><Relationship Id="rId4" Type="http://schemas.openxmlformats.org/officeDocument/2006/relationships/hyperlink" Target="https://en.wikipedia.org/wiki/Utility_cooperative" TargetMode="External"/><Relationship Id="rId9" Type="http://schemas.openxmlformats.org/officeDocument/2006/relationships/hyperlink" Target="https://en.wikipedia.org/wiki/United_States_Armed_Forces" TargetMode="External"/><Relationship Id="rId14" Type="http://schemas.openxmlformats.org/officeDocument/2006/relationships/hyperlink" Target="https://en.wikipedia.org/wiki/Title_(property)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-op" TargetMode="External"/><Relationship Id="rId13" Type="http://schemas.openxmlformats.org/officeDocument/2006/relationships/hyperlink" Target="https://en.wikipedia.org/wiki/Real_Property" TargetMode="External"/><Relationship Id="rId3" Type="http://schemas.openxmlformats.org/officeDocument/2006/relationships/hyperlink" Target="https://en.wikipedia.org/wiki/Voluntary_Employee_Beneficiary_Association" TargetMode="External"/><Relationship Id="rId7" Type="http://schemas.openxmlformats.org/officeDocument/2006/relationships/hyperlink" Target="https://en.wikipedia.org/wiki/Mutual_Insurance" TargetMode="External"/><Relationship Id="rId12" Type="http://schemas.openxmlformats.org/officeDocument/2006/relationships/hyperlink" Target="https://en.wikipedia.org/wiki/Employee_Retirement_Income_Security_Act" TargetMode="External"/><Relationship Id="rId2" Type="http://schemas.openxmlformats.org/officeDocument/2006/relationships/hyperlink" Target="https://en.wikipedia.org/wiki/Benefit_society" TargetMode="External"/><Relationship Id="rId16" Type="http://schemas.openxmlformats.org/officeDocument/2006/relationships/hyperlink" Target="https://en.wikipedia.org/wiki/Railroad_Retirement_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redit_Union" TargetMode="External"/><Relationship Id="rId11" Type="http://schemas.openxmlformats.org/officeDocument/2006/relationships/hyperlink" Target="https://en.wikipedia.org/wiki/501(c)_organization#cite_note-9" TargetMode="External"/><Relationship Id="rId5" Type="http://schemas.openxmlformats.org/officeDocument/2006/relationships/hyperlink" Target="https://en.wikipedia.org/wiki/Cemetery" TargetMode="External"/><Relationship Id="rId15" Type="http://schemas.openxmlformats.org/officeDocument/2006/relationships/hyperlink" Target="https://en.wikipedia.org/wiki/Reinsurance" TargetMode="External"/><Relationship Id="rId10" Type="http://schemas.openxmlformats.org/officeDocument/2006/relationships/hyperlink" Target="https://en.wikipedia.org/wiki/Coalworker%27s_pneumoconiosis" TargetMode="External"/><Relationship Id="rId4" Type="http://schemas.openxmlformats.org/officeDocument/2006/relationships/hyperlink" Target="https://en.wikipedia.org/wiki/Utility_cooperative" TargetMode="External"/><Relationship Id="rId9" Type="http://schemas.openxmlformats.org/officeDocument/2006/relationships/hyperlink" Target="https://en.wikipedia.org/wiki/United_States_Armed_Forces" TargetMode="External"/><Relationship Id="rId14" Type="http://schemas.openxmlformats.org/officeDocument/2006/relationships/hyperlink" Target="https://en.wikipedia.org/wiki/Title_(property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CE0F7BA-6BBA-56A9-6396-F6651F84BE61}"/>
              </a:ext>
            </a:extLst>
          </p:cNvPr>
          <p:cNvSpPr txBox="1"/>
          <p:nvPr/>
        </p:nvSpPr>
        <p:spPr>
          <a:xfrm>
            <a:off x="240992" y="1075056"/>
            <a:ext cx="32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Community and Societal Benefit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27BFDB-E55C-0162-D7AE-BB7D70F15476}"/>
              </a:ext>
            </a:extLst>
          </p:cNvPr>
          <p:cNvSpPr txBox="1"/>
          <p:nvPr/>
        </p:nvSpPr>
        <p:spPr>
          <a:xfrm>
            <a:off x="5519333" y="1114817"/>
            <a:ext cx="28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Mutual Membership Benefit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4EDA0-46DC-1999-64F7-535C9A28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92" y="315448"/>
            <a:ext cx="10515600" cy="617838"/>
          </a:xfrm>
        </p:spPr>
        <p:txBody>
          <a:bodyPr>
            <a:normAutofit fontScale="90000"/>
          </a:bodyPr>
          <a:lstStyle/>
          <a:p>
            <a:r>
              <a:rPr lang="en-US" dirty="0"/>
              <a:t>501(c) Groups and Subgroups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FB283EC-24B8-BF76-B7A8-90B52956F331}"/>
              </a:ext>
            </a:extLst>
          </p:cNvPr>
          <p:cNvGrpSpPr/>
          <p:nvPr/>
        </p:nvGrpSpPr>
        <p:grpSpPr>
          <a:xfrm>
            <a:off x="387446" y="4452866"/>
            <a:ext cx="4416228" cy="953221"/>
            <a:chOff x="291319" y="5262216"/>
            <a:chExt cx="4416228" cy="953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B11B40-4F41-36AA-029E-7612F9CAFD46}"/>
                </a:ext>
              </a:extLst>
            </p:cNvPr>
            <p:cNvSpPr txBox="1"/>
            <p:nvPr/>
          </p:nvSpPr>
          <p:spPr>
            <a:xfrm>
              <a:off x="488122" y="5507551"/>
              <a:ext cx="42194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 7 – </a:t>
              </a:r>
              <a:r>
                <a:rPr lang="en-US" sz="1000" b="0" i="0" u="none" strike="noStrike" dirty="0">
                  <a:effectLst/>
                </a:rPr>
                <a:t>Social and Recreational Clubs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10 – </a:t>
              </a:r>
              <a:r>
                <a:rPr lang="en-US" sz="1000" b="0" i="0" u="none" strike="noStrike" dirty="0">
                  <a:effectLst/>
                </a:rPr>
                <a:t>Domestic Fraternal Societies and Associations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19 – </a:t>
              </a:r>
              <a:r>
                <a:rPr lang="en-US" sz="1000" b="0" i="0" strike="noStrike" dirty="0">
                  <a:effectLst/>
                </a:rPr>
                <a:t>Post or Organization of Past or Present Members of the Armed Forces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501(d) – Religious and Apostolic </a:t>
              </a:r>
              <a:r>
                <a:rPr lang="en-US" sz="1000" dirty="0"/>
                <a:t>A</a:t>
              </a:r>
              <a:r>
                <a:rPr lang="en-US" sz="1000" b="0" i="0" u="none" strike="noStrike" dirty="0">
                  <a:effectLst/>
                </a:rPr>
                <a:t>ssociations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72737A-E0E0-553A-3F32-5821FCCA2A2F}"/>
                </a:ext>
              </a:extLst>
            </p:cNvPr>
            <p:cNvSpPr txBox="1"/>
            <p:nvPr/>
          </p:nvSpPr>
          <p:spPr>
            <a:xfrm>
              <a:off x="291319" y="5262216"/>
              <a:ext cx="2029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Membership Association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45CA4A-53B5-8E62-B46C-93A86D7BB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7" y="5504663"/>
              <a:ext cx="3175" cy="5852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5755EF-0BBE-A3B6-C6C6-340823FD2CEC}"/>
                </a:ext>
              </a:extLst>
            </p:cNvPr>
            <p:cNvCxnSpPr>
              <a:cxnSpLocks/>
            </p:cNvCxnSpPr>
            <p:nvPr/>
          </p:nvCxnSpPr>
          <p:spPr>
            <a:xfrm>
              <a:off x="481772" y="56266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64B278-C137-18F4-621C-B26C321CA3E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7" y="5777484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376043-802E-15D5-1F43-76BB00E54579}"/>
                </a:ext>
              </a:extLst>
            </p:cNvPr>
            <p:cNvCxnSpPr>
              <a:cxnSpLocks/>
            </p:cNvCxnSpPr>
            <p:nvPr/>
          </p:nvCxnSpPr>
          <p:spPr>
            <a:xfrm>
              <a:off x="484947" y="5926709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6A6F4A-2AEA-DE11-8469-23EC7C5BEA67}"/>
                </a:ext>
              </a:extLst>
            </p:cNvPr>
            <p:cNvCxnSpPr>
              <a:cxnSpLocks/>
            </p:cNvCxnSpPr>
            <p:nvPr/>
          </p:nvCxnSpPr>
          <p:spPr>
            <a:xfrm>
              <a:off x="484947" y="6082284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DA6D80-BBB3-39CB-3F7C-F43C42DB8B4F}"/>
              </a:ext>
            </a:extLst>
          </p:cNvPr>
          <p:cNvGrpSpPr/>
          <p:nvPr/>
        </p:nvGrpSpPr>
        <p:grpSpPr>
          <a:xfrm>
            <a:off x="377394" y="3205789"/>
            <a:ext cx="4904322" cy="1257214"/>
            <a:chOff x="245740" y="3268988"/>
            <a:chExt cx="4904322" cy="12572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5A90B2-9029-5308-B133-676A8004DF06}"/>
                </a:ext>
              </a:extLst>
            </p:cNvPr>
            <p:cNvSpPr txBox="1"/>
            <p:nvPr/>
          </p:nvSpPr>
          <p:spPr>
            <a:xfrm>
              <a:off x="566756" y="3510539"/>
              <a:ext cx="45833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14 – </a:t>
              </a:r>
              <a:r>
                <a:rPr lang="en-US" sz="1000" b="0" i="0" u="none" strike="noStrike" dirty="0">
                  <a:effectLst/>
                </a:rPr>
                <a:t>State-Chartered Credit Unitions, Mutual Reserve Funds</a:t>
              </a:r>
              <a:endParaRPr lang="en-US" sz="1000" dirty="0"/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16 – Cooperative Organizations </a:t>
              </a:r>
              <a:r>
                <a:rPr lang="en-US" sz="1000" b="0" i="0" strike="noStrike" dirty="0">
                  <a:effectLst/>
                </a:rPr>
                <a:t>to Finance Crop Operations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501(e) – Cooperative Hospital </a:t>
              </a:r>
              <a:r>
                <a:rPr lang="en-US" sz="1000" dirty="0"/>
                <a:t>S</a:t>
              </a:r>
              <a:r>
                <a:rPr lang="en-US" sz="1000" b="0" i="0" u="none" strike="noStrike" dirty="0">
                  <a:effectLst/>
                </a:rPr>
                <a:t>ervice </a:t>
              </a:r>
              <a:r>
                <a:rPr lang="en-US" sz="1000" dirty="0"/>
                <a:t>O</a:t>
              </a:r>
              <a:r>
                <a:rPr lang="en-US" sz="1000" b="0" i="0" u="none" strike="noStrike" dirty="0">
                  <a:effectLst/>
                </a:rPr>
                <a:t>rganizations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501(f) – Cooperative Service </a:t>
              </a:r>
              <a:r>
                <a:rPr lang="en-US" sz="1000" dirty="0"/>
                <a:t>O</a:t>
              </a:r>
              <a:r>
                <a:rPr lang="en-US" sz="1000" b="0" i="0" u="none" strike="noStrike" dirty="0">
                  <a:effectLst/>
                </a:rPr>
                <a:t>rganizations of Operating </a:t>
              </a:r>
              <a:r>
                <a:rPr lang="en-US" sz="1000" dirty="0"/>
                <a:t>E</a:t>
              </a:r>
              <a:r>
                <a:rPr lang="en-US" sz="1000" b="0" i="0" u="none" strike="noStrike" dirty="0">
                  <a:effectLst/>
                </a:rPr>
                <a:t>ducational </a:t>
              </a:r>
              <a:r>
                <a:rPr lang="en-US" sz="1000" dirty="0"/>
                <a:t>O</a:t>
              </a:r>
              <a:r>
                <a:rPr lang="en-US" sz="1000" b="0" i="0" u="none" strike="noStrike" dirty="0">
                  <a:effectLst/>
                </a:rPr>
                <a:t>rganizations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501(n) – Charitable Risk Pools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521- Farmer </a:t>
              </a:r>
              <a:r>
                <a:rPr lang="en-US" sz="1000" dirty="0"/>
                <a:t>C</a:t>
              </a:r>
              <a:r>
                <a:rPr lang="en-US" sz="1000" b="0" i="0" u="none" strike="noStrike" dirty="0">
                  <a:effectLst/>
                </a:rPr>
                <a:t>oops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15B167-49E9-CD30-357A-BF663EEE69FD}"/>
                </a:ext>
              </a:extLst>
            </p:cNvPr>
            <p:cNvSpPr txBox="1"/>
            <p:nvPr/>
          </p:nvSpPr>
          <p:spPr>
            <a:xfrm>
              <a:off x="245740" y="3268988"/>
              <a:ext cx="3981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Community Ownership and Cooperative Operation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C7CC20-90EB-FB0E-6076-C42F193C66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30" y="3511601"/>
              <a:ext cx="3175" cy="8909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95D642F-0A25-DA94-9B61-E9DAE8ECE09C}"/>
                </a:ext>
              </a:extLst>
            </p:cNvPr>
            <p:cNvCxnSpPr>
              <a:cxnSpLocks/>
            </p:cNvCxnSpPr>
            <p:nvPr/>
          </p:nvCxnSpPr>
          <p:spPr>
            <a:xfrm>
              <a:off x="487405" y="3628847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270B9A-0C2C-BA7B-49ED-CACD947C26EF}"/>
                </a:ext>
              </a:extLst>
            </p:cNvPr>
            <p:cNvCxnSpPr>
              <a:cxnSpLocks/>
            </p:cNvCxnSpPr>
            <p:nvPr/>
          </p:nvCxnSpPr>
          <p:spPr>
            <a:xfrm>
              <a:off x="484230" y="37844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E4551A4-8CF8-C767-0177-6BA835A811B9}"/>
                </a:ext>
              </a:extLst>
            </p:cNvPr>
            <p:cNvCxnSpPr>
              <a:cxnSpLocks/>
            </p:cNvCxnSpPr>
            <p:nvPr/>
          </p:nvCxnSpPr>
          <p:spPr>
            <a:xfrm>
              <a:off x="490580" y="3933647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AF45E2-E4E1-0FCC-F988-756B4E6C540B}"/>
                </a:ext>
              </a:extLst>
            </p:cNvPr>
            <p:cNvCxnSpPr>
              <a:cxnSpLocks/>
            </p:cNvCxnSpPr>
            <p:nvPr/>
          </p:nvCxnSpPr>
          <p:spPr>
            <a:xfrm>
              <a:off x="490580" y="40892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721E21F-5628-A315-F058-8C6227505A1E}"/>
                </a:ext>
              </a:extLst>
            </p:cNvPr>
            <p:cNvCxnSpPr>
              <a:cxnSpLocks/>
            </p:cNvCxnSpPr>
            <p:nvPr/>
          </p:nvCxnSpPr>
          <p:spPr>
            <a:xfrm>
              <a:off x="493755" y="42416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14405D-7C1C-4830-F6A9-05702667FB60}"/>
                </a:ext>
              </a:extLst>
            </p:cNvPr>
            <p:cNvCxnSpPr>
              <a:cxnSpLocks/>
            </p:cNvCxnSpPr>
            <p:nvPr/>
          </p:nvCxnSpPr>
          <p:spPr>
            <a:xfrm>
              <a:off x="490580" y="43940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8F4501-4BA8-BD41-86DB-7867B66BEBC4}"/>
              </a:ext>
            </a:extLst>
          </p:cNvPr>
          <p:cNvGrpSpPr/>
          <p:nvPr/>
        </p:nvGrpSpPr>
        <p:grpSpPr>
          <a:xfrm>
            <a:off x="372373" y="2486469"/>
            <a:ext cx="4940845" cy="660615"/>
            <a:chOff x="256065" y="2075335"/>
            <a:chExt cx="4940845" cy="66061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0F9093F-F3D6-95EF-314F-B1FA2D3ABE4D}"/>
                </a:ext>
              </a:extLst>
            </p:cNvPr>
            <p:cNvSpPr txBox="1"/>
            <p:nvPr/>
          </p:nvSpPr>
          <p:spPr>
            <a:xfrm>
              <a:off x="256065" y="2075335"/>
              <a:ext cx="756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Political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6BD82F-D9AD-044C-4AE2-C7B0ADD7C09D}"/>
                </a:ext>
              </a:extLst>
            </p:cNvPr>
            <p:cNvSpPr txBox="1"/>
            <p:nvPr/>
          </p:nvSpPr>
          <p:spPr>
            <a:xfrm>
              <a:off x="481055" y="2335840"/>
              <a:ext cx="4715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4 – </a:t>
              </a:r>
              <a:r>
                <a:rPr lang="en-US" sz="1000" b="0" i="0" u="none" strike="noStrike" dirty="0">
                  <a:effectLst/>
                </a:rPr>
                <a:t>Civic Leagues, Social Welfare Organizations, and Local Associations of Employees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527 – Political Organizations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6AD781A-E9F4-495F-A293-F0CC2A640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055" y="2330937"/>
              <a:ext cx="3175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3267538-9270-1D1D-4C8E-27A5FEF49E1D}"/>
                </a:ext>
              </a:extLst>
            </p:cNvPr>
            <p:cNvCxnSpPr>
              <a:cxnSpLocks/>
            </p:cNvCxnSpPr>
            <p:nvPr/>
          </p:nvCxnSpPr>
          <p:spPr>
            <a:xfrm>
              <a:off x="484230" y="245289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AFD0DC3-ED8C-851B-42F2-9C41D4DCC983}"/>
                </a:ext>
              </a:extLst>
            </p:cNvPr>
            <p:cNvCxnSpPr>
              <a:cxnSpLocks/>
            </p:cNvCxnSpPr>
            <p:nvPr/>
          </p:nvCxnSpPr>
          <p:spPr>
            <a:xfrm>
              <a:off x="481055" y="2603758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94B8BDC-5A20-6EC8-E9B0-D708F534FE07}"/>
              </a:ext>
            </a:extLst>
          </p:cNvPr>
          <p:cNvGrpSpPr/>
          <p:nvPr/>
        </p:nvGrpSpPr>
        <p:grpSpPr>
          <a:xfrm>
            <a:off x="387446" y="1410114"/>
            <a:ext cx="4951649" cy="1101863"/>
            <a:chOff x="256618" y="604685"/>
            <a:chExt cx="4951649" cy="110186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53FF1C-983F-D652-FEEE-411F97089729}"/>
                </a:ext>
              </a:extLst>
            </p:cNvPr>
            <p:cNvSpPr txBox="1"/>
            <p:nvPr/>
          </p:nvSpPr>
          <p:spPr>
            <a:xfrm>
              <a:off x="256618" y="604685"/>
              <a:ext cx="759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General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7D57DF-BFC8-37D5-7336-F7BFF42633F9}"/>
                </a:ext>
              </a:extLst>
            </p:cNvPr>
            <p:cNvSpPr txBox="1"/>
            <p:nvPr/>
          </p:nvSpPr>
          <p:spPr>
            <a:xfrm>
              <a:off x="474279" y="844774"/>
              <a:ext cx="473398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3 – Regular Nonprofits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4 – </a:t>
              </a:r>
              <a:r>
                <a:rPr lang="en-US" sz="1000" b="0" i="0" u="none" strike="noStrike" dirty="0">
                  <a:effectLst/>
                </a:rPr>
                <a:t>Civic Leagues, Social Welfare Organizations, and Local Associations of Employees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6 – </a:t>
              </a:r>
              <a:r>
                <a:rPr lang="en-US" sz="1000" b="0" i="0" u="none" strike="noStrike" dirty="0">
                  <a:effectLst/>
                </a:rPr>
                <a:t>Business Leagues, Chambers of Commerce, Real Estate Boards</a:t>
              </a:r>
              <a:endParaRPr lang="en-US" sz="1000" dirty="0"/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13 – </a:t>
              </a:r>
              <a:r>
                <a:rPr lang="en-US" sz="1000" b="0" i="0" u="none" strike="noStrike" dirty="0">
                  <a:effectLst/>
                </a:rPr>
                <a:t>Cemetery Companies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501k – Childcare Organizations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CCC35D7-D791-C6C6-5910-0C979CBB7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691" y="843914"/>
              <a:ext cx="4763" cy="7283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E24578-8B0D-F704-EBE7-7F14950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477454" y="96116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1A2DD2F-2202-E8A5-46AD-0EAAF453D585}"/>
                </a:ext>
              </a:extLst>
            </p:cNvPr>
            <p:cNvCxnSpPr>
              <a:cxnSpLocks/>
            </p:cNvCxnSpPr>
            <p:nvPr/>
          </p:nvCxnSpPr>
          <p:spPr>
            <a:xfrm>
              <a:off x="474279" y="111673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F8A20D9-5984-4FE4-3E77-62B9E4782206}"/>
                </a:ext>
              </a:extLst>
            </p:cNvPr>
            <p:cNvCxnSpPr>
              <a:cxnSpLocks/>
            </p:cNvCxnSpPr>
            <p:nvPr/>
          </p:nvCxnSpPr>
          <p:spPr>
            <a:xfrm>
              <a:off x="480629" y="126596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5D906E-5DB1-0192-D587-91B53A9431CD}"/>
                </a:ext>
              </a:extLst>
            </p:cNvPr>
            <p:cNvCxnSpPr>
              <a:cxnSpLocks/>
            </p:cNvCxnSpPr>
            <p:nvPr/>
          </p:nvCxnSpPr>
          <p:spPr>
            <a:xfrm>
              <a:off x="480629" y="142153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491E45-9E91-3E3A-6B7F-593BCA1891D6}"/>
                </a:ext>
              </a:extLst>
            </p:cNvPr>
            <p:cNvCxnSpPr>
              <a:cxnSpLocks/>
            </p:cNvCxnSpPr>
            <p:nvPr/>
          </p:nvCxnSpPr>
          <p:spPr>
            <a:xfrm>
              <a:off x="483804" y="157393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0F8936A-9F1D-2EC5-A9B2-8D900C9A385D}"/>
              </a:ext>
            </a:extLst>
          </p:cNvPr>
          <p:cNvGrpSpPr/>
          <p:nvPr/>
        </p:nvGrpSpPr>
        <p:grpSpPr>
          <a:xfrm>
            <a:off x="5714564" y="1422872"/>
            <a:ext cx="5331741" cy="806205"/>
            <a:chOff x="5694023" y="508472"/>
            <a:chExt cx="5331741" cy="8062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7B05D3-2A9A-49BA-974D-1CE3C7508529}"/>
                </a:ext>
              </a:extLst>
            </p:cNvPr>
            <p:cNvSpPr txBox="1"/>
            <p:nvPr/>
          </p:nvSpPr>
          <p:spPr>
            <a:xfrm>
              <a:off x="5905546" y="760679"/>
              <a:ext cx="51202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 – Corporations Organized Under Act of Congress Federal Credit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 – Title Holding Corporations for Exempt Organizations, Unions, and National Farm Assoc.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25 – </a:t>
              </a:r>
              <a:r>
                <a:rPr lang="en-US" sz="1000" b="0" i="0" u="none" strike="noStrike" dirty="0">
                  <a:effectLst/>
                </a:rPr>
                <a:t>Real Property Title-Holding Corporations or Trusts with Multiple Parents</a:t>
              </a:r>
              <a:endParaRPr lang="en-US" sz="1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5D9F67-A35E-940E-7AA4-3ADEDC72B690}"/>
                </a:ext>
              </a:extLst>
            </p:cNvPr>
            <p:cNvSpPr txBox="1"/>
            <p:nvPr/>
          </p:nvSpPr>
          <p:spPr>
            <a:xfrm>
              <a:off x="5694023" y="508472"/>
              <a:ext cx="1062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Corporation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BE24114-D728-2109-A26B-9F4B2C001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649" y="755464"/>
              <a:ext cx="6072" cy="4447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C900065-1FEB-1762-5A59-435C4B85CAC8}"/>
                </a:ext>
              </a:extLst>
            </p:cNvPr>
            <p:cNvCxnSpPr>
              <a:cxnSpLocks/>
            </p:cNvCxnSpPr>
            <p:nvPr/>
          </p:nvCxnSpPr>
          <p:spPr>
            <a:xfrm>
              <a:off x="5908721" y="877423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F25A73-32FE-8705-9796-4326A8AF4A0B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46" y="1028285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7400091-38BD-40F3-2E56-DBA6B254D7A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926" y="1185617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97BD502-E4CC-859A-FF26-CF2A66BD2AFB}"/>
              </a:ext>
            </a:extLst>
          </p:cNvPr>
          <p:cNvGrpSpPr/>
          <p:nvPr/>
        </p:nvGrpSpPr>
        <p:grpSpPr>
          <a:xfrm>
            <a:off x="5714564" y="2165655"/>
            <a:ext cx="5437281" cy="1873073"/>
            <a:chOff x="5694023" y="1251255"/>
            <a:chExt cx="5213399" cy="18730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611F26-29D1-B03C-34CC-725023781E16}"/>
                </a:ext>
              </a:extLst>
            </p:cNvPr>
            <p:cNvSpPr txBox="1"/>
            <p:nvPr/>
          </p:nvSpPr>
          <p:spPr>
            <a:xfrm>
              <a:off x="5994130" y="1493112"/>
              <a:ext cx="491329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9 – </a:t>
              </a:r>
              <a:r>
                <a:rPr lang="en-US" sz="1000" b="0" i="0" u="none" strike="noStrike" dirty="0">
                  <a:effectLst/>
                </a:rPr>
                <a:t>Voluntary Employee Beneficiary Associations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12 – </a:t>
              </a:r>
              <a:r>
                <a:rPr lang="en-US" sz="1000" i="0" u="none" strike="noStrike" dirty="0">
                  <a:effectLst/>
                </a:rPr>
                <a:t>Benevolent Life Insurance Associations, Mutual Ditch or Irrigation Companies, Mutual or Cooperative Telephone Companies, and Like Organizations</a:t>
              </a:r>
              <a:endParaRPr lang="en-US" sz="1000" b="0" i="0" u="none" strike="noStrike" dirty="0">
                <a:effectLst/>
              </a:endParaRP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15 – Mutual Insurance</a:t>
              </a:r>
              <a:r>
                <a:rPr lang="en-US" sz="1000" b="0" i="0" u="none" strike="noStrike" dirty="0">
                  <a:effectLst/>
                </a:rPr>
                <a:t> Companies or Associations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17 - </a:t>
              </a:r>
              <a:r>
                <a:rPr lang="en-US" sz="1000" b="0" i="0" u="none" strike="noStrike" dirty="0">
                  <a:effectLst/>
                </a:rPr>
                <a:t>Supplemental Unemployment Benefit Trusts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21 – </a:t>
              </a:r>
              <a:r>
                <a:rPr lang="en-US" sz="1000" b="0" i="0" u="none" strike="noStrike" dirty="0">
                  <a:effectLst/>
                </a:rPr>
                <a:t>Black Lung Benefit Trusts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22 – </a:t>
              </a:r>
              <a:r>
                <a:rPr lang="en-US" sz="1000" b="0" i="0" u="none" strike="noStrike" dirty="0">
                  <a:effectLst/>
                </a:rPr>
                <a:t>Withdrawal Liability Payment Fund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26 – </a:t>
              </a:r>
              <a:r>
                <a:rPr lang="en-US" sz="1000" b="0" i="0" u="none" strike="noStrike" dirty="0">
                  <a:effectLst/>
                </a:rPr>
                <a:t>State-Sponsored Organization Providing Health Coverage for High-Risk Individuals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27 – </a:t>
              </a:r>
              <a:r>
                <a:rPr lang="en-US" sz="1000" b="0" i="0" u="none" strike="noStrike" dirty="0">
                  <a:effectLst/>
                </a:rPr>
                <a:t>State-Sponsored Workers’ Compensation Reinsurance Organization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29 – </a:t>
              </a:r>
              <a:r>
                <a:rPr lang="en-US" sz="1000" b="0" i="0" u="none" strike="noStrike" dirty="0">
                  <a:effectLst/>
                </a:rPr>
                <a:t>Qualified Nonprofit Health Insurance Issuers</a:t>
              </a:r>
              <a:endParaRPr lang="en-US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E3FDB84-4031-E2B8-DAD4-9E29A965BBD5}"/>
                </a:ext>
              </a:extLst>
            </p:cNvPr>
            <p:cNvSpPr txBox="1"/>
            <p:nvPr/>
          </p:nvSpPr>
          <p:spPr>
            <a:xfrm>
              <a:off x="5694023" y="1251255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Insurance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37694EF-CCD0-178A-99C6-537B8C08820E}"/>
                </a:ext>
              </a:extLst>
            </p:cNvPr>
            <p:cNvCxnSpPr>
              <a:cxnSpLocks/>
            </p:cNvCxnSpPr>
            <p:nvPr/>
          </p:nvCxnSpPr>
          <p:spPr>
            <a:xfrm>
              <a:off x="5915255" y="1490480"/>
              <a:ext cx="0" cy="14885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17F1E9E-EBF3-DBDF-7195-1DDD448E0CEA}"/>
                </a:ext>
              </a:extLst>
            </p:cNvPr>
            <p:cNvCxnSpPr>
              <a:cxnSpLocks/>
            </p:cNvCxnSpPr>
            <p:nvPr/>
          </p:nvCxnSpPr>
          <p:spPr>
            <a:xfrm>
              <a:off x="5915255" y="160772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430CF0-B7FB-D259-4EED-CFE1FD53EB8B}"/>
                </a:ext>
              </a:extLst>
            </p:cNvPr>
            <p:cNvCxnSpPr>
              <a:cxnSpLocks/>
            </p:cNvCxnSpPr>
            <p:nvPr/>
          </p:nvCxnSpPr>
          <p:spPr>
            <a:xfrm>
              <a:off x="5912080" y="176330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3519EF-68C1-89E5-25FA-68E60277271E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06810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1BC3754-FBD0-CACC-AC49-683E45646668}"/>
                </a:ext>
              </a:extLst>
            </p:cNvPr>
            <p:cNvCxnSpPr>
              <a:cxnSpLocks/>
            </p:cNvCxnSpPr>
            <p:nvPr/>
          </p:nvCxnSpPr>
          <p:spPr>
            <a:xfrm>
              <a:off x="5921605" y="222050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F8891E4-A6FF-A747-2128-7C2D42D0BE99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37290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8D82801-75E5-FAAB-48CF-EA7D448F6F48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526479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BDB2E7B-3611-0A0D-E473-C365E8B79BD0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683544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2FEABA1-9B72-D032-42C3-0BCA9128213B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831278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4FE7EC4-E560-840C-4122-EF0C71434D72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979013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1930349-79EB-0A75-A8B9-522332C8257B}"/>
              </a:ext>
            </a:extLst>
          </p:cNvPr>
          <p:cNvGrpSpPr/>
          <p:nvPr/>
        </p:nvGrpSpPr>
        <p:grpSpPr>
          <a:xfrm>
            <a:off x="5714564" y="3956318"/>
            <a:ext cx="4601659" cy="948665"/>
            <a:chOff x="5694023" y="3041918"/>
            <a:chExt cx="4601659" cy="948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E91F39-A87D-6826-1775-C9405684C171}"/>
                </a:ext>
              </a:extLst>
            </p:cNvPr>
            <p:cNvSpPr txBox="1"/>
            <p:nvPr/>
          </p:nvSpPr>
          <p:spPr>
            <a:xfrm>
              <a:off x="5918430" y="3282697"/>
              <a:ext cx="43772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11 – T</a:t>
              </a:r>
              <a:r>
                <a:rPr lang="en-US" sz="1000" b="0" i="0" u="none" strike="noStrike" dirty="0">
                  <a:effectLst/>
                </a:rPr>
                <a:t>eachers' Retirement Fund Associations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18 – </a:t>
              </a:r>
              <a:r>
                <a:rPr lang="en-US" sz="1000" b="0" i="0" u="none" strike="noStrike" dirty="0">
                  <a:effectLst/>
                </a:rPr>
                <a:t>Employee Funded Pension Trust (created before June 25, 1959)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28 – </a:t>
              </a:r>
              <a:r>
                <a:rPr lang="en-US" sz="1000" b="0" i="0" u="none" strike="noStrike" dirty="0">
                  <a:effectLst/>
                </a:rPr>
                <a:t>National Railroad Retirement Investment Trust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529 Plan – Qualified State-Sponsored Tuition Programs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6154A4B-2B9D-6FE2-EFF6-82BA84A0E651}"/>
                </a:ext>
              </a:extLst>
            </p:cNvPr>
            <p:cNvSpPr txBox="1"/>
            <p:nvPr/>
          </p:nvSpPr>
          <p:spPr>
            <a:xfrm>
              <a:off x="5694023" y="3041918"/>
              <a:ext cx="3173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Pension/Retirement/Incentivized Savings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CF38AFC-519E-B2D8-C068-F5A9A4837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2080" y="3279500"/>
              <a:ext cx="5795" cy="5856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25B0CB-DD33-3AD1-3751-89F77A6D6A84}"/>
                </a:ext>
              </a:extLst>
            </p:cNvPr>
            <p:cNvCxnSpPr>
              <a:cxnSpLocks/>
            </p:cNvCxnSpPr>
            <p:nvPr/>
          </p:nvCxnSpPr>
          <p:spPr>
            <a:xfrm>
              <a:off x="5917875" y="3401459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04AA8BE-5ACD-EC8E-19CF-06BCFC80C28D}"/>
                </a:ext>
              </a:extLst>
            </p:cNvPr>
            <p:cNvCxnSpPr>
              <a:cxnSpLocks/>
            </p:cNvCxnSpPr>
            <p:nvPr/>
          </p:nvCxnSpPr>
          <p:spPr>
            <a:xfrm>
              <a:off x="5914700" y="355232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CB86C8E-27E9-CB21-692D-02549E31874F}"/>
                </a:ext>
              </a:extLst>
            </p:cNvPr>
            <p:cNvCxnSpPr>
              <a:cxnSpLocks/>
            </p:cNvCxnSpPr>
            <p:nvPr/>
          </p:nvCxnSpPr>
          <p:spPr>
            <a:xfrm>
              <a:off x="5912080" y="3709653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02BA9B6-25C7-1555-908A-735E756CFDB5}"/>
                </a:ext>
              </a:extLst>
            </p:cNvPr>
            <p:cNvCxnSpPr>
              <a:cxnSpLocks/>
            </p:cNvCxnSpPr>
            <p:nvPr/>
          </p:nvCxnSpPr>
          <p:spPr>
            <a:xfrm>
              <a:off x="5919614" y="385814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A738AD6-F1C3-A2BD-BF35-42157EF8958F}"/>
              </a:ext>
            </a:extLst>
          </p:cNvPr>
          <p:cNvGrpSpPr/>
          <p:nvPr/>
        </p:nvGrpSpPr>
        <p:grpSpPr>
          <a:xfrm>
            <a:off x="5714564" y="4957071"/>
            <a:ext cx="3454134" cy="785451"/>
            <a:chOff x="5694023" y="4042671"/>
            <a:chExt cx="3454134" cy="7854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E9536B-D99A-A0D8-A5EE-82772DB0B43E}"/>
                </a:ext>
              </a:extLst>
            </p:cNvPr>
            <p:cNvSpPr txBox="1"/>
            <p:nvPr/>
          </p:nvSpPr>
          <p:spPr>
            <a:xfrm>
              <a:off x="5983508" y="4274124"/>
              <a:ext cx="31646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5 – </a:t>
              </a:r>
              <a:r>
                <a:rPr lang="en-US" sz="1000" b="0" i="0" u="none" strike="noStrike" dirty="0">
                  <a:effectLst/>
                </a:rPr>
                <a:t>Labor, Agricultural and Horticultural Organizations</a:t>
              </a:r>
              <a:endParaRPr lang="en-US" sz="1000" dirty="0"/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8 – Fraternal Beneficiary Societies and Associations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23 – </a:t>
              </a:r>
              <a:r>
                <a:rPr lang="en-US" sz="1000" b="0" i="0" u="none" strike="noStrike" dirty="0">
                  <a:effectLst/>
                </a:rPr>
                <a:t>Veterans Organizations</a:t>
              </a:r>
              <a:endParaRPr lang="en-US" sz="1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9C7444-77A7-6AED-827D-9527B8AA5BFE}"/>
                </a:ext>
              </a:extLst>
            </p:cNvPr>
            <p:cNvSpPr txBox="1"/>
            <p:nvPr/>
          </p:nvSpPr>
          <p:spPr>
            <a:xfrm>
              <a:off x="5694023" y="4042671"/>
              <a:ext cx="1747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Special Interest MMB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F494FC5-5786-C8CD-727B-AD5750CEA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649" y="4270545"/>
              <a:ext cx="6072" cy="4447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AF416B3-C5C2-781E-2A14-8F53FB370D94}"/>
                </a:ext>
              </a:extLst>
            </p:cNvPr>
            <p:cNvCxnSpPr>
              <a:cxnSpLocks/>
            </p:cNvCxnSpPr>
            <p:nvPr/>
          </p:nvCxnSpPr>
          <p:spPr>
            <a:xfrm>
              <a:off x="5908721" y="4392504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FDF2925-8A0E-0085-0247-F6A2C56E97A7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46" y="454336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2B1515-D5F7-24B6-3315-FA1185287419}"/>
                </a:ext>
              </a:extLst>
            </p:cNvPr>
            <p:cNvCxnSpPr>
              <a:cxnSpLocks/>
            </p:cNvCxnSpPr>
            <p:nvPr/>
          </p:nvCxnSpPr>
          <p:spPr>
            <a:xfrm>
              <a:off x="5902926" y="4700698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B2F36FB-0664-068E-DFC4-29BE0E904EFD}"/>
              </a:ext>
            </a:extLst>
          </p:cNvPr>
          <p:cNvGrpSpPr/>
          <p:nvPr/>
        </p:nvGrpSpPr>
        <p:grpSpPr>
          <a:xfrm>
            <a:off x="5714564" y="5690104"/>
            <a:ext cx="3162491" cy="645446"/>
            <a:chOff x="5694023" y="4775704"/>
            <a:chExt cx="3162491" cy="6454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57A0F1-C2C7-1DEC-2AC0-8039760AD8F1}"/>
                </a:ext>
              </a:extLst>
            </p:cNvPr>
            <p:cNvSpPr txBox="1"/>
            <p:nvPr/>
          </p:nvSpPr>
          <p:spPr>
            <a:xfrm>
              <a:off x="5983508" y="5021040"/>
              <a:ext cx="2873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20 – </a:t>
              </a:r>
              <a:r>
                <a:rPr lang="en-US" sz="1000" b="0" i="0" u="none" strike="noStrike" dirty="0">
                  <a:effectLst/>
                </a:rPr>
                <a:t>Group Legal Services Plan Organizations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24 – </a:t>
              </a:r>
              <a:r>
                <a:rPr lang="en-US" sz="1000" b="0" i="0" u="none" strike="noStrike" dirty="0">
                  <a:effectLst/>
                </a:rPr>
                <a:t>Section 4049 </a:t>
              </a:r>
              <a:r>
                <a:rPr lang="en-US" sz="1000" dirty="0"/>
                <a:t>ERISA</a:t>
              </a:r>
              <a:r>
                <a:rPr lang="en-US" sz="1000" b="0" i="0" u="none" strike="noStrike" dirty="0">
                  <a:effectLst/>
                </a:rPr>
                <a:t> Trusts</a:t>
              </a:r>
              <a:endParaRPr 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CC84495-F552-DF5C-96EE-BE30E0BF3717}"/>
                </a:ext>
              </a:extLst>
            </p:cNvPr>
            <p:cNvSpPr txBox="1"/>
            <p:nvPr/>
          </p:nvSpPr>
          <p:spPr>
            <a:xfrm>
              <a:off x="5694023" y="4775704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Defunct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7831A93-3BE6-A9E0-8C3A-2DC5757AC5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510" y="5010577"/>
              <a:ext cx="3175" cy="2728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AF41968-AA02-6D26-EB5C-C16BBF5C0CFD}"/>
                </a:ext>
              </a:extLst>
            </p:cNvPr>
            <p:cNvCxnSpPr>
              <a:cxnSpLocks/>
            </p:cNvCxnSpPr>
            <p:nvPr/>
          </p:nvCxnSpPr>
          <p:spPr>
            <a:xfrm>
              <a:off x="5905685" y="513253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A5FB517-0336-C693-FDC9-4D19A49277B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510" y="5283398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82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A7047-B81B-D80B-BEF1-5B06AA869A6E}"/>
              </a:ext>
            </a:extLst>
          </p:cNvPr>
          <p:cNvSpPr txBox="1"/>
          <p:nvPr/>
        </p:nvSpPr>
        <p:spPr>
          <a:xfrm>
            <a:off x="348375" y="404776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 – corporations organized under act of of congress federal credit unions and national farm assoc.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E13A-7579-A1AC-2B16-7EE109240559}"/>
              </a:ext>
            </a:extLst>
          </p:cNvPr>
          <p:cNvSpPr txBox="1"/>
          <p:nvPr/>
        </p:nvSpPr>
        <p:spPr>
          <a:xfrm>
            <a:off x="9658446" y="1573560"/>
            <a:ext cx="270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2- title holding corporations for exempt organizations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E80CD-31F1-E4E9-5074-244488598BA2}"/>
              </a:ext>
            </a:extLst>
          </p:cNvPr>
          <p:cNvSpPr txBox="1"/>
          <p:nvPr/>
        </p:nvSpPr>
        <p:spPr>
          <a:xfrm>
            <a:off x="4433246" y="6009010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Civic Leagues, Social Welfare Organizations, and Local Associations of Employees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88E98-7B8A-3F7E-F27F-802B73DDB9AD}"/>
              </a:ext>
            </a:extLst>
          </p:cNvPr>
          <p:cNvSpPr txBox="1"/>
          <p:nvPr/>
        </p:nvSpPr>
        <p:spPr>
          <a:xfrm>
            <a:off x="3311224" y="2396417"/>
            <a:ext cx="346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Labor, Agricultural and Horticultural Organizations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3C1FA-A02B-B476-7E17-16CE4BB1BF51}"/>
              </a:ext>
            </a:extLst>
          </p:cNvPr>
          <p:cNvSpPr txBox="1"/>
          <p:nvPr/>
        </p:nvSpPr>
        <p:spPr>
          <a:xfrm>
            <a:off x="4420821" y="5546760"/>
            <a:ext cx="273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6-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Business Leagues, Chambers of Commerce, Real Estate Boards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4C098-5A5C-08D1-1E31-42FBCE7A4594}"/>
              </a:ext>
            </a:extLst>
          </p:cNvPr>
          <p:cNvSpPr txBox="1"/>
          <p:nvPr/>
        </p:nvSpPr>
        <p:spPr>
          <a:xfrm>
            <a:off x="3926122" y="900602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7-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Social and Recreational Clubs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4FC79-38FC-1B5E-85C6-F756A9A58E02}"/>
              </a:ext>
            </a:extLst>
          </p:cNvPr>
          <p:cNvSpPr txBox="1"/>
          <p:nvPr/>
        </p:nvSpPr>
        <p:spPr>
          <a:xfrm>
            <a:off x="3304780" y="2624772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2"/>
              </a:rPr>
              <a:t>Fraternal Beneficiary Societies and Associations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E0C70-B41A-A539-5F35-C15BBF727CDB}"/>
              </a:ext>
            </a:extLst>
          </p:cNvPr>
          <p:cNvSpPr txBox="1"/>
          <p:nvPr/>
        </p:nvSpPr>
        <p:spPr>
          <a:xfrm>
            <a:off x="3311224" y="2869179"/>
            <a:ext cx="2906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3"/>
              </a:rPr>
              <a:t>Voluntary Employee Beneficiary Associations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21798-5D5E-FB2A-B828-EFA4B79F96FE}"/>
              </a:ext>
            </a:extLst>
          </p:cNvPr>
          <p:cNvSpPr txBox="1"/>
          <p:nvPr/>
        </p:nvSpPr>
        <p:spPr>
          <a:xfrm>
            <a:off x="3858662" y="1111899"/>
            <a:ext cx="3044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10 -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Domestic Fraternal Societies and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99960-8A09-7054-7FB8-F4783A92E74E}"/>
              </a:ext>
            </a:extLst>
          </p:cNvPr>
          <p:cNvSpPr txBox="1"/>
          <p:nvPr/>
        </p:nvSpPr>
        <p:spPr>
          <a:xfrm>
            <a:off x="3281715" y="3157017"/>
            <a:ext cx="267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11 - t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eachers' Retirement Fund Associations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9926A-F473-51D9-FCFA-9C359F17DAFB}"/>
              </a:ext>
            </a:extLst>
          </p:cNvPr>
          <p:cNvSpPr txBox="1"/>
          <p:nvPr/>
        </p:nvSpPr>
        <p:spPr>
          <a:xfrm>
            <a:off x="3281715" y="3407495"/>
            <a:ext cx="298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12 -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Benevolent Life Insurance Associations, Mutual Ditch or Irrigation Companies, Mutual or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4" tooltip="Utility cooperative"/>
              </a:rPr>
              <a:t>Cooperative Telephone Companies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Like Organizations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B3954-2FB7-2801-86EA-4ED586097C37}"/>
              </a:ext>
            </a:extLst>
          </p:cNvPr>
          <p:cNvSpPr txBox="1"/>
          <p:nvPr/>
        </p:nvSpPr>
        <p:spPr>
          <a:xfrm>
            <a:off x="3191818" y="4089586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13 -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Cemetery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Companies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703DE9-C2E2-C074-D39D-D53E990A8A0E}"/>
              </a:ext>
            </a:extLst>
          </p:cNvPr>
          <p:cNvSpPr txBox="1"/>
          <p:nvPr/>
        </p:nvSpPr>
        <p:spPr>
          <a:xfrm>
            <a:off x="231162" y="2176082"/>
            <a:ext cx="291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State-Chartered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6" tooltip="Credit Union"/>
              </a:rPr>
              <a:t>Credit Unions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Mutual Reserve Funds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F7B69F-D26B-3D33-1B40-0ADCB66011D2}"/>
              </a:ext>
            </a:extLst>
          </p:cNvPr>
          <p:cNvSpPr txBox="1"/>
          <p:nvPr/>
        </p:nvSpPr>
        <p:spPr>
          <a:xfrm>
            <a:off x="55443" y="6509551"/>
            <a:ext cx="2972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7"/>
              </a:rPr>
              <a:t>Mutual Insurance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Companies or Associations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CC48B7-405B-D791-5C0D-EBCF133D5B7D}"/>
              </a:ext>
            </a:extLst>
          </p:cNvPr>
          <p:cNvSpPr txBox="1"/>
          <p:nvPr/>
        </p:nvSpPr>
        <p:spPr>
          <a:xfrm>
            <a:off x="121255" y="5047429"/>
            <a:ext cx="3523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16 -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8"/>
              </a:rPr>
              <a:t>Cooperative Organizations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Finance Crop Operations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3EC44-C460-7223-2E25-6C1E5882F837}"/>
              </a:ext>
            </a:extLst>
          </p:cNvPr>
          <p:cNvSpPr txBox="1"/>
          <p:nvPr/>
        </p:nvSpPr>
        <p:spPr>
          <a:xfrm>
            <a:off x="6425513" y="2466094"/>
            <a:ext cx="2908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Supplemental Unemployment Benefit Trusts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CAD2F-17F7-D8C2-35F0-E3F8C21DE526}"/>
              </a:ext>
            </a:extLst>
          </p:cNvPr>
          <p:cNvSpPr txBox="1"/>
          <p:nvPr/>
        </p:nvSpPr>
        <p:spPr>
          <a:xfrm>
            <a:off x="6425513" y="2662212"/>
            <a:ext cx="4054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18.-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Employee Funded Pension Trust (created before June 25, 1959)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DCD38-3638-1D83-7C85-894BF4CF32AF}"/>
              </a:ext>
            </a:extLst>
          </p:cNvPr>
          <p:cNvSpPr txBox="1"/>
          <p:nvPr/>
        </p:nvSpPr>
        <p:spPr>
          <a:xfrm>
            <a:off x="3857038" y="1299612"/>
            <a:ext cx="4389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19 -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Post or Organization of Past or Present Members of the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9" tooltip="United States Armed For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Armed Forces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F4BB50-D2E9-A5C4-A40A-4076B162DB7A}"/>
              </a:ext>
            </a:extLst>
          </p:cNvPr>
          <p:cNvSpPr txBox="1"/>
          <p:nvPr/>
        </p:nvSpPr>
        <p:spPr>
          <a:xfrm>
            <a:off x="6449842" y="2919334"/>
            <a:ext cx="2751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Group Legal Services Plan Organizations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2D37EE-91A8-09D5-8E6C-2896DA90131D}"/>
              </a:ext>
            </a:extLst>
          </p:cNvPr>
          <p:cNvSpPr txBox="1"/>
          <p:nvPr/>
        </p:nvSpPr>
        <p:spPr>
          <a:xfrm>
            <a:off x="9702202" y="457842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21 -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0"/>
              </a:rPr>
              <a:t>Black Lung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Benefit Trusts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8854E6-2519-61F1-4393-10F04F5315FA}"/>
              </a:ext>
            </a:extLst>
          </p:cNvPr>
          <p:cNvSpPr txBox="1"/>
          <p:nvPr/>
        </p:nvSpPr>
        <p:spPr>
          <a:xfrm>
            <a:off x="6404544" y="3104441"/>
            <a:ext cx="2371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22 -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Withdrawal Liability Payment Fund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A3FDB9-8EAF-2E65-E13F-88731F3F11EA}"/>
              </a:ext>
            </a:extLst>
          </p:cNvPr>
          <p:cNvSpPr txBox="1"/>
          <p:nvPr/>
        </p:nvSpPr>
        <p:spPr>
          <a:xfrm>
            <a:off x="6449842" y="4046739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23 -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Veterans Organizations</a:t>
            </a:r>
            <a:r>
              <a:rPr lang="en-US" sz="1000" b="0" i="0" u="none" strike="noStrike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[c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CD93-CF5F-707D-A22B-502D1AC77F0E}"/>
              </a:ext>
            </a:extLst>
          </p:cNvPr>
          <p:cNvSpPr txBox="1"/>
          <p:nvPr/>
        </p:nvSpPr>
        <p:spPr>
          <a:xfrm>
            <a:off x="9702202" y="732419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Section 4049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2" tooltip="Employee Retirement Income Security Act"/>
              </a:rPr>
              <a:t>ERISA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Trusts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2DDBA-0B0A-803A-60BE-07B310649B17}"/>
              </a:ext>
            </a:extLst>
          </p:cNvPr>
          <p:cNvSpPr txBox="1"/>
          <p:nvPr/>
        </p:nvSpPr>
        <p:spPr>
          <a:xfrm>
            <a:off x="9702202" y="1006996"/>
            <a:ext cx="2418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3" tooltip="Real Property"/>
              </a:rPr>
              <a:t>Real Property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4" tooltip="Title (property)"/>
              </a:rPr>
              <a:t>Title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-Holding Corporations or Trusts with Multiple Parents</a:t>
            </a:r>
            <a:endParaRPr 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81984-22E0-167E-0609-CF1B7A8016B4}"/>
              </a:ext>
            </a:extLst>
          </p:cNvPr>
          <p:cNvSpPr txBox="1"/>
          <p:nvPr/>
        </p:nvSpPr>
        <p:spPr>
          <a:xfrm>
            <a:off x="235028" y="1536345"/>
            <a:ext cx="2209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26 -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State-Sponsored Organization Providing Health Coverage for High-Risk Individuals</a:t>
            </a:r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6DAFC-8CCD-D031-33F1-6F9CB5968C42}"/>
              </a:ext>
            </a:extLst>
          </p:cNvPr>
          <p:cNvSpPr txBox="1"/>
          <p:nvPr/>
        </p:nvSpPr>
        <p:spPr>
          <a:xfrm>
            <a:off x="263294" y="1073336"/>
            <a:ext cx="255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27 -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State-Sponsored Workers' Compensation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5" tooltip="Reinsurance"/>
              </a:rPr>
              <a:t>Reinsurance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Organization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59B717-4B3F-3A11-C0DB-E1806EC0A188}"/>
              </a:ext>
            </a:extLst>
          </p:cNvPr>
          <p:cNvSpPr txBox="1"/>
          <p:nvPr/>
        </p:nvSpPr>
        <p:spPr>
          <a:xfrm>
            <a:off x="6368089" y="3383997"/>
            <a:ext cx="3038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28 -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National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6" tooltip="Railroad Retirement Board"/>
              </a:rPr>
              <a:t>Railroad Retirement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Investment Trust</a:t>
            </a:r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7681BF-A302-B565-ECE0-B84712C34308}"/>
              </a:ext>
            </a:extLst>
          </p:cNvPr>
          <p:cNvSpPr txBox="1"/>
          <p:nvPr/>
        </p:nvSpPr>
        <p:spPr>
          <a:xfrm>
            <a:off x="6368089" y="3689354"/>
            <a:ext cx="2914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29 -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Qualified Nonprofit Health Insurance Issuers</a:t>
            </a: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E52EE4-D68A-E8F8-7131-831222AD972F}"/>
              </a:ext>
            </a:extLst>
          </p:cNvPr>
          <p:cNvSpPr txBox="1"/>
          <p:nvPr/>
        </p:nvSpPr>
        <p:spPr>
          <a:xfrm>
            <a:off x="404037" y="95693"/>
            <a:ext cx="24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Government Sponsored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7C4503-13CF-19E9-C757-D85B2700B112}"/>
              </a:ext>
            </a:extLst>
          </p:cNvPr>
          <p:cNvSpPr txBox="1"/>
          <p:nvPr/>
        </p:nvSpPr>
        <p:spPr>
          <a:xfrm>
            <a:off x="9642273" y="25291"/>
            <a:ext cx="23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Trust and Grantmaking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71049D-BD2E-32C7-78CF-3798E0DF0CB2}"/>
              </a:ext>
            </a:extLst>
          </p:cNvPr>
          <p:cNvSpPr txBox="1"/>
          <p:nvPr/>
        </p:nvSpPr>
        <p:spPr>
          <a:xfrm>
            <a:off x="4714660" y="212843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Membership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A8F42-C6F4-0695-7FA1-536B8C5E16A3}"/>
              </a:ext>
            </a:extLst>
          </p:cNvPr>
          <p:cNvSpPr txBox="1"/>
          <p:nvPr/>
        </p:nvSpPr>
        <p:spPr>
          <a:xfrm>
            <a:off x="8943956" y="5210154"/>
            <a:ext cx="224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Political Organizations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A4F4B2-0BF7-C876-3618-F6E433A073C9}"/>
              </a:ext>
            </a:extLst>
          </p:cNvPr>
          <p:cNvSpPr txBox="1"/>
          <p:nvPr/>
        </p:nvSpPr>
        <p:spPr>
          <a:xfrm>
            <a:off x="9208028" y="5622552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527 – political organizations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503B8D-DD43-728B-EDDC-D4B7049E8B1C}"/>
              </a:ext>
            </a:extLst>
          </p:cNvPr>
          <p:cNvSpPr txBox="1"/>
          <p:nvPr/>
        </p:nvSpPr>
        <p:spPr>
          <a:xfrm>
            <a:off x="43783" y="4648101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Cooperative or Community Ownership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B4B6B2-17E3-6B75-A0BE-831BD4AFE4B3}"/>
              </a:ext>
            </a:extLst>
          </p:cNvPr>
          <p:cNvSpPr txBox="1"/>
          <p:nvPr/>
        </p:nvSpPr>
        <p:spPr>
          <a:xfrm>
            <a:off x="65488" y="5356781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13159"/>
                </a:solidFill>
                <a:effectLst/>
                <a:latin typeface="sans-pro-bold"/>
              </a:rPr>
              <a:t>501(d) – Religious and apostolic associations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C734BC-EA15-3DE1-C046-967E69B0A0F6}"/>
              </a:ext>
            </a:extLst>
          </p:cNvPr>
          <p:cNvSpPr txBox="1"/>
          <p:nvPr/>
        </p:nvSpPr>
        <p:spPr>
          <a:xfrm>
            <a:off x="43783" y="5626776"/>
            <a:ext cx="2871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13159"/>
                </a:solidFill>
                <a:effectLst/>
                <a:latin typeface="sans-pro-bold"/>
              </a:rPr>
              <a:t> 501(e) – Cooperative hospital service organizations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D90379-52B3-A92A-6909-210F2905BABA}"/>
              </a:ext>
            </a:extLst>
          </p:cNvPr>
          <p:cNvSpPr txBox="1"/>
          <p:nvPr/>
        </p:nvSpPr>
        <p:spPr>
          <a:xfrm>
            <a:off x="65488" y="5885899"/>
            <a:ext cx="330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13159"/>
                </a:solidFill>
                <a:effectLst/>
                <a:latin typeface="sans-pro-bold"/>
              </a:rPr>
              <a:t>501(f) – Cooperative service organizations of operating educational organizations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55112F-05CD-5C79-FF22-6B2F47DCFC34}"/>
              </a:ext>
            </a:extLst>
          </p:cNvPr>
          <p:cNvSpPr txBox="1"/>
          <p:nvPr/>
        </p:nvSpPr>
        <p:spPr>
          <a:xfrm>
            <a:off x="47527" y="6275825"/>
            <a:ext cx="1731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13159"/>
                </a:solidFill>
                <a:effectLst/>
                <a:latin typeface="sans-pro-bold"/>
              </a:rPr>
              <a:t> 501(n) – Charitable risk pools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B072E-1BCE-3656-647B-4EEAA6FE6FC3}"/>
              </a:ext>
            </a:extLst>
          </p:cNvPr>
          <p:cNvSpPr txBox="1"/>
          <p:nvPr/>
        </p:nvSpPr>
        <p:spPr>
          <a:xfrm>
            <a:off x="3442315" y="576340"/>
            <a:ext cx="212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Membership Communities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08C157-69DE-3A1E-7736-0902C700331A}"/>
              </a:ext>
            </a:extLst>
          </p:cNvPr>
          <p:cNvSpPr txBox="1"/>
          <p:nvPr/>
        </p:nvSpPr>
        <p:spPr>
          <a:xfrm>
            <a:off x="3254773" y="2118668"/>
            <a:ext cx="602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Mutual Membership Benefit ( such as Insurance and Retirement Funds)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5548C0-45AA-511E-5BCC-5B0C9369F97D}"/>
              </a:ext>
            </a:extLst>
          </p:cNvPr>
          <p:cNvSpPr txBox="1"/>
          <p:nvPr/>
        </p:nvSpPr>
        <p:spPr>
          <a:xfrm>
            <a:off x="3926123" y="4939870"/>
            <a:ext cx="4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Societal Benefit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4A2F59-3C33-A983-C31E-CB49E247E134}"/>
              </a:ext>
            </a:extLst>
          </p:cNvPr>
          <p:cNvSpPr txBox="1"/>
          <p:nvPr/>
        </p:nvSpPr>
        <p:spPr>
          <a:xfrm>
            <a:off x="4455371" y="5290763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 – regular nonprofits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83A4E1-A3C5-A70E-EEC3-B9EAAECFBC1D}"/>
              </a:ext>
            </a:extLst>
          </p:cNvPr>
          <p:cNvSpPr txBox="1"/>
          <p:nvPr/>
        </p:nvSpPr>
        <p:spPr>
          <a:xfrm>
            <a:off x="132007" y="2606188"/>
            <a:ext cx="270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529 plan – qualified state-sponsored tuition programs</a:t>
            </a:r>
          </a:p>
        </p:txBody>
      </p:sp>
    </p:spTree>
    <p:extLst>
      <p:ext uri="{BB962C8B-B14F-4D97-AF65-F5344CB8AC3E}">
        <p14:creationId xmlns:p14="http://schemas.microsoft.com/office/powerpoint/2010/main" val="44243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B05D3-2A9A-49BA-974D-1CE3C7508529}"/>
              </a:ext>
            </a:extLst>
          </p:cNvPr>
          <p:cNvSpPr txBox="1"/>
          <p:nvPr/>
        </p:nvSpPr>
        <p:spPr>
          <a:xfrm>
            <a:off x="5478328" y="979415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 – corporations organized under act of of congress federal credit unions and national farm assoc.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0A5ED-03EB-89E1-FF0E-0A7A6A086730}"/>
              </a:ext>
            </a:extLst>
          </p:cNvPr>
          <p:cNvSpPr txBox="1"/>
          <p:nvPr/>
        </p:nvSpPr>
        <p:spPr>
          <a:xfrm>
            <a:off x="10293694" y="883223"/>
            <a:ext cx="195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2- title holding corporations for exempt organizations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C24EE-39C7-97FD-E763-173302FFFF99}"/>
              </a:ext>
            </a:extLst>
          </p:cNvPr>
          <p:cNvSpPr txBox="1"/>
          <p:nvPr/>
        </p:nvSpPr>
        <p:spPr>
          <a:xfrm>
            <a:off x="345962" y="1099091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Civic Leagues, Social Welfare Organizations, and Local Associations of Employees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D60F2-004D-9EA3-901F-43AC1A4709CD}"/>
              </a:ext>
            </a:extLst>
          </p:cNvPr>
          <p:cNvSpPr txBox="1"/>
          <p:nvPr/>
        </p:nvSpPr>
        <p:spPr>
          <a:xfrm>
            <a:off x="5417800" y="6466135"/>
            <a:ext cx="346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Labor, Agricultural and Horticultural Organizations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1503-2E56-1E06-95E2-C0803912932B}"/>
              </a:ext>
            </a:extLst>
          </p:cNvPr>
          <p:cNvSpPr txBox="1"/>
          <p:nvPr/>
        </p:nvSpPr>
        <p:spPr>
          <a:xfrm>
            <a:off x="345962" y="1617817"/>
            <a:ext cx="273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6-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Business Leagues, Chambers of Commerce, Real Estate Boards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11B40-4F41-36AA-029E-7612F9CAFD46}"/>
              </a:ext>
            </a:extLst>
          </p:cNvPr>
          <p:cNvSpPr txBox="1"/>
          <p:nvPr/>
        </p:nvSpPr>
        <p:spPr>
          <a:xfrm>
            <a:off x="338816" y="5476078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7-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Social and Recreational Clubs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9536B-D99A-A0D8-A5EE-82772DB0B43E}"/>
              </a:ext>
            </a:extLst>
          </p:cNvPr>
          <p:cNvSpPr txBox="1"/>
          <p:nvPr/>
        </p:nvSpPr>
        <p:spPr>
          <a:xfrm>
            <a:off x="7167708" y="6154895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8 -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Fraternal Beneficiary Societies and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11F26-29D1-B03C-34CC-725023781E16}"/>
              </a:ext>
            </a:extLst>
          </p:cNvPr>
          <p:cNvSpPr txBox="1"/>
          <p:nvPr/>
        </p:nvSpPr>
        <p:spPr>
          <a:xfrm>
            <a:off x="8184206" y="3013638"/>
            <a:ext cx="2906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9 -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Voluntary Employee Beneficiary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84B90-81A0-9B28-9D78-202CDE3BB8E7}"/>
              </a:ext>
            </a:extLst>
          </p:cNvPr>
          <p:cNvSpPr txBox="1"/>
          <p:nvPr/>
        </p:nvSpPr>
        <p:spPr>
          <a:xfrm>
            <a:off x="271356" y="5687375"/>
            <a:ext cx="3044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10 -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Domestic Fraternal Societies and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91F39-A87D-6826-1775-C9405684C171}"/>
              </a:ext>
            </a:extLst>
          </p:cNvPr>
          <p:cNvSpPr txBox="1"/>
          <p:nvPr/>
        </p:nvSpPr>
        <p:spPr>
          <a:xfrm>
            <a:off x="5387530" y="4390957"/>
            <a:ext cx="267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11 - t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eachers' Retirement Fund Associations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3CE11-7AE9-FEBD-60E5-E7D130C92512}"/>
              </a:ext>
            </a:extLst>
          </p:cNvPr>
          <p:cNvSpPr txBox="1"/>
          <p:nvPr/>
        </p:nvSpPr>
        <p:spPr>
          <a:xfrm>
            <a:off x="5389697" y="3005007"/>
            <a:ext cx="298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12 - </a:t>
            </a:r>
            <a:r>
              <a:rPr lang="en-US" sz="100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Benevolent Life Insurance Associations, Mutual Ditch or Irrigation Companies, Mutual or </a:t>
            </a:r>
            <a:r>
              <a:rPr lang="en-US" sz="100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4" tooltip="Utility cooperat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Cooperative Telephone Companies</a:t>
            </a:r>
            <a:r>
              <a:rPr lang="en-US" sz="100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and Like Organizations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F6159-6F25-C27F-8B4F-5F49476D2716}"/>
              </a:ext>
            </a:extLst>
          </p:cNvPr>
          <p:cNvSpPr txBox="1"/>
          <p:nvPr/>
        </p:nvSpPr>
        <p:spPr>
          <a:xfrm>
            <a:off x="1691714" y="846428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13 -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Cemetery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Companies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5F254-C8E2-0B6A-BB21-2E1D0D43DF87}"/>
              </a:ext>
            </a:extLst>
          </p:cNvPr>
          <p:cNvSpPr txBox="1"/>
          <p:nvPr/>
        </p:nvSpPr>
        <p:spPr>
          <a:xfrm>
            <a:off x="1399388" y="4712257"/>
            <a:ext cx="291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State-Chartered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6" tooltip="Credit Union"/>
              </a:rPr>
              <a:t>Credit Unions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Mutual Reserve Funds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50DCA9-2F57-1B51-0266-3ACCD3AA8EA0}"/>
              </a:ext>
            </a:extLst>
          </p:cNvPr>
          <p:cNvSpPr txBox="1"/>
          <p:nvPr/>
        </p:nvSpPr>
        <p:spPr>
          <a:xfrm>
            <a:off x="8286559" y="3352721"/>
            <a:ext cx="3065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15 -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Mutual Insurance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Companies or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5A90B2-9029-5308-B133-676A8004DF06}"/>
              </a:ext>
            </a:extLst>
          </p:cNvPr>
          <p:cNvSpPr txBox="1"/>
          <p:nvPr/>
        </p:nvSpPr>
        <p:spPr>
          <a:xfrm>
            <a:off x="-62960" y="3639378"/>
            <a:ext cx="3523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16 -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Cooperative Organizations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to Finance Crop Operations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05CC4-1ECA-1C52-0D27-9AA7E8BD5771}"/>
              </a:ext>
            </a:extLst>
          </p:cNvPr>
          <p:cNvSpPr txBox="1"/>
          <p:nvPr/>
        </p:nvSpPr>
        <p:spPr>
          <a:xfrm>
            <a:off x="5417800" y="3726410"/>
            <a:ext cx="2908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17 -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Supplemental Unemployment Benefit Trusts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9FE400-FBAA-F9AD-97D6-D3477467C5F6}"/>
              </a:ext>
            </a:extLst>
          </p:cNvPr>
          <p:cNvSpPr txBox="1"/>
          <p:nvPr/>
        </p:nvSpPr>
        <p:spPr>
          <a:xfrm>
            <a:off x="5349563" y="4666091"/>
            <a:ext cx="4054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18.-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Employee Funded Pension Trust (created before June 25, 1959)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1E2FD-9F68-FE53-6318-0B8A014E9B81}"/>
              </a:ext>
            </a:extLst>
          </p:cNvPr>
          <p:cNvSpPr txBox="1"/>
          <p:nvPr/>
        </p:nvSpPr>
        <p:spPr>
          <a:xfrm>
            <a:off x="245740" y="5987030"/>
            <a:ext cx="324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19 -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Post or Organization of Past or Present Members of the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9" tooltip="United States Armed For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Armed Forces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866DC-D540-8339-926A-FAE6E61C04D3}"/>
              </a:ext>
            </a:extLst>
          </p:cNvPr>
          <p:cNvSpPr txBox="1"/>
          <p:nvPr/>
        </p:nvSpPr>
        <p:spPr>
          <a:xfrm>
            <a:off x="10028627" y="5612384"/>
            <a:ext cx="2751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20 -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Group Legal Services Plan Organizations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E4CC-6586-51E6-4A5F-4DAF0253851B}"/>
              </a:ext>
            </a:extLst>
          </p:cNvPr>
          <p:cNvSpPr txBox="1"/>
          <p:nvPr/>
        </p:nvSpPr>
        <p:spPr>
          <a:xfrm>
            <a:off x="7966516" y="2688042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21 -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 Lung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Benefit Trusts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66B1C-ACEC-FC08-69B3-46B6B85278E1}"/>
              </a:ext>
            </a:extLst>
          </p:cNvPr>
          <p:cNvSpPr txBox="1"/>
          <p:nvPr/>
        </p:nvSpPr>
        <p:spPr>
          <a:xfrm>
            <a:off x="7966516" y="1999458"/>
            <a:ext cx="2371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22 -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Withdrawal Liability Payment Fund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9A5E8E-811D-B9A3-DD71-9C19C1E06A3C}"/>
              </a:ext>
            </a:extLst>
          </p:cNvPr>
          <p:cNvSpPr txBox="1"/>
          <p:nvPr/>
        </p:nvSpPr>
        <p:spPr>
          <a:xfrm>
            <a:off x="5417800" y="6140919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23 -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Veterans Organizations</a:t>
            </a:r>
            <a:r>
              <a:rPr lang="en-US" sz="1000" b="0" i="0" u="none" strike="noStrike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[c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57A0F1-C2C7-1DEC-2AC0-8039760AD8F1}"/>
              </a:ext>
            </a:extLst>
          </p:cNvPr>
          <p:cNvSpPr txBox="1"/>
          <p:nvPr/>
        </p:nvSpPr>
        <p:spPr>
          <a:xfrm>
            <a:off x="9960276" y="5383806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24 -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Section 4049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2" tooltip="Employee Retirement Income Security A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ERISA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Trusts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F95259-5888-C5CE-0F39-A94056DFA923}"/>
              </a:ext>
            </a:extLst>
          </p:cNvPr>
          <p:cNvSpPr txBox="1"/>
          <p:nvPr/>
        </p:nvSpPr>
        <p:spPr>
          <a:xfrm>
            <a:off x="8013526" y="910875"/>
            <a:ext cx="2418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25 -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3" tooltip="Real Proper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 Property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4" tooltip="Title (propert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-Holding Corporations or Trusts with Multiple Parents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21A91-5F77-A857-0754-ECC0022C02D4}"/>
              </a:ext>
            </a:extLst>
          </p:cNvPr>
          <p:cNvSpPr txBox="1"/>
          <p:nvPr/>
        </p:nvSpPr>
        <p:spPr>
          <a:xfrm>
            <a:off x="5478328" y="2451310"/>
            <a:ext cx="2209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26 -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State-Sponsored Organization Providing Health Coverage for High-Risk Individuals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577BE5-F9F7-76EF-37FF-069096AC6BCC}"/>
              </a:ext>
            </a:extLst>
          </p:cNvPr>
          <p:cNvSpPr txBox="1"/>
          <p:nvPr/>
        </p:nvSpPr>
        <p:spPr>
          <a:xfrm>
            <a:off x="5478328" y="1905164"/>
            <a:ext cx="255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27 -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State-Sponsored Workers' Compensation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5" tooltip="Reinsura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Reinsurance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Organization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927F0-2F91-5166-01C1-C15C6C362DF2}"/>
              </a:ext>
            </a:extLst>
          </p:cNvPr>
          <p:cNvSpPr txBox="1"/>
          <p:nvPr/>
        </p:nvSpPr>
        <p:spPr>
          <a:xfrm>
            <a:off x="5352878" y="5032922"/>
            <a:ext cx="3038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28 -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National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6" tooltip="Railroad Retirement Bo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Railroad Retirement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Investment Trust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7D6043-C97A-B841-9025-F9FA64028A60}"/>
              </a:ext>
            </a:extLst>
          </p:cNvPr>
          <p:cNvSpPr txBox="1"/>
          <p:nvPr/>
        </p:nvSpPr>
        <p:spPr>
          <a:xfrm>
            <a:off x="7966516" y="2350664"/>
            <a:ext cx="2914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29 -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Qualified Nonprofit Health Insurance Issuers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E0F7BA-6BBA-56A9-6396-F6651F84BE61}"/>
              </a:ext>
            </a:extLst>
          </p:cNvPr>
          <p:cNvSpPr txBox="1"/>
          <p:nvPr/>
        </p:nvSpPr>
        <p:spPr>
          <a:xfrm>
            <a:off x="220451" y="160656"/>
            <a:ext cx="32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Community and Societal Benefit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6DA6D9-DD1F-32EB-9524-9DED757390CE}"/>
              </a:ext>
            </a:extLst>
          </p:cNvPr>
          <p:cNvSpPr txBox="1"/>
          <p:nvPr/>
        </p:nvSpPr>
        <p:spPr>
          <a:xfrm>
            <a:off x="305494" y="2436546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527 – political organizations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F916AD-4D55-51E8-E80F-613581AA6E33}"/>
              </a:ext>
            </a:extLst>
          </p:cNvPr>
          <p:cNvSpPr txBox="1"/>
          <p:nvPr/>
        </p:nvSpPr>
        <p:spPr>
          <a:xfrm>
            <a:off x="236406" y="6407832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501(d) – Religious and apostolic associations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AB85CD-F9E0-3055-B772-639E989E3854}"/>
              </a:ext>
            </a:extLst>
          </p:cNvPr>
          <p:cNvSpPr txBox="1"/>
          <p:nvPr/>
        </p:nvSpPr>
        <p:spPr>
          <a:xfrm>
            <a:off x="30437" y="3933828"/>
            <a:ext cx="2871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 501(e) – Cooperative hospital service organizations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0BCB71-BF65-8EC9-331E-746804CCFB8A}"/>
              </a:ext>
            </a:extLst>
          </p:cNvPr>
          <p:cNvSpPr txBox="1"/>
          <p:nvPr/>
        </p:nvSpPr>
        <p:spPr>
          <a:xfrm>
            <a:off x="35909" y="4247443"/>
            <a:ext cx="330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501(f) – Cooperative service organizations of operating educational organizations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8CDE-231E-1B9F-A02A-9B59EC2BD203}"/>
              </a:ext>
            </a:extLst>
          </p:cNvPr>
          <p:cNvSpPr txBox="1"/>
          <p:nvPr/>
        </p:nvSpPr>
        <p:spPr>
          <a:xfrm>
            <a:off x="1701867" y="4471480"/>
            <a:ext cx="1731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 501(n) – Charitable risk pools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53FF1C-983F-D652-FEEE-411F97089729}"/>
              </a:ext>
            </a:extLst>
          </p:cNvPr>
          <p:cNvSpPr txBox="1"/>
          <p:nvPr/>
        </p:nvSpPr>
        <p:spPr>
          <a:xfrm>
            <a:off x="256618" y="604685"/>
            <a:ext cx="75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General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7D57DF-BFC8-37D5-7336-F7BFF42633F9}"/>
              </a:ext>
            </a:extLst>
          </p:cNvPr>
          <p:cNvSpPr txBox="1"/>
          <p:nvPr/>
        </p:nvSpPr>
        <p:spPr>
          <a:xfrm>
            <a:off x="291319" y="901123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 – regular nonprofits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514B85-E9E1-0FCF-6AC0-B7C5F962C8F3}"/>
              </a:ext>
            </a:extLst>
          </p:cNvPr>
          <p:cNvSpPr txBox="1"/>
          <p:nvPr/>
        </p:nvSpPr>
        <p:spPr>
          <a:xfrm>
            <a:off x="8080364" y="4327008"/>
            <a:ext cx="270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529 plan – qualified state-sponsored tuition programs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F9093F-F3D6-95EF-314F-B1FA2D3ABE4D}"/>
              </a:ext>
            </a:extLst>
          </p:cNvPr>
          <p:cNvSpPr txBox="1"/>
          <p:nvPr/>
        </p:nvSpPr>
        <p:spPr>
          <a:xfrm>
            <a:off x="256065" y="2075335"/>
            <a:ext cx="756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Political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72737A-E0E0-553A-3F32-5821FCCA2A2F}"/>
              </a:ext>
            </a:extLst>
          </p:cNvPr>
          <p:cNvSpPr txBox="1"/>
          <p:nvPr/>
        </p:nvSpPr>
        <p:spPr>
          <a:xfrm>
            <a:off x="267725" y="5161406"/>
            <a:ext cx="202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Membership Association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27BFDB-E55C-0162-D7AE-BB7D70F15476}"/>
              </a:ext>
            </a:extLst>
          </p:cNvPr>
          <p:cNvSpPr txBox="1"/>
          <p:nvPr/>
        </p:nvSpPr>
        <p:spPr>
          <a:xfrm>
            <a:off x="5498792" y="200417"/>
            <a:ext cx="28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Mutual Membership Benefit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D9F67-A35E-940E-7AA4-3ADEDC72B690}"/>
              </a:ext>
            </a:extLst>
          </p:cNvPr>
          <p:cNvSpPr txBox="1"/>
          <p:nvPr/>
        </p:nvSpPr>
        <p:spPr>
          <a:xfrm>
            <a:off x="5478329" y="705907"/>
            <a:ext cx="10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Corporation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3FDB84-4031-E2B8-DAD4-9E29A965BBD5}"/>
              </a:ext>
            </a:extLst>
          </p:cNvPr>
          <p:cNvSpPr txBox="1"/>
          <p:nvPr/>
        </p:nvSpPr>
        <p:spPr>
          <a:xfrm>
            <a:off x="5478328" y="1539311"/>
            <a:ext cx="894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Insurance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9C7444-77A7-6AED-827D-9527B8AA5BFE}"/>
              </a:ext>
            </a:extLst>
          </p:cNvPr>
          <p:cNvSpPr txBox="1"/>
          <p:nvPr/>
        </p:nvSpPr>
        <p:spPr>
          <a:xfrm>
            <a:off x="5387530" y="5782099"/>
            <a:ext cx="1747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Special Interest MMB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154A4B-2B9D-6FE2-EFF6-82BA84A0E651}"/>
              </a:ext>
            </a:extLst>
          </p:cNvPr>
          <p:cNvSpPr txBox="1"/>
          <p:nvPr/>
        </p:nvSpPr>
        <p:spPr>
          <a:xfrm>
            <a:off x="5387530" y="4052006"/>
            <a:ext cx="317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Pension/Retirement/Incentivized Savings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15B167-49E9-CD30-357A-BF663EEE69FD}"/>
              </a:ext>
            </a:extLst>
          </p:cNvPr>
          <p:cNvSpPr txBox="1"/>
          <p:nvPr/>
        </p:nvSpPr>
        <p:spPr>
          <a:xfrm>
            <a:off x="245740" y="3268988"/>
            <a:ext cx="398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Community Ownership and Cooperative Operation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6BD82F-D9AD-044C-4AE2-C7B0ADD7C09D}"/>
              </a:ext>
            </a:extLst>
          </p:cNvPr>
          <p:cNvSpPr txBox="1"/>
          <p:nvPr/>
        </p:nvSpPr>
        <p:spPr>
          <a:xfrm>
            <a:off x="306086" y="2687649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Civic Leagues, Social Welfare Organizations, and Local Associations of Employees</a:t>
            </a:r>
            <a:endParaRPr 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C84495-F552-DF5C-96EE-BE30E0BF3717}"/>
              </a:ext>
            </a:extLst>
          </p:cNvPr>
          <p:cNvSpPr txBox="1"/>
          <p:nvPr/>
        </p:nvSpPr>
        <p:spPr>
          <a:xfrm>
            <a:off x="10203194" y="50619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Defunct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C46386-981E-BCB9-9D7A-A65D2CB5CE33}"/>
              </a:ext>
            </a:extLst>
          </p:cNvPr>
          <p:cNvSpPr txBox="1"/>
          <p:nvPr/>
        </p:nvSpPr>
        <p:spPr>
          <a:xfrm>
            <a:off x="2192874" y="1466176"/>
            <a:ext cx="1327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501k – Child care orgs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0C0219-22FE-AF25-C130-757C3E095EE5}"/>
              </a:ext>
            </a:extLst>
          </p:cNvPr>
          <p:cNvSpPr txBox="1"/>
          <p:nvPr/>
        </p:nvSpPr>
        <p:spPr>
          <a:xfrm>
            <a:off x="117548" y="4632813"/>
            <a:ext cx="1290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521- farmer coops</a:t>
            </a:r>
          </a:p>
        </p:txBody>
      </p:sp>
    </p:spTree>
    <p:extLst>
      <p:ext uri="{BB962C8B-B14F-4D97-AF65-F5344CB8AC3E}">
        <p14:creationId xmlns:p14="http://schemas.microsoft.com/office/powerpoint/2010/main" val="314297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1041</Words>
  <Application>Microsoft Macintosh PowerPoint</Application>
  <PresentationFormat>Widescreen</PresentationFormat>
  <Paragraphs>143</Paragraphs>
  <Slides>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sans-pro-bold</vt:lpstr>
      <vt:lpstr>Office Theme</vt:lpstr>
      <vt:lpstr>501(c) Groups and Subgroups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Beck, Olivia Louise</dc:creator>
  <cp:lastModifiedBy>Beck, Olivia</cp:lastModifiedBy>
  <cp:revision>25</cp:revision>
  <dcterms:created xsi:type="dcterms:W3CDTF">2023-10-08T23:40:41Z</dcterms:created>
  <dcterms:modified xsi:type="dcterms:W3CDTF">2024-03-25T17:38:50Z</dcterms:modified>
</cp:coreProperties>
</file>