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sldIdLst>
    <p:sldId id="256" r:id="rId5"/>
    <p:sldId id="312" r:id="rId6"/>
    <p:sldId id="314" r:id="rId7"/>
    <p:sldId id="270" r:id="rId8"/>
    <p:sldId id="297" r:id="rId9"/>
    <p:sldId id="296" r:id="rId10"/>
    <p:sldId id="313" r:id="rId11"/>
    <p:sldId id="315" r:id="rId12"/>
    <p:sldId id="258" r:id="rId13"/>
    <p:sldId id="265" r:id="rId14"/>
    <p:sldId id="299" r:id="rId15"/>
    <p:sldId id="300" r:id="rId16"/>
    <p:sldId id="301" r:id="rId17"/>
    <p:sldId id="298" r:id="rId18"/>
    <p:sldId id="271" r:id="rId19"/>
    <p:sldId id="303" r:id="rId20"/>
    <p:sldId id="274" r:id="rId21"/>
    <p:sldId id="311" r:id="rId22"/>
    <p:sldId id="263" r:id="rId23"/>
    <p:sldId id="307" r:id="rId24"/>
    <p:sldId id="304" r:id="rId25"/>
    <p:sldId id="306" r:id="rId26"/>
    <p:sldId id="310" r:id="rId27"/>
    <p:sldId id="308" r:id="rId28"/>
    <p:sldId id="316" r:id="rId29"/>
    <p:sldId id="261" r:id="rId30"/>
    <p:sldId id="262" r:id="rId31"/>
    <p:sldId id="264" r:id="rId32"/>
    <p:sldId id="260" r:id="rId33"/>
    <p:sldId id="279" r:id="rId34"/>
    <p:sldId id="280" r:id="rId35"/>
    <p:sldId id="281" r:id="rId36"/>
    <p:sldId id="282" r:id="rId37"/>
    <p:sldId id="284" r:id="rId38"/>
    <p:sldId id="285" r:id="rId39"/>
    <p:sldId id="286" r:id="rId40"/>
    <p:sldId id="287" r:id="rId41"/>
    <p:sldId id="676" r:id="rId42"/>
    <p:sldId id="677" r:id="rId43"/>
    <p:sldId id="288" r:id="rId44"/>
    <p:sldId id="289" r:id="rId45"/>
    <p:sldId id="291" r:id="rId46"/>
    <p:sldId id="502" r:id="rId47"/>
    <p:sldId id="500" r:id="rId48"/>
    <p:sldId id="435" r:id="rId49"/>
    <p:sldId id="434" r:id="rId50"/>
    <p:sldId id="443" r:id="rId51"/>
    <p:sldId id="444" r:id="rId52"/>
    <p:sldId id="660" r:id="rId53"/>
    <p:sldId id="276" r:id="rId54"/>
    <p:sldId id="278"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9A28B4-5BA0-4091-964E-885CA2C876C9}"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333013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A28B4-5BA0-4091-964E-885CA2C876C9}"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287584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A28B4-5BA0-4091-964E-885CA2C876C9}"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1047344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E65EC5-4319-4714-8F25-EBD3D6806965}" type="datetime1">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4216237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176882-2959-40AF-B34D-52FFFF8DDD88}" type="datetime1">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303578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2C6DA-22BE-47F7-BB33-DFAAF6CC7075}" type="datetime1">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7747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A2ABA0-C9CA-4945-B401-F85B4DDF4D9C}" type="datetime1">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07531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DC9A07-61AF-4E6B-B9DA-FBF28A322BB3}" type="datetime1">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811508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291004-C814-46BC-9189-316550590816}" type="datetime1">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597572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D3DE9-2097-4E59-89E0-5C2D3BCF4FBB}" type="datetime1">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3407681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B109A3-9C51-40BA-B43C-3F03D5EA04DA}" type="datetime1">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05508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A28B4-5BA0-4091-964E-885CA2C876C9}"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3686802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FDEC69-CF22-4747-A814-790C5F26BB5A}" type="datetime1">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345375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453FCB-E8A2-4CC9-A26A-5075D2B0A7F4}" type="datetime1">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72068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5B70F-F894-4371-A9CF-45063B37A819}" type="datetime1">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281151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3A27-5C81-4AB5-8399-5D486527A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6F6EC4-1724-4F3A-A005-A37D09179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2544C3-6EA1-491D-A3E1-C71B805F3C0B}"/>
              </a:ext>
            </a:extLst>
          </p:cNvPr>
          <p:cNvSpPr>
            <a:spLocks noGrp="1"/>
          </p:cNvSpPr>
          <p:nvPr>
            <p:ph type="dt" sz="half" idx="10"/>
          </p:nvPr>
        </p:nvSpPr>
        <p:spPr/>
        <p:txBody>
          <a:bodyPr/>
          <a:lstStyle/>
          <a:p>
            <a:fld id="{2C184D62-E87B-4E78-8D51-A71AAF7EFE70}" type="datetime1">
              <a:rPr lang="en-US" smtClean="0"/>
              <a:t>6/8/2022</a:t>
            </a:fld>
            <a:endParaRPr lang="en-US"/>
          </a:p>
        </p:txBody>
      </p:sp>
      <p:sp>
        <p:nvSpPr>
          <p:cNvPr id="5" name="Footer Placeholder 4">
            <a:extLst>
              <a:ext uri="{FF2B5EF4-FFF2-40B4-BE49-F238E27FC236}">
                <a16:creationId xmlns:a16="http://schemas.microsoft.com/office/drawing/2014/main" id="{A58F7350-6062-4FEE-93F7-39DBFDB25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1B2C2-F002-4F83-83D9-5DC9415D609A}"/>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553057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50DE-4667-482C-A2D3-A38F59FCE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252D1C-6889-452E-A492-EBD17E108E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89D5C-3CC8-4194-99E8-46D8E84587A4}"/>
              </a:ext>
            </a:extLst>
          </p:cNvPr>
          <p:cNvSpPr>
            <a:spLocks noGrp="1"/>
          </p:cNvSpPr>
          <p:nvPr>
            <p:ph type="dt" sz="half" idx="10"/>
          </p:nvPr>
        </p:nvSpPr>
        <p:spPr/>
        <p:txBody>
          <a:bodyPr/>
          <a:lstStyle/>
          <a:p>
            <a:fld id="{C656BC0E-6968-47DA-9DB9-D508F49A0C0D}" type="datetime1">
              <a:rPr lang="en-US" smtClean="0"/>
              <a:t>6/8/2022</a:t>
            </a:fld>
            <a:endParaRPr lang="en-US"/>
          </a:p>
        </p:txBody>
      </p:sp>
      <p:sp>
        <p:nvSpPr>
          <p:cNvPr id="5" name="Footer Placeholder 4">
            <a:extLst>
              <a:ext uri="{FF2B5EF4-FFF2-40B4-BE49-F238E27FC236}">
                <a16:creationId xmlns:a16="http://schemas.microsoft.com/office/drawing/2014/main" id="{8ECA486D-A456-4A19-8567-6ED738113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8F71D-8FCE-4C36-90E4-F6588BE53760}"/>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3833033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B1D4-BD2E-4B4C-8416-A6F6193664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C0E8B-DB9C-4E7A-AA09-A1CC62E71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B7F07-40F2-454C-8F19-1FD05CDB26B5}"/>
              </a:ext>
            </a:extLst>
          </p:cNvPr>
          <p:cNvSpPr>
            <a:spLocks noGrp="1"/>
          </p:cNvSpPr>
          <p:nvPr>
            <p:ph type="dt" sz="half" idx="10"/>
          </p:nvPr>
        </p:nvSpPr>
        <p:spPr/>
        <p:txBody>
          <a:bodyPr/>
          <a:lstStyle/>
          <a:p>
            <a:fld id="{2588A9C0-7A89-4285-8B2D-1E4FA1910F1E}" type="datetime1">
              <a:rPr lang="en-US" smtClean="0"/>
              <a:t>6/8/2022</a:t>
            </a:fld>
            <a:endParaRPr lang="en-US"/>
          </a:p>
        </p:txBody>
      </p:sp>
      <p:sp>
        <p:nvSpPr>
          <p:cNvPr id="5" name="Footer Placeholder 4">
            <a:extLst>
              <a:ext uri="{FF2B5EF4-FFF2-40B4-BE49-F238E27FC236}">
                <a16:creationId xmlns:a16="http://schemas.microsoft.com/office/drawing/2014/main" id="{03794549-F0E7-46FC-ACD4-47330C13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44BBB-A757-43CE-9651-DF91F7E0342B}"/>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9166074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CECF-D588-468B-A7A3-90A98346B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951B1-1553-4958-9D61-E1F0A1D9DF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F1E5E-7AAE-444D-86E4-1C566EFC0B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BC9A7E-E423-4A61-828D-BDF012BA275C}"/>
              </a:ext>
            </a:extLst>
          </p:cNvPr>
          <p:cNvSpPr>
            <a:spLocks noGrp="1"/>
          </p:cNvSpPr>
          <p:nvPr>
            <p:ph type="dt" sz="half" idx="10"/>
          </p:nvPr>
        </p:nvSpPr>
        <p:spPr/>
        <p:txBody>
          <a:bodyPr/>
          <a:lstStyle/>
          <a:p>
            <a:fld id="{DA5CC23E-F11C-48D9-AE55-0EF6324A9F73}" type="datetime1">
              <a:rPr lang="en-US" smtClean="0"/>
              <a:t>6/8/2022</a:t>
            </a:fld>
            <a:endParaRPr lang="en-US"/>
          </a:p>
        </p:txBody>
      </p:sp>
      <p:sp>
        <p:nvSpPr>
          <p:cNvPr id="6" name="Footer Placeholder 5">
            <a:extLst>
              <a:ext uri="{FF2B5EF4-FFF2-40B4-BE49-F238E27FC236}">
                <a16:creationId xmlns:a16="http://schemas.microsoft.com/office/drawing/2014/main" id="{A366D3F1-3B66-4228-9A47-E7D04A065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1B5D7-E998-411F-BEDA-F76665A5D79D}"/>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320870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B8DF-503D-48C4-9D47-463A470AD4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338F9-2BFA-4C1A-A29F-44F778CC8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0319EB-DD39-4B32-87D0-49873CED0F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6925FA-E7BE-4DA6-B13F-609287FC5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98FF09-0267-44A3-B767-F5AD1CB5CC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EC5D4-0A9B-4479-9DD6-B1FB0CFDEBB4}"/>
              </a:ext>
            </a:extLst>
          </p:cNvPr>
          <p:cNvSpPr>
            <a:spLocks noGrp="1"/>
          </p:cNvSpPr>
          <p:nvPr>
            <p:ph type="dt" sz="half" idx="10"/>
          </p:nvPr>
        </p:nvSpPr>
        <p:spPr/>
        <p:txBody>
          <a:bodyPr/>
          <a:lstStyle/>
          <a:p>
            <a:fld id="{E6454B23-E954-413E-A340-E1B67CB96215}" type="datetime1">
              <a:rPr lang="en-US" smtClean="0"/>
              <a:t>6/8/2022</a:t>
            </a:fld>
            <a:endParaRPr lang="en-US"/>
          </a:p>
        </p:txBody>
      </p:sp>
      <p:sp>
        <p:nvSpPr>
          <p:cNvPr id="8" name="Footer Placeholder 7">
            <a:extLst>
              <a:ext uri="{FF2B5EF4-FFF2-40B4-BE49-F238E27FC236}">
                <a16:creationId xmlns:a16="http://schemas.microsoft.com/office/drawing/2014/main" id="{AD07A819-CF02-4B5A-9314-E58BF873C0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6AC02-78C3-411E-B17B-73949C2E77DE}"/>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3942654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B3D0-BEF4-46A2-8EE3-F3297DBD7D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0CE44D-5F24-4B91-A27D-C841001E269A}"/>
              </a:ext>
            </a:extLst>
          </p:cNvPr>
          <p:cNvSpPr>
            <a:spLocks noGrp="1"/>
          </p:cNvSpPr>
          <p:nvPr>
            <p:ph type="dt" sz="half" idx="10"/>
          </p:nvPr>
        </p:nvSpPr>
        <p:spPr/>
        <p:txBody>
          <a:bodyPr/>
          <a:lstStyle/>
          <a:p>
            <a:fld id="{98D01C05-EBE7-4848-9605-17FA64F26282}" type="datetime1">
              <a:rPr lang="en-US" smtClean="0"/>
              <a:t>6/8/2022</a:t>
            </a:fld>
            <a:endParaRPr lang="en-US"/>
          </a:p>
        </p:txBody>
      </p:sp>
      <p:sp>
        <p:nvSpPr>
          <p:cNvPr id="4" name="Footer Placeholder 3">
            <a:extLst>
              <a:ext uri="{FF2B5EF4-FFF2-40B4-BE49-F238E27FC236}">
                <a16:creationId xmlns:a16="http://schemas.microsoft.com/office/drawing/2014/main" id="{0594DDE8-BE40-4E0F-8179-93E9114EA3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E8C3-3FFA-43CB-9F7D-676DA3E6D067}"/>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8416967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3E83F-67C2-4EC0-A1BF-781564BDF8EB}"/>
              </a:ext>
            </a:extLst>
          </p:cNvPr>
          <p:cNvSpPr>
            <a:spLocks noGrp="1"/>
          </p:cNvSpPr>
          <p:nvPr>
            <p:ph type="dt" sz="half" idx="10"/>
          </p:nvPr>
        </p:nvSpPr>
        <p:spPr/>
        <p:txBody>
          <a:bodyPr/>
          <a:lstStyle/>
          <a:p>
            <a:fld id="{2DF4748F-0361-4B75-9FB6-0FD67B2CAA53}" type="datetime1">
              <a:rPr lang="en-US" smtClean="0"/>
              <a:t>6/8/2022</a:t>
            </a:fld>
            <a:endParaRPr lang="en-US"/>
          </a:p>
        </p:txBody>
      </p:sp>
      <p:sp>
        <p:nvSpPr>
          <p:cNvPr id="3" name="Footer Placeholder 2">
            <a:extLst>
              <a:ext uri="{FF2B5EF4-FFF2-40B4-BE49-F238E27FC236}">
                <a16:creationId xmlns:a16="http://schemas.microsoft.com/office/drawing/2014/main" id="{0A174CAF-DD5A-42DE-9ADC-E470A2FE2A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CE4DC-1BE1-416A-8CA9-3EDBC0B64E8B}"/>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3782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A28B4-5BA0-4091-964E-885CA2C876C9}" type="datetimeFigureOut">
              <a:rPr lang="en-US" smtClean="0"/>
              <a:t>6/8/2022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28923280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0F94-114F-4B20-8531-86B9FCF7B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FAA2F-7591-4346-BB8B-0DD708EDB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B4CFF-8B87-469F-B046-657143C66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F8285A-56BE-4733-B81F-F0CAB5CAF031}"/>
              </a:ext>
            </a:extLst>
          </p:cNvPr>
          <p:cNvSpPr>
            <a:spLocks noGrp="1"/>
          </p:cNvSpPr>
          <p:nvPr>
            <p:ph type="dt" sz="half" idx="10"/>
          </p:nvPr>
        </p:nvSpPr>
        <p:spPr/>
        <p:txBody>
          <a:bodyPr/>
          <a:lstStyle/>
          <a:p>
            <a:fld id="{B719F1C2-23BD-4B0F-AE95-81945CE4C218}" type="datetime1">
              <a:rPr lang="en-US" smtClean="0"/>
              <a:t>6/8/2022</a:t>
            </a:fld>
            <a:endParaRPr lang="en-US"/>
          </a:p>
        </p:txBody>
      </p:sp>
      <p:sp>
        <p:nvSpPr>
          <p:cNvPr id="6" name="Footer Placeholder 5">
            <a:extLst>
              <a:ext uri="{FF2B5EF4-FFF2-40B4-BE49-F238E27FC236}">
                <a16:creationId xmlns:a16="http://schemas.microsoft.com/office/drawing/2014/main" id="{0C471FEE-C965-4808-AD73-D20914F46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0AE28-0F2E-4DC5-8081-42E11060D6A9}"/>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3841573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92C6-9900-4026-AE3F-5DE9EE3D1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5F55B-CF73-4795-BB09-765913996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C86D78-3C96-4322-B161-088747E29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8C49A7-7D2D-4551-80A9-6FC8CEED8AB0}"/>
              </a:ext>
            </a:extLst>
          </p:cNvPr>
          <p:cNvSpPr>
            <a:spLocks noGrp="1"/>
          </p:cNvSpPr>
          <p:nvPr>
            <p:ph type="dt" sz="half" idx="10"/>
          </p:nvPr>
        </p:nvSpPr>
        <p:spPr/>
        <p:txBody>
          <a:bodyPr/>
          <a:lstStyle/>
          <a:p>
            <a:fld id="{F43C9308-E77D-4F00-A0E0-E2C48A09AD1C}" type="datetime1">
              <a:rPr lang="en-US" smtClean="0"/>
              <a:t>6/8/2022</a:t>
            </a:fld>
            <a:endParaRPr lang="en-US"/>
          </a:p>
        </p:txBody>
      </p:sp>
      <p:sp>
        <p:nvSpPr>
          <p:cNvPr id="6" name="Footer Placeholder 5">
            <a:extLst>
              <a:ext uri="{FF2B5EF4-FFF2-40B4-BE49-F238E27FC236}">
                <a16:creationId xmlns:a16="http://schemas.microsoft.com/office/drawing/2014/main" id="{11B8F690-9942-4FF6-8BB9-6F80782F5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1670E-28ED-4533-A0BE-7272B33C238D}"/>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895669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6AD4-7EC1-44FD-BA32-805E71BA83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C786EE-6894-40B3-8DAA-6528BE9831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73173-5EF4-4028-ABAA-461721A925F7}"/>
              </a:ext>
            </a:extLst>
          </p:cNvPr>
          <p:cNvSpPr>
            <a:spLocks noGrp="1"/>
          </p:cNvSpPr>
          <p:nvPr>
            <p:ph type="dt" sz="half" idx="10"/>
          </p:nvPr>
        </p:nvSpPr>
        <p:spPr/>
        <p:txBody>
          <a:bodyPr/>
          <a:lstStyle/>
          <a:p>
            <a:fld id="{0BF6E970-6936-4886-BB3E-53EA998AF177}" type="datetime1">
              <a:rPr lang="en-US" smtClean="0"/>
              <a:t>6/8/2022</a:t>
            </a:fld>
            <a:endParaRPr lang="en-US"/>
          </a:p>
        </p:txBody>
      </p:sp>
      <p:sp>
        <p:nvSpPr>
          <p:cNvPr id="5" name="Footer Placeholder 4">
            <a:extLst>
              <a:ext uri="{FF2B5EF4-FFF2-40B4-BE49-F238E27FC236}">
                <a16:creationId xmlns:a16="http://schemas.microsoft.com/office/drawing/2014/main" id="{E9952984-EED2-4AE3-A5A8-A4BEF7BFF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4F1ED-7233-44F5-9AF2-AC5385782F71}"/>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9172616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FA787-0A36-446A-AD2A-D5BD22D7EF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D43D2B-089C-4FDB-95F1-A7E0E014BC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847E-DAFB-49B3-8D62-FBECCC18C7D1}"/>
              </a:ext>
            </a:extLst>
          </p:cNvPr>
          <p:cNvSpPr>
            <a:spLocks noGrp="1"/>
          </p:cNvSpPr>
          <p:nvPr>
            <p:ph type="dt" sz="half" idx="10"/>
          </p:nvPr>
        </p:nvSpPr>
        <p:spPr/>
        <p:txBody>
          <a:bodyPr/>
          <a:lstStyle/>
          <a:p>
            <a:fld id="{12FEA7D1-46F2-462B-AA03-0A881131FDBD}" type="datetime1">
              <a:rPr lang="en-US" smtClean="0"/>
              <a:t>6/8/2022</a:t>
            </a:fld>
            <a:endParaRPr lang="en-US"/>
          </a:p>
        </p:txBody>
      </p:sp>
      <p:sp>
        <p:nvSpPr>
          <p:cNvPr id="5" name="Footer Placeholder 4">
            <a:extLst>
              <a:ext uri="{FF2B5EF4-FFF2-40B4-BE49-F238E27FC236}">
                <a16:creationId xmlns:a16="http://schemas.microsoft.com/office/drawing/2014/main" id="{9037F1BB-9FC8-4547-B68E-79FDA7585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95C7B-DDD1-42C6-833D-5920DDB8B515}"/>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2143620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sp>
        <p:nvSpPr>
          <p:cNvPr id="2" name="Rectangle 1"/>
          <p:cNvSpPr/>
          <p:nvPr userDrawn="1"/>
        </p:nvSpPr>
        <p:spPr>
          <a:xfrm>
            <a:off x="1" y="6347637"/>
            <a:ext cx="3274828" cy="5103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457200"/>
            <a:ext cx="3721608" cy="1007936"/>
          </a:xfrm>
          <a:prstGeom prst="rect">
            <a:avLst/>
          </a:prstGeom>
        </p:spPr>
      </p:pic>
      <p:sp>
        <p:nvSpPr>
          <p:cNvPr id="4" name="TextBox 3"/>
          <p:cNvSpPr txBox="1"/>
          <p:nvPr userDrawn="1"/>
        </p:nvSpPr>
        <p:spPr>
          <a:xfrm>
            <a:off x="265815" y="-496181"/>
            <a:ext cx="1584917"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a:t>
            </a:r>
            <a:r>
              <a:rPr lang="en-US" sz="1200" b="1" dirty="0">
                <a:solidFill>
                  <a:schemeClr val="accent2"/>
                </a:solidFill>
              </a:rPr>
              <a:t>Cover A</a:t>
            </a:r>
          </a:p>
        </p:txBody>
      </p:sp>
    </p:spTree>
    <p:extLst>
      <p:ext uri="{BB962C8B-B14F-4D97-AF65-F5344CB8AC3E}">
        <p14:creationId xmlns:p14="http://schemas.microsoft.com/office/powerpoint/2010/main" val="124465555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B with image">
    <p:spTree>
      <p:nvGrpSpPr>
        <p:cNvPr id="1" name=""/>
        <p:cNvGrpSpPr/>
        <p:nvPr/>
      </p:nvGrpSpPr>
      <p:grpSpPr>
        <a:xfrm>
          <a:off x="0" y="0"/>
          <a:ext cx="0" cy="0"/>
          <a:chOff x="0" y="0"/>
          <a:chExt cx="0" cy="0"/>
        </a:xfrm>
      </p:grpSpPr>
      <p:sp>
        <p:nvSpPr>
          <p:cNvPr id="2" name="Rectangle 1"/>
          <p:cNvSpPr/>
          <p:nvPr userDrawn="1"/>
        </p:nvSpPr>
        <p:spPr>
          <a:xfrm>
            <a:off x="1" y="6347637"/>
            <a:ext cx="3274828" cy="5103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Picture Placeholder 3"/>
          <p:cNvSpPr>
            <a:spLocks noGrp="1"/>
          </p:cNvSpPr>
          <p:nvPr>
            <p:ph type="pic" sz="quarter" idx="10" hasCustomPrompt="1"/>
          </p:nvPr>
        </p:nvSpPr>
        <p:spPr>
          <a:xfrm>
            <a:off x="1" y="0"/>
            <a:ext cx="12192000" cy="3300984"/>
          </a:xfrm>
          <a:solidFill>
            <a:schemeClr val="bg2">
              <a:lumMod val="85000"/>
            </a:schemeClr>
          </a:solidFill>
        </p:spPr>
        <p:txBody>
          <a:bodyPr lIns="182880" rIns="182880" anchor="t"/>
          <a:lstStyle>
            <a:lvl1pPr marL="0" indent="0" algn="ctr">
              <a:spcAft>
                <a:spcPts val="0"/>
              </a:spcAft>
              <a:buNone/>
              <a:defRPr baseline="0">
                <a:solidFill>
                  <a:schemeClr val="bg1"/>
                </a:solidFill>
              </a:defRPr>
            </a:lvl1pPr>
          </a:lstStyle>
          <a:p>
            <a:br>
              <a:rPr lang="en-US" dirty="0"/>
            </a:br>
            <a:r>
              <a:rPr lang="en-US" dirty="0"/>
              <a:t>Drag picture to placeholder or click icon to add from a file.</a:t>
            </a:r>
            <a:br>
              <a:rPr lang="en-US" dirty="0"/>
            </a:br>
            <a:r>
              <a:rPr lang="en-US" dirty="0"/>
              <a:t>Photo will be cropped to 960x260 pixels.</a:t>
            </a:r>
          </a:p>
        </p:txBody>
      </p:sp>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57200" y="5488944"/>
            <a:ext cx="3721608" cy="1007936"/>
          </a:xfrm>
          <a:prstGeom prst="rect">
            <a:avLst/>
          </a:prstGeom>
        </p:spPr>
      </p:pic>
      <p:sp>
        <p:nvSpPr>
          <p:cNvPr id="6" name="TextBox 5"/>
          <p:cNvSpPr txBox="1"/>
          <p:nvPr userDrawn="1"/>
        </p:nvSpPr>
        <p:spPr>
          <a:xfrm>
            <a:off x="265815" y="-496181"/>
            <a:ext cx="2432059" cy="483989"/>
          </a:xfrm>
          <a:prstGeom prst="round2SameRect">
            <a:avLst/>
          </a:prstGeom>
          <a:solidFill>
            <a:srgbClr val="F9FAF9"/>
          </a:solidFill>
          <a:ln w="6350">
            <a:solidFill>
              <a:schemeClr val="accent2"/>
            </a:solidFill>
            <a:prstDash val="solid"/>
          </a:ln>
        </p:spPr>
        <p:txBody>
          <a:bodyPr wrap="none" lIns="182880" tIns="91440" rIns="182880" bIns="182880" rtlCol="0">
            <a:spAutoFit/>
          </a:bodyPr>
          <a:lstStyle>
            <a:defPPr>
              <a:defRPr lang="en-US"/>
            </a:defPPr>
            <a:lvl1pPr>
              <a:defRPr sz="1200" b="1">
                <a:solidFill>
                  <a:schemeClr val="accent2"/>
                </a:solidFill>
              </a:defRPr>
            </a:lvl1pPr>
          </a:lstStyle>
          <a:p>
            <a:pPr lvl="0"/>
            <a:r>
              <a:rPr lang="en-US" dirty="0"/>
              <a:t>Master: Cover B with image</a:t>
            </a:r>
          </a:p>
        </p:txBody>
      </p:sp>
      <p:sp>
        <p:nvSpPr>
          <p:cNvPr id="7" name="Text Placeholder 4">
            <a:extLst>
              <a:ext uri="{FF2B5EF4-FFF2-40B4-BE49-F238E27FC236}">
                <a16:creationId xmlns:a16="http://schemas.microsoft.com/office/drawing/2014/main" id="{59602185-155F-114D-ABC9-23953F6B44C7}"/>
              </a:ext>
            </a:extLst>
          </p:cNvPr>
          <p:cNvSpPr>
            <a:spLocks noGrp="1"/>
          </p:cNvSpPr>
          <p:nvPr>
            <p:ph type="body" sz="quarter" idx="11" hasCustomPrompt="1"/>
          </p:nvPr>
        </p:nvSpPr>
        <p:spPr>
          <a:xfrm>
            <a:off x="6096000" y="5725684"/>
            <a:ext cx="5638800" cy="417677"/>
          </a:xfrm>
        </p:spPr>
        <p:txBody>
          <a:bodyPr anchor="b">
            <a:normAutofit/>
          </a:bodyPr>
          <a:lstStyle>
            <a:lvl1pPr marL="0" indent="0" algn="r">
              <a:buNone/>
              <a:defRPr sz="1200">
                <a:solidFill>
                  <a:schemeClr val="accent2">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optional author</a:t>
            </a:r>
          </a:p>
        </p:txBody>
      </p:sp>
    </p:spTree>
    <p:extLst>
      <p:ext uri="{BB962C8B-B14F-4D97-AF65-F5344CB8AC3E}">
        <p14:creationId xmlns:p14="http://schemas.microsoft.com/office/powerpoint/2010/main" val="991214009"/>
      </p:ext>
    </p:extLst>
  </p:cSld>
  <p:clrMapOvr>
    <a:masterClrMapping/>
  </p:clrMapOvr>
  <p:transition>
    <p:fade/>
  </p:transition>
  <p:extLst>
    <p:ext uri="{DCECCB84-F9BA-43D5-87BE-67443E8EF086}">
      <p15:sldGuideLst xmlns:p15="http://schemas.microsoft.com/office/powerpoint/2012/main">
        <p15:guide id="2" orient="horz" pos="2088">
          <p15:clr>
            <a:srgbClr val="FBAE40"/>
          </p15:clr>
        </p15:guide>
        <p15:guide id="3" orient="horz" pos="3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Autofit/>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B68F88C8-0A9A-DA43-95C8-7FE161A05352}" type="slidenum">
              <a:rPr lang="en-US" smtClean="0"/>
              <a:t>‹#›</a:t>
            </a:fld>
            <a:endParaRPr lang="en-US"/>
          </a:p>
        </p:txBody>
      </p:sp>
      <p:sp>
        <p:nvSpPr>
          <p:cNvPr id="6" name="TextBox 5"/>
          <p:cNvSpPr txBox="1"/>
          <p:nvPr userDrawn="1"/>
        </p:nvSpPr>
        <p:spPr>
          <a:xfrm>
            <a:off x="265815" y="-496181"/>
            <a:ext cx="1690677"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Title Only</a:t>
            </a:r>
            <a:endParaRPr lang="en-US" sz="1200" b="1" dirty="0">
              <a:solidFill>
                <a:schemeClr val="accent2"/>
              </a:solidFill>
            </a:endParaRPr>
          </a:p>
        </p:txBody>
      </p:sp>
      <p:sp>
        <p:nvSpPr>
          <p:cNvPr id="7" name="Text Placeholder 2">
            <a:extLst>
              <a:ext uri="{FF2B5EF4-FFF2-40B4-BE49-F238E27FC236}">
                <a16:creationId xmlns:a16="http://schemas.microsoft.com/office/drawing/2014/main" id="{273CC05F-D06D-3140-B072-F1CAE0BC36A3}"/>
              </a:ext>
            </a:extLst>
          </p:cNvPr>
          <p:cNvSpPr>
            <a:spLocks noGrp="1"/>
          </p:cNvSpPr>
          <p:nvPr>
            <p:ph type="body" sz="quarter" idx="11"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extLst>
      <p:ext uri="{BB962C8B-B14F-4D97-AF65-F5344CB8AC3E}">
        <p14:creationId xmlns:p14="http://schemas.microsoft.com/office/powerpoint/2010/main" val="15304653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ullets">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sp>
        <p:nvSpPr>
          <p:cNvPr id="7" name="Title 6"/>
          <p:cNvSpPr>
            <a:spLocks noGrp="1"/>
          </p:cNvSpPr>
          <p:nvPr>
            <p:ph type="title"/>
          </p:nvPr>
        </p:nvSpPr>
        <p:spPr/>
        <p:txBody>
          <a:bodyPr lIns="0" rIns="0" anchor="t" anchorCtr="0">
            <a:noAutofit/>
          </a:bodyPr>
          <a:lstStyle>
            <a:lvl1pPr>
              <a:defRPr b="1" baseline="0">
                <a:latin typeface="+mj-lt"/>
              </a:defRPr>
            </a:lvl1pPr>
          </a:lstStyle>
          <a:p>
            <a:r>
              <a:rPr lang="en-US"/>
              <a:t>Click to edit Master title style</a:t>
            </a:r>
            <a:endParaRPr lang="en-US" dirty="0"/>
          </a:p>
        </p:txBody>
      </p:sp>
      <p:sp>
        <p:nvSpPr>
          <p:cNvPr id="12" name="Text Placeholder 11"/>
          <p:cNvSpPr>
            <a:spLocks noGrp="1"/>
          </p:cNvSpPr>
          <p:nvPr>
            <p:ph type="body" sz="quarter" idx="10"/>
          </p:nvPr>
        </p:nvSpPr>
        <p:spPr>
          <a:xfrm>
            <a:off x="457200" y="1690688"/>
            <a:ext cx="10214658" cy="4367212"/>
          </a:xfrm>
        </p:spPr>
        <p:txBody>
          <a:bodyPr tIns="0" bIns="91440">
            <a:noAutofit/>
          </a:bodyPr>
          <a:lstStyle>
            <a:lvl1pPr>
              <a:lnSpc>
                <a:spcPct val="108000"/>
              </a:lnSpc>
              <a:spcBef>
                <a:spcPts val="0"/>
              </a:spcBef>
              <a:spcAft>
                <a:spcPts val="1600"/>
              </a:spcAft>
              <a:defRPr baseline="0">
                <a:latin typeface="+mn-lt"/>
              </a:defRPr>
            </a:lvl1pPr>
            <a:lvl2pPr>
              <a:lnSpc>
                <a:spcPct val="108000"/>
              </a:lnSpc>
              <a:spcBef>
                <a:spcPts val="0"/>
              </a:spcBef>
              <a:spcAft>
                <a:spcPts val="1600"/>
              </a:spcAft>
              <a:defRPr>
                <a:latin typeface="+mn-lt"/>
              </a:defRPr>
            </a:lvl2pPr>
            <a:lvl3pPr>
              <a:lnSpc>
                <a:spcPct val="108000"/>
              </a:lnSpc>
              <a:spcBef>
                <a:spcPts val="0"/>
              </a:spcBef>
              <a:spcAft>
                <a:spcPts val="1600"/>
              </a:spcAft>
              <a:defRPr>
                <a:latin typeface="+mn-lt"/>
              </a:defRPr>
            </a:lvl3pPr>
            <a:lvl4pPr>
              <a:lnSpc>
                <a:spcPct val="108000"/>
              </a:lnSpc>
              <a:spcBef>
                <a:spcPts val="0"/>
              </a:spcBef>
              <a:spcAft>
                <a:spcPts val="1600"/>
              </a:spcAft>
              <a:defRPr>
                <a:latin typeface="+mn-lt"/>
              </a:defRPr>
            </a:lvl4pPr>
            <a:lvl5pPr>
              <a:lnSpc>
                <a:spcPct val="108000"/>
              </a:lnSpc>
              <a:spcBef>
                <a:spcPts val="0"/>
              </a:spcBef>
              <a:spcAft>
                <a:spcPts val="1600"/>
              </a:spcAft>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265815" y="-496181"/>
            <a:ext cx="1999504"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Title + Bullets</a:t>
            </a:r>
            <a:endParaRPr lang="en-US" sz="1200" b="1" dirty="0">
              <a:solidFill>
                <a:schemeClr val="accent2"/>
              </a:solidFill>
            </a:endParaRPr>
          </a:p>
        </p:txBody>
      </p:sp>
      <p:sp>
        <p:nvSpPr>
          <p:cNvPr id="8" name="Text Placeholder 2"/>
          <p:cNvSpPr>
            <a:spLocks noGrp="1"/>
          </p:cNvSpPr>
          <p:nvPr>
            <p:ph type="body" sz="quarter" idx="11"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extLst>
      <p:ext uri="{BB962C8B-B14F-4D97-AF65-F5344CB8AC3E}">
        <p14:creationId xmlns:p14="http://schemas.microsoft.com/office/powerpoint/2010/main" val="359768134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ullets Large">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sp>
        <p:nvSpPr>
          <p:cNvPr id="9" name="Rectangle 8"/>
          <p:cNvSpPr/>
          <p:nvPr userDrawn="1"/>
        </p:nvSpPr>
        <p:spPr>
          <a:xfrm>
            <a:off x="5265861" y="812181"/>
            <a:ext cx="5908591" cy="49870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a:spLocks noGrp="1"/>
          </p:cNvSpPr>
          <p:nvPr>
            <p:ph type="title"/>
          </p:nvPr>
        </p:nvSpPr>
        <p:spPr/>
        <p:txBody>
          <a:bodyPr lIns="0" rIns="0" anchor="t" anchorCtr="0">
            <a:noAutofit/>
          </a:bodyPr>
          <a:lstStyle>
            <a:lvl1pPr>
              <a:defRPr sz="3400" baseline="0">
                <a:latin typeface="+mj-lt"/>
              </a:defRPr>
            </a:lvl1pPr>
          </a:lstStyle>
          <a:p>
            <a:r>
              <a:rPr lang="en-US"/>
              <a:t>Click to edit Master title style</a:t>
            </a:r>
            <a:endParaRPr lang="en-US" dirty="0"/>
          </a:p>
        </p:txBody>
      </p:sp>
      <p:sp>
        <p:nvSpPr>
          <p:cNvPr id="12" name="Text Placeholder 11"/>
          <p:cNvSpPr>
            <a:spLocks noGrp="1"/>
          </p:cNvSpPr>
          <p:nvPr>
            <p:ph type="body" sz="quarter" idx="10"/>
          </p:nvPr>
        </p:nvSpPr>
        <p:spPr>
          <a:xfrm>
            <a:off x="457200" y="1690688"/>
            <a:ext cx="10214658" cy="4367212"/>
          </a:xfrm>
        </p:spPr>
        <p:txBody>
          <a:bodyPr tIns="0" bIns="91440">
            <a:noAutofit/>
          </a:bodyPr>
          <a:lstStyle>
            <a:lvl1pPr marL="457200" indent="-457200">
              <a:lnSpc>
                <a:spcPct val="108000"/>
              </a:lnSpc>
              <a:spcAft>
                <a:spcPts val="1200"/>
              </a:spcAft>
              <a:defRPr sz="3200" baseline="0">
                <a:latin typeface="+mn-lt"/>
              </a:defRPr>
            </a:lvl1pPr>
            <a:lvl2pPr marL="914400" indent="-457200">
              <a:lnSpc>
                <a:spcPct val="108000"/>
              </a:lnSpc>
              <a:spcAft>
                <a:spcPts val="1200"/>
              </a:spcAft>
              <a:defRPr sz="2800" baseline="0">
                <a:latin typeface="+mn-lt"/>
              </a:defRPr>
            </a:lvl2pPr>
            <a:lvl3pPr marL="1371600" indent="-457200">
              <a:lnSpc>
                <a:spcPct val="108000"/>
              </a:lnSpc>
              <a:spcAft>
                <a:spcPts val="1200"/>
              </a:spcAft>
              <a:defRPr sz="2800" baseline="0">
                <a:latin typeface="+mn-lt"/>
              </a:defRPr>
            </a:lvl3pPr>
            <a:lvl4pPr marL="1828800" indent="-457200">
              <a:lnSpc>
                <a:spcPct val="108000"/>
              </a:lnSpc>
              <a:spcAft>
                <a:spcPts val="1200"/>
              </a:spcAft>
              <a:defRPr sz="2800" baseline="0">
                <a:latin typeface="+mn-lt"/>
              </a:defRPr>
            </a:lvl4pPr>
            <a:lvl5pPr marL="2286000" indent="-457200">
              <a:lnSpc>
                <a:spcPct val="108000"/>
              </a:lnSpc>
              <a:spcAft>
                <a:spcPts val="1200"/>
              </a:spcAft>
              <a:defRPr sz="2800" baseline="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265815" y="-496181"/>
            <a:ext cx="2470098"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Title + Large Bullets</a:t>
            </a:r>
            <a:endParaRPr lang="en-US" sz="1200" b="1" dirty="0">
              <a:solidFill>
                <a:schemeClr val="accent2"/>
              </a:solidFill>
            </a:endParaRPr>
          </a:p>
        </p:txBody>
      </p:sp>
      <p:sp>
        <p:nvSpPr>
          <p:cNvPr id="10" name="Text Placeholder 2">
            <a:extLst>
              <a:ext uri="{FF2B5EF4-FFF2-40B4-BE49-F238E27FC236}">
                <a16:creationId xmlns:a16="http://schemas.microsoft.com/office/drawing/2014/main" id="{49344CE9-DF0E-244E-9177-5BB7481879A3}"/>
              </a:ext>
            </a:extLst>
          </p:cNvPr>
          <p:cNvSpPr>
            <a:spLocks noGrp="1"/>
          </p:cNvSpPr>
          <p:nvPr>
            <p:ph type="body" sz="quarter" idx="11"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extLst>
      <p:ext uri="{BB962C8B-B14F-4D97-AF65-F5344CB8AC3E}">
        <p14:creationId xmlns:p14="http://schemas.microsoft.com/office/powerpoint/2010/main" val="408040253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igure with annotation">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sp>
        <p:nvSpPr>
          <p:cNvPr id="9" name="Rectangle 8"/>
          <p:cNvSpPr/>
          <p:nvPr userDrawn="1"/>
        </p:nvSpPr>
        <p:spPr>
          <a:xfrm>
            <a:off x="5257800" y="533400"/>
            <a:ext cx="6477000" cy="552450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457200" y="533400"/>
            <a:ext cx="3829050" cy="5524500"/>
          </a:xfrm>
        </p:spPr>
        <p:txBody>
          <a:bodyPr anchor="ctr">
            <a:normAutofit/>
          </a:bodyPr>
          <a:lstStyle>
            <a:lvl1pPr>
              <a:lnSpc>
                <a:spcPct val="100000"/>
              </a:lnSpc>
              <a:spcAft>
                <a:spcPts val="1200"/>
              </a:spcAft>
              <a:defRPr sz="2200" b="1" i="0" baseline="0">
                <a:latin typeface="+mj-lt"/>
              </a:defRPr>
            </a:lvl1pPr>
          </a:lstStyle>
          <a:p>
            <a:r>
              <a:rPr lang="en-US"/>
              <a:t>Click to edit Master title style</a:t>
            </a:r>
            <a:endParaRPr lang="en-US" dirty="0"/>
          </a:p>
        </p:txBody>
      </p:sp>
      <p:sp>
        <p:nvSpPr>
          <p:cNvPr id="10" name="TextBox 9"/>
          <p:cNvSpPr txBox="1"/>
          <p:nvPr userDrawn="1"/>
        </p:nvSpPr>
        <p:spPr>
          <a:xfrm>
            <a:off x="265815" y="-496181"/>
            <a:ext cx="2638812"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Figure with annotation</a:t>
            </a:r>
            <a:endParaRPr lang="en-US" sz="1200" b="1" dirty="0">
              <a:solidFill>
                <a:schemeClr val="accent2"/>
              </a:solidFill>
            </a:endParaRPr>
          </a:p>
        </p:txBody>
      </p:sp>
      <p:sp>
        <p:nvSpPr>
          <p:cNvPr id="3" name="Content Placeholder 2"/>
          <p:cNvSpPr>
            <a:spLocks noGrp="1"/>
          </p:cNvSpPr>
          <p:nvPr>
            <p:ph sz="quarter" idx="10"/>
          </p:nvPr>
        </p:nvSpPr>
        <p:spPr>
          <a:xfrm>
            <a:off x="5257800" y="533400"/>
            <a:ext cx="6477000" cy="5524500"/>
          </a:xfrm>
          <a:noFill/>
        </p:spPr>
        <p:txBody>
          <a:bodyPr vert="horz" lIns="0" tIns="45720" rIns="0" bIns="45720" rtlCol="0">
            <a:normAutofit/>
          </a:bodyPr>
          <a:lstStyle>
            <a:lvl1pPr marL="228600" indent="-228600">
              <a:buNone/>
              <a:defRPr lang="en-US"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lgn="ctr"/>
            <a:r>
              <a:rPr lang="en-US"/>
              <a:t>Click to edit Master text styles</a:t>
            </a:r>
          </a:p>
          <a:p>
            <a:pPr marL="0" lvl="1" indent="0" algn="ctr"/>
            <a:r>
              <a:rPr lang="en-US"/>
              <a:t>Second level</a:t>
            </a:r>
          </a:p>
        </p:txBody>
      </p:sp>
      <p:sp>
        <p:nvSpPr>
          <p:cNvPr id="8" name="Text Placeholder 2">
            <a:extLst>
              <a:ext uri="{FF2B5EF4-FFF2-40B4-BE49-F238E27FC236}">
                <a16:creationId xmlns:a16="http://schemas.microsoft.com/office/drawing/2014/main" id="{65C98F9E-B192-D84C-A126-928C54F5048C}"/>
              </a:ext>
            </a:extLst>
          </p:cNvPr>
          <p:cNvSpPr>
            <a:spLocks noGrp="1"/>
          </p:cNvSpPr>
          <p:nvPr>
            <p:ph type="body" sz="quarter" idx="11"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extLst>
      <p:ext uri="{BB962C8B-B14F-4D97-AF65-F5344CB8AC3E}">
        <p14:creationId xmlns:p14="http://schemas.microsoft.com/office/powerpoint/2010/main" val="853788104"/>
      </p:ext>
    </p:extLst>
  </p:cSld>
  <p:clrMapOvr>
    <a:masterClrMapping/>
  </p:clrMapOvr>
  <p:transition>
    <p:fade/>
  </p:transition>
  <p:extLst>
    <p:ext uri="{DCECCB84-F9BA-43D5-87BE-67443E8EF086}">
      <p15:sldGuideLst xmlns:p15="http://schemas.microsoft.com/office/powerpoint/2012/main">
        <p15:guide id="1" pos="331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9A28B4-5BA0-4091-964E-885CA2C876C9}"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9487096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igure with bullets">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sp>
        <p:nvSpPr>
          <p:cNvPr id="6" name="Title 5"/>
          <p:cNvSpPr>
            <a:spLocks noGrp="1"/>
          </p:cNvSpPr>
          <p:nvPr>
            <p:ph type="title"/>
          </p:nvPr>
        </p:nvSpPr>
        <p:spPr>
          <a:xfrm>
            <a:off x="457200" y="533400"/>
            <a:ext cx="3657600" cy="1711036"/>
          </a:xfrm>
        </p:spPr>
        <p:txBody>
          <a:bodyPr anchor="b">
            <a:noAutofit/>
          </a:bodyPr>
          <a:lstStyle>
            <a:lvl1pPr>
              <a:lnSpc>
                <a:spcPct val="100000"/>
              </a:lnSpc>
              <a:spcAft>
                <a:spcPts val="1200"/>
              </a:spcAft>
              <a:defRPr sz="2200" b="1" i="0" baseline="0">
                <a:latin typeface="+mj-lt"/>
              </a:defRPr>
            </a:lvl1pPr>
          </a:lstStyle>
          <a:p>
            <a:r>
              <a:rPr lang="en-US"/>
              <a:t>Click to edit Master title style</a:t>
            </a:r>
            <a:endParaRPr lang="en-US" dirty="0"/>
          </a:p>
        </p:txBody>
      </p:sp>
      <p:sp>
        <p:nvSpPr>
          <p:cNvPr id="3" name="Text Placeholder 2"/>
          <p:cNvSpPr>
            <a:spLocks noGrp="1"/>
          </p:cNvSpPr>
          <p:nvPr>
            <p:ph type="body" sz="quarter" idx="11"/>
          </p:nvPr>
        </p:nvSpPr>
        <p:spPr>
          <a:xfrm>
            <a:off x="457200" y="2481263"/>
            <a:ext cx="3657600" cy="3254375"/>
          </a:xfrm>
        </p:spPr>
        <p:txBody>
          <a:bodyPr>
            <a:noAutofit/>
          </a:bodyPr>
          <a:lstStyle>
            <a:lvl1pPr>
              <a:defRPr sz="2200" baseline="0">
                <a:solidFill>
                  <a:schemeClr val="tx1"/>
                </a:solidFill>
              </a:defRPr>
            </a:lvl1pPr>
            <a:lvl2pPr>
              <a:defRPr sz="2200" baseline="0">
                <a:solidFill>
                  <a:schemeClr val="tx1"/>
                </a:solidFill>
              </a:defRPr>
            </a:lvl2pPr>
            <a:lvl3pPr>
              <a:defRPr sz="2200" baseline="0">
                <a:solidFill>
                  <a:schemeClr val="tx1"/>
                </a:solidFill>
              </a:defRPr>
            </a:lvl3pPr>
            <a:lvl4pPr>
              <a:defRPr sz="2200" baseline="0">
                <a:solidFill>
                  <a:schemeClr val="tx1"/>
                </a:solidFill>
              </a:defRPr>
            </a:lvl4pPr>
            <a:lvl5pPr>
              <a:defRPr sz="2200"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userDrawn="1"/>
        </p:nvSpPr>
        <p:spPr>
          <a:xfrm>
            <a:off x="265815" y="-496181"/>
            <a:ext cx="3318584"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Figure with annotation + bullets</a:t>
            </a:r>
            <a:endParaRPr lang="en-US" sz="1200" b="1" dirty="0">
              <a:solidFill>
                <a:schemeClr val="accent2"/>
              </a:solidFill>
            </a:endParaRPr>
          </a:p>
        </p:txBody>
      </p:sp>
      <p:sp>
        <p:nvSpPr>
          <p:cNvPr id="11" name="Content Placeholder 2"/>
          <p:cNvSpPr>
            <a:spLocks noGrp="1"/>
          </p:cNvSpPr>
          <p:nvPr>
            <p:ph sz="quarter" idx="10"/>
          </p:nvPr>
        </p:nvSpPr>
        <p:spPr>
          <a:xfrm>
            <a:off x="5257800" y="533400"/>
            <a:ext cx="6477000" cy="5524500"/>
          </a:xfrm>
          <a:noFill/>
        </p:spPr>
        <p:txBody>
          <a:bodyPr vert="horz" lIns="0" tIns="45720" rIns="0" bIns="45720" rtlCol="0">
            <a:normAutofit/>
          </a:bodyPr>
          <a:lstStyle>
            <a:lvl1pPr marL="228600" indent="-228600">
              <a:buNone/>
              <a:defRPr lang="en-US" smtClean="0">
                <a:solidFill>
                  <a:schemeClr val="accent2">
                    <a:lumMod val="60000"/>
                    <a:lumOff val="40000"/>
                  </a:schemeClr>
                </a:solidFill>
              </a:defRPr>
            </a:lvl1pPr>
            <a:lvl2pPr>
              <a:defRPr lang="en-US" smtClean="0"/>
            </a:lvl2pPr>
            <a:lvl3pPr>
              <a:defRPr lang="en-US" smtClean="0"/>
            </a:lvl3pPr>
            <a:lvl4pPr>
              <a:defRPr lang="en-US" smtClean="0"/>
            </a:lvl4pPr>
            <a:lvl5pPr>
              <a:defRPr lang="en-US"/>
            </a:lvl5pPr>
          </a:lstStyle>
          <a:p>
            <a:pPr marL="0" lvl="0" indent="0" algn="ctr"/>
            <a:r>
              <a:rPr lang="en-US"/>
              <a:t>Click to edit Master text styles</a:t>
            </a:r>
          </a:p>
          <a:p>
            <a:pPr marL="0" lvl="1" indent="0" algn="ctr"/>
            <a:r>
              <a:rPr lang="en-US"/>
              <a:t>Second level</a:t>
            </a:r>
          </a:p>
        </p:txBody>
      </p:sp>
      <p:sp>
        <p:nvSpPr>
          <p:cNvPr id="8" name="Text Placeholder 2">
            <a:extLst>
              <a:ext uri="{FF2B5EF4-FFF2-40B4-BE49-F238E27FC236}">
                <a16:creationId xmlns:a16="http://schemas.microsoft.com/office/drawing/2014/main" id="{D7D7F6C5-3DA8-6043-843B-8F5B92A0628A}"/>
              </a:ext>
            </a:extLst>
          </p:cNvPr>
          <p:cNvSpPr>
            <a:spLocks noGrp="1"/>
          </p:cNvSpPr>
          <p:nvPr>
            <p:ph type="body" sz="quarter" idx="12" hasCustomPrompt="1"/>
          </p:nvPr>
        </p:nvSpPr>
        <p:spPr>
          <a:xfrm>
            <a:off x="457200" y="10511"/>
            <a:ext cx="2787943" cy="307777"/>
          </a:xfrm>
          <a:solidFill>
            <a:schemeClr val="accent1">
              <a:alpha val="5000"/>
            </a:schemeClr>
          </a:solidFill>
          <a:ln>
            <a:noFill/>
          </a:ln>
        </p:spPr>
        <p:txBody>
          <a:bodyPr wrap="none" lIns="91440" tIns="91440" rIns="91440" bIns="91440" anchor="ctr">
            <a:spAutoFit/>
          </a:bodyPr>
          <a:lstStyle>
            <a:lvl1pPr marL="0" indent="0" algn="l">
              <a:buFontTx/>
              <a:buNone/>
              <a:defRPr sz="800" b="0" cap="all" spc="100" baseline="0">
                <a:solidFill>
                  <a:schemeClr val="accent1"/>
                </a:solidFill>
                <a:latin typeface="+mj-lt"/>
              </a:defRPr>
            </a:lvl1pPr>
          </a:lstStyle>
          <a:p>
            <a:pPr lvl="0"/>
            <a:r>
              <a:rPr lang="en-US" dirty="0"/>
              <a:t>CLICK TO ADD optional SECTION HEADER</a:t>
            </a:r>
          </a:p>
        </p:txBody>
      </p:sp>
    </p:spTree>
    <p:extLst>
      <p:ext uri="{BB962C8B-B14F-4D97-AF65-F5344CB8AC3E}">
        <p14:creationId xmlns:p14="http://schemas.microsoft.com/office/powerpoint/2010/main" val="1052318835"/>
      </p:ext>
    </p:extLst>
  </p:cSld>
  <p:clrMapOvr>
    <a:masterClrMapping/>
  </p:clrMapOvr>
  <p:transition>
    <p:fade/>
  </p:transition>
  <p:extLst>
    <p:ext uri="{DCECCB84-F9BA-43D5-87BE-67443E8EF086}">
      <p15:sldGuideLst xmlns:p15="http://schemas.microsoft.com/office/powerpoint/2012/main">
        <p15:guide id="1" pos="331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gradFill>
          <a:gsLst>
            <a:gs pos="0">
              <a:schemeClr val="accent1"/>
            </a:gs>
            <a:gs pos="97000">
              <a:schemeClr val="tx2"/>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5" name="Title 4"/>
          <p:cNvSpPr>
            <a:spLocks noGrp="1"/>
          </p:cNvSpPr>
          <p:nvPr>
            <p:ph type="title" hasCustomPrompt="1"/>
          </p:nvPr>
        </p:nvSpPr>
        <p:spPr>
          <a:xfrm>
            <a:off x="457200" y="1981200"/>
            <a:ext cx="11277600" cy="2895600"/>
          </a:xfrm>
        </p:spPr>
        <p:txBody>
          <a:bodyPr anchor="ctr">
            <a:noAutofit/>
          </a:bodyPr>
          <a:lstStyle>
            <a:lvl1pPr algn="ctr">
              <a:defRPr sz="3600" baseline="0">
                <a:solidFill>
                  <a:schemeClr val="bg1"/>
                </a:solidFill>
                <a:latin typeface="+mj-lt"/>
              </a:defRPr>
            </a:lvl1pPr>
          </a:lstStyle>
          <a:p>
            <a:r>
              <a:rPr lang="en-US" dirty="0"/>
              <a:t>Click to add a divider title</a:t>
            </a:r>
          </a:p>
        </p:txBody>
      </p:sp>
      <p:pic>
        <p:nvPicPr>
          <p:cNvPr id="6" name="Picture 5"/>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7" name="TextBox 6"/>
          <p:cNvSpPr txBox="1"/>
          <p:nvPr userDrawn="1"/>
        </p:nvSpPr>
        <p:spPr>
          <a:xfrm>
            <a:off x="265815" y="-496181"/>
            <a:ext cx="1891202"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a:solidFill>
                  <a:schemeClr val="accent2"/>
                </a:solidFill>
              </a:rPr>
              <a:t>:</a:t>
            </a:r>
            <a:r>
              <a:rPr lang="en-US" sz="1200" b="1" baseline="0">
                <a:solidFill>
                  <a:schemeClr val="accent2"/>
                </a:solidFill>
              </a:rPr>
              <a:t> Divider Blue</a:t>
            </a:r>
            <a:endParaRPr lang="en-US" sz="1200" b="1" dirty="0">
              <a:solidFill>
                <a:schemeClr val="accent2"/>
              </a:solidFill>
            </a:endParaRPr>
          </a:p>
        </p:txBody>
      </p:sp>
    </p:spTree>
    <p:extLst>
      <p:ext uri="{BB962C8B-B14F-4D97-AF65-F5344CB8AC3E}">
        <p14:creationId xmlns:p14="http://schemas.microsoft.com/office/powerpoint/2010/main" val="323506791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 Dark">
    <p:bg>
      <p:bgPr>
        <a:gradFill>
          <a:gsLst>
            <a:gs pos="0">
              <a:srgbClr val="474345"/>
            </a:gs>
            <a:gs pos="100000">
              <a:schemeClr val="tx1">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5" name="Title 4"/>
          <p:cNvSpPr>
            <a:spLocks noGrp="1"/>
          </p:cNvSpPr>
          <p:nvPr>
            <p:ph type="title"/>
          </p:nvPr>
        </p:nvSpPr>
        <p:spPr>
          <a:xfrm>
            <a:off x="457200" y="1981200"/>
            <a:ext cx="11277600" cy="2895600"/>
          </a:xfrm>
        </p:spPr>
        <p:txBody>
          <a:bodyPr anchor="ctr">
            <a:noAutofit/>
          </a:bodyPr>
          <a:lstStyle>
            <a:lvl1pPr algn="ctr">
              <a:defRPr sz="3600" baseline="0">
                <a:solidFill>
                  <a:schemeClr val="bg1"/>
                </a:solidFill>
                <a:latin typeface="+mj-lt"/>
              </a:defRPr>
            </a:lvl1pPr>
          </a:lstStyle>
          <a:p>
            <a:r>
              <a:rPr lang="en-US"/>
              <a:t>Click to edit Master title style</a:t>
            </a:r>
            <a:endParaRPr lang="en-US" dirty="0"/>
          </a:p>
        </p:txBody>
      </p:sp>
      <p:pic>
        <p:nvPicPr>
          <p:cNvPr id="6" name="Picture 5"/>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7" name="TextBox 6"/>
          <p:cNvSpPr txBox="1"/>
          <p:nvPr userDrawn="1"/>
        </p:nvSpPr>
        <p:spPr>
          <a:xfrm>
            <a:off x="265815" y="-496181"/>
            <a:ext cx="1897738"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Divider Dark</a:t>
            </a:r>
            <a:endParaRPr lang="en-US" sz="1200" b="1" dirty="0">
              <a:solidFill>
                <a:schemeClr val="accent2"/>
              </a:solidFill>
            </a:endParaRPr>
          </a:p>
        </p:txBody>
      </p:sp>
      <p:sp>
        <p:nvSpPr>
          <p:cNvPr id="8" name="Oval 7"/>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Oval 8"/>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Oval 9"/>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Oval 10"/>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Oval 11"/>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TextBox 12"/>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Tree>
    <p:extLst>
      <p:ext uri="{BB962C8B-B14F-4D97-AF65-F5344CB8AC3E}">
        <p14:creationId xmlns:p14="http://schemas.microsoft.com/office/powerpoint/2010/main" val="127552262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Light">
    <p:bg>
      <p:bgPr>
        <a:solidFill>
          <a:schemeClr val="bg2">
            <a:lumMod val="95000"/>
          </a:schemeClr>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5" name="Title 4"/>
          <p:cNvSpPr>
            <a:spLocks noGrp="1"/>
          </p:cNvSpPr>
          <p:nvPr>
            <p:ph type="title"/>
          </p:nvPr>
        </p:nvSpPr>
        <p:spPr>
          <a:xfrm>
            <a:off x="457200" y="1981200"/>
            <a:ext cx="11277600" cy="2895600"/>
          </a:xfrm>
        </p:spPr>
        <p:txBody>
          <a:bodyPr anchor="ctr">
            <a:noAutofit/>
          </a:bodyPr>
          <a:lstStyle>
            <a:lvl1pPr algn="ctr">
              <a:defRPr sz="3600" baseline="0">
                <a:solidFill>
                  <a:schemeClr val="tx1"/>
                </a:solidFill>
                <a:latin typeface="+mj-lt"/>
              </a:defRPr>
            </a:lvl1pPr>
          </a:lstStyle>
          <a:p>
            <a:r>
              <a:rPr lang="en-US"/>
              <a:t>Click to edit Master title style</a:t>
            </a:r>
            <a:endParaRPr lang="en-US" dirty="0"/>
          </a:p>
        </p:txBody>
      </p:sp>
      <p:sp>
        <p:nvSpPr>
          <p:cNvPr id="6" name="TextBox 5"/>
          <p:cNvSpPr txBox="1"/>
          <p:nvPr userDrawn="1"/>
        </p:nvSpPr>
        <p:spPr>
          <a:xfrm>
            <a:off x="265815" y="-496181"/>
            <a:ext cx="1936955"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Divider Light</a:t>
            </a:r>
            <a:endParaRPr lang="en-US" sz="1200" b="1" dirty="0">
              <a:solidFill>
                <a:schemeClr val="accent2"/>
              </a:solidFill>
            </a:endParaRPr>
          </a:p>
        </p:txBody>
      </p:sp>
    </p:spTree>
    <p:extLst>
      <p:ext uri="{BB962C8B-B14F-4D97-AF65-F5344CB8AC3E}">
        <p14:creationId xmlns:p14="http://schemas.microsoft.com/office/powerpoint/2010/main" val="363865741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Light">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solidFill>
                  <a:schemeClr val="tx1"/>
                </a:solidFill>
              </a:defRPr>
            </a:lvl1pPr>
          </a:lstStyle>
          <a:p>
            <a:fld id="{B68F88C8-0A9A-DA43-95C8-7FE161A05352}" type="slidenum">
              <a:rPr lang="en-US" smtClean="0"/>
              <a:pPr/>
              <a:t>‹#›</a:t>
            </a:fld>
            <a:endParaRPr lang="en-US"/>
          </a:p>
        </p:txBody>
      </p:sp>
      <p:sp>
        <p:nvSpPr>
          <p:cNvPr id="10" name="Title 1"/>
          <p:cNvSpPr>
            <a:spLocks noGrp="1"/>
          </p:cNvSpPr>
          <p:nvPr>
            <p:ph type="title"/>
          </p:nvPr>
        </p:nvSpPr>
        <p:spPr>
          <a:xfrm>
            <a:off x="457200" y="533400"/>
            <a:ext cx="11277600" cy="1157288"/>
          </a:xfrm>
        </p:spPr>
        <p:txBody>
          <a:bodyPr anchor="t" anchorCtr="0">
            <a:noAutofit/>
          </a:bodyPr>
          <a:lstStyle/>
          <a:p>
            <a:r>
              <a:rPr lang="en-US"/>
              <a:t>Click to edit Master title style</a:t>
            </a:r>
            <a:endParaRPr lang="en-US" dirty="0"/>
          </a:p>
        </p:txBody>
      </p:sp>
      <p:sp>
        <p:nvSpPr>
          <p:cNvPr id="12" name="Content Placeholder 11"/>
          <p:cNvSpPr>
            <a:spLocks noGrp="1"/>
          </p:cNvSpPr>
          <p:nvPr>
            <p:ph sz="quarter" idx="13" hasCustomPrompt="1"/>
          </p:nvPr>
        </p:nvSpPr>
        <p:spPr>
          <a:xfrm>
            <a:off x="768096" y="1889125"/>
            <a:ext cx="10966704" cy="4035425"/>
          </a:xfrm>
        </p:spPr>
        <p:txBody>
          <a:bodyPr/>
          <a:lstStyle>
            <a:lvl1pPr marL="0" indent="0">
              <a:buNone/>
              <a:defRPr i="1" baseline="0">
                <a:solidFill>
                  <a:schemeClr val="accent2"/>
                </a:solidFill>
              </a:defRPr>
            </a:lvl1pPr>
          </a:lstStyle>
          <a:p>
            <a:pPr lvl="0"/>
            <a:r>
              <a:rPr lang="en-US" dirty="0"/>
              <a:t>Add Quote</a:t>
            </a:r>
          </a:p>
        </p:txBody>
      </p:sp>
      <p:sp>
        <p:nvSpPr>
          <p:cNvPr id="5" name="TextBox 4"/>
          <p:cNvSpPr txBox="1"/>
          <p:nvPr userDrawn="1"/>
        </p:nvSpPr>
        <p:spPr>
          <a:xfrm>
            <a:off x="265815" y="-496181"/>
            <a:ext cx="1860156"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Quote Light</a:t>
            </a:r>
          </a:p>
        </p:txBody>
      </p:sp>
    </p:spTree>
    <p:extLst>
      <p:ext uri="{BB962C8B-B14F-4D97-AF65-F5344CB8AC3E}">
        <p14:creationId xmlns:p14="http://schemas.microsoft.com/office/powerpoint/2010/main" val="37258474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Quote Dark">
    <p:bg>
      <p:bgPr>
        <a:gradFill>
          <a:gsLst>
            <a:gs pos="0">
              <a:srgbClr val="474345"/>
            </a:gs>
            <a:gs pos="100000">
              <a:schemeClr val="tx1">
                <a:lumMod val="7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n>
                  <a:solidFill>
                    <a:schemeClr val="bg1"/>
                  </a:solidFill>
                </a:ln>
              </a:defRPr>
            </a:lvl1pPr>
          </a:lstStyle>
          <a:p>
            <a:fld id="{B68F88C8-0A9A-DA43-95C8-7FE161A05352}" type="slidenum">
              <a:rPr lang="en-US" smtClean="0"/>
              <a:pPr/>
              <a:t>‹#›</a:t>
            </a:fld>
            <a:endParaRPr lang="en-US"/>
          </a:p>
        </p:txBody>
      </p:sp>
      <p:sp>
        <p:nvSpPr>
          <p:cNvPr id="6" name="Title 1"/>
          <p:cNvSpPr>
            <a:spLocks noGrp="1"/>
          </p:cNvSpPr>
          <p:nvPr>
            <p:ph type="title"/>
          </p:nvPr>
        </p:nvSpPr>
        <p:spPr>
          <a:xfrm>
            <a:off x="457200" y="533400"/>
            <a:ext cx="11277600" cy="1157288"/>
          </a:xfrm>
        </p:spPr>
        <p:txBody>
          <a:bodyPr anchor="t" anchorCtr="0">
            <a:noAutofit/>
          </a:bodyPr>
          <a:lstStyle>
            <a:lvl1pPr>
              <a:defRPr>
                <a:solidFill>
                  <a:schemeClr val="bg1"/>
                </a:solidFill>
              </a:defRPr>
            </a:lvl1pPr>
          </a:lstStyle>
          <a:p>
            <a:r>
              <a:rPr lang="en-US"/>
              <a:t>Click to edit Master title style</a:t>
            </a:r>
            <a:endParaRPr lang="en-US" dirty="0"/>
          </a:p>
        </p:txBody>
      </p:sp>
      <p:pic>
        <p:nvPicPr>
          <p:cNvPr id="7" name="Picture 6"/>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rcRect t="-24944"/>
          <a:stretch/>
        </p:blipFill>
        <p:spPr>
          <a:xfrm>
            <a:off x="320675" y="6521450"/>
            <a:ext cx="2391113" cy="102824"/>
          </a:xfrm>
          <a:prstGeom prst="rect">
            <a:avLst/>
          </a:prstGeom>
        </p:spPr>
      </p:pic>
      <p:sp>
        <p:nvSpPr>
          <p:cNvPr id="5" name="Content Placeholder 11"/>
          <p:cNvSpPr>
            <a:spLocks noGrp="1"/>
          </p:cNvSpPr>
          <p:nvPr>
            <p:ph sz="quarter" idx="13" hasCustomPrompt="1"/>
          </p:nvPr>
        </p:nvSpPr>
        <p:spPr>
          <a:xfrm>
            <a:off x="768096" y="1889125"/>
            <a:ext cx="10966704" cy="4035425"/>
          </a:xfrm>
        </p:spPr>
        <p:txBody>
          <a:bodyPr/>
          <a:lstStyle>
            <a:lvl1pPr marL="0" indent="0">
              <a:buNone/>
              <a:defRPr i="1" baseline="0">
                <a:solidFill>
                  <a:schemeClr val="accent2"/>
                </a:solidFill>
              </a:defRPr>
            </a:lvl1pPr>
          </a:lstStyle>
          <a:p>
            <a:pPr lvl="0"/>
            <a:r>
              <a:rPr lang="en-US" dirty="0"/>
              <a:t>Add Quote</a:t>
            </a:r>
          </a:p>
        </p:txBody>
      </p:sp>
      <p:sp>
        <p:nvSpPr>
          <p:cNvPr id="8" name="TextBox 7"/>
          <p:cNvSpPr txBox="1"/>
          <p:nvPr userDrawn="1"/>
        </p:nvSpPr>
        <p:spPr>
          <a:xfrm>
            <a:off x="265815" y="-496181"/>
            <a:ext cx="1820939"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Quote Dark</a:t>
            </a:r>
            <a:endParaRPr lang="en-US" sz="1200" b="1" dirty="0">
              <a:solidFill>
                <a:schemeClr val="accent2"/>
              </a:solidFill>
            </a:endParaRPr>
          </a:p>
        </p:txBody>
      </p:sp>
      <p:sp>
        <p:nvSpPr>
          <p:cNvPr id="9" name="Oval 8"/>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 name="Oval 9"/>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Oval 10"/>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Oval 11"/>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Oval 12"/>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TextBox 13"/>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Tree>
    <p:extLst>
      <p:ext uri="{BB962C8B-B14F-4D97-AF65-F5344CB8AC3E}">
        <p14:creationId xmlns:p14="http://schemas.microsoft.com/office/powerpoint/2010/main" val="85888652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8F88C8-0A9A-DA43-95C8-7FE161A05352}" type="slidenum">
              <a:rPr lang="en-US" smtClean="0"/>
              <a:t>‹#›</a:t>
            </a:fld>
            <a:endParaRPr lang="en-US"/>
          </a:p>
        </p:txBody>
      </p:sp>
      <p:sp>
        <p:nvSpPr>
          <p:cNvPr id="3" name="TextBox 2"/>
          <p:cNvSpPr txBox="1"/>
          <p:nvPr userDrawn="1"/>
        </p:nvSpPr>
        <p:spPr>
          <a:xfrm>
            <a:off x="265815" y="-496181"/>
            <a:ext cx="1415941" cy="483989"/>
          </a:xfrm>
          <a:prstGeom prst="round2SameRect">
            <a:avLst/>
          </a:prstGeom>
          <a:solidFill>
            <a:srgbClr val="F9FAF9"/>
          </a:solidFill>
          <a:ln w="6350">
            <a:solidFill>
              <a:schemeClr val="accent2"/>
            </a:solidFill>
          </a:ln>
        </p:spPr>
        <p:txBody>
          <a:bodyPr wrap="none" lIns="182880" tIns="91440" rIns="182880" bIns="182880" rtlCol="0">
            <a:spAutoFit/>
          </a:bodyPr>
          <a:lstStyle/>
          <a:p>
            <a:r>
              <a:rPr lang="en-US" sz="1200" b="1" dirty="0">
                <a:solidFill>
                  <a:schemeClr val="accent2"/>
                </a:solidFill>
              </a:rPr>
              <a:t>Master:</a:t>
            </a:r>
            <a:r>
              <a:rPr lang="en-US" sz="1200" b="1" baseline="0" dirty="0">
                <a:solidFill>
                  <a:schemeClr val="accent2"/>
                </a:solidFill>
              </a:rPr>
              <a:t> Blank</a:t>
            </a:r>
            <a:endParaRPr lang="en-US" sz="1200" b="1" dirty="0">
              <a:solidFill>
                <a:schemeClr val="accent2"/>
              </a:solidFill>
            </a:endParaRPr>
          </a:p>
        </p:txBody>
      </p:sp>
    </p:spTree>
    <p:extLst>
      <p:ext uri="{BB962C8B-B14F-4D97-AF65-F5344CB8AC3E}">
        <p14:creationId xmlns:p14="http://schemas.microsoft.com/office/powerpoint/2010/main" val="391330191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9A28B4-5BA0-4091-964E-885CA2C876C9}" type="datetimeFigureOut">
              <a:rPr lang="en-US" smtClean="0"/>
              <a:t>6/8/2022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389553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9A28B4-5BA0-4091-964E-885CA2C876C9}" type="datetimeFigureOut">
              <a:rPr lang="en-US" smtClean="0"/>
              <a:t>6/8/2022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78982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A28B4-5BA0-4091-964E-885CA2C876C9}" type="datetimeFigureOut">
              <a:rPr lang="en-US" smtClean="0"/>
              <a:t>6/8/2022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52132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A28B4-5BA0-4091-964E-885CA2C876C9}"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225640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A28B4-5BA0-4091-964E-885CA2C876C9}" type="datetimeFigureOut">
              <a:rPr lang="en-US" smtClean="0"/>
              <a:t>6/8/2022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150478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A28B4-5BA0-4091-964E-885CA2C876C9}" type="datetimeFigureOut">
              <a:rPr lang="en-US" smtClean="0"/>
              <a:t>6/8/2022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7AA11-CB53-462F-ACE6-BD53937C1FA2}" type="slidenum">
              <a:rPr lang="en-US" smtClean="0"/>
              <a:t>‹#›</a:t>
            </a:fld>
            <a:endParaRPr lang="en-US"/>
          </a:p>
        </p:txBody>
      </p:sp>
    </p:spTree>
    <p:extLst>
      <p:ext uri="{BB962C8B-B14F-4D97-AF65-F5344CB8AC3E}">
        <p14:creationId xmlns:p14="http://schemas.microsoft.com/office/powerpoint/2010/main" val="225094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5D8B8-2FC2-42C7-9B48-C24F15CF1BCC}" type="datetime1">
              <a:rPr lang="en-US" smtClean="0"/>
              <a:t>6/8/2022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A6847-FF54-4997-9E64-663FA8B5A75E}" type="slidenum">
              <a:rPr lang="en-US" smtClean="0"/>
              <a:t>‹#›</a:t>
            </a:fld>
            <a:endParaRPr lang="en-US"/>
          </a:p>
        </p:txBody>
      </p:sp>
    </p:spTree>
    <p:extLst>
      <p:ext uri="{BB962C8B-B14F-4D97-AF65-F5344CB8AC3E}">
        <p14:creationId xmlns:p14="http://schemas.microsoft.com/office/powerpoint/2010/main" val="645248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8ADB2-3439-480F-828A-343BD40BA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8C5C50-CEF0-4038-8EBF-CB13C80FA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32D1D-09BF-4804-9D12-8FB791E6E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98191-276C-495B-A44A-B9D8EBF2CD4E}" type="datetime1">
              <a:rPr lang="en-US" smtClean="0"/>
              <a:t>6/8/2022</a:t>
            </a:fld>
            <a:endParaRPr lang="en-US"/>
          </a:p>
        </p:txBody>
      </p:sp>
      <p:sp>
        <p:nvSpPr>
          <p:cNvPr id="5" name="Footer Placeholder 4">
            <a:extLst>
              <a:ext uri="{FF2B5EF4-FFF2-40B4-BE49-F238E27FC236}">
                <a16:creationId xmlns:a16="http://schemas.microsoft.com/office/drawing/2014/main" id="{D556848E-4C26-41B4-9BA1-57C17AB6B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2FC73F-5748-4602-9732-C1A2EF5D76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D4DA2-4FBE-4694-B57B-F9990517B432}" type="slidenum">
              <a:rPr lang="en-US" smtClean="0"/>
              <a:t>‹#›</a:t>
            </a:fld>
            <a:endParaRPr lang="en-US"/>
          </a:p>
        </p:txBody>
      </p:sp>
    </p:spTree>
    <p:extLst>
      <p:ext uri="{BB962C8B-B14F-4D97-AF65-F5344CB8AC3E}">
        <p14:creationId xmlns:p14="http://schemas.microsoft.com/office/powerpoint/2010/main" val="30353212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33400"/>
            <a:ext cx="11277600" cy="1157288"/>
          </a:xfrm>
          <a:prstGeom prst="rect">
            <a:avLst/>
          </a:prstGeom>
        </p:spPr>
        <p:txBody>
          <a:bodyPr vert="horz" lIns="0" tIns="45720" rIns="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423227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8991600" y="6467708"/>
            <a:ext cx="2743200" cy="209316"/>
          </a:xfrm>
          <a:prstGeom prst="rect">
            <a:avLst/>
          </a:prstGeom>
        </p:spPr>
        <p:txBody>
          <a:bodyPr vert="horz" lIns="0" tIns="0" rIns="0" bIns="0" rtlCol="0" anchor="ctr"/>
          <a:lstStyle>
            <a:lvl1pPr algn="r">
              <a:defRPr sz="1000">
                <a:solidFill>
                  <a:schemeClr val="tx1">
                    <a:tint val="75000"/>
                  </a:schemeClr>
                </a:solidFill>
                <a:latin typeface="Lato" charset="0"/>
                <a:ea typeface="Lato" charset="0"/>
                <a:cs typeface="Lato" charset="0"/>
              </a:defRPr>
            </a:lvl1pPr>
          </a:lstStyle>
          <a:p>
            <a:fld id="{B68F88C8-0A9A-DA43-95C8-7FE161A05352}" type="slidenum">
              <a:rPr lang="en-US" smtClean="0"/>
              <a:pPr/>
              <a:t>‹#›</a:t>
            </a:fld>
            <a:endParaRPr lang="en-US"/>
          </a:p>
        </p:txBody>
      </p:sp>
      <p:pic>
        <p:nvPicPr>
          <p:cNvPr id="8" name="Picture 7"/>
          <p:cNvPicPr>
            <a:picLocks noChangeAspect="1"/>
          </p:cNvPicPr>
          <p:nvPr userDrawn="1"/>
        </p:nvPicPr>
        <p:blipFill rotWithShape="1">
          <a:blip r:embed="rId15">
            <a:extLst>
              <a:ext uri="{28A0092B-C50C-407E-A947-70E740481C1C}">
                <a14:useLocalDpi xmlns:a14="http://schemas.microsoft.com/office/drawing/2010/main"/>
              </a:ext>
            </a:extLst>
          </a:blip>
          <a:srcRect l="14990" t="-24944" r="1"/>
          <a:stretch/>
        </p:blipFill>
        <p:spPr>
          <a:xfrm>
            <a:off x="320675" y="6521450"/>
            <a:ext cx="2391113" cy="102824"/>
          </a:xfrm>
          <a:prstGeom prst="rect">
            <a:avLst/>
          </a:prstGeom>
        </p:spPr>
      </p:pic>
      <p:sp>
        <p:nvSpPr>
          <p:cNvPr id="4" name="Oval 3"/>
          <p:cNvSpPr/>
          <p:nvPr userDrawn="1"/>
        </p:nvSpPr>
        <p:spPr>
          <a:xfrm>
            <a:off x="-550072" y="117081"/>
            <a:ext cx="231648" cy="2316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7" name="Oval 6"/>
          <p:cNvSpPr/>
          <p:nvPr userDrawn="1"/>
        </p:nvSpPr>
        <p:spPr>
          <a:xfrm>
            <a:off x="-550072" y="452571"/>
            <a:ext cx="231648" cy="2316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9" name="Oval 8"/>
          <p:cNvSpPr/>
          <p:nvPr userDrawn="1"/>
        </p:nvSpPr>
        <p:spPr>
          <a:xfrm>
            <a:off x="-550072" y="788061"/>
            <a:ext cx="231648" cy="2316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1" name="Oval 10"/>
          <p:cNvSpPr/>
          <p:nvPr userDrawn="1"/>
        </p:nvSpPr>
        <p:spPr>
          <a:xfrm>
            <a:off x="-550072" y="1123551"/>
            <a:ext cx="231648" cy="2316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Oval 11"/>
          <p:cNvSpPr/>
          <p:nvPr userDrawn="1"/>
        </p:nvSpPr>
        <p:spPr>
          <a:xfrm>
            <a:off x="-550072" y="1459040"/>
            <a:ext cx="231648" cy="2316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extBox 4"/>
          <p:cNvSpPr txBox="1"/>
          <p:nvPr userDrawn="1"/>
        </p:nvSpPr>
        <p:spPr>
          <a:xfrm>
            <a:off x="-888626" y="31354"/>
            <a:ext cx="338554" cy="1674497"/>
          </a:xfrm>
          <a:prstGeom prst="rect">
            <a:avLst/>
          </a:prstGeom>
          <a:noFill/>
        </p:spPr>
        <p:txBody>
          <a:bodyPr vert="vert270" wrap="none" rtlCol="0">
            <a:spAutoFit/>
          </a:bodyPr>
          <a:lstStyle/>
          <a:p>
            <a:r>
              <a:rPr lang="en-US" sz="1000" b="1" spc="0" dirty="0">
                <a:solidFill>
                  <a:schemeClr val="tx1">
                    <a:lumMod val="60000"/>
                    <a:lumOff val="40000"/>
                  </a:schemeClr>
                </a:solidFill>
              </a:rPr>
              <a:t>URBAN</a:t>
            </a:r>
            <a:r>
              <a:rPr lang="en-US" sz="1000" b="1" spc="0" baseline="0" dirty="0">
                <a:solidFill>
                  <a:schemeClr val="tx1">
                    <a:lumMod val="60000"/>
                    <a:lumOff val="40000"/>
                  </a:schemeClr>
                </a:solidFill>
              </a:rPr>
              <a:t> COLOR PALETTE</a:t>
            </a:r>
            <a:endParaRPr lang="en-US" sz="1000" b="1" spc="0" dirty="0">
              <a:solidFill>
                <a:schemeClr val="tx1">
                  <a:lumMod val="60000"/>
                  <a:lumOff val="40000"/>
                </a:schemeClr>
              </a:solidFill>
            </a:endParaRPr>
          </a:p>
        </p:txBody>
      </p:sp>
      <p:sp>
        <p:nvSpPr>
          <p:cNvPr id="13" name="TextBox 12"/>
          <p:cNvSpPr txBox="1"/>
          <p:nvPr userDrawn="1"/>
        </p:nvSpPr>
        <p:spPr>
          <a:xfrm>
            <a:off x="10489920" y="7020156"/>
            <a:ext cx="1733167" cy="246221"/>
          </a:xfrm>
          <a:prstGeom prst="rect">
            <a:avLst/>
          </a:prstGeom>
          <a:noFill/>
        </p:spPr>
        <p:txBody>
          <a:bodyPr vert="horz" wrap="none" rtlCol="0">
            <a:spAutoFit/>
          </a:bodyPr>
          <a:lstStyle/>
          <a:p>
            <a:pPr algn="r"/>
            <a:r>
              <a:rPr lang="en-US" sz="1000" b="1" spc="0" dirty="0">
                <a:solidFill>
                  <a:schemeClr val="tx1">
                    <a:lumMod val="60000"/>
                    <a:lumOff val="40000"/>
                  </a:schemeClr>
                </a:solidFill>
              </a:rPr>
              <a:t>TEMPLATE VERSION 2.2</a:t>
            </a:r>
            <a:endParaRPr lang="en-US" sz="1000" b="1" spc="0" dirty="0">
              <a:solidFill>
                <a:schemeClr val="tx1"/>
              </a:solidFill>
            </a:endParaRPr>
          </a:p>
        </p:txBody>
      </p:sp>
    </p:spTree>
    <p:extLst>
      <p:ext uri="{BB962C8B-B14F-4D97-AF65-F5344CB8AC3E}">
        <p14:creationId xmlns:p14="http://schemas.microsoft.com/office/powerpoint/2010/main" val="33002025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ransition>
    <p:fade/>
  </p:transition>
  <p:hf hdr="0" ftr="0" dt="0"/>
  <p:txStyles>
    <p:titleStyle>
      <a:lvl1pPr algn="l" defTabSz="914400" rtl="0" eaLnBrk="1" latinLnBrk="0" hangingPunct="1">
        <a:lnSpc>
          <a:spcPct val="90000"/>
        </a:lnSpc>
        <a:spcBef>
          <a:spcPct val="0"/>
        </a:spcBef>
        <a:buNone/>
        <a:defRPr sz="3400" b="1" kern="120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600"/>
        </a:spcAft>
        <a:buClr>
          <a:schemeClr val="accent1"/>
        </a:buClr>
        <a:buFont typeface="Wingdings" charset="2"/>
        <a:buChar char="§"/>
        <a:defRPr sz="22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600"/>
        </a:spcAft>
        <a:buClr>
          <a:schemeClr val="accent1"/>
        </a:buClr>
        <a:buFont typeface="Wingdings" charset="2"/>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600"/>
        </a:spcAft>
        <a:buClr>
          <a:schemeClr val="accent1"/>
        </a:buClr>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orient="horz" pos="336">
          <p15:clr>
            <a:srgbClr val="F26B43"/>
          </p15:clr>
        </p15:guide>
        <p15:guide id="5" orient="horz" pos="3816">
          <p15:clr>
            <a:srgbClr val="F26B43"/>
          </p15:clr>
        </p15:guide>
        <p15:guide id="6" pos="2592">
          <p15:clr>
            <a:srgbClr val="F26B43"/>
          </p15:clr>
        </p15:guide>
        <p15:guide id="7" pos="7392">
          <p15:clr>
            <a:srgbClr val="F26B43"/>
          </p15:clr>
        </p15:guide>
        <p15:guide id="8" orient="horz" pos="41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3.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hyperlink" Target="https://www.dropbox.com/s/iwj8kz7vuu0fqy2/Summer%20Intern%20Project%20Descriptions%202022.docx?dl=0" TargetMode="External"/><Relationship Id="rId1" Type="http://schemas.openxmlformats.org/officeDocument/2006/relationships/slideLayout" Target="../slideLayouts/slideLayout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6624"/>
            <a:ext cx="9144000" cy="1249838"/>
          </a:xfrm>
        </p:spPr>
        <p:txBody>
          <a:bodyPr>
            <a:normAutofit/>
          </a:bodyPr>
          <a:lstStyle/>
          <a:p>
            <a:r>
              <a:rPr lang="en-US" b="1" dirty="0"/>
              <a:t>NP COMPDAT</a:t>
            </a:r>
            <a:endParaRPr lang="en-US" dirty="0"/>
          </a:p>
        </p:txBody>
      </p:sp>
      <p:pic>
        <p:nvPicPr>
          <p:cNvPr id="6" name="Picture 5" descr="A close up of a logo&#10;&#10;Description generated with very high confidence">
            <a:extLst>
              <a:ext uri="{FF2B5EF4-FFF2-40B4-BE49-F238E27FC236}">
                <a16:creationId xmlns:a16="http://schemas.microsoft.com/office/drawing/2014/main" id="{7AD00086-8D54-43C3-AA13-B80A9A77A06E}"/>
              </a:ext>
            </a:extLst>
          </p:cNvPr>
          <p:cNvPicPr/>
          <p:nvPr/>
        </p:nvPicPr>
        <p:blipFill>
          <a:blip r:embed="rId2">
            <a:extLst>
              <a:ext uri="{28A0092B-C50C-407E-A947-70E740481C1C}">
                <a14:useLocalDpi xmlns:a14="http://schemas.microsoft.com/office/drawing/2010/main" val="0"/>
              </a:ext>
            </a:extLst>
          </a:blip>
          <a:stretch>
            <a:fillRect/>
          </a:stretch>
        </p:blipFill>
        <p:spPr>
          <a:xfrm>
            <a:off x="4874895" y="1564959"/>
            <a:ext cx="2442210" cy="2178050"/>
          </a:xfrm>
          <a:prstGeom prst="rect">
            <a:avLst/>
          </a:prstGeom>
        </p:spPr>
      </p:pic>
      <p:sp>
        <p:nvSpPr>
          <p:cNvPr id="7" name="Title 3">
            <a:extLst>
              <a:ext uri="{FF2B5EF4-FFF2-40B4-BE49-F238E27FC236}">
                <a16:creationId xmlns:a16="http://schemas.microsoft.com/office/drawing/2014/main" id="{A833131F-18CC-494F-A9EA-F8D93D4A503E}"/>
              </a:ext>
            </a:extLst>
          </p:cNvPr>
          <p:cNvSpPr txBox="1">
            <a:spLocks/>
          </p:cNvSpPr>
          <p:nvPr/>
        </p:nvSpPr>
        <p:spPr>
          <a:xfrm>
            <a:off x="1524000" y="3633952"/>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Open data built from: </a:t>
            </a:r>
          </a:p>
          <a:p>
            <a:endParaRPr lang="en-US" sz="3200" b="1" dirty="0"/>
          </a:p>
          <a:p>
            <a:r>
              <a:rPr lang="en-US" sz="3200" b="1" dirty="0"/>
              <a:t>IRS 990 Part VII: </a:t>
            </a:r>
            <a:r>
              <a:rPr lang="en-US" sz="3200" dirty="0"/>
              <a:t>Directors, Trustees, and Key Employees</a:t>
            </a:r>
          </a:p>
          <a:p>
            <a:r>
              <a:rPr lang="en-US" sz="3200" b="1" dirty="0"/>
              <a:t>IRS 990 Schedule J: </a:t>
            </a:r>
            <a:r>
              <a:rPr lang="en-US" sz="3200" dirty="0"/>
              <a:t>Compensation Information</a:t>
            </a:r>
          </a:p>
        </p:txBody>
      </p:sp>
    </p:spTree>
    <p:extLst>
      <p:ext uri="{BB962C8B-B14F-4D97-AF65-F5344CB8AC3E}">
        <p14:creationId xmlns:p14="http://schemas.microsoft.com/office/powerpoint/2010/main" val="91067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312"/>
            <a:ext cx="10515600" cy="1325563"/>
          </a:xfrm>
        </p:spPr>
        <p:txBody>
          <a:bodyPr/>
          <a:lstStyle/>
          <a:p>
            <a:r>
              <a:rPr lang="en-US" dirty="0"/>
              <a:t>Official Positions (990 check-boxes)</a:t>
            </a:r>
          </a:p>
        </p:txBody>
      </p:sp>
      <p:sp>
        <p:nvSpPr>
          <p:cNvPr id="3" name="Content Placeholder 2"/>
          <p:cNvSpPr>
            <a:spLocks noGrp="1"/>
          </p:cNvSpPr>
          <p:nvPr>
            <p:ph idx="1"/>
          </p:nvPr>
        </p:nvSpPr>
        <p:spPr>
          <a:xfrm>
            <a:off x="993995" y="969235"/>
            <a:ext cx="10515600" cy="3388161"/>
          </a:xfrm>
        </p:spPr>
        <p:txBody>
          <a:bodyPr>
            <a:normAutofit/>
          </a:bodyPr>
          <a:lstStyle/>
          <a:p>
            <a:pPr marL="0" indent="0">
              <a:spcBef>
                <a:spcPts val="0"/>
              </a:spcBef>
              <a:buNone/>
            </a:pPr>
            <a:r>
              <a:rPr lang="en-US" sz="1200" b="1" dirty="0"/>
              <a:t>Board Member Individual</a:t>
            </a:r>
            <a:endParaRPr lang="en-US" sz="1200" dirty="0"/>
          </a:p>
          <a:p>
            <a:pPr marL="285750" indent="-285750">
              <a:spcBef>
                <a:spcPts val="0"/>
              </a:spcBef>
            </a:pPr>
            <a:r>
              <a:rPr lang="en-US" sz="1200" dirty="0"/>
              <a:t>Director / Trustee</a:t>
            </a:r>
          </a:p>
          <a:p>
            <a:pPr marL="285750" indent="-285750">
              <a:spcBef>
                <a:spcPts val="0"/>
              </a:spcBef>
            </a:pPr>
            <a:r>
              <a:rPr lang="en-US" sz="1200" dirty="0"/>
              <a:t>Board leadership (not a separate check-box): president, VP, treasurer, secretary</a:t>
            </a:r>
            <a:br>
              <a:rPr lang="en-US" sz="1200" dirty="0"/>
            </a:br>
            <a:endParaRPr lang="en-US" sz="1200" dirty="0"/>
          </a:p>
          <a:p>
            <a:pPr marL="0" indent="0">
              <a:spcBef>
                <a:spcPts val="0"/>
              </a:spcBef>
              <a:buNone/>
            </a:pPr>
            <a:r>
              <a:rPr lang="en-US" sz="1200" b="1" dirty="0"/>
              <a:t>Board Member Institutional</a:t>
            </a:r>
          </a:p>
          <a:p>
            <a:pPr marL="285750" indent="-285750">
              <a:spcBef>
                <a:spcPts val="0"/>
              </a:spcBef>
            </a:pPr>
            <a:r>
              <a:rPr lang="en-US" sz="1200" dirty="0"/>
              <a:t>Organization that sits on the board</a:t>
            </a:r>
            <a:br>
              <a:rPr lang="en-US" sz="1200" dirty="0"/>
            </a:br>
            <a:endParaRPr lang="en-US" sz="1200" dirty="0"/>
          </a:p>
          <a:p>
            <a:pPr marL="0" indent="0">
              <a:spcBef>
                <a:spcPts val="0"/>
              </a:spcBef>
              <a:buNone/>
            </a:pPr>
            <a:r>
              <a:rPr lang="en-US" sz="1200" b="1" dirty="0"/>
              <a:t>Officer (board leadership + top management + top finance)</a:t>
            </a:r>
          </a:p>
          <a:p>
            <a:pPr marL="285750" indent="-285750">
              <a:spcBef>
                <a:spcPts val="0"/>
              </a:spcBef>
            </a:pPr>
            <a:r>
              <a:rPr lang="en-US" sz="1200" dirty="0"/>
              <a:t>Top management</a:t>
            </a:r>
          </a:p>
          <a:p>
            <a:pPr marL="285750" indent="-285750">
              <a:spcBef>
                <a:spcPts val="0"/>
              </a:spcBef>
            </a:pPr>
            <a:r>
              <a:rPr lang="en-US" sz="1200" dirty="0"/>
              <a:t>Can include president / VP / treasurer / secretary – so ambiguous with board but </a:t>
            </a:r>
            <a:r>
              <a:rPr lang="en-US" sz="1200" b="1" dirty="0"/>
              <a:t>must be in charge of daily operations </a:t>
            </a:r>
            <a:br>
              <a:rPr lang="en-US" sz="1200" dirty="0"/>
            </a:br>
            <a:endParaRPr lang="en-US" sz="1200" dirty="0"/>
          </a:p>
          <a:p>
            <a:pPr marL="0" indent="0">
              <a:spcBef>
                <a:spcPts val="0"/>
              </a:spcBef>
              <a:buNone/>
            </a:pPr>
            <a:r>
              <a:rPr lang="en-US" sz="1200" b="1" dirty="0"/>
              <a:t>Key Employees</a:t>
            </a:r>
          </a:p>
          <a:p>
            <a:pPr marL="285750" indent="-285750">
              <a:spcBef>
                <a:spcPts val="0"/>
              </a:spcBef>
            </a:pPr>
            <a:r>
              <a:rPr lang="en-US" sz="1200" dirty="0"/>
              <a:t>Upper Management</a:t>
            </a:r>
          </a:p>
          <a:p>
            <a:pPr marL="285750" indent="-285750">
              <a:spcBef>
                <a:spcPts val="0"/>
              </a:spcBef>
            </a:pPr>
            <a:r>
              <a:rPr lang="en-US" sz="1200" dirty="0"/>
              <a:t>Can NOT be an officer (top management position)</a:t>
            </a:r>
          </a:p>
          <a:p>
            <a:pPr marL="0" indent="0">
              <a:spcBef>
                <a:spcPts val="0"/>
              </a:spcBef>
              <a:buNone/>
            </a:pPr>
            <a:endParaRPr lang="en-US" sz="1200" dirty="0"/>
          </a:p>
          <a:p>
            <a:pPr marL="0" indent="0">
              <a:spcBef>
                <a:spcPts val="0"/>
              </a:spcBef>
              <a:buNone/>
            </a:pPr>
            <a:r>
              <a:rPr lang="en-US" sz="1200" b="1" dirty="0"/>
              <a:t>Highly-Compensated Employees (top 5 reported)</a:t>
            </a:r>
          </a:p>
          <a:p>
            <a:pPr marL="285750" indent="-285750">
              <a:lnSpc>
                <a:spcPct val="120000"/>
              </a:lnSpc>
              <a:spcBef>
                <a:spcPts val="0"/>
              </a:spcBef>
            </a:pPr>
            <a:r>
              <a:rPr lang="en-US" sz="1200" dirty="0"/>
              <a:t>Highly-Paid Professionals</a:t>
            </a:r>
          </a:p>
          <a:p>
            <a:pPr marL="285750" indent="-285750">
              <a:lnSpc>
                <a:spcPct val="120000"/>
              </a:lnSpc>
              <a:spcBef>
                <a:spcPts val="0"/>
              </a:spcBef>
            </a:pPr>
            <a:r>
              <a:rPr lang="en-US" sz="1200" dirty="0"/>
              <a:t>Does not meet key employee criteria for responsibility, but has pay over $100k</a:t>
            </a:r>
          </a:p>
        </p:txBody>
      </p:sp>
      <p:pic>
        <p:nvPicPr>
          <p:cNvPr id="4" name="Picture 3">
            <a:extLst>
              <a:ext uri="{FF2B5EF4-FFF2-40B4-BE49-F238E27FC236}">
                <a16:creationId xmlns:a16="http://schemas.microsoft.com/office/drawing/2014/main" id="{9087E7C5-CCBE-44C4-8D8B-3537C0D9A39D}"/>
              </a:ext>
            </a:extLst>
          </p:cNvPr>
          <p:cNvPicPr>
            <a:picLocks noChangeAspect="1"/>
          </p:cNvPicPr>
          <p:nvPr/>
        </p:nvPicPr>
        <p:blipFill rotWithShape="1">
          <a:blip r:embed="rId2"/>
          <a:srcRect l="43849" r="37008"/>
          <a:stretch/>
        </p:blipFill>
        <p:spPr>
          <a:xfrm>
            <a:off x="9438199" y="458351"/>
            <a:ext cx="2071396" cy="3152775"/>
          </a:xfrm>
          <a:prstGeom prst="rect">
            <a:avLst/>
          </a:prstGeom>
        </p:spPr>
      </p:pic>
      <p:sp>
        <p:nvSpPr>
          <p:cNvPr id="5" name="TextBox 4">
            <a:extLst>
              <a:ext uri="{FF2B5EF4-FFF2-40B4-BE49-F238E27FC236}">
                <a16:creationId xmlns:a16="http://schemas.microsoft.com/office/drawing/2014/main" id="{3B0D46E6-E583-49A4-A9FA-4CCB84A538E5}"/>
              </a:ext>
            </a:extLst>
          </p:cNvPr>
          <p:cNvSpPr txBox="1"/>
          <p:nvPr/>
        </p:nvSpPr>
        <p:spPr>
          <a:xfrm>
            <a:off x="9112055" y="3791518"/>
            <a:ext cx="2723683" cy="1077218"/>
          </a:xfrm>
          <a:prstGeom prst="rect">
            <a:avLst/>
          </a:prstGeom>
          <a:noFill/>
        </p:spPr>
        <p:txBody>
          <a:bodyPr wrap="square" rtlCol="0">
            <a:spAutoFit/>
          </a:bodyPr>
          <a:lstStyle/>
          <a:p>
            <a:pPr algn="ctr"/>
            <a:r>
              <a:rPr lang="en-US" sz="1600" dirty="0">
                <a:solidFill>
                  <a:schemeClr val="accent4">
                    <a:lumMod val="50000"/>
                  </a:schemeClr>
                </a:solidFill>
                <a:latin typeface="Century Gothic" panose="020B0502020202020204" pitchFamily="34" charset="0"/>
              </a:rPr>
              <a:t>These are problematic because they are rarely filled out correctly so data has errors </a:t>
            </a:r>
          </a:p>
        </p:txBody>
      </p:sp>
      <p:grpSp>
        <p:nvGrpSpPr>
          <p:cNvPr id="47" name="Group 46">
            <a:extLst>
              <a:ext uri="{FF2B5EF4-FFF2-40B4-BE49-F238E27FC236}">
                <a16:creationId xmlns:a16="http://schemas.microsoft.com/office/drawing/2014/main" id="{41E81A3D-E701-427C-9619-F07E37C7C60B}"/>
              </a:ext>
            </a:extLst>
          </p:cNvPr>
          <p:cNvGrpSpPr/>
          <p:nvPr/>
        </p:nvGrpSpPr>
        <p:grpSpPr>
          <a:xfrm>
            <a:off x="3232164" y="4355778"/>
            <a:ext cx="6098448" cy="1971717"/>
            <a:chOff x="3232164" y="4355778"/>
            <a:chExt cx="6098448" cy="1971717"/>
          </a:xfrm>
        </p:grpSpPr>
        <p:grpSp>
          <p:nvGrpSpPr>
            <p:cNvPr id="48" name="Group 47">
              <a:extLst>
                <a:ext uri="{FF2B5EF4-FFF2-40B4-BE49-F238E27FC236}">
                  <a16:creationId xmlns:a16="http://schemas.microsoft.com/office/drawing/2014/main" id="{E3053CB2-F8F5-4F18-85FD-F7EAABEBBD2C}"/>
                </a:ext>
              </a:extLst>
            </p:cNvPr>
            <p:cNvGrpSpPr/>
            <p:nvPr/>
          </p:nvGrpSpPr>
          <p:grpSpPr>
            <a:xfrm>
              <a:off x="3232164" y="4355778"/>
              <a:ext cx="6098448" cy="1971717"/>
              <a:chOff x="2607013" y="4486406"/>
              <a:chExt cx="6098448" cy="1971717"/>
            </a:xfrm>
          </p:grpSpPr>
          <p:sp>
            <p:nvSpPr>
              <p:cNvPr id="50" name="Oval 49">
                <a:extLst>
                  <a:ext uri="{FF2B5EF4-FFF2-40B4-BE49-F238E27FC236}">
                    <a16:creationId xmlns:a16="http://schemas.microsoft.com/office/drawing/2014/main" id="{CC978E0B-6FE0-424C-BB8D-35A326BE0A5A}"/>
                  </a:ext>
                </a:extLst>
              </p:cNvPr>
              <p:cNvSpPr/>
              <p:nvPr/>
            </p:nvSpPr>
            <p:spPr>
              <a:xfrm>
                <a:off x="2607013" y="5009892"/>
                <a:ext cx="2728762" cy="14482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257B090-578A-4E1E-834A-02FCA595939C}"/>
                  </a:ext>
                </a:extLst>
              </p:cNvPr>
              <p:cNvSpPr/>
              <p:nvPr/>
            </p:nvSpPr>
            <p:spPr>
              <a:xfrm>
                <a:off x="3727736" y="4972950"/>
                <a:ext cx="2728762" cy="14851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6929842-768B-4A12-ADC3-1039557B6DA1}"/>
                  </a:ext>
                </a:extLst>
              </p:cNvPr>
              <p:cNvSpPr/>
              <p:nvPr/>
            </p:nvSpPr>
            <p:spPr>
              <a:xfrm>
                <a:off x="6984519" y="5134935"/>
                <a:ext cx="1720942" cy="1082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small" dirty="0">
                    <a:solidFill>
                      <a:schemeClr val="tx1"/>
                    </a:solidFill>
                    <a:latin typeface="+mj-lt"/>
                  </a:rPr>
                  <a:t>Highly-Compensated Employee</a:t>
                </a:r>
              </a:p>
            </p:txBody>
          </p:sp>
          <p:sp>
            <p:nvSpPr>
              <p:cNvPr id="53" name="TextBox 52">
                <a:extLst>
                  <a:ext uri="{FF2B5EF4-FFF2-40B4-BE49-F238E27FC236}">
                    <a16:creationId xmlns:a16="http://schemas.microsoft.com/office/drawing/2014/main" id="{6C1FC8D3-1DFE-4B78-8E1E-24CA87917D7D}"/>
                  </a:ext>
                </a:extLst>
              </p:cNvPr>
              <p:cNvSpPr txBox="1"/>
              <p:nvPr/>
            </p:nvSpPr>
            <p:spPr>
              <a:xfrm>
                <a:off x="2866329" y="5265322"/>
                <a:ext cx="821059" cy="584775"/>
              </a:xfrm>
              <a:prstGeom prst="rect">
                <a:avLst/>
              </a:prstGeom>
              <a:noFill/>
            </p:spPr>
            <p:txBody>
              <a:bodyPr wrap="none" rtlCol="0">
                <a:spAutoFit/>
              </a:bodyPr>
              <a:lstStyle/>
              <a:p>
                <a:pPr algn="ctr"/>
                <a:r>
                  <a:rPr lang="en-US" sz="1600" b="1" cap="small" dirty="0">
                    <a:solidFill>
                      <a:schemeClr val="accent2">
                        <a:lumMod val="75000"/>
                      </a:schemeClr>
                    </a:solidFill>
                    <a:latin typeface="+mj-lt"/>
                  </a:rPr>
                  <a:t>Board</a:t>
                </a:r>
                <a:br>
                  <a:rPr lang="en-US" sz="1600" b="1" cap="small" dirty="0">
                    <a:solidFill>
                      <a:schemeClr val="accent2">
                        <a:lumMod val="75000"/>
                      </a:schemeClr>
                    </a:solidFill>
                    <a:latin typeface="+mj-lt"/>
                  </a:rPr>
                </a:br>
                <a:r>
                  <a:rPr lang="en-US" sz="1600" b="1" cap="small" dirty="0">
                    <a:solidFill>
                      <a:schemeClr val="accent2">
                        <a:lumMod val="75000"/>
                      </a:schemeClr>
                    </a:solidFill>
                    <a:latin typeface="+mj-lt"/>
                  </a:rPr>
                  <a:t>Member</a:t>
                </a:r>
              </a:p>
            </p:txBody>
          </p:sp>
          <p:sp>
            <p:nvSpPr>
              <p:cNvPr id="54" name="TextBox 53">
                <a:extLst>
                  <a:ext uri="{FF2B5EF4-FFF2-40B4-BE49-F238E27FC236}">
                    <a16:creationId xmlns:a16="http://schemas.microsoft.com/office/drawing/2014/main" id="{FA2B69BA-455C-4F7B-9BE0-D69689F31D76}"/>
                  </a:ext>
                </a:extLst>
              </p:cNvPr>
              <p:cNvSpPr txBox="1"/>
              <p:nvPr/>
            </p:nvSpPr>
            <p:spPr>
              <a:xfrm>
                <a:off x="4872974" y="4486406"/>
                <a:ext cx="1153008" cy="307777"/>
              </a:xfrm>
              <a:prstGeom prst="rect">
                <a:avLst/>
              </a:prstGeom>
              <a:noFill/>
            </p:spPr>
            <p:txBody>
              <a:bodyPr wrap="none" rtlCol="0">
                <a:spAutoFit/>
              </a:bodyPr>
              <a:lstStyle/>
              <a:p>
                <a:pPr algn="ctr"/>
                <a:r>
                  <a:rPr lang="en-US" sz="1400" dirty="0">
                    <a:solidFill>
                      <a:schemeClr val="accent1">
                        <a:lumMod val="50000"/>
                      </a:schemeClr>
                    </a:solidFill>
                    <a:latin typeface="+mj-lt"/>
                  </a:rPr>
                  <a:t>Management</a:t>
                </a:r>
              </a:p>
            </p:txBody>
          </p:sp>
          <p:sp>
            <p:nvSpPr>
              <p:cNvPr id="55" name="TextBox 54">
                <a:extLst>
                  <a:ext uri="{FF2B5EF4-FFF2-40B4-BE49-F238E27FC236}">
                    <a16:creationId xmlns:a16="http://schemas.microsoft.com/office/drawing/2014/main" id="{87DEE4A9-AFCA-4980-8FC8-7BC9EC607B14}"/>
                  </a:ext>
                </a:extLst>
              </p:cNvPr>
              <p:cNvSpPr txBox="1"/>
              <p:nvPr/>
            </p:nvSpPr>
            <p:spPr>
              <a:xfrm>
                <a:off x="4136357" y="5138902"/>
                <a:ext cx="755336" cy="338554"/>
              </a:xfrm>
              <a:prstGeom prst="rect">
                <a:avLst/>
              </a:prstGeom>
              <a:noFill/>
            </p:spPr>
            <p:txBody>
              <a:bodyPr wrap="none" rtlCol="0">
                <a:spAutoFit/>
              </a:bodyPr>
              <a:lstStyle/>
              <a:p>
                <a:pPr algn="ctr"/>
                <a:r>
                  <a:rPr lang="en-US" sz="1600" b="1" cap="small" dirty="0">
                    <a:latin typeface="+mj-lt"/>
                  </a:rPr>
                  <a:t>Officer</a:t>
                </a:r>
              </a:p>
            </p:txBody>
          </p:sp>
          <p:sp>
            <p:nvSpPr>
              <p:cNvPr id="56" name="TextBox 55">
                <a:extLst>
                  <a:ext uri="{FF2B5EF4-FFF2-40B4-BE49-F238E27FC236}">
                    <a16:creationId xmlns:a16="http://schemas.microsoft.com/office/drawing/2014/main" id="{15311443-15AC-4CB2-BAD3-EC4684D06884}"/>
                  </a:ext>
                </a:extLst>
              </p:cNvPr>
              <p:cNvSpPr txBox="1"/>
              <p:nvPr/>
            </p:nvSpPr>
            <p:spPr>
              <a:xfrm>
                <a:off x="5447167" y="5362739"/>
                <a:ext cx="897938" cy="584775"/>
              </a:xfrm>
              <a:prstGeom prst="rect">
                <a:avLst/>
              </a:prstGeom>
              <a:noFill/>
            </p:spPr>
            <p:txBody>
              <a:bodyPr wrap="none" rtlCol="0">
                <a:spAutoFit/>
              </a:bodyPr>
              <a:lstStyle/>
              <a:p>
                <a:pPr algn="ctr"/>
                <a:r>
                  <a:rPr lang="en-US" sz="1600" b="1" cap="small" dirty="0">
                    <a:solidFill>
                      <a:schemeClr val="accent1">
                        <a:lumMod val="50000"/>
                      </a:schemeClr>
                    </a:solidFill>
                    <a:latin typeface="+mj-lt"/>
                  </a:rPr>
                  <a:t>Key</a:t>
                </a:r>
                <a:br>
                  <a:rPr lang="en-US" sz="1600" b="1" cap="small" dirty="0">
                    <a:solidFill>
                      <a:schemeClr val="accent1">
                        <a:lumMod val="50000"/>
                      </a:schemeClr>
                    </a:solidFill>
                    <a:latin typeface="+mj-lt"/>
                  </a:rPr>
                </a:br>
                <a:r>
                  <a:rPr lang="en-US" sz="1600" b="1" cap="small" dirty="0">
                    <a:solidFill>
                      <a:schemeClr val="accent1">
                        <a:lumMod val="50000"/>
                      </a:schemeClr>
                    </a:solidFill>
                    <a:latin typeface="+mj-lt"/>
                  </a:rPr>
                  <a:t>Employee</a:t>
                </a:r>
              </a:p>
            </p:txBody>
          </p:sp>
          <p:sp>
            <p:nvSpPr>
              <p:cNvPr id="57" name="TextBox 56">
                <a:extLst>
                  <a:ext uri="{FF2B5EF4-FFF2-40B4-BE49-F238E27FC236}">
                    <a16:creationId xmlns:a16="http://schemas.microsoft.com/office/drawing/2014/main" id="{BDC52774-A405-4388-BCF3-1CC773666ACC}"/>
                  </a:ext>
                </a:extLst>
              </p:cNvPr>
              <p:cNvSpPr txBox="1"/>
              <p:nvPr/>
            </p:nvSpPr>
            <p:spPr>
              <a:xfrm>
                <a:off x="3070909" y="4528953"/>
                <a:ext cx="715132" cy="307777"/>
              </a:xfrm>
              <a:prstGeom prst="rect">
                <a:avLst/>
              </a:prstGeom>
              <a:noFill/>
            </p:spPr>
            <p:txBody>
              <a:bodyPr wrap="none" rtlCol="0">
                <a:spAutoFit/>
              </a:bodyPr>
              <a:lstStyle/>
              <a:p>
                <a:pPr algn="ctr"/>
                <a:r>
                  <a:rPr lang="en-US" sz="1400" dirty="0">
                    <a:solidFill>
                      <a:schemeClr val="accent2">
                        <a:lumMod val="75000"/>
                      </a:schemeClr>
                    </a:solidFill>
                    <a:latin typeface="+mj-lt"/>
                  </a:rPr>
                  <a:t>Trustee</a:t>
                </a:r>
              </a:p>
            </p:txBody>
          </p:sp>
          <p:sp>
            <p:nvSpPr>
              <p:cNvPr id="58" name="TextBox 57">
                <a:extLst>
                  <a:ext uri="{FF2B5EF4-FFF2-40B4-BE49-F238E27FC236}">
                    <a16:creationId xmlns:a16="http://schemas.microsoft.com/office/drawing/2014/main" id="{F0C37C16-4E09-4952-A067-1D9DE30318A2}"/>
                  </a:ext>
                </a:extLst>
              </p:cNvPr>
              <p:cNvSpPr txBox="1"/>
              <p:nvPr/>
            </p:nvSpPr>
            <p:spPr>
              <a:xfrm>
                <a:off x="4608149" y="5509551"/>
                <a:ext cx="579005" cy="430887"/>
              </a:xfrm>
              <a:prstGeom prst="rect">
                <a:avLst/>
              </a:prstGeom>
              <a:noFill/>
            </p:spPr>
            <p:txBody>
              <a:bodyPr wrap="none" rtlCol="0">
                <a:spAutoFit/>
              </a:bodyPr>
              <a:lstStyle/>
              <a:p>
                <a:pPr algn="ctr"/>
                <a:r>
                  <a:rPr lang="en-US" sz="1100" dirty="0">
                    <a:solidFill>
                      <a:schemeClr val="accent1">
                        <a:lumMod val="50000"/>
                      </a:schemeClr>
                    </a:solidFill>
                    <a:latin typeface="+mj-lt"/>
                  </a:rPr>
                  <a:t>Top </a:t>
                </a:r>
                <a:br>
                  <a:rPr lang="en-US" sz="1100" dirty="0">
                    <a:solidFill>
                      <a:schemeClr val="accent1">
                        <a:lumMod val="50000"/>
                      </a:schemeClr>
                    </a:solidFill>
                    <a:latin typeface="+mj-lt"/>
                  </a:rPr>
                </a:br>
                <a:r>
                  <a:rPr lang="en-US" sz="1100" dirty="0">
                    <a:solidFill>
                      <a:schemeClr val="accent1">
                        <a:lumMod val="50000"/>
                      </a:schemeClr>
                    </a:solidFill>
                    <a:latin typeface="+mj-lt"/>
                  </a:rPr>
                  <a:t>MGMT</a:t>
                </a:r>
              </a:p>
            </p:txBody>
          </p:sp>
          <p:sp>
            <p:nvSpPr>
              <p:cNvPr id="59" name="TextBox 58">
                <a:extLst>
                  <a:ext uri="{FF2B5EF4-FFF2-40B4-BE49-F238E27FC236}">
                    <a16:creationId xmlns:a16="http://schemas.microsoft.com/office/drawing/2014/main" id="{158429C1-2BA9-4467-8BD9-B36BD75B77A2}"/>
                  </a:ext>
                </a:extLst>
              </p:cNvPr>
              <p:cNvSpPr txBox="1"/>
              <p:nvPr/>
            </p:nvSpPr>
            <p:spPr>
              <a:xfrm>
                <a:off x="3803099" y="5461219"/>
                <a:ext cx="729687" cy="600164"/>
              </a:xfrm>
              <a:prstGeom prst="rect">
                <a:avLst/>
              </a:prstGeom>
              <a:noFill/>
            </p:spPr>
            <p:txBody>
              <a:bodyPr wrap="none" rtlCol="0">
                <a:spAutoFit/>
              </a:bodyPr>
              <a:lstStyle/>
              <a:p>
                <a:pPr algn="ctr"/>
                <a:r>
                  <a:rPr lang="en-US" sz="1100" dirty="0">
                    <a:solidFill>
                      <a:schemeClr val="accent2">
                        <a:lumMod val="75000"/>
                      </a:schemeClr>
                    </a:solidFill>
                    <a:latin typeface="+mj-lt"/>
                  </a:rPr>
                  <a:t>Pres/VP</a:t>
                </a:r>
                <a:br>
                  <a:rPr lang="en-US" sz="1100" dirty="0">
                    <a:solidFill>
                      <a:schemeClr val="accent2">
                        <a:lumMod val="75000"/>
                      </a:schemeClr>
                    </a:solidFill>
                    <a:latin typeface="+mj-lt"/>
                  </a:rPr>
                </a:br>
                <a:r>
                  <a:rPr lang="en-US" sz="1100" dirty="0">
                    <a:solidFill>
                      <a:schemeClr val="accent2">
                        <a:lumMod val="75000"/>
                      </a:schemeClr>
                    </a:solidFill>
                    <a:latin typeface="+mj-lt"/>
                  </a:rPr>
                  <a:t>Secretary</a:t>
                </a:r>
                <a:br>
                  <a:rPr lang="en-US" sz="1100" dirty="0">
                    <a:solidFill>
                      <a:schemeClr val="accent2">
                        <a:lumMod val="75000"/>
                      </a:schemeClr>
                    </a:solidFill>
                    <a:latin typeface="+mj-lt"/>
                  </a:rPr>
                </a:br>
                <a:r>
                  <a:rPr lang="en-US" sz="1100" dirty="0">
                    <a:solidFill>
                      <a:schemeClr val="accent2">
                        <a:lumMod val="75000"/>
                      </a:schemeClr>
                    </a:solidFill>
                    <a:latin typeface="+mj-lt"/>
                  </a:rPr>
                  <a:t>Treasurer</a:t>
                </a:r>
              </a:p>
            </p:txBody>
          </p:sp>
          <p:cxnSp>
            <p:nvCxnSpPr>
              <p:cNvPr id="60" name="Straight Arrow Connector 59">
                <a:extLst>
                  <a:ext uri="{FF2B5EF4-FFF2-40B4-BE49-F238E27FC236}">
                    <a16:creationId xmlns:a16="http://schemas.microsoft.com/office/drawing/2014/main" id="{968C0E26-9A39-4D30-880E-F4FB3311254B}"/>
                  </a:ext>
                </a:extLst>
              </p:cNvPr>
              <p:cNvCxnSpPr>
                <a:stCxn id="54" idx="2"/>
                <a:endCxn id="58" idx="0"/>
              </p:cNvCxnSpPr>
              <p:nvPr/>
            </p:nvCxnSpPr>
            <p:spPr>
              <a:xfrm flipH="1">
                <a:off x="4897652" y="4794183"/>
                <a:ext cx="551826" cy="7153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F3C803B-D4DF-490F-9236-EB2BD2F4D0DA}"/>
                  </a:ext>
                </a:extLst>
              </p:cNvPr>
              <p:cNvCxnSpPr>
                <a:cxnSpLocks/>
                <a:stCxn id="54" idx="2"/>
                <a:endCxn id="56" idx="0"/>
              </p:cNvCxnSpPr>
              <p:nvPr/>
            </p:nvCxnSpPr>
            <p:spPr>
              <a:xfrm>
                <a:off x="5449478" y="4794183"/>
                <a:ext cx="446658" cy="5685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7FCB4DF-9698-45EB-9632-BBF0E5DC3A66}"/>
                  </a:ext>
                </a:extLst>
              </p:cNvPr>
              <p:cNvCxnSpPr>
                <a:cxnSpLocks/>
                <a:stCxn id="57" idx="2"/>
                <a:endCxn id="53" idx="0"/>
              </p:cNvCxnSpPr>
              <p:nvPr/>
            </p:nvCxnSpPr>
            <p:spPr>
              <a:xfrm flipH="1">
                <a:off x="3276859" y="4836730"/>
                <a:ext cx="151616" cy="42859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0CD4D1F-95BF-492D-81E2-2A3A399A050A}"/>
                  </a:ext>
                </a:extLst>
              </p:cNvPr>
              <p:cNvCxnSpPr>
                <a:cxnSpLocks/>
                <a:stCxn id="57" idx="2"/>
                <a:endCxn id="59" idx="0"/>
              </p:cNvCxnSpPr>
              <p:nvPr/>
            </p:nvCxnSpPr>
            <p:spPr>
              <a:xfrm>
                <a:off x="3428475" y="4836730"/>
                <a:ext cx="739468" cy="62448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017A8361-568D-4520-A8C1-28F66003D427}"/>
                </a:ext>
              </a:extLst>
            </p:cNvPr>
            <p:cNvSpPr txBox="1"/>
            <p:nvPr/>
          </p:nvSpPr>
          <p:spPr>
            <a:xfrm>
              <a:off x="3569940" y="5709809"/>
              <a:ext cx="864339" cy="430887"/>
            </a:xfrm>
            <a:prstGeom prst="rect">
              <a:avLst/>
            </a:prstGeom>
            <a:noFill/>
          </p:spPr>
          <p:txBody>
            <a:bodyPr wrap="none" rtlCol="0">
              <a:spAutoFit/>
            </a:bodyPr>
            <a:lstStyle/>
            <a:p>
              <a:pPr algn="ctr"/>
              <a:r>
                <a:rPr lang="en-US" sz="1100" dirty="0" err="1">
                  <a:solidFill>
                    <a:schemeClr val="accent2">
                      <a:lumMod val="75000"/>
                    </a:schemeClr>
                  </a:solidFill>
                  <a:latin typeface="+mj-lt"/>
                </a:rPr>
                <a:t>Individ</a:t>
              </a:r>
              <a:r>
                <a:rPr lang="en-US" sz="1100" dirty="0">
                  <a:solidFill>
                    <a:schemeClr val="accent2">
                      <a:lumMod val="75000"/>
                    </a:schemeClr>
                  </a:solidFill>
                  <a:latin typeface="+mj-lt"/>
                </a:rPr>
                <a:t> vs </a:t>
              </a:r>
            </a:p>
            <a:p>
              <a:pPr algn="ctr"/>
              <a:r>
                <a:rPr lang="en-US" sz="1100" dirty="0">
                  <a:solidFill>
                    <a:schemeClr val="accent2">
                      <a:lumMod val="75000"/>
                    </a:schemeClr>
                  </a:solidFill>
                  <a:latin typeface="+mj-lt"/>
                </a:rPr>
                <a:t>Institutional</a:t>
              </a:r>
            </a:p>
          </p:txBody>
        </p:sp>
      </p:grpSp>
    </p:spTree>
    <p:extLst>
      <p:ext uri="{BB962C8B-B14F-4D97-AF65-F5344CB8AC3E}">
        <p14:creationId xmlns:p14="http://schemas.microsoft.com/office/powerpoint/2010/main" val="141778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8AA828-070F-44D8-8685-225DC03797C7}"/>
              </a:ext>
            </a:extLst>
          </p:cNvPr>
          <p:cNvSpPr txBox="1"/>
          <p:nvPr/>
        </p:nvSpPr>
        <p:spPr>
          <a:xfrm>
            <a:off x="780176" y="1056702"/>
            <a:ext cx="9831897" cy="3785652"/>
          </a:xfrm>
          <a:prstGeom prst="rect">
            <a:avLst/>
          </a:prstGeom>
          <a:noFill/>
        </p:spPr>
        <p:txBody>
          <a:bodyPr wrap="square">
            <a:spAutoFit/>
          </a:bodyPr>
          <a:lstStyle/>
          <a:p>
            <a:r>
              <a:rPr lang="en-US" sz="1200" b="1" cap="all" dirty="0"/>
              <a:t>Director or trustee. </a:t>
            </a:r>
            <a:r>
              <a:rPr lang="en-US" sz="1200" dirty="0"/>
              <a:t>A “director or trustee” is a member of the organization's governing body, but only if the member has voting rights. A director or trustee that served at any time during the organization's tax year is deemed a current director or trustee. Members of advisory boards that don't exercise any governance authority over the organization aren't considered directors or trustees. An “institutional trustee” is a trustee that isn't an individual or natural person but an organization. For instance, a bank or trust company serving as the trustee of a trust is an institutional trustee. </a:t>
            </a:r>
          </a:p>
          <a:p>
            <a:endParaRPr lang="en-US" sz="1200" dirty="0"/>
          </a:p>
          <a:p>
            <a:r>
              <a:rPr lang="en-US" sz="1200" b="1" cap="all" dirty="0"/>
              <a:t>Officer. </a:t>
            </a:r>
            <a:r>
              <a:rPr lang="en-US" sz="1200" dirty="0"/>
              <a:t>An officer is a person elected or appointed to manage the organization's daily operations. An officer that served at any time during the organization's tax year is deemed a current officer. The officers of an organization are determined by reference to its organizing document, bylaws, or resolutions of its governing body, or as otherwise designated consistent with state law, but, at a minimum, include those officers required by applicable state law. Officers can include a </a:t>
            </a:r>
            <a:r>
              <a:rPr lang="en-US" sz="1200" b="1" dirty="0"/>
              <a:t>president, vice president, secretary, treasurer</a:t>
            </a:r>
            <a:r>
              <a:rPr lang="en-US" sz="1200" dirty="0"/>
              <a:t>, and, in some cases, a </a:t>
            </a:r>
            <a:r>
              <a:rPr lang="en-US" sz="1200" b="1" dirty="0"/>
              <a:t>Board Chair</a:t>
            </a:r>
            <a:r>
              <a:rPr lang="en-US" sz="1200" dirty="0"/>
              <a:t>. </a:t>
            </a:r>
          </a:p>
          <a:p>
            <a:endParaRPr lang="en-US" sz="1200" dirty="0"/>
          </a:p>
          <a:p>
            <a:r>
              <a:rPr lang="en-US" sz="1200" dirty="0"/>
              <a:t>In addition, for purposes of Form 990, including Part VII, Section A, and Schedule J (Form 990), treat as an officer the following persons, regardless of their titles. </a:t>
            </a:r>
          </a:p>
          <a:p>
            <a:endParaRPr lang="en-US" sz="1200" dirty="0"/>
          </a:p>
          <a:p>
            <a:pPr marL="228600" indent="-228600">
              <a:buFont typeface="+mj-lt"/>
              <a:buAutoNum type="arabicPeriod"/>
            </a:pPr>
            <a:r>
              <a:rPr lang="en-US" sz="1200" b="1" dirty="0"/>
              <a:t>Top management official. </a:t>
            </a:r>
            <a:r>
              <a:rPr lang="en-US" sz="1200" dirty="0"/>
              <a:t>The person who has ultimate responsibility for implementing the decisions of the governing body or for supervising the management, administration, or operation of the organization; for example, the organization's president, CEO, or executive director.</a:t>
            </a:r>
          </a:p>
          <a:p>
            <a:pPr marL="228600" indent="-228600">
              <a:buFont typeface="+mj-lt"/>
              <a:buAutoNum type="arabicPeriod"/>
            </a:pPr>
            <a:endParaRPr lang="en-US" sz="1200" dirty="0"/>
          </a:p>
          <a:p>
            <a:pPr marL="228600" indent="-228600">
              <a:buFont typeface="+mj-lt"/>
              <a:buAutoNum type="arabicPeriod"/>
            </a:pPr>
            <a:r>
              <a:rPr lang="en-US" sz="1200" b="1" dirty="0"/>
              <a:t>Top financial official. </a:t>
            </a:r>
            <a:r>
              <a:rPr lang="en-US" sz="1200" dirty="0"/>
              <a:t>The person who has ultimate responsibility for managing the organization's finances; for example, the organization's treasurer or chief financial officer. If ultimate responsibility resides with two or more individuals (for example, co-presidents or co-treasurers), who can exercise such responsibility in concert or individually, then treat all such individuals as officers. </a:t>
            </a:r>
          </a:p>
          <a:p>
            <a:endParaRPr lang="en-US" sz="1200" dirty="0"/>
          </a:p>
        </p:txBody>
      </p:sp>
      <p:sp>
        <p:nvSpPr>
          <p:cNvPr id="4" name="TextBox 3">
            <a:extLst>
              <a:ext uri="{FF2B5EF4-FFF2-40B4-BE49-F238E27FC236}">
                <a16:creationId xmlns:a16="http://schemas.microsoft.com/office/drawing/2014/main" id="{5FF389D7-1AB0-41B8-9859-0B7596EDF454}"/>
              </a:ext>
            </a:extLst>
          </p:cNvPr>
          <p:cNvSpPr txBox="1"/>
          <p:nvPr/>
        </p:nvSpPr>
        <p:spPr>
          <a:xfrm>
            <a:off x="780176" y="533482"/>
            <a:ext cx="2162772" cy="523220"/>
          </a:xfrm>
          <a:prstGeom prst="rect">
            <a:avLst/>
          </a:prstGeom>
          <a:noFill/>
        </p:spPr>
        <p:txBody>
          <a:bodyPr wrap="none" rtlCol="0">
            <a:spAutoFit/>
          </a:bodyPr>
          <a:lstStyle/>
          <a:p>
            <a:r>
              <a:rPr lang="en-US" sz="2800" dirty="0">
                <a:latin typeface="Century Gothic" panose="020B0502020202020204" pitchFamily="34" charset="0"/>
              </a:rPr>
              <a:t>POSITIONS: </a:t>
            </a:r>
          </a:p>
        </p:txBody>
      </p:sp>
      <p:grpSp>
        <p:nvGrpSpPr>
          <p:cNvPr id="5" name="Group 4">
            <a:extLst>
              <a:ext uri="{FF2B5EF4-FFF2-40B4-BE49-F238E27FC236}">
                <a16:creationId xmlns:a16="http://schemas.microsoft.com/office/drawing/2014/main" id="{6175CE65-EC71-4B26-BD4E-7661C4A25780}"/>
              </a:ext>
            </a:extLst>
          </p:cNvPr>
          <p:cNvGrpSpPr/>
          <p:nvPr/>
        </p:nvGrpSpPr>
        <p:grpSpPr>
          <a:xfrm>
            <a:off x="3129527" y="4710341"/>
            <a:ext cx="6098448" cy="1971717"/>
            <a:chOff x="2607013" y="4486406"/>
            <a:chExt cx="6098448" cy="1971717"/>
          </a:xfrm>
        </p:grpSpPr>
        <p:sp>
          <p:nvSpPr>
            <p:cNvPr id="6" name="Oval 5">
              <a:extLst>
                <a:ext uri="{FF2B5EF4-FFF2-40B4-BE49-F238E27FC236}">
                  <a16:creationId xmlns:a16="http://schemas.microsoft.com/office/drawing/2014/main" id="{6C4B103C-31C4-433E-AC1F-1414D8A29142}"/>
                </a:ext>
              </a:extLst>
            </p:cNvPr>
            <p:cNvSpPr/>
            <p:nvPr/>
          </p:nvSpPr>
          <p:spPr>
            <a:xfrm>
              <a:off x="2607013" y="5009892"/>
              <a:ext cx="2728762" cy="14482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160C3F2-6C3F-4EE5-B38E-832797C7281F}"/>
                </a:ext>
              </a:extLst>
            </p:cNvPr>
            <p:cNvSpPr/>
            <p:nvPr/>
          </p:nvSpPr>
          <p:spPr>
            <a:xfrm>
              <a:off x="3727736" y="4972950"/>
              <a:ext cx="2728762" cy="14851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7EEAAA0-3B68-413A-91D7-11EE7B2C611D}"/>
                </a:ext>
              </a:extLst>
            </p:cNvPr>
            <p:cNvSpPr/>
            <p:nvPr/>
          </p:nvSpPr>
          <p:spPr>
            <a:xfrm>
              <a:off x="6984519" y="5134935"/>
              <a:ext cx="1720942" cy="1082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small" dirty="0">
                  <a:solidFill>
                    <a:schemeClr val="tx1"/>
                  </a:solidFill>
                  <a:latin typeface="+mj-lt"/>
                </a:rPr>
                <a:t>Highly-Compensated Employee</a:t>
              </a:r>
            </a:p>
          </p:txBody>
        </p:sp>
        <p:sp>
          <p:nvSpPr>
            <p:cNvPr id="9" name="TextBox 8">
              <a:extLst>
                <a:ext uri="{FF2B5EF4-FFF2-40B4-BE49-F238E27FC236}">
                  <a16:creationId xmlns:a16="http://schemas.microsoft.com/office/drawing/2014/main" id="{5DE88271-EBD9-4A39-AADA-DDCEE89D76C1}"/>
                </a:ext>
              </a:extLst>
            </p:cNvPr>
            <p:cNvSpPr txBox="1"/>
            <p:nvPr/>
          </p:nvSpPr>
          <p:spPr>
            <a:xfrm>
              <a:off x="2796830" y="5453926"/>
              <a:ext cx="821059" cy="584775"/>
            </a:xfrm>
            <a:prstGeom prst="rect">
              <a:avLst/>
            </a:prstGeom>
            <a:noFill/>
          </p:spPr>
          <p:txBody>
            <a:bodyPr wrap="none" rtlCol="0">
              <a:spAutoFit/>
            </a:bodyPr>
            <a:lstStyle/>
            <a:p>
              <a:pPr algn="ctr"/>
              <a:r>
                <a:rPr lang="en-US" sz="1600" b="1" cap="small" dirty="0">
                  <a:solidFill>
                    <a:schemeClr val="accent2">
                      <a:lumMod val="75000"/>
                    </a:schemeClr>
                  </a:solidFill>
                  <a:latin typeface="+mj-lt"/>
                </a:rPr>
                <a:t>Board</a:t>
              </a:r>
              <a:br>
                <a:rPr lang="en-US" sz="1600" b="1" cap="small" dirty="0">
                  <a:solidFill>
                    <a:schemeClr val="accent2">
                      <a:lumMod val="75000"/>
                    </a:schemeClr>
                  </a:solidFill>
                  <a:latin typeface="+mj-lt"/>
                </a:rPr>
              </a:br>
              <a:r>
                <a:rPr lang="en-US" sz="1600" b="1" cap="small" dirty="0">
                  <a:solidFill>
                    <a:schemeClr val="accent2">
                      <a:lumMod val="75000"/>
                    </a:schemeClr>
                  </a:solidFill>
                  <a:latin typeface="+mj-lt"/>
                </a:rPr>
                <a:t>Member</a:t>
              </a:r>
            </a:p>
          </p:txBody>
        </p:sp>
        <p:sp>
          <p:nvSpPr>
            <p:cNvPr id="10" name="TextBox 9">
              <a:extLst>
                <a:ext uri="{FF2B5EF4-FFF2-40B4-BE49-F238E27FC236}">
                  <a16:creationId xmlns:a16="http://schemas.microsoft.com/office/drawing/2014/main" id="{E4905958-C4FA-439B-8CFD-D44DE89D7E5E}"/>
                </a:ext>
              </a:extLst>
            </p:cNvPr>
            <p:cNvSpPr txBox="1"/>
            <p:nvPr/>
          </p:nvSpPr>
          <p:spPr>
            <a:xfrm>
              <a:off x="4872974" y="4486406"/>
              <a:ext cx="1153008" cy="307777"/>
            </a:xfrm>
            <a:prstGeom prst="rect">
              <a:avLst/>
            </a:prstGeom>
            <a:noFill/>
          </p:spPr>
          <p:txBody>
            <a:bodyPr wrap="none" rtlCol="0">
              <a:spAutoFit/>
            </a:bodyPr>
            <a:lstStyle/>
            <a:p>
              <a:pPr algn="ctr"/>
              <a:r>
                <a:rPr lang="en-US" sz="1400" dirty="0">
                  <a:solidFill>
                    <a:schemeClr val="accent1">
                      <a:lumMod val="50000"/>
                    </a:schemeClr>
                  </a:solidFill>
                  <a:latin typeface="+mj-lt"/>
                </a:rPr>
                <a:t>Management</a:t>
              </a:r>
            </a:p>
          </p:txBody>
        </p:sp>
        <p:sp>
          <p:nvSpPr>
            <p:cNvPr id="11" name="TextBox 10">
              <a:extLst>
                <a:ext uri="{FF2B5EF4-FFF2-40B4-BE49-F238E27FC236}">
                  <a16:creationId xmlns:a16="http://schemas.microsoft.com/office/drawing/2014/main" id="{0B64B9A0-A35C-4420-B89C-DEFC53D2FDF6}"/>
                </a:ext>
              </a:extLst>
            </p:cNvPr>
            <p:cNvSpPr txBox="1"/>
            <p:nvPr/>
          </p:nvSpPr>
          <p:spPr>
            <a:xfrm>
              <a:off x="4136357" y="5138902"/>
              <a:ext cx="755336" cy="338554"/>
            </a:xfrm>
            <a:prstGeom prst="rect">
              <a:avLst/>
            </a:prstGeom>
            <a:noFill/>
          </p:spPr>
          <p:txBody>
            <a:bodyPr wrap="none" rtlCol="0">
              <a:spAutoFit/>
            </a:bodyPr>
            <a:lstStyle/>
            <a:p>
              <a:pPr algn="ctr"/>
              <a:r>
                <a:rPr lang="en-US" sz="1600" b="1" cap="small" dirty="0">
                  <a:latin typeface="+mj-lt"/>
                </a:rPr>
                <a:t>Officer</a:t>
              </a:r>
            </a:p>
          </p:txBody>
        </p:sp>
        <p:sp>
          <p:nvSpPr>
            <p:cNvPr id="12" name="TextBox 11">
              <a:extLst>
                <a:ext uri="{FF2B5EF4-FFF2-40B4-BE49-F238E27FC236}">
                  <a16:creationId xmlns:a16="http://schemas.microsoft.com/office/drawing/2014/main" id="{99455729-3182-4AB9-8E2F-008DF91CBDFE}"/>
                </a:ext>
              </a:extLst>
            </p:cNvPr>
            <p:cNvSpPr txBox="1"/>
            <p:nvPr/>
          </p:nvSpPr>
          <p:spPr>
            <a:xfrm>
              <a:off x="5447167" y="5362739"/>
              <a:ext cx="897938" cy="584775"/>
            </a:xfrm>
            <a:prstGeom prst="rect">
              <a:avLst/>
            </a:prstGeom>
            <a:noFill/>
          </p:spPr>
          <p:txBody>
            <a:bodyPr wrap="none" rtlCol="0">
              <a:spAutoFit/>
            </a:bodyPr>
            <a:lstStyle/>
            <a:p>
              <a:pPr algn="ctr"/>
              <a:r>
                <a:rPr lang="en-US" sz="1600" b="1" cap="small" dirty="0">
                  <a:solidFill>
                    <a:schemeClr val="accent1">
                      <a:lumMod val="50000"/>
                    </a:schemeClr>
                  </a:solidFill>
                  <a:latin typeface="+mj-lt"/>
                </a:rPr>
                <a:t>Key</a:t>
              </a:r>
              <a:br>
                <a:rPr lang="en-US" sz="1600" b="1" cap="small" dirty="0">
                  <a:solidFill>
                    <a:schemeClr val="accent1">
                      <a:lumMod val="50000"/>
                    </a:schemeClr>
                  </a:solidFill>
                  <a:latin typeface="+mj-lt"/>
                </a:rPr>
              </a:br>
              <a:r>
                <a:rPr lang="en-US" sz="1600" b="1" cap="small" dirty="0">
                  <a:solidFill>
                    <a:schemeClr val="accent1">
                      <a:lumMod val="50000"/>
                    </a:schemeClr>
                  </a:solidFill>
                  <a:latin typeface="+mj-lt"/>
                </a:rPr>
                <a:t>Employee</a:t>
              </a:r>
            </a:p>
          </p:txBody>
        </p:sp>
        <p:sp>
          <p:nvSpPr>
            <p:cNvPr id="13" name="TextBox 12">
              <a:extLst>
                <a:ext uri="{FF2B5EF4-FFF2-40B4-BE49-F238E27FC236}">
                  <a16:creationId xmlns:a16="http://schemas.microsoft.com/office/drawing/2014/main" id="{E45AFD23-712D-4314-8AB3-377C50510528}"/>
                </a:ext>
              </a:extLst>
            </p:cNvPr>
            <p:cNvSpPr txBox="1"/>
            <p:nvPr/>
          </p:nvSpPr>
          <p:spPr>
            <a:xfrm>
              <a:off x="3070909" y="4528953"/>
              <a:ext cx="715132" cy="307777"/>
            </a:xfrm>
            <a:prstGeom prst="rect">
              <a:avLst/>
            </a:prstGeom>
            <a:noFill/>
          </p:spPr>
          <p:txBody>
            <a:bodyPr wrap="none" rtlCol="0">
              <a:spAutoFit/>
            </a:bodyPr>
            <a:lstStyle/>
            <a:p>
              <a:pPr algn="ctr"/>
              <a:r>
                <a:rPr lang="en-US" sz="1400" dirty="0">
                  <a:solidFill>
                    <a:schemeClr val="accent2">
                      <a:lumMod val="75000"/>
                    </a:schemeClr>
                  </a:solidFill>
                  <a:latin typeface="+mj-lt"/>
                </a:rPr>
                <a:t>Trustee</a:t>
              </a:r>
            </a:p>
          </p:txBody>
        </p:sp>
        <p:sp>
          <p:nvSpPr>
            <p:cNvPr id="14" name="TextBox 13">
              <a:extLst>
                <a:ext uri="{FF2B5EF4-FFF2-40B4-BE49-F238E27FC236}">
                  <a16:creationId xmlns:a16="http://schemas.microsoft.com/office/drawing/2014/main" id="{4DC8AAD8-693E-453D-912E-01757DE7598D}"/>
                </a:ext>
              </a:extLst>
            </p:cNvPr>
            <p:cNvSpPr txBox="1"/>
            <p:nvPr/>
          </p:nvSpPr>
          <p:spPr>
            <a:xfrm>
              <a:off x="4608149" y="5509551"/>
              <a:ext cx="579005" cy="430887"/>
            </a:xfrm>
            <a:prstGeom prst="rect">
              <a:avLst/>
            </a:prstGeom>
            <a:noFill/>
          </p:spPr>
          <p:txBody>
            <a:bodyPr wrap="none" rtlCol="0">
              <a:spAutoFit/>
            </a:bodyPr>
            <a:lstStyle/>
            <a:p>
              <a:pPr algn="ctr"/>
              <a:r>
                <a:rPr lang="en-US" sz="1100" dirty="0">
                  <a:solidFill>
                    <a:schemeClr val="accent1">
                      <a:lumMod val="50000"/>
                    </a:schemeClr>
                  </a:solidFill>
                  <a:latin typeface="+mj-lt"/>
                </a:rPr>
                <a:t>Top </a:t>
              </a:r>
              <a:br>
                <a:rPr lang="en-US" sz="1100" dirty="0">
                  <a:solidFill>
                    <a:schemeClr val="accent1">
                      <a:lumMod val="50000"/>
                    </a:schemeClr>
                  </a:solidFill>
                  <a:latin typeface="+mj-lt"/>
                </a:rPr>
              </a:br>
              <a:r>
                <a:rPr lang="en-US" sz="1100" dirty="0">
                  <a:solidFill>
                    <a:schemeClr val="accent1">
                      <a:lumMod val="50000"/>
                    </a:schemeClr>
                  </a:solidFill>
                  <a:latin typeface="+mj-lt"/>
                </a:rPr>
                <a:t>MGMT</a:t>
              </a:r>
            </a:p>
          </p:txBody>
        </p:sp>
        <p:sp>
          <p:nvSpPr>
            <p:cNvPr id="15" name="TextBox 14">
              <a:extLst>
                <a:ext uri="{FF2B5EF4-FFF2-40B4-BE49-F238E27FC236}">
                  <a16:creationId xmlns:a16="http://schemas.microsoft.com/office/drawing/2014/main" id="{0530A3DC-FBA8-447C-A2D4-A0577B78009D}"/>
                </a:ext>
              </a:extLst>
            </p:cNvPr>
            <p:cNvSpPr txBox="1"/>
            <p:nvPr/>
          </p:nvSpPr>
          <p:spPr>
            <a:xfrm>
              <a:off x="3803099" y="5461219"/>
              <a:ext cx="729687" cy="600164"/>
            </a:xfrm>
            <a:prstGeom prst="rect">
              <a:avLst/>
            </a:prstGeom>
            <a:noFill/>
          </p:spPr>
          <p:txBody>
            <a:bodyPr wrap="none" rtlCol="0">
              <a:spAutoFit/>
            </a:bodyPr>
            <a:lstStyle/>
            <a:p>
              <a:pPr algn="ctr"/>
              <a:r>
                <a:rPr lang="en-US" sz="1100" dirty="0">
                  <a:solidFill>
                    <a:schemeClr val="accent2">
                      <a:lumMod val="75000"/>
                    </a:schemeClr>
                  </a:solidFill>
                  <a:latin typeface="+mj-lt"/>
                </a:rPr>
                <a:t>Pres/VP</a:t>
              </a:r>
              <a:br>
                <a:rPr lang="en-US" sz="1100" dirty="0">
                  <a:solidFill>
                    <a:schemeClr val="accent2">
                      <a:lumMod val="75000"/>
                    </a:schemeClr>
                  </a:solidFill>
                  <a:latin typeface="+mj-lt"/>
                </a:rPr>
              </a:br>
              <a:r>
                <a:rPr lang="en-US" sz="1100" dirty="0">
                  <a:solidFill>
                    <a:schemeClr val="accent2">
                      <a:lumMod val="75000"/>
                    </a:schemeClr>
                  </a:solidFill>
                  <a:latin typeface="+mj-lt"/>
                </a:rPr>
                <a:t>Secretary</a:t>
              </a:r>
              <a:br>
                <a:rPr lang="en-US" sz="1100" dirty="0">
                  <a:solidFill>
                    <a:schemeClr val="accent2">
                      <a:lumMod val="75000"/>
                    </a:schemeClr>
                  </a:solidFill>
                  <a:latin typeface="+mj-lt"/>
                </a:rPr>
              </a:br>
              <a:r>
                <a:rPr lang="en-US" sz="1100" dirty="0">
                  <a:solidFill>
                    <a:schemeClr val="accent2">
                      <a:lumMod val="75000"/>
                    </a:schemeClr>
                  </a:solidFill>
                  <a:latin typeface="+mj-lt"/>
                </a:rPr>
                <a:t>Treasurer</a:t>
              </a:r>
            </a:p>
          </p:txBody>
        </p:sp>
        <p:cxnSp>
          <p:nvCxnSpPr>
            <p:cNvPr id="16" name="Straight Arrow Connector 15">
              <a:extLst>
                <a:ext uri="{FF2B5EF4-FFF2-40B4-BE49-F238E27FC236}">
                  <a16:creationId xmlns:a16="http://schemas.microsoft.com/office/drawing/2014/main" id="{0F7E8F21-F950-4970-ABA0-6091A4FC47A2}"/>
                </a:ext>
              </a:extLst>
            </p:cNvPr>
            <p:cNvCxnSpPr>
              <a:stCxn id="10" idx="2"/>
              <a:endCxn id="14" idx="0"/>
            </p:cNvCxnSpPr>
            <p:nvPr/>
          </p:nvCxnSpPr>
          <p:spPr>
            <a:xfrm flipH="1">
              <a:off x="4897652" y="4794183"/>
              <a:ext cx="551826" cy="7153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610C44-9645-4F63-8009-7EEE5280C44B}"/>
                </a:ext>
              </a:extLst>
            </p:cNvPr>
            <p:cNvCxnSpPr>
              <a:cxnSpLocks/>
              <a:stCxn id="10" idx="2"/>
              <a:endCxn id="12" idx="0"/>
            </p:cNvCxnSpPr>
            <p:nvPr/>
          </p:nvCxnSpPr>
          <p:spPr>
            <a:xfrm>
              <a:off x="5449478" y="4794183"/>
              <a:ext cx="446658" cy="5685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9D3E9B6-0144-4B39-8478-561466EAE785}"/>
                </a:ext>
              </a:extLst>
            </p:cNvPr>
            <p:cNvCxnSpPr>
              <a:cxnSpLocks/>
              <a:stCxn id="13" idx="2"/>
              <a:endCxn id="9" idx="0"/>
            </p:cNvCxnSpPr>
            <p:nvPr/>
          </p:nvCxnSpPr>
          <p:spPr>
            <a:xfrm flipH="1">
              <a:off x="3207360" y="4836730"/>
              <a:ext cx="221115" cy="617196"/>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834763B-57D1-4FB3-BF71-39B4A839A97D}"/>
                </a:ext>
              </a:extLst>
            </p:cNvPr>
            <p:cNvCxnSpPr>
              <a:cxnSpLocks/>
              <a:stCxn id="13" idx="2"/>
              <a:endCxn id="15" idx="0"/>
            </p:cNvCxnSpPr>
            <p:nvPr/>
          </p:nvCxnSpPr>
          <p:spPr>
            <a:xfrm>
              <a:off x="3428475" y="4836730"/>
              <a:ext cx="739468" cy="62448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049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8AA828-070F-44D8-8685-225DC03797C7}"/>
              </a:ext>
            </a:extLst>
          </p:cNvPr>
          <p:cNvSpPr txBox="1"/>
          <p:nvPr/>
        </p:nvSpPr>
        <p:spPr>
          <a:xfrm>
            <a:off x="780176" y="1056702"/>
            <a:ext cx="9831897" cy="3785652"/>
          </a:xfrm>
          <a:prstGeom prst="rect">
            <a:avLst/>
          </a:prstGeom>
          <a:noFill/>
        </p:spPr>
        <p:txBody>
          <a:bodyPr wrap="square">
            <a:spAutoFit/>
          </a:bodyPr>
          <a:lstStyle/>
          <a:p>
            <a:endParaRPr lang="en-US" sz="1200" dirty="0"/>
          </a:p>
          <a:p>
            <a:r>
              <a:rPr lang="en-US" sz="1200" b="1" cap="all" dirty="0"/>
              <a:t>Key employee. </a:t>
            </a:r>
            <a:r>
              <a:rPr lang="en-US" sz="1200" dirty="0"/>
              <a:t>For purposes of Form 990, a current key employee is an employee of the organization (other than an officer, director, or trustee) who meets all three of the following tests, applied in the following order. </a:t>
            </a:r>
          </a:p>
          <a:p>
            <a:endParaRPr lang="en-US" sz="1200" dirty="0"/>
          </a:p>
          <a:p>
            <a:pPr marL="228600" indent="-228600">
              <a:buFont typeface="+mj-lt"/>
              <a:buAutoNum type="arabicPeriod"/>
            </a:pPr>
            <a:r>
              <a:rPr lang="en-US" sz="1200" b="1" dirty="0"/>
              <a:t>$150,000 Test: </a:t>
            </a:r>
            <a:r>
              <a:rPr lang="en-US" sz="1200" dirty="0"/>
              <a:t>Receives reportable compensation from the organization and all related organizations in excess of $150,000 for the calendar year ending with or within the organization's tax year. </a:t>
            </a:r>
            <a:br>
              <a:rPr lang="en-US" sz="1200" dirty="0"/>
            </a:br>
            <a:endParaRPr lang="en-US" sz="1200" dirty="0"/>
          </a:p>
          <a:p>
            <a:pPr marL="228600" indent="-228600">
              <a:buFont typeface="+mj-lt"/>
              <a:buAutoNum type="arabicPeriod"/>
            </a:pPr>
            <a:r>
              <a:rPr lang="en-US" sz="1200" b="1" dirty="0"/>
              <a:t>Responsibility Test: </a:t>
            </a:r>
            <a:r>
              <a:rPr lang="en-US" sz="1200" dirty="0"/>
              <a:t>At any time during the calendar year ending with or within the organization's tax year: </a:t>
            </a:r>
          </a:p>
          <a:p>
            <a:pPr marL="685800" lvl="1" indent="-228600">
              <a:buFont typeface="+mj-lt"/>
              <a:buAutoNum type="alphaLcParenR"/>
            </a:pPr>
            <a:r>
              <a:rPr lang="en-US" sz="1200" dirty="0"/>
              <a:t>Has responsibilities, powers, or influence over the organization as a whole that is similar to those of officers, directors, or trustees; </a:t>
            </a:r>
          </a:p>
          <a:p>
            <a:pPr marL="685800" lvl="1" indent="-228600">
              <a:buFont typeface="+mj-lt"/>
              <a:buAutoNum type="alphaLcParenR"/>
            </a:pPr>
            <a:r>
              <a:rPr lang="en-US" sz="1200" dirty="0"/>
              <a:t>Manages a discrete segment or activity of the organization that represents 10% or more of the activities, assets, income, or expenses of the organization, as compared to the organization as a whole; or </a:t>
            </a:r>
          </a:p>
          <a:p>
            <a:pPr marL="685800" lvl="1" indent="-228600">
              <a:buFont typeface="+mj-lt"/>
              <a:buAutoNum type="alphaLcParenR"/>
            </a:pPr>
            <a:r>
              <a:rPr lang="en-US" sz="1200" dirty="0"/>
              <a:t>Has or shares authority to control or determine 10% or more of the organization's capital expenditures, operating budget, or compensation for employees. </a:t>
            </a:r>
            <a:br>
              <a:rPr lang="en-US" sz="1200" dirty="0"/>
            </a:br>
            <a:endParaRPr lang="en-US" sz="1200" dirty="0"/>
          </a:p>
          <a:p>
            <a:pPr marL="228600" indent="-228600">
              <a:buFont typeface="+mj-lt"/>
              <a:buAutoNum type="arabicPeriod"/>
            </a:pPr>
            <a:r>
              <a:rPr lang="en-US" sz="1200" b="1" dirty="0"/>
              <a:t>Top 20 Test: </a:t>
            </a:r>
            <a:r>
              <a:rPr lang="en-US" sz="1200" dirty="0"/>
              <a:t>Is one of the 20 employees other than officers, directors, and trustees who satisfy the $150,000 Test and Responsibility Test with the highest reportable compensation from the organization and related organizations for the calendar year ending with or within the organization's tax year. </a:t>
            </a:r>
          </a:p>
          <a:p>
            <a:endParaRPr lang="en-US" sz="1200" dirty="0"/>
          </a:p>
          <a:p>
            <a:r>
              <a:rPr lang="en-US" sz="1200" dirty="0"/>
              <a:t>If the organization has more than 20 individuals who meet the $150,000 Test and Responsibility Test, </a:t>
            </a:r>
            <a:r>
              <a:rPr lang="en-US" sz="1200" b="1" dirty="0"/>
              <a:t>report only the 20 individuals who have the highest reportable compensation </a:t>
            </a:r>
            <a:r>
              <a:rPr lang="en-US" sz="1200" dirty="0"/>
              <a:t>from the organization and related organizations as key employees … The organization's top management official and top financial official are deemed officers rather than key employees. </a:t>
            </a:r>
          </a:p>
        </p:txBody>
      </p:sp>
      <p:sp>
        <p:nvSpPr>
          <p:cNvPr id="4" name="TextBox 3">
            <a:extLst>
              <a:ext uri="{FF2B5EF4-FFF2-40B4-BE49-F238E27FC236}">
                <a16:creationId xmlns:a16="http://schemas.microsoft.com/office/drawing/2014/main" id="{42EFC85E-D5B2-4741-AAC2-5A23BB1D8536}"/>
              </a:ext>
            </a:extLst>
          </p:cNvPr>
          <p:cNvSpPr txBox="1"/>
          <p:nvPr/>
        </p:nvSpPr>
        <p:spPr>
          <a:xfrm>
            <a:off x="780176" y="533482"/>
            <a:ext cx="2162772" cy="523220"/>
          </a:xfrm>
          <a:prstGeom prst="rect">
            <a:avLst/>
          </a:prstGeom>
          <a:noFill/>
        </p:spPr>
        <p:txBody>
          <a:bodyPr wrap="none" rtlCol="0">
            <a:spAutoFit/>
          </a:bodyPr>
          <a:lstStyle/>
          <a:p>
            <a:r>
              <a:rPr lang="en-US" sz="2800" dirty="0">
                <a:latin typeface="Century Gothic" panose="020B0502020202020204" pitchFamily="34" charset="0"/>
              </a:rPr>
              <a:t>POSITIONS: </a:t>
            </a:r>
          </a:p>
        </p:txBody>
      </p:sp>
      <p:grpSp>
        <p:nvGrpSpPr>
          <p:cNvPr id="6" name="Group 5">
            <a:extLst>
              <a:ext uri="{FF2B5EF4-FFF2-40B4-BE49-F238E27FC236}">
                <a16:creationId xmlns:a16="http://schemas.microsoft.com/office/drawing/2014/main" id="{48815BFA-D0AE-4B8D-AB85-8273EB37000B}"/>
              </a:ext>
            </a:extLst>
          </p:cNvPr>
          <p:cNvGrpSpPr/>
          <p:nvPr/>
        </p:nvGrpSpPr>
        <p:grpSpPr>
          <a:xfrm>
            <a:off x="4417152" y="4719671"/>
            <a:ext cx="6098448" cy="1971717"/>
            <a:chOff x="2607013" y="4486406"/>
            <a:chExt cx="6098448" cy="1971717"/>
          </a:xfrm>
        </p:grpSpPr>
        <p:sp>
          <p:nvSpPr>
            <p:cNvPr id="7" name="Oval 6">
              <a:extLst>
                <a:ext uri="{FF2B5EF4-FFF2-40B4-BE49-F238E27FC236}">
                  <a16:creationId xmlns:a16="http://schemas.microsoft.com/office/drawing/2014/main" id="{4ED2395A-4824-4423-9D8C-E8B6AF2BD7C5}"/>
                </a:ext>
              </a:extLst>
            </p:cNvPr>
            <p:cNvSpPr/>
            <p:nvPr/>
          </p:nvSpPr>
          <p:spPr>
            <a:xfrm>
              <a:off x="2607013" y="5009892"/>
              <a:ext cx="2728762" cy="14482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6B9F7B2-5399-4072-B2B3-8BE537B6885E}"/>
                </a:ext>
              </a:extLst>
            </p:cNvPr>
            <p:cNvSpPr/>
            <p:nvPr/>
          </p:nvSpPr>
          <p:spPr>
            <a:xfrm>
              <a:off x="3727736" y="4972950"/>
              <a:ext cx="2728762" cy="14851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0A88EF0-128B-4F4A-B0F2-3044F7F99BDF}"/>
                </a:ext>
              </a:extLst>
            </p:cNvPr>
            <p:cNvSpPr/>
            <p:nvPr/>
          </p:nvSpPr>
          <p:spPr>
            <a:xfrm>
              <a:off x="6984519" y="5134935"/>
              <a:ext cx="1720942" cy="1082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small" dirty="0">
                  <a:solidFill>
                    <a:schemeClr val="tx1"/>
                  </a:solidFill>
                  <a:latin typeface="+mj-lt"/>
                </a:rPr>
                <a:t>Highly-Compensated Employee</a:t>
              </a:r>
            </a:p>
          </p:txBody>
        </p:sp>
        <p:sp>
          <p:nvSpPr>
            <p:cNvPr id="10" name="TextBox 9">
              <a:extLst>
                <a:ext uri="{FF2B5EF4-FFF2-40B4-BE49-F238E27FC236}">
                  <a16:creationId xmlns:a16="http://schemas.microsoft.com/office/drawing/2014/main" id="{4DF092BC-B2BF-4532-91B2-256BCE8B03F9}"/>
                </a:ext>
              </a:extLst>
            </p:cNvPr>
            <p:cNvSpPr txBox="1"/>
            <p:nvPr/>
          </p:nvSpPr>
          <p:spPr>
            <a:xfrm>
              <a:off x="2796830" y="5453926"/>
              <a:ext cx="821059" cy="584775"/>
            </a:xfrm>
            <a:prstGeom prst="rect">
              <a:avLst/>
            </a:prstGeom>
            <a:noFill/>
          </p:spPr>
          <p:txBody>
            <a:bodyPr wrap="none" rtlCol="0">
              <a:spAutoFit/>
            </a:bodyPr>
            <a:lstStyle/>
            <a:p>
              <a:pPr algn="ctr"/>
              <a:r>
                <a:rPr lang="en-US" sz="1600" b="1" cap="small" dirty="0">
                  <a:solidFill>
                    <a:schemeClr val="accent2">
                      <a:lumMod val="75000"/>
                    </a:schemeClr>
                  </a:solidFill>
                  <a:latin typeface="+mj-lt"/>
                </a:rPr>
                <a:t>Board</a:t>
              </a:r>
              <a:br>
                <a:rPr lang="en-US" sz="1600" b="1" cap="small" dirty="0">
                  <a:solidFill>
                    <a:schemeClr val="accent2">
                      <a:lumMod val="75000"/>
                    </a:schemeClr>
                  </a:solidFill>
                  <a:latin typeface="+mj-lt"/>
                </a:rPr>
              </a:br>
              <a:r>
                <a:rPr lang="en-US" sz="1600" b="1" cap="small" dirty="0">
                  <a:solidFill>
                    <a:schemeClr val="accent2">
                      <a:lumMod val="75000"/>
                    </a:schemeClr>
                  </a:solidFill>
                  <a:latin typeface="+mj-lt"/>
                </a:rPr>
                <a:t>Member</a:t>
              </a:r>
            </a:p>
          </p:txBody>
        </p:sp>
        <p:sp>
          <p:nvSpPr>
            <p:cNvPr id="11" name="TextBox 10">
              <a:extLst>
                <a:ext uri="{FF2B5EF4-FFF2-40B4-BE49-F238E27FC236}">
                  <a16:creationId xmlns:a16="http://schemas.microsoft.com/office/drawing/2014/main" id="{DE05579D-DA42-4046-9600-D77C4FF686C8}"/>
                </a:ext>
              </a:extLst>
            </p:cNvPr>
            <p:cNvSpPr txBox="1"/>
            <p:nvPr/>
          </p:nvSpPr>
          <p:spPr>
            <a:xfrm>
              <a:off x="4872974" y="4486406"/>
              <a:ext cx="1153008" cy="307777"/>
            </a:xfrm>
            <a:prstGeom prst="rect">
              <a:avLst/>
            </a:prstGeom>
            <a:noFill/>
          </p:spPr>
          <p:txBody>
            <a:bodyPr wrap="none" rtlCol="0">
              <a:spAutoFit/>
            </a:bodyPr>
            <a:lstStyle/>
            <a:p>
              <a:pPr algn="ctr"/>
              <a:r>
                <a:rPr lang="en-US" sz="1400" dirty="0">
                  <a:solidFill>
                    <a:schemeClr val="accent1">
                      <a:lumMod val="50000"/>
                    </a:schemeClr>
                  </a:solidFill>
                  <a:latin typeface="+mj-lt"/>
                </a:rPr>
                <a:t>Management</a:t>
              </a:r>
            </a:p>
          </p:txBody>
        </p:sp>
        <p:sp>
          <p:nvSpPr>
            <p:cNvPr id="12" name="TextBox 11">
              <a:extLst>
                <a:ext uri="{FF2B5EF4-FFF2-40B4-BE49-F238E27FC236}">
                  <a16:creationId xmlns:a16="http://schemas.microsoft.com/office/drawing/2014/main" id="{7DA8B21D-CEB9-4D5B-9CEA-37534879304F}"/>
                </a:ext>
              </a:extLst>
            </p:cNvPr>
            <p:cNvSpPr txBox="1"/>
            <p:nvPr/>
          </p:nvSpPr>
          <p:spPr>
            <a:xfrm>
              <a:off x="4136357" y="5138902"/>
              <a:ext cx="755336" cy="338554"/>
            </a:xfrm>
            <a:prstGeom prst="rect">
              <a:avLst/>
            </a:prstGeom>
            <a:noFill/>
          </p:spPr>
          <p:txBody>
            <a:bodyPr wrap="none" rtlCol="0">
              <a:spAutoFit/>
            </a:bodyPr>
            <a:lstStyle/>
            <a:p>
              <a:pPr algn="ctr"/>
              <a:r>
                <a:rPr lang="en-US" sz="1600" b="1" cap="small" dirty="0">
                  <a:latin typeface="+mj-lt"/>
                </a:rPr>
                <a:t>Officer</a:t>
              </a:r>
            </a:p>
          </p:txBody>
        </p:sp>
        <p:sp>
          <p:nvSpPr>
            <p:cNvPr id="13" name="TextBox 12">
              <a:extLst>
                <a:ext uri="{FF2B5EF4-FFF2-40B4-BE49-F238E27FC236}">
                  <a16:creationId xmlns:a16="http://schemas.microsoft.com/office/drawing/2014/main" id="{EDDFEFFD-E869-41AB-B7D1-29A054CF55B9}"/>
                </a:ext>
              </a:extLst>
            </p:cNvPr>
            <p:cNvSpPr txBox="1"/>
            <p:nvPr/>
          </p:nvSpPr>
          <p:spPr>
            <a:xfrm>
              <a:off x="5447167" y="5362739"/>
              <a:ext cx="897938" cy="584775"/>
            </a:xfrm>
            <a:prstGeom prst="rect">
              <a:avLst/>
            </a:prstGeom>
            <a:noFill/>
          </p:spPr>
          <p:txBody>
            <a:bodyPr wrap="none" rtlCol="0">
              <a:spAutoFit/>
            </a:bodyPr>
            <a:lstStyle/>
            <a:p>
              <a:pPr algn="ctr"/>
              <a:r>
                <a:rPr lang="en-US" sz="1600" b="1" cap="small" dirty="0">
                  <a:solidFill>
                    <a:schemeClr val="accent1">
                      <a:lumMod val="50000"/>
                    </a:schemeClr>
                  </a:solidFill>
                  <a:latin typeface="+mj-lt"/>
                </a:rPr>
                <a:t>Key</a:t>
              </a:r>
              <a:br>
                <a:rPr lang="en-US" sz="1600" b="1" cap="small" dirty="0">
                  <a:solidFill>
                    <a:schemeClr val="accent1">
                      <a:lumMod val="50000"/>
                    </a:schemeClr>
                  </a:solidFill>
                  <a:latin typeface="+mj-lt"/>
                </a:rPr>
              </a:br>
              <a:r>
                <a:rPr lang="en-US" sz="1600" b="1" cap="small" dirty="0">
                  <a:solidFill>
                    <a:schemeClr val="accent1">
                      <a:lumMod val="50000"/>
                    </a:schemeClr>
                  </a:solidFill>
                  <a:latin typeface="+mj-lt"/>
                </a:rPr>
                <a:t>Employee</a:t>
              </a:r>
            </a:p>
          </p:txBody>
        </p:sp>
        <p:sp>
          <p:nvSpPr>
            <p:cNvPr id="14" name="TextBox 13">
              <a:extLst>
                <a:ext uri="{FF2B5EF4-FFF2-40B4-BE49-F238E27FC236}">
                  <a16:creationId xmlns:a16="http://schemas.microsoft.com/office/drawing/2014/main" id="{15DCE11A-FA57-4DD2-9BAB-AC7918329B03}"/>
                </a:ext>
              </a:extLst>
            </p:cNvPr>
            <p:cNvSpPr txBox="1"/>
            <p:nvPr/>
          </p:nvSpPr>
          <p:spPr>
            <a:xfrm>
              <a:off x="3070909" y="4528953"/>
              <a:ext cx="715132" cy="307777"/>
            </a:xfrm>
            <a:prstGeom prst="rect">
              <a:avLst/>
            </a:prstGeom>
            <a:noFill/>
          </p:spPr>
          <p:txBody>
            <a:bodyPr wrap="none" rtlCol="0">
              <a:spAutoFit/>
            </a:bodyPr>
            <a:lstStyle/>
            <a:p>
              <a:pPr algn="ctr"/>
              <a:r>
                <a:rPr lang="en-US" sz="1400" dirty="0">
                  <a:solidFill>
                    <a:schemeClr val="accent2">
                      <a:lumMod val="75000"/>
                    </a:schemeClr>
                  </a:solidFill>
                  <a:latin typeface="+mj-lt"/>
                </a:rPr>
                <a:t>Trustee</a:t>
              </a:r>
            </a:p>
          </p:txBody>
        </p:sp>
        <p:sp>
          <p:nvSpPr>
            <p:cNvPr id="15" name="TextBox 14">
              <a:extLst>
                <a:ext uri="{FF2B5EF4-FFF2-40B4-BE49-F238E27FC236}">
                  <a16:creationId xmlns:a16="http://schemas.microsoft.com/office/drawing/2014/main" id="{80F1546C-EC9F-4D6A-B269-4DF82972AC03}"/>
                </a:ext>
              </a:extLst>
            </p:cNvPr>
            <p:cNvSpPr txBox="1"/>
            <p:nvPr/>
          </p:nvSpPr>
          <p:spPr>
            <a:xfrm>
              <a:off x="4608149" y="5509551"/>
              <a:ext cx="579005" cy="430887"/>
            </a:xfrm>
            <a:prstGeom prst="rect">
              <a:avLst/>
            </a:prstGeom>
            <a:noFill/>
          </p:spPr>
          <p:txBody>
            <a:bodyPr wrap="none" rtlCol="0">
              <a:spAutoFit/>
            </a:bodyPr>
            <a:lstStyle/>
            <a:p>
              <a:pPr algn="ctr"/>
              <a:r>
                <a:rPr lang="en-US" sz="1100" dirty="0">
                  <a:solidFill>
                    <a:schemeClr val="accent1">
                      <a:lumMod val="50000"/>
                    </a:schemeClr>
                  </a:solidFill>
                  <a:latin typeface="+mj-lt"/>
                </a:rPr>
                <a:t>Top </a:t>
              </a:r>
              <a:br>
                <a:rPr lang="en-US" sz="1100" dirty="0">
                  <a:solidFill>
                    <a:schemeClr val="accent1">
                      <a:lumMod val="50000"/>
                    </a:schemeClr>
                  </a:solidFill>
                  <a:latin typeface="+mj-lt"/>
                </a:rPr>
              </a:br>
              <a:r>
                <a:rPr lang="en-US" sz="1100" dirty="0">
                  <a:solidFill>
                    <a:schemeClr val="accent1">
                      <a:lumMod val="50000"/>
                    </a:schemeClr>
                  </a:solidFill>
                  <a:latin typeface="+mj-lt"/>
                </a:rPr>
                <a:t>MGMT</a:t>
              </a:r>
            </a:p>
          </p:txBody>
        </p:sp>
        <p:sp>
          <p:nvSpPr>
            <p:cNvPr id="16" name="TextBox 15">
              <a:extLst>
                <a:ext uri="{FF2B5EF4-FFF2-40B4-BE49-F238E27FC236}">
                  <a16:creationId xmlns:a16="http://schemas.microsoft.com/office/drawing/2014/main" id="{6735143A-E96F-4E44-B865-3C80EB7C021A}"/>
                </a:ext>
              </a:extLst>
            </p:cNvPr>
            <p:cNvSpPr txBox="1"/>
            <p:nvPr/>
          </p:nvSpPr>
          <p:spPr>
            <a:xfrm>
              <a:off x="3803099" y="5461219"/>
              <a:ext cx="729687" cy="600164"/>
            </a:xfrm>
            <a:prstGeom prst="rect">
              <a:avLst/>
            </a:prstGeom>
            <a:noFill/>
          </p:spPr>
          <p:txBody>
            <a:bodyPr wrap="none" rtlCol="0">
              <a:spAutoFit/>
            </a:bodyPr>
            <a:lstStyle/>
            <a:p>
              <a:pPr algn="ctr"/>
              <a:r>
                <a:rPr lang="en-US" sz="1100" dirty="0">
                  <a:solidFill>
                    <a:schemeClr val="accent2">
                      <a:lumMod val="75000"/>
                    </a:schemeClr>
                  </a:solidFill>
                  <a:latin typeface="+mj-lt"/>
                </a:rPr>
                <a:t>Pres/VP</a:t>
              </a:r>
              <a:br>
                <a:rPr lang="en-US" sz="1100" dirty="0">
                  <a:solidFill>
                    <a:schemeClr val="accent2">
                      <a:lumMod val="75000"/>
                    </a:schemeClr>
                  </a:solidFill>
                  <a:latin typeface="+mj-lt"/>
                </a:rPr>
              </a:br>
              <a:r>
                <a:rPr lang="en-US" sz="1100" dirty="0">
                  <a:solidFill>
                    <a:schemeClr val="accent2">
                      <a:lumMod val="75000"/>
                    </a:schemeClr>
                  </a:solidFill>
                  <a:latin typeface="+mj-lt"/>
                </a:rPr>
                <a:t>Secretary</a:t>
              </a:r>
              <a:br>
                <a:rPr lang="en-US" sz="1100" dirty="0">
                  <a:solidFill>
                    <a:schemeClr val="accent2">
                      <a:lumMod val="75000"/>
                    </a:schemeClr>
                  </a:solidFill>
                  <a:latin typeface="+mj-lt"/>
                </a:rPr>
              </a:br>
              <a:r>
                <a:rPr lang="en-US" sz="1100" dirty="0">
                  <a:solidFill>
                    <a:schemeClr val="accent2">
                      <a:lumMod val="75000"/>
                    </a:schemeClr>
                  </a:solidFill>
                  <a:latin typeface="+mj-lt"/>
                </a:rPr>
                <a:t>Treasurer</a:t>
              </a:r>
            </a:p>
          </p:txBody>
        </p:sp>
        <p:cxnSp>
          <p:nvCxnSpPr>
            <p:cNvPr id="17" name="Straight Arrow Connector 16">
              <a:extLst>
                <a:ext uri="{FF2B5EF4-FFF2-40B4-BE49-F238E27FC236}">
                  <a16:creationId xmlns:a16="http://schemas.microsoft.com/office/drawing/2014/main" id="{0A5E0955-0ADB-4F59-8933-B26A87A13AD2}"/>
                </a:ext>
              </a:extLst>
            </p:cNvPr>
            <p:cNvCxnSpPr>
              <a:stCxn id="11" idx="2"/>
              <a:endCxn id="15" idx="0"/>
            </p:cNvCxnSpPr>
            <p:nvPr/>
          </p:nvCxnSpPr>
          <p:spPr>
            <a:xfrm flipH="1">
              <a:off x="4897652" y="4794183"/>
              <a:ext cx="551826" cy="7153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3C5A5BA-FB2E-4EF4-8A26-5F18B8E70BB6}"/>
                </a:ext>
              </a:extLst>
            </p:cNvPr>
            <p:cNvCxnSpPr>
              <a:cxnSpLocks/>
              <a:stCxn id="11" idx="2"/>
              <a:endCxn id="13" idx="0"/>
            </p:cNvCxnSpPr>
            <p:nvPr/>
          </p:nvCxnSpPr>
          <p:spPr>
            <a:xfrm>
              <a:off x="5449478" y="4794183"/>
              <a:ext cx="446658" cy="5685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622C6E-78DA-4E15-8CFD-5B72F1E8FBD5}"/>
                </a:ext>
              </a:extLst>
            </p:cNvPr>
            <p:cNvCxnSpPr>
              <a:cxnSpLocks/>
              <a:stCxn id="14" idx="2"/>
              <a:endCxn id="10" idx="0"/>
            </p:cNvCxnSpPr>
            <p:nvPr/>
          </p:nvCxnSpPr>
          <p:spPr>
            <a:xfrm flipH="1">
              <a:off x="3207360" y="4836730"/>
              <a:ext cx="221115" cy="617196"/>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0DCDEA-DC4D-491C-90A7-8F148900C8E5}"/>
                </a:ext>
              </a:extLst>
            </p:cNvPr>
            <p:cNvCxnSpPr>
              <a:cxnSpLocks/>
              <a:stCxn id="14" idx="2"/>
              <a:endCxn id="16" idx="0"/>
            </p:cNvCxnSpPr>
            <p:nvPr/>
          </p:nvCxnSpPr>
          <p:spPr>
            <a:xfrm>
              <a:off x="3428475" y="4836730"/>
              <a:ext cx="739468" cy="62448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397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0EA45-5CAC-4974-B923-A7ECF05FCF80}"/>
              </a:ext>
            </a:extLst>
          </p:cNvPr>
          <p:cNvSpPr txBox="1"/>
          <p:nvPr/>
        </p:nvSpPr>
        <p:spPr>
          <a:xfrm>
            <a:off x="780176" y="1261300"/>
            <a:ext cx="7615107" cy="2123658"/>
          </a:xfrm>
          <a:prstGeom prst="rect">
            <a:avLst/>
          </a:prstGeom>
          <a:noFill/>
        </p:spPr>
        <p:txBody>
          <a:bodyPr wrap="square">
            <a:spAutoFit/>
          </a:bodyPr>
          <a:lstStyle/>
          <a:p>
            <a:r>
              <a:rPr lang="en-US" sz="1200" b="1" cap="all" dirty="0"/>
              <a:t>Five highest compensated employees. </a:t>
            </a:r>
            <a:r>
              <a:rPr lang="en-US" sz="1200" dirty="0"/>
              <a:t>The organization is required to enter its current </a:t>
            </a:r>
            <a:r>
              <a:rPr lang="en-US" sz="1200" b="1" dirty="0"/>
              <a:t>five highest compensated employees </a:t>
            </a:r>
            <a:r>
              <a:rPr lang="en-US" sz="1200" dirty="0"/>
              <a:t>whose reportable compensation combined from the organization and related organizations is </a:t>
            </a:r>
            <a:r>
              <a:rPr lang="en-US" sz="1200" b="1" dirty="0"/>
              <a:t>greater than $100,000</a:t>
            </a:r>
            <a:r>
              <a:rPr lang="en-US" sz="1200" dirty="0"/>
              <a:t> for the calendar year ending with or within the organization's tax year and who </a:t>
            </a:r>
            <a:r>
              <a:rPr lang="en-US" sz="1200" b="1" dirty="0"/>
              <a:t>aren't also current officers, directors, trustees, or key employees </a:t>
            </a:r>
            <a:r>
              <a:rPr lang="en-US" sz="1200" dirty="0"/>
              <a:t>of the organization. Such individuals are the “current” five highest compensated employees. </a:t>
            </a:r>
          </a:p>
          <a:p>
            <a:endParaRPr lang="en-US" sz="1200" dirty="0"/>
          </a:p>
          <a:p>
            <a:r>
              <a:rPr lang="en-US" sz="1200" dirty="0"/>
              <a:t>These can include persons who meet some but not all of the tests for key employee status. The organization isn't required to enter more than the top five such persons, ranked by amount of reportable compensation. </a:t>
            </a:r>
          </a:p>
          <a:p>
            <a:endParaRPr lang="en-US" sz="1200" dirty="0"/>
          </a:p>
          <a:p>
            <a:r>
              <a:rPr lang="en-US" sz="1200" dirty="0"/>
              <a:t>Use the calendar year ending with or within the organization's tax year for determining the organization's current five highest compensated employees.</a:t>
            </a:r>
          </a:p>
        </p:txBody>
      </p:sp>
      <p:sp>
        <p:nvSpPr>
          <p:cNvPr id="4" name="TextBox 3">
            <a:extLst>
              <a:ext uri="{FF2B5EF4-FFF2-40B4-BE49-F238E27FC236}">
                <a16:creationId xmlns:a16="http://schemas.microsoft.com/office/drawing/2014/main" id="{AA28C7D4-2769-49D6-9307-012A7C879938}"/>
              </a:ext>
            </a:extLst>
          </p:cNvPr>
          <p:cNvSpPr txBox="1"/>
          <p:nvPr/>
        </p:nvSpPr>
        <p:spPr>
          <a:xfrm>
            <a:off x="780176" y="533482"/>
            <a:ext cx="2162772" cy="523220"/>
          </a:xfrm>
          <a:prstGeom prst="rect">
            <a:avLst/>
          </a:prstGeom>
          <a:noFill/>
        </p:spPr>
        <p:txBody>
          <a:bodyPr wrap="none" rtlCol="0">
            <a:spAutoFit/>
          </a:bodyPr>
          <a:lstStyle/>
          <a:p>
            <a:r>
              <a:rPr lang="en-US" sz="2800" dirty="0">
                <a:latin typeface="Century Gothic" panose="020B0502020202020204" pitchFamily="34" charset="0"/>
              </a:rPr>
              <a:t>POSITIONS: </a:t>
            </a:r>
          </a:p>
        </p:txBody>
      </p:sp>
      <p:grpSp>
        <p:nvGrpSpPr>
          <p:cNvPr id="22" name="Group 21">
            <a:extLst>
              <a:ext uri="{FF2B5EF4-FFF2-40B4-BE49-F238E27FC236}">
                <a16:creationId xmlns:a16="http://schemas.microsoft.com/office/drawing/2014/main" id="{1B39D4C2-2F90-49AF-92EE-A9371E581229}"/>
              </a:ext>
            </a:extLst>
          </p:cNvPr>
          <p:cNvGrpSpPr/>
          <p:nvPr/>
        </p:nvGrpSpPr>
        <p:grpSpPr>
          <a:xfrm>
            <a:off x="3232164" y="4355778"/>
            <a:ext cx="6098448" cy="1971717"/>
            <a:chOff x="3232164" y="4355778"/>
            <a:chExt cx="6098448" cy="1971717"/>
          </a:xfrm>
        </p:grpSpPr>
        <p:grpSp>
          <p:nvGrpSpPr>
            <p:cNvPr id="5" name="Group 4">
              <a:extLst>
                <a:ext uri="{FF2B5EF4-FFF2-40B4-BE49-F238E27FC236}">
                  <a16:creationId xmlns:a16="http://schemas.microsoft.com/office/drawing/2014/main" id="{1F10E487-EBC0-49DF-81B1-DA3FA5AA7D62}"/>
                </a:ext>
              </a:extLst>
            </p:cNvPr>
            <p:cNvGrpSpPr/>
            <p:nvPr/>
          </p:nvGrpSpPr>
          <p:grpSpPr>
            <a:xfrm>
              <a:off x="3232164" y="4355778"/>
              <a:ext cx="6098448" cy="1971717"/>
              <a:chOff x="2607013" y="4486406"/>
              <a:chExt cx="6098448" cy="1971717"/>
            </a:xfrm>
          </p:grpSpPr>
          <p:sp>
            <p:nvSpPr>
              <p:cNvPr id="6" name="Oval 5">
                <a:extLst>
                  <a:ext uri="{FF2B5EF4-FFF2-40B4-BE49-F238E27FC236}">
                    <a16:creationId xmlns:a16="http://schemas.microsoft.com/office/drawing/2014/main" id="{50FD8FF6-BB67-461D-B8DD-601CAD5B9611}"/>
                  </a:ext>
                </a:extLst>
              </p:cNvPr>
              <p:cNvSpPr/>
              <p:nvPr/>
            </p:nvSpPr>
            <p:spPr>
              <a:xfrm>
                <a:off x="2607013" y="5009892"/>
                <a:ext cx="2728762" cy="14482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BF4014B-FE3D-4878-8633-80B7A4CDC99D}"/>
                  </a:ext>
                </a:extLst>
              </p:cNvPr>
              <p:cNvSpPr/>
              <p:nvPr/>
            </p:nvSpPr>
            <p:spPr>
              <a:xfrm>
                <a:off x="3727736" y="4972950"/>
                <a:ext cx="2728762" cy="14851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8E6859-741A-4757-920D-31A3B1C9F8CB}"/>
                  </a:ext>
                </a:extLst>
              </p:cNvPr>
              <p:cNvSpPr/>
              <p:nvPr/>
            </p:nvSpPr>
            <p:spPr>
              <a:xfrm>
                <a:off x="6984519" y="5134935"/>
                <a:ext cx="1720942" cy="1082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small" dirty="0">
                    <a:solidFill>
                      <a:schemeClr val="tx1"/>
                    </a:solidFill>
                    <a:latin typeface="+mj-lt"/>
                  </a:rPr>
                  <a:t>Highly-Compensated Employee</a:t>
                </a:r>
              </a:p>
            </p:txBody>
          </p:sp>
          <p:sp>
            <p:nvSpPr>
              <p:cNvPr id="9" name="TextBox 8">
                <a:extLst>
                  <a:ext uri="{FF2B5EF4-FFF2-40B4-BE49-F238E27FC236}">
                    <a16:creationId xmlns:a16="http://schemas.microsoft.com/office/drawing/2014/main" id="{FCF7AC46-CB3C-4BEB-A40E-D2416B749A1B}"/>
                  </a:ext>
                </a:extLst>
              </p:cNvPr>
              <p:cNvSpPr txBox="1"/>
              <p:nvPr/>
            </p:nvSpPr>
            <p:spPr>
              <a:xfrm>
                <a:off x="2866329" y="5265322"/>
                <a:ext cx="821059" cy="584775"/>
              </a:xfrm>
              <a:prstGeom prst="rect">
                <a:avLst/>
              </a:prstGeom>
              <a:noFill/>
            </p:spPr>
            <p:txBody>
              <a:bodyPr wrap="none" rtlCol="0">
                <a:spAutoFit/>
              </a:bodyPr>
              <a:lstStyle/>
              <a:p>
                <a:pPr algn="ctr"/>
                <a:r>
                  <a:rPr lang="en-US" sz="1600" b="1" cap="small" dirty="0">
                    <a:solidFill>
                      <a:schemeClr val="accent2">
                        <a:lumMod val="75000"/>
                      </a:schemeClr>
                    </a:solidFill>
                    <a:latin typeface="+mj-lt"/>
                  </a:rPr>
                  <a:t>Board</a:t>
                </a:r>
                <a:br>
                  <a:rPr lang="en-US" sz="1600" b="1" cap="small" dirty="0">
                    <a:solidFill>
                      <a:schemeClr val="accent2">
                        <a:lumMod val="75000"/>
                      </a:schemeClr>
                    </a:solidFill>
                    <a:latin typeface="+mj-lt"/>
                  </a:rPr>
                </a:br>
                <a:r>
                  <a:rPr lang="en-US" sz="1600" b="1" cap="small" dirty="0">
                    <a:solidFill>
                      <a:schemeClr val="accent2">
                        <a:lumMod val="75000"/>
                      </a:schemeClr>
                    </a:solidFill>
                    <a:latin typeface="+mj-lt"/>
                  </a:rPr>
                  <a:t>Member</a:t>
                </a:r>
              </a:p>
            </p:txBody>
          </p:sp>
          <p:sp>
            <p:nvSpPr>
              <p:cNvPr id="10" name="TextBox 9">
                <a:extLst>
                  <a:ext uri="{FF2B5EF4-FFF2-40B4-BE49-F238E27FC236}">
                    <a16:creationId xmlns:a16="http://schemas.microsoft.com/office/drawing/2014/main" id="{DD38DF95-2108-4013-A70B-B3A8EA51E31C}"/>
                  </a:ext>
                </a:extLst>
              </p:cNvPr>
              <p:cNvSpPr txBox="1"/>
              <p:nvPr/>
            </p:nvSpPr>
            <p:spPr>
              <a:xfrm>
                <a:off x="4872974" y="4486406"/>
                <a:ext cx="1153008" cy="307777"/>
              </a:xfrm>
              <a:prstGeom prst="rect">
                <a:avLst/>
              </a:prstGeom>
              <a:noFill/>
            </p:spPr>
            <p:txBody>
              <a:bodyPr wrap="none" rtlCol="0">
                <a:spAutoFit/>
              </a:bodyPr>
              <a:lstStyle/>
              <a:p>
                <a:pPr algn="ctr"/>
                <a:r>
                  <a:rPr lang="en-US" sz="1400" dirty="0">
                    <a:solidFill>
                      <a:schemeClr val="accent1">
                        <a:lumMod val="50000"/>
                      </a:schemeClr>
                    </a:solidFill>
                    <a:latin typeface="+mj-lt"/>
                  </a:rPr>
                  <a:t>Management</a:t>
                </a:r>
              </a:p>
            </p:txBody>
          </p:sp>
          <p:sp>
            <p:nvSpPr>
              <p:cNvPr id="11" name="TextBox 10">
                <a:extLst>
                  <a:ext uri="{FF2B5EF4-FFF2-40B4-BE49-F238E27FC236}">
                    <a16:creationId xmlns:a16="http://schemas.microsoft.com/office/drawing/2014/main" id="{E354E8EC-EB9C-41E9-89B8-230632A2D72D}"/>
                  </a:ext>
                </a:extLst>
              </p:cNvPr>
              <p:cNvSpPr txBox="1"/>
              <p:nvPr/>
            </p:nvSpPr>
            <p:spPr>
              <a:xfrm>
                <a:off x="4136357" y="5138902"/>
                <a:ext cx="755336" cy="338554"/>
              </a:xfrm>
              <a:prstGeom prst="rect">
                <a:avLst/>
              </a:prstGeom>
              <a:noFill/>
            </p:spPr>
            <p:txBody>
              <a:bodyPr wrap="none" rtlCol="0">
                <a:spAutoFit/>
              </a:bodyPr>
              <a:lstStyle/>
              <a:p>
                <a:pPr algn="ctr"/>
                <a:r>
                  <a:rPr lang="en-US" sz="1600" b="1" cap="small" dirty="0">
                    <a:latin typeface="+mj-lt"/>
                  </a:rPr>
                  <a:t>Officer</a:t>
                </a:r>
              </a:p>
            </p:txBody>
          </p:sp>
          <p:sp>
            <p:nvSpPr>
              <p:cNvPr id="12" name="TextBox 11">
                <a:extLst>
                  <a:ext uri="{FF2B5EF4-FFF2-40B4-BE49-F238E27FC236}">
                    <a16:creationId xmlns:a16="http://schemas.microsoft.com/office/drawing/2014/main" id="{FF2A0872-AFC8-4E98-834F-FE59EDBDFAC9}"/>
                  </a:ext>
                </a:extLst>
              </p:cNvPr>
              <p:cNvSpPr txBox="1"/>
              <p:nvPr/>
            </p:nvSpPr>
            <p:spPr>
              <a:xfrm>
                <a:off x="5447167" y="5362739"/>
                <a:ext cx="897938" cy="584775"/>
              </a:xfrm>
              <a:prstGeom prst="rect">
                <a:avLst/>
              </a:prstGeom>
              <a:noFill/>
            </p:spPr>
            <p:txBody>
              <a:bodyPr wrap="none" rtlCol="0">
                <a:spAutoFit/>
              </a:bodyPr>
              <a:lstStyle/>
              <a:p>
                <a:pPr algn="ctr"/>
                <a:r>
                  <a:rPr lang="en-US" sz="1600" b="1" cap="small" dirty="0">
                    <a:solidFill>
                      <a:schemeClr val="accent1">
                        <a:lumMod val="50000"/>
                      </a:schemeClr>
                    </a:solidFill>
                    <a:latin typeface="+mj-lt"/>
                  </a:rPr>
                  <a:t>Key</a:t>
                </a:r>
                <a:br>
                  <a:rPr lang="en-US" sz="1600" b="1" cap="small" dirty="0">
                    <a:solidFill>
                      <a:schemeClr val="accent1">
                        <a:lumMod val="50000"/>
                      </a:schemeClr>
                    </a:solidFill>
                    <a:latin typeface="+mj-lt"/>
                  </a:rPr>
                </a:br>
                <a:r>
                  <a:rPr lang="en-US" sz="1600" b="1" cap="small" dirty="0">
                    <a:solidFill>
                      <a:schemeClr val="accent1">
                        <a:lumMod val="50000"/>
                      </a:schemeClr>
                    </a:solidFill>
                    <a:latin typeface="+mj-lt"/>
                  </a:rPr>
                  <a:t>Employee</a:t>
                </a:r>
              </a:p>
            </p:txBody>
          </p:sp>
          <p:sp>
            <p:nvSpPr>
              <p:cNvPr id="13" name="TextBox 12">
                <a:extLst>
                  <a:ext uri="{FF2B5EF4-FFF2-40B4-BE49-F238E27FC236}">
                    <a16:creationId xmlns:a16="http://schemas.microsoft.com/office/drawing/2014/main" id="{4F9129E4-3EB8-420E-AB2E-518005012590}"/>
                  </a:ext>
                </a:extLst>
              </p:cNvPr>
              <p:cNvSpPr txBox="1"/>
              <p:nvPr/>
            </p:nvSpPr>
            <p:spPr>
              <a:xfrm>
                <a:off x="3070909" y="4528953"/>
                <a:ext cx="715132" cy="307777"/>
              </a:xfrm>
              <a:prstGeom prst="rect">
                <a:avLst/>
              </a:prstGeom>
              <a:noFill/>
            </p:spPr>
            <p:txBody>
              <a:bodyPr wrap="none" rtlCol="0">
                <a:spAutoFit/>
              </a:bodyPr>
              <a:lstStyle/>
              <a:p>
                <a:pPr algn="ctr"/>
                <a:r>
                  <a:rPr lang="en-US" sz="1400" dirty="0">
                    <a:solidFill>
                      <a:schemeClr val="accent2">
                        <a:lumMod val="75000"/>
                      </a:schemeClr>
                    </a:solidFill>
                    <a:latin typeface="+mj-lt"/>
                  </a:rPr>
                  <a:t>Trustee</a:t>
                </a:r>
              </a:p>
            </p:txBody>
          </p:sp>
          <p:sp>
            <p:nvSpPr>
              <p:cNvPr id="14" name="TextBox 13">
                <a:extLst>
                  <a:ext uri="{FF2B5EF4-FFF2-40B4-BE49-F238E27FC236}">
                    <a16:creationId xmlns:a16="http://schemas.microsoft.com/office/drawing/2014/main" id="{B1EF663C-1AB8-4B90-9983-2691F4CFC4E9}"/>
                  </a:ext>
                </a:extLst>
              </p:cNvPr>
              <p:cNvSpPr txBox="1"/>
              <p:nvPr/>
            </p:nvSpPr>
            <p:spPr>
              <a:xfrm>
                <a:off x="4608149" y="5509551"/>
                <a:ext cx="579005" cy="430887"/>
              </a:xfrm>
              <a:prstGeom prst="rect">
                <a:avLst/>
              </a:prstGeom>
              <a:noFill/>
            </p:spPr>
            <p:txBody>
              <a:bodyPr wrap="none" rtlCol="0">
                <a:spAutoFit/>
              </a:bodyPr>
              <a:lstStyle/>
              <a:p>
                <a:pPr algn="ctr"/>
                <a:r>
                  <a:rPr lang="en-US" sz="1100" dirty="0">
                    <a:solidFill>
                      <a:schemeClr val="accent1">
                        <a:lumMod val="50000"/>
                      </a:schemeClr>
                    </a:solidFill>
                    <a:latin typeface="+mj-lt"/>
                  </a:rPr>
                  <a:t>Top </a:t>
                </a:r>
                <a:br>
                  <a:rPr lang="en-US" sz="1100" dirty="0">
                    <a:solidFill>
                      <a:schemeClr val="accent1">
                        <a:lumMod val="50000"/>
                      </a:schemeClr>
                    </a:solidFill>
                    <a:latin typeface="+mj-lt"/>
                  </a:rPr>
                </a:br>
                <a:r>
                  <a:rPr lang="en-US" sz="1100" dirty="0">
                    <a:solidFill>
                      <a:schemeClr val="accent1">
                        <a:lumMod val="50000"/>
                      </a:schemeClr>
                    </a:solidFill>
                    <a:latin typeface="+mj-lt"/>
                  </a:rPr>
                  <a:t>MGMT</a:t>
                </a:r>
              </a:p>
            </p:txBody>
          </p:sp>
          <p:sp>
            <p:nvSpPr>
              <p:cNvPr id="15" name="TextBox 14">
                <a:extLst>
                  <a:ext uri="{FF2B5EF4-FFF2-40B4-BE49-F238E27FC236}">
                    <a16:creationId xmlns:a16="http://schemas.microsoft.com/office/drawing/2014/main" id="{41EE827B-C0AE-4A5D-A90F-EE73B3C46953}"/>
                  </a:ext>
                </a:extLst>
              </p:cNvPr>
              <p:cNvSpPr txBox="1"/>
              <p:nvPr/>
            </p:nvSpPr>
            <p:spPr>
              <a:xfrm>
                <a:off x="3803099" y="5461219"/>
                <a:ext cx="729687" cy="600164"/>
              </a:xfrm>
              <a:prstGeom prst="rect">
                <a:avLst/>
              </a:prstGeom>
              <a:noFill/>
            </p:spPr>
            <p:txBody>
              <a:bodyPr wrap="none" rtlCol="0">
                <a:spAutoFit/>
              </a:bodyPr>
              <a:lstStyle/>
              <a:p>
                <a:pPr algn="ctr"/>
                <a:r>
                  <a:rPr lang="en-US" sz="1100" dirty="0">
                    <a:solidFill>
                      <a:schemeClr val="accent2">
                        <a:lumMod val="75000"/>
                      </a:schemeClr>
                    </a:solidFill>
                    <a:latin typeface="+mj-lt"/>
                  </a:rPr>
                  <a:t>Pres/VP</a:t>
                </a:r>
                <a:br>
                  <a:rPr lang="en-US" sz="1100" dirty="0">
                    <a:solidFill>
                      <a:schemeClr val="accent2">
                        <a:lumMod val="75000"/>
                      </a:schemeClr>
                    </a:solidFill>
                    <a:latin typeface="+mj-lt"/>
                  </a:rPr>
                </a:br>
                <a:r>
                  <a:rPr lang="en-US" sz="1100" dirty="0">
                    <a:solidFill>
                      <a:schemeClr val="accent2">
                        <a:lumMod val="75000"/>
                      </a:schemeClr>
                    </a:solidFill>
                    <a:latin typeface="+mj-lt"/>
                  </a:rPr>
                  <a:t>Secretary</a:t>
                </a:r>
                <a:br>
                  <a:rPr lang="en-US" sz="1100" dirty="0">
                    <a:solidFill>
                      <a:schemeClr val="accent2">
                        <a:lumMod val="75000"/>
                      </a:schemeClr>
                    </a:solidFill>
                    <a:latin typeface="+mj-lt"/>
                  </a:rPr>
                </a:br>
                <a:r>
                  <a:rPr lang="en-US" sz="1100" dirty="0">
                    <a:solidFill>
                      <a:schemeClr val="accent2">
                        <a:lumMod val="75000"/>
                      </a:schemeClr>
                    </a:solidFill>
                    <a:latin typeface="+mj-lt"/>
                  </a:rPr>
                  <a:t>Treasurer</a:t>
                </a:r>
              </a:p>
            </p:txBody>
          </p:sp>
          <p:cxnSp>
            <p:nvCxnSpPr>
              <p:cNvPr id="16" name="Straight Arrow Connector 15">
                <a:extLst>
                  <a:ext uri="{FF2B5EF4-FFF2-40B4-BE49-F238E27FC236}">
                    <a16:creationId xmlns:a16="http://schemas.microsoft.com/office/drawing/2014/main" id="{64CA76FE-DE55-48C9-949F-E8340E5DE84C}"/>
                  </a:ext>
                </a:extLst>
              </p:cNvPr>
              <p:cNvCxnSpPr>
                <a:stCxn id="10" idx="2"/>
                <a:endCxn id="14" idx="0"/>
              </p:cNvCxnSpPr>
              <p:nvPr/>
            </p:nvCxnSpPr>
            <p:spPr>
              <a:xfrm flipH="1">
                <a:off x="4897652" y="4794183"/>
                <a:ext cx="551826" cy="7153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067B59-3A6F-4C8D-805B-65B787F52EA2}"/>
                  </a:ext>
                </a:extLst>
              </p:cNvPr>
              <p:cNvCxnSpPr>
                <a:cxnSpLocks/>
                <a:stCxn id="10" idx="2"/>
                <a:endCxn id="12" idx="0"/>
              </p:cNvCxnSpPr>
              <p:nvPr/>
            </p:nvCxnSpPr>
            <p:spPr>
              <a:xfrm>
                <a:off x="5449478" y="4794183"/>
                <a:ext cx="446658" cy="5685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B53D22-5B05-4751-A5C4-E30D4996BC44}"/>
                  </a:ext>
                </a:extLst>
              </p:cNvPr>
              <p:cNvCxnSpPr>
                <a:cxnSpLocks/>
                <a:stCxn id="13" idx="2"/>
                <a:endCxn id="9" idx="0"/>
              </p:cNvCxnSpPr>
              <p:nvPr/>
            </p:nvCxnSpPr>
            <p:spPr>
              <a:xfrm flipH="1">
                <a:off x="3276859" y="4836730"/>
                <a:ext cx="151616" cy="42859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CF19BD3-0C20-49D4-B23D-78CEA2D9A48D}"/>
                  </a:ext>
                </a:extLst>
              </p:cNvPr>
              <p:cNvCxnSpPr>
                <a:cxnSpLocks/>
                <a:stCxn id="13" idx="2"/>
                <a:endCxn id="15" idx="0"/>
              </p:cNvCxnSpPr>
              <p:nvPr/>
            </p:nvCxnSpPr>
            <p:spPr>
              <a:xfrm>
                <a:off x="3428475" y="4836730"/>
                <a:ext cx="739468" cy="62448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CFFF19C3-1FA6-45E3-9FFD-550564C188DC}"/>
                </a:ext>
              </a:extLst>
            </p:cNvPr>
            <p:cNvSpPr txBox="1"/>
            <p:nvPr/>
          </p:nvSpPr>
          <p:spPr>
            <a:xfrm>
              <a:off x="3569940" y="5709809"/>
              <a:ext cx="864339" cy="430887"/>
            </a:xfrm>
            <a:prstGeom prst="rect">
              <a:avLst/>
            </a:prstGeom>
            <a:noFill/>
          </p:spPr>
          <p:txBody>
            <a:bodyPr wrap="none" rtlCol="0">
              <a:spAutoFit/>
            </a:bodyPr>
            <a:lstStyle/>
            <a:p>
              <a:pPr algn="ctr"/>
              <a:r>
                <a:rPr lang="en-US" sz="1100" dirty="0" err="1">
                  <a:solidFill>
                    <a:schemeClr val="accent2">
                      <a:lumMod val="75000"/>
                    </a:schemeClr>
                  </a:solidFill>
                  <a:latin typeface="+mj-lt"/>
                </a:rPr>
                <a:t>Individ</a:t>
              </a:r>
              <a:r>
                <a:rPr lang="en-US" sz="1100" dirty="0">
                  <a:solidFill>
                    <a:schemeClr val="accent2">
                      <a:lumMod val="75000"/>
                    </a:schemeClr>
                  </a:solidFill>
                  <a:latin typeface="+mj-lt"/>
                </a:rPr>
                <a:t> vs </a:t>
              </a:r>
            </a:p>
            <a:p>
              <a:pPr algn="ctr"/>
              <a:r>
                <a:rPr lang="en-US" sz="1100" dirty="0">
                  <a:solidFill>
                    <a:schemeClr val="accent2">
                      <a:lumMod val="75000"/>
                    </a:schemeClr>
                  </a:solidFill>
                  <a:latin typeface="+mj-lt"/>
                </a:rPr>
                <a:t>Institutional</a:t>
              </a:r>
            </a:p>
          </p:txBody>
        </p:sp>
      </p:grpSp>
    </p:spTree>
    <p:extLst>
      <p:ext uri="{BB962C8B-B14F-4D97-AF65-F5344CB8AC3E}">
        <p14:creationId xmlns:p14="http://schemas.microsoft.com/office/powerpoint/2010/main" val="2542198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7949" y="348945"/>
            <a:ext cx="9545216" cy="58785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List of sanity checks: </a:t>
            </a:r>
          </a:p>
          <a:p>
            <a:endParaRPr lang="en-US" sz="1600" dirty="0">
              <a:latin typeface="+mj-lt"/>
            </a:endParaRPr>
          </a:p>
          <a:p>
            <a:pPr marL="285750" indent="-285750">
              <a:buFont typeface="Arial" panose="020B0604020202020204" pitchFamily="34" charset="0"/>
              <a:buChar char="•"/>
            </a:pPr>
            <a:r>
              <a:rPr lang="en-US" sz="1600" dirty="0">
                <a:latin typeface="+mj-lt"/>
              </a:rPr>
              <a:t>Board members CANNOT be both an individual trustee and institutional trustee.</a:t>
            </a:r>
          </a:p>
          <a:p>
            <a:pPr marL="285750" indent="-285750">
              <a:buFont typeface="Arial" panose="020B0604020202020204" pitchFamily="34" charset="0"/>
              <a:buChar char="•"/>
            </a:pPr>
            <a:r>
              <a:rPr lang="en-US" sz="1600" dirty="0">
                <a:latin typeface="+mj-lt"/>
              </a:rPr>
              <a:t>Key employees CANNOT be officers OR directors.  </a:t>
            </a:r>
          </a:p>
          <a:p>
            <a:pPr marL="285750" indent="-285750">
              <a:buFont typeface="Arial" panose="020B0604020202020204" pitchFamily="34" charset="0"/>
              <a:buChar char="•"/>
            </a:pPr>
            <a:r>
              <a:rPr lang="en-US" sz="1600" dirty="0">
                <a:latin typeface="+mj-lt"/>
              </a:rPr>
              <a:t>Highly-compensated individuals CANNOT be officers, trustees, or key employees.</a:t>
            </a:r>
          </a:p>
          <a:p>
            <a:pPr marL="285750" indent="-285750">
              <a:buFont typeface="Arial" panose="020B0604020202020204" pitchFamily="34" charset="0"/>
              <a:buChar char="•"/>
            </a:pPr>
            <a:r>
              <a:rPr lang="en-US" sz="1600" i="1" dirty="0">
                <a:latin typeface="+mj-lt"/>
              </a:rPr>
              <a:t>990-EZ filers do not complete the position check-boxes so we only have titles, hours, and comp.  </a:t>
            </a:r>
          </a:p>
          <a:p>
            <a:endParaRPr lang="en-US" sz="160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Ambiguity: </a:t>
            </a:r>
          </a:p>
          <a:p>
            <a:endParaRPr lang="en-US" sz="1600" dirty="0">
              <a:latin typeface="+mj-lt"/>
            </a:endParaRPr>
          </a:p>
          <a:p>
            <a:pPr marL="285750" indent="-285750">
              <a:buFont typeface="Arial" panose="020B0604020202020204" pitchFamily="34" charset="0"/>
              <a:buChar char="•"/>
            </a:pPr>
            <a:r>
              <a:rPr lang="en-US" sz="1600" dirty="0">
                <a:latin typeface="+mj-lt"/>
              </a:rPr>
              <a:t>Officers are “responsible for </a:t>
            </a:r>
            <a:r>
              <a:rPr lang="en-US" sz="1600" b="1" dirty="0">
                <a:latin typeface="+mj-lt"/>
              </a:rPr>
              <a:t>daily operations</a:t>
            </a:r>
            <a:r>
              <a:rPr lang="en-US" sz="1600" dirty="0">
                <a:latin typeface="+mj-lt"/>
              </a:rPr>
              <a:t>” but board members don’t manage directly unless they have official titles like president of the board? For example, board members typically list hours as 10 or less a week, so they are not FT. This distinction is very vague and confusing. </a:t>
            </a:r>
          </a:p>
          <a:p>
            <a:pPr marL="285750" indent="-285750">
              <a:buFont typeface="Arial" panose="020B0604020202020204" pitchFamily="34" charset="0"/>
              <a:buChar char="•"/>
            </a:pPr>
            <a:r>
              <a:rPr lang="en-US" sz="1600" dirty="0">
                <a:latin typeface="+mj-lt"/>
              </a:rPr>
              <a:t>“President” is a title used by a CEO as well as president of the board </a:t>
            </a:r>
          </a:p>
          <a:p>
            <a:pPr marL="285750" indent="-285750">
              <a:buFont typeface="Arial" panose="020B0604020202020204" pitchFamily="34" charset="0"/>
              <a:buChar char="•"/>
            </a:pPr>
            <a:r>
              <a:rPr lang="en-US" sz="1600" dirty="0">
                <a:latin typeface="+mj-lt"/>
              </a:rPr>
              <a:t>“Director” is a legal term used for a trustee in some contexts, and a top management position in others (executive director). </a:t>
            </a:r>
          </a:p>
          <a:p>
            <a:pPr marL="285750" indent="-285750">
              <a:buFont typeface="Arial" panose="020B0604020202020204" pitchFamily="34" charset="0"/>
              <a:buChar char="•"/>
            </a:pPr>
            <a:r>
              <a:rPr lang="en-US" sz="1600" dirty="0">
                <a:latin typeface="+mj-lt"/>
              </a:rPr>
              <a:t> The top executive can also be a trustee and hold a board officer position. </a:t>
            </a:r>
          </a:p>
          <a:p>
            <a:pPr marL="285750" indent="-285750">
              <a:buFont typeface="Arial" panose="020B0604020202020204" pitchFamily="34" charset="0"/>
              <a:buChar char="•"/>
            </a:pPr>
            <a:r>
              <a:rPr lang="en-US" sz="1600" dirty="0">
                <a:latin typeface="+mj-lt"/>
              </a:rPr>
              <a:t>Board members are rarely compensated (though possible), unless they are on the board AND a manager. </a:t>
            </a:r>
          </a:p>
          <a:p>
            <a:pPr marL="285750" indent="-285750">
              <a:buFont typeface="Arial" panose="020B0604020202020204" pitchFamily="34" charset="0"/>
              <a:buChar char="•"/>
            </a:pPr>
            <a:r>
              <a:rPr lang="en-US" sz="1600" dirty="0">
                <a:latin typeface="+mj-lt"/>
              </a:rPr>
              <a:t>Someone can be a board member (uncompensated) but paid by a related entity, so their total comp is high on the form. </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endParaRPr lang="en-US" sz="1600" dirty="0">
              <a:latin typeface="+mj-lt"/>
            </a:endParaRPr>
          </a:p>
          <a:p>
            <a:endParaRPr lang="en-US" sz="1600" dirty="0">
              <a:latin typeface="+mj-lt"/>
            </a:endParaRPr>
          </a:p>
        </p:txBody>
      </p:sp>
    </p:spTree>
    <p:extLst>
      <p:ext uri="{BB962C8B-B14F-4D97-AF65-F5344CB8AC3E}">
        <p14:creationId xmlns:p14="http://schemas.microsoft.com/office/powerpoint/2010/main" val="192294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Taxonomy</a:t>
            </a:r>
          </a:p>
        </p:txBody>
      </p:sp>
      <p:sp>
        <p:nvSpPr>
          <p:cNvPr id="3" name="Text Placeholder 2"/>
          <p:cNvSpPr>
            <a:spLocks noGrp="1"/>
          </p:cNvSpPr>
          <p:nvPr>
            <p:ph type="body" idx="1"/>
          </p:nvPr>
        </p:nvSpPr>
        <p:spPr/>
        <p:txBody>
          <a:bodyPr/>
          <a:lstStyle/>
          <a:p>
            <a:r>
              <a:rPr lang="en-US" dirty="0"/>
              <a:t>Each person receives a POSITION, can have 0-3 ROLES, and has a TITLE</a:t>
            </a:r>
          </a:p>
        </p:txBody>
      </p:sp>
    </p:spTree>
    <p:extLst>
      <p:ext uri="{BB962C8B-B14F-4D97-AF65-F5344CB8AC3E}">
        <p14:creationId xmlns:p14="http://schemas.microsoft.com/office/powerpoint/2010/main" val="2518433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heckbox icon">
            <a:extLst>
              <a:ext uri="{FF2B5EF4-FFF2-40B4-BE49-F238E27FC236}">
                <a16:creationId xmlns:a16="http://schemas.microsoft.com/office/drawing/2014/main" id="{B9A1F422-4C1F-4C97-98F1-A9AE18282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4161" y="329257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checkbox icon">
            <a:extLst>
              <a:ext uri="{FF2B5EF4-FFF2-40B4-BE49-F238E27FC236}">
                <a16:creationId xmlns:a16="http://schemas.microsoft.com/office/drawing/2014/main" id="{8BFD7FE5-88F5-426E-A297-31C69E4173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7115" y="255235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heckbox icon">
            <a:extLst>
              <a:ext uri="{FF2B5EF4-FFF2-40B4-BE49-F238E27FC236}">
                <a16:creationId xmlns:a16="http://schemas.microsoft.com/office/drawing/2014/main" id="{7EF6F47F-61D2-4616-96DC-15DC64E87E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4161" y="182670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heckbox icon">
            <a:extLst>
              <a:ext uri="{FF2B5EF4-FFF2-40B4-BE49-F238E27FC236}">
                <a16:creationId xmlns:a16="http://schemas.microsoft.com/office/drawing/2014/main" id="{B70A8A69-8FE3-48FD-A7F4-0ED45BDEDA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528" y="181212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checkbox icon">
            <a:extLst>
              <a:ext uri="{FF2B5EF4-FFF2-40B4-BE49-F238E27FC236}">
                <a16:creationId xmlns:a16="http://schemas.microsoft.com/office/drawing/2014/main" id="{EC7928C0-D8A2-411A-99DA-590958DF94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528" y="329257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checkbox icon">
            <a:extLst>
              <a:ext uri="{FF2B5EF4-FFF2-40B4-BE49-F238E27FC236}">
                <a16:creationId xmlns:a16="http://schemas.microsoft.com/office/drawing/2014/main" id="{E9D4869D-9020-4A23-B768-0D22AF7DF9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7528" y="254578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checkbox icon">
            <a:extLst>
              <a:ext uri="{FF2B5EF4-FFF2-40B4-BE49-F238E27FC236}">
                <a16:creationId xmlns:a16="http://schemas.microsoft.com/office/drawing/2014/main" id="{0937B244-28B3-4C54-AF2B-5CBE03D790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1582" y="329704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checkbox icon">
            <a:extLst>
              <a:ext uri="{FF2B5EF4-FFF2-40B4-BE49-F238E27FC236}">
                <a16:creationId xmlns:a16="http://schemas.microsoft.com/office/drawing/2014/main" id="{2E60EC52-CB93-491A-A0F1-D46BF66132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901" y="256128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checkbox icon">
            <a:extLst>
              <a:ext uri="{FF2B5EF4-FFF2-40B4-BE49-F238E27FC236}">
                <a16:creationId xmlns:a16="http://schemas.microsoft.com/office/drawing/2014/main" id="{A14BCD95-FCAB-46A1-BBA5-F9D92696EA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0183" y="32881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checkbox icon">
            <a:extLst>
              <a:ext uri="{FF2B5EF4-FFF2-40B4-BE49-F238E27FC236}">
                <a16:creationId xmlns:a16="http://schemas.microsoft.com/office/drawing/2014/main" id="{E215DEA9-4030-4A2C-82D3-3BC19D04CE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0183" y="255235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checkbox icon">
            <a:extLst>
              <a:ext uri="{FF2B5EF4-FFF2-40B4-BE49-F238E27FC236}">
                <a16:creationId xmlns:a16="http://schemas.microsoft.com/office/drawing/2014/main" id="{AEB7DD21-0317-4E32-BD80-3D13A81B6F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0737" y="32881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checkbox icon">
            <a:extLst>
              <a:ext uri="{FF2B5EF4-FFF2-40B4-BE49-F238E27FC236}">
                <a16:creationId xmlns:a16="http://schemas.microsoft.com/office/drawing/2014/main" id="{14B39A89-E6DD-4ED3-9402-6D5CCE4702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0737" y="25523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A94441-92FC-41A9-9A42-A46677A8CDFE}"/>
              </a:ext>
            </a:extLst>
          </p:cNvPr>
          <p:cNvSpPr txBox="1"/>
          <p:nvPr/>
        </p:nvSpPr>
        <p:spPr>
          <a:xfrm>
            <a:off x="7892960" y="944319"/>
            <a:ext cx="1091646" cy="584775"/>
          </a:xfrm>
          <a:prstGeom prst="rect">
            <a:avLst/>
          </a:prstGeom>
          <a:noFill/>
        </p:spPr>
        <p:txBody>
          <a:bodyPr wrap="none" rtlCol="0">
            <a:spAutoFit/>
          </a:bodyPr>
          <a:lstStyle/>
          <a:p>
            <a:pPr algn="ctr"/>
            <a:r>
              <a:rPr lang="en-US" sz="1600" dirty="0"/>
              <a:t>Board </a:t>
            </a:r>
          </a:p>
          <a:p>
            <a:pPr algn="ctr"/>
            <a:r>
              <a:rPr lang="en-US" sz="1600" dirty="0"/>
              <a:t>Leadership</a:t>
            </a:r>
          </a:p>
        </p:txBody>
      </p:sp>
      <p:sp>
        <p:nvSpPr>
          <p:cNvPr id="18" name="TextBox 17">
            <a:extLst>
              <a:ext uri="{FF2B5EF4-FFF2-40B4-BE49-F238E27FC236}">
                <a16:creationId xmlns:a16="http://schemas.microsoft.com/office/drawing/2014/main" id="{05D02620-E848-4AD4-A004-AB38EA496DED}"/>
              </a:ext>
            </a:extLst>
          </p:cNvPr>
          <p:cNvSpPr txBox="1"/>
          <p:nvPr/>
        </p:nvSpPr>
        <p:spPr>
          <a:xfrm>
            <a:off x="8997872" y="944319"/>
            <a:ext cx="862929" cy="584775"/>
          </a:xfrm>
          <a:prstGeom prst="rect">
            <a:avLst/>
          </a:prstGeom>
          <a:noFill/>
        </p:spPr>
        <p:txBody>
          <a:bodyPr wrap="none" rtlCol="0">
            <a:spAutoFit/>
          </a:bodyPr>
          <a:lstStyle/>
          <a:p>
            <a:pPr algn="ctr"/>
            <a:r>
              <a:rPr lang="en-US" sz="1600" dirty="0"/>
              <a:t>C-Level/</a:t>
            </a:r>
          </a:p>
          <a:p>
            <a:pPr algn="ctr"/>
            <a:r>
              <a:rPr lang="en-US" sz="1600" dirty="0"/>
              <a:t>Officer</a:t>
            </a:r>
          </a:p>
        </p:txBody>
      </p:sp>
      <p:sp>
        <p:nvSpPr>
          <p:cNvPr id="19" name="TextBox 18">
            <a:extLst>
              <a:ext uri="{FF2B5EF4-FFF2-40B4-BE49-F238E27FC236}">
                <a16:creationId xmlns:a16="http://schemas.microsoft.com/office/drawing/2014/main" id="{C77A116A-D888-469A-AAF1-596076469050}"/>
              </a:ext>
            </a:extLst>
          </p:cNvPr>
          <p:cNvSpPr txBox="1"/>
          <p:nvPr/>
        </p:nvSpPr>
        <p:spPr>
          <a:xfrm>
            <a:off x="3562672" y="1190540"/>
            <a:ext cx="686086" cy="338554"/>
          </a:xfrm>
          <a:prstGeom prst="rect">
            <a:avLst/>
          </a:prstGeom>
          <a:noFill/>
        </p:spPr>
        <p:txBody>
          <a:bodyPr wrap="none" rtlCol="0">
            <a:spAutoFit/>
          </a:bodyPr>
          <a:lstStyle/>
          <a:p>
            <a:pPr algn="ctr"/>
            <a:r>
              <a:rPr lang="en-US" sz="1600" dirty="0" err="1"/>
              <a:t>Mgmt</a:t>
            </a:r>
            <a:endParaRPr lang="en-US" sz="1600" dirty="0"/>
          </a:p>
        </p:txBody>
      </p:sp>
      <p:sp>
        <p:nvSpPr>
          <p:cNvPr id="4" name="TextBox 3">
            <a:extLst>
              <a:ext uri="{FF2B5EF4-FFF2-40B4-BE49-F238E27FC236}">
                <a16:creationId xmlns:a16="http://schemas.microsoft.com/office/drawing/2014/main" id="{50DF3B82-722F-4F9A-B865-FC823A43F480}"/>
              </a:ext>
            </a:extLst>
          </p:cNvPr>
          <p:cNvSpPr txBox="1"/>
          <p:nvPr/>
        </p:nvSpPr>
        <p:spPr>
          <a:xfrm>
            <a:off x="4555453" y="1190540"/>
            <a:ext cx="524503" cy="338554"/>
          </a:xfrm>
          <a:prstGeom prst="rect">
            <a:avLst/>
          </a:prstGeom>
          <a:noFill/>
        </p:spPr>
        <p:txBody>
          <a:bodyPr wrap="none" rtlCol="0">
            <a:spAutoFit/>
          </a:bodyPr>
          <a:lstStyle/>
          <a:p>
            <a:r>
              <a:rPr lang="en-US" sz="1600" dirty="0"/>
              <a:t>HPP</a:t>
            </a:r>
          </a:p>
        </p:txBody>
      </p:sp>
      <p:sp>
        <p:nvSpPr>
          <p:cNvPr id="17" name="TextBox 16">
            <a:extLst>
              <a:ext uri="{FF2B5EF4-FFF2-40B4-BE49-F238E27FC236}">
                <a16:creationId xmlns:a16="http://schemas.microsoft.com/office/drawing/2014/main" id="{7D170A6D-3FE3-4DFA-B4AD-82A255D85E01}"/>
              </a:ext>
            </a:extLst>
          </p:cNvPr>
          <p:cNvSpPr txBox="1"/>
          <p:nvPr/>
        </p:nvSpPr>
        <p:spPr>
          <a:xfrm>
            <a:off x="6286983" y="1199470"/>
            <a:ext cx="800668" cy="338554"/>
          </a:xfrm>
          <a:prstGeom prst="rect">
            <a:avLst/>
          </a:prstGeom>
          <a:noFill/>
        </p:spPr>
        <p:txBody>
          <a:bodyPr wrap="none" rtlCol="0">
            <a:spAutoFit/>
          </a:bodyPr>
          <a:lstStyle/>
          <a:p>
            <a:r>
              <a:rPr lang="en-US" sz="1600" dirty="0"/>
              <a:t>Trustee</a:t>
            </a:r>
          </a:p>
        </p:txBody>
      </p:sp>
      <p:pic>
        <p:nvPicPr>
          <p:cNvPr id="22" name="Picture 2" descr="Image result for checkbox icon">
            <a:extLst>
              <a:ext uri="{FF2B5EF4-FFF2-40B4-BE49-F238E27FC236}">
                <a16:creationId xmlns:a16="http://schemas.microsoft.com/office/drawing/2014/main" id="{99B5959B-F06C-433C-9356-5A3CD70D75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9708" y="181658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Image result for checkbox icon">
            <a:extLst>
              <a:ext uri="{FF2B5EF4-FFF2-40B4-BE49-F238E27FC236}">
                <a16:creationId xmlns:a16="http://schemas.microsoft.com/office/drawing/2014/main" id="{D4CE74D8-B505-43AA-8994-6F7672094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9708" y="255681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result for checkbox icon">
            <a:extLst>
              <a:ext uri="{FF2B5EF4-FFF2-40B4-BE49-F238E27FC236}">
                <a16:creationId xmlns:a16="http://schemas.microsoft.com/office/drawing/2014/main" id="{91A6ADC0-DCFB-40FB-87D3-AAA0DD5274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9708" y="3297043"/>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ACF6C46E-003B-46B4-BEAA-EF321F923D60}"/>
              </a:ext>
            </a:extLst>
          </p:cNvPr>
          <p:cNvSpPr txBox="1"/>
          <p:nvPr/>
        </p:nvSpPr>
        <p:spPr>
          <a:xfrm>
            <a:off x="5502318" y="948784"/>
            <a:ext cx="671979" cy="584775"/>
          </a:xfrm>
          <a:prstGeom prst="rect">
            <a:avLst/>
          </a:prstGeom>
          <a:noFill/>
        </p:spPr>
        <p:txBody>
          <a:bodyPr wrap="none" rtlCol="0">
            <a:spAutoFit/>
          </a:bodyPr>
          <a:lstStyle/>
          <a:p>
            <a:pPr algn="ctr"/>
            <a:r>
              <a:rPr lang="en-US" sz="1600" dirty="0"/>
              <a:t>Other</a:t>
            </a:r>
            <a:br>
              <a:rPr lang="en-US" sz="1600" dirty="0"/>
            </a:br>
            <a:r>
              <a:rPr lang="en-US" sz="1600" dirty="0"/>
              <a:t>Staff</a:t>
            </a:r>
          </a:p>
        </p:txBody>
      </p:sp>
      <p:sp>
        <p:nvSpPr>
          <p:cNvPr id="21" name="TextBox 20">
            <a:extLst>
              <a:ext uri="{FF2B5EF4-FFF2-40B4-BE49-F238E27FC236}">
                <a16:creationId xmlns:a16="http://schemas.microsoft.com/office/drawing/2014/main" id="{0538B502-5ADD-41C4-9EFC-EB2ABCE56EFB}"/>
              </a:ext>
            </a:extLst>
          </p:cNvPr>
          <p:cNvSpPr txBox="1"/>
          <p:nvPr/>
        </p:nvSpPr>
        <p:spPr>
          <a:xfrm>
            <a:off x="488140" y="1807657"/>
            <a:ext cx="2229585" cy="461665"/>
          </a:xfrm>
          <a:prstGeom prst="rect">
            <a:avLst/>
          </a:prstGeom>
          <a:noFill/>
        </p:spPr>
        <p:txBody>
          <a:bodyPr wrap="none" rtlCol="0">
            <a:spAutoFit/>
          </a:bodyPr>
          <a:lstStyle/>
          <a:p>
            <a:r>
              <a:rPr lang="en-US" sz="2400" dirty="0"/>
              <a:t>President &amp; CEO</a:t>
            </a:r>
          </a:p>
        </p:txBody>
      </p:sp>
      <p:sp>
        <p:nvSpPr>
          <p:cNvPr id="28" name="TextBox 27">
            <a:extLst>
              <a:ext uri="{FF2B5EF4-FFF2-40B4-BE49-F238E27FC236}">
                <a16:creationId xmlns:a16="http://schemas.microsoft.com/office/drawing/2014/main" id="{46BEC82F-477F-4F07-BA34-8A84CE031130}"/>
              </a:ext>
            </a:extLst>
          </p:cNvPr>
          <p:cNvSpPr txBox="1"/>
          <p:nvPr/>
        </p:nvSpPr>
        <p:spPr>
          <a:xfrm>
            <a:off x="488140" y="2545787"/>
            <a:ext cx="1336648" cy="461665"/>
          </a:xfrm>
          <a:prstGeom prst="rect">
            <a:avLst/>
          </a:prstGeom>
          <a:noFill/>
        </p:spPr>
        <p:txBody>
          <a:bodyPr wrap="none" rtlCol="0">
            <a:spAutoFit/>
          </a:bodyPr>
          <a:lstStyle/>
          <a:p>
            <a:r>
              <a:rPr lang="en-US" sz="2400" dirty="0"/>
              <a:t>Physician</a:t>
            </a:r>
          </a:p>
        </p:txBody>
      </p:sp>
      <p:sp>
        <p:nvSpPr>
          <p:cNvPr id="29" name="TextBox 28">
            <a:extLst>
              <a:ext uri="{FF2B5EF4-FFF2-40B4-BE49-F238E27FC236}">
                <a16:creationId xmlns:a16="http://schemas.microsoft.com/office/drawing/2014/main" id="{5A3A021B-E786-4DA2-90CF-EB5464F2FEDA}"/>
              </a:ext>
            </a:extLst>
          </p:cNvPr>
          <p:cNvSpPr txBox="1"/>
          <p:nvPr/>
        </p:nvSpPr>
        <p:spPr>
          <a:xfrm>
            <a:off x="488140" y="3292578"/>
            <a:ext cx="2198679" cy="461665"/>
          </a:xfrm>
          <a:prstGeom prst="rect">
            <a:avLst/>
          </a:prstGeom>
          <a:noFill/>
        </p:spPr>
        <p:txBody>
          <a:bodyPr wrap="none" rtlCol="0">
            <a:spAutoFit/>
          </a:bodyPr>
          <a:lstStyle/>
          <a:p>
            <a:r>
              <a:rPr lang="en-US" sz="2400" dirty="0"/>
              <a:t>Camp counselor</a:t>
            </a:r>
          </a:p>
        </p:txBody>
      </p:sp>
      <p:pic>
        <p:nvPicPr>
          <p:cNvPr id="30" name="Picture 4" descr="Image result for checkbox icon">
            <a:extLst>
              <a:ext uri="{FF2B5EF4-FFF2-40B4-BE49-F238E27FC236}">
                <a16:creationId xmlns:a16="http://schemas.microsoft.com/office/drawing/2014/main" id="{5E448844-F3CC-4876-A5B9-FD7CE5536C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502" y="181658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Image result for checkbox icon">
            <a:extLst>
              <a:ext uri="{FF2B5EF4-FFF2-40B4-BE49-F238E27FC236}">
                <a16:creationId xmlns:a16="http://schemas.microsoft.com/office/drawing/2014/main" id="{6F4A7066-250C-460F-9617-3F3FCB78CC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4406" y="180765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checkbox icon">
            <a:extLst>
              <a:ext uri="{FF2B5EF4-FFF2-40B4-BE49-F238E27FC236}">
                <a16:creationId xmlns:a16="http://schemas.microsoft.com/office/drawing/2014/main" id="{32F3B6D6-2CBE-47DA-B91D-D83300FC0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4960" y="1780664"/>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176017E7-B7A8-49F7-90B3-CB3FB6E6D186}"/>
              </a:ext>
            </a:extLst>
          </p:cNvPr>
          <p:cNvSpPr txBox="1"/>
          <p:nvPr/>
        </p:nvSpPr>
        <p:spPr>
          <a:xfrm>
            <a:off x="9116278" y="4665848"/>
            <a:ext cx="1608325" cy="769441"/>
          </a:xfrm>
          <a:prstGeom prst="rect">
            <a:avLst/>
          </a:prstGeom>
          <a:noFill/>
        </p:spPr>
        <p:txBody>
          <a:bodyPr wrap="none" rtlCol="0">
            <a:spAutoFit/>
          </a:bodyPr>
          <a:lstStyle/>
          <a:p>
            <a:r>
              <a:rPr lang="en-US" sz="4400" dirty="0">
                <a:latin typeface="+mj-lt"/>
              </a:rPr>
              <a:t>ROLES</a:t>
            </a:r>
          </a:p>
        </p:txBody>
      </p:sp>
      <p:sp>
        <p:nvSpPr>
          <p:cNvPr id="34" name="TextBox 33">
            <a:extLst>
              <a:ext uri="{FF2B5EF4-FFF2-40B4-BE49-F238E27FC236}">
                <a16:creationId xmlns:a16="http://schemas.microsoft.com/office/drawing/2014/main" id="{08DC77BE-434C-4A9B-B867-90FCFD2CA05F}"/>
              </a:ext>
            </a:extLst>
          </p:cNvPr>
          <p:cNvSpPr txBox="1"/>
          <p:nvPr/>
        </p:nvSpPr>
        <p:spPr>
          <a:xfrm>
            <a:off x="512120" y="841428"/>
            <a:ext cx="1378904" cy="769441"/>
          </a:xfrm>
          <a:prstGeom prst="rect">
            <a:avLst/>
          </a:prstGeom>
          <a:noFill/>
        </p:spPr>
        <p:txBody>
          <a:bodyPr wrap="none" rtlCol="0">
            <a:spAutoFit/>
          </a:bodyPr>
          <a:lstStyle/>
          <a:p>
            <a:r>
              <a:rPr lang="en-US" sz="4400" dirty="0">
                <a:latin typeface="+mj-lt"/>
              </a:rPr>
              <a:t>TITLE</a:t>
            </a:r>
          </a:p>
        </p:txBody>
      </p:sp>
      <p:sp>
        <p:nvSpPr>
          <p:cNvPr id="35" name="TextBox 34">
            <a:extLst>
              <a:ext uri="{FF2B5EF4-FFF2-40B4-BE49-F238E27FC236}">
                <a16:creationId xmlns:a16="http://schemas.microsoft.com/office/drawing/2014/main" id="{3F8E031B-41B1-4C8C-9FDE-0AEF1E323A9B}"/>
              </a:ext>
            </a:extLst>
          </p:cNvPr>
          <p:cNvSpPr txBox="1"/>
          <p:nvPr/>
        </p:nvSpPr>
        <p:spPr>
          <a:xfrm>
            <a:off x="3996897" y="4665848"/>
            <a:ext cx="2627642" cy="769441"/>
          </a:xfrm>
          <a:prstGeom prst="rect">
            <a:avLst/>
          </a:prstGeom>
          <a:noFill/>
        </p:spPr>
        <p:txBody>
          <a:bodyPr wrap="none" rtlCol="0">
            <a:spAutoFit/>
          </a:bodyPr>
          <a:lstStyle/>
          <a:p>
            <a:r>
              <a:rPr lang="en-US" sz="4400" dirty="0">
                <a:latin typeface="+mj-lt"/>
              </a:rPr>
              <a:t>POSITIONS</a:t>
            </a:r>
          </a:p>
        </p:txBody>
      </p:sp>
      <p:pic>
        <p:nvPicPr>
          <p:cNvPr id="37" name="Picture 2" descr="Image result for checkbox icon">
            <a:extLst>
              <a:ext uri="{FF2B5EF4-FFF2-40B4-BE49-F238E27FC236}">
                <a16:creationId xmlns:a16="http://schemas.microsoft.com/office/drawing/2014/main" id="{6D31B79D-BA3B-4BEB-8C9E-9F2BCBBB97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9549" y="32881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Image result for checkbox icon">
            <a:extLst>
              <a:ext uri="{FF2B5EF4-FFF2-40B4-BE49-F238E27FC236}">
                <a16:creationId xmlns:a16="http://schemas.microsoft.com/office/drawing/2014/main" id="{1E292246-45AC-444F-A4CB-6C81FCAB1A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9549" y="25523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6E3E7984-4BB7-4621-9FCC-527733F17475}"/>
              </a:ext>
            </a:extLst>
          </p:cNvPr>
          <p:cNvSpPr txBox="1"/>
          <p:nvPr/>
        </p:nvSpPr>
        <p:spPr>
          <a:xfrm>
            <a:off x="9931694" y="1170822"/>
            <a:ext cx="792909" cy="338554"/>
          </a:xfrm>
          <a:prstGeom prst="rect">
            <a:avLst/>
          </a:prstGeom>
          <a:noFill/>
        </p:spPr>
        <p:txBody>
          <a:bodyPr wrap="none" rtlCol="0">
            <a:spAutoFit/>
          </a:bodyPr>
          <a:lstStyle/>
          <a:p>
            <a:pPr algn="ctr"/>
            <a:r>
              <a:rPr lang="en-US" sz="1600" dirty="0"/>
              <a:t>Interim</a:t>
            </a:r>
          </a:p>
        </p:txBody>
      </p:sp>
      <p:pic>
        <p:nvPicPr>
          <p:cNvPr id="41" name="Picture 2" descr="Image result for checkbox icon">
            <a:extLst>
              <a:ext uri="{FF2B5EF4-FFF2-40B4-BE49-F238E27FC236}">
                <a16:creationId xmlns:a16="http://schemas.microsoft.com/office/drawing/2014/main" id="{FD885591-FCDE-4BDA-A8BA-2C9EE31E31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7458" y="328155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Image result for checkbox icon">
            <a:extLst>
              <a:ext uri="{FF2B5EF4-FFF2-40B4-BE49-F238E27FC236}">
                <a16:creationId xmlns:a16="http://schemas.microsoft.com/office/drawing/2014/main" id="{9469BFA1-1EA2-4E8E-B9C4-1096357D5E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7458" y="254578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C618693-AC65-43CC-8AB5-22999DC7F363}"/>
              </a:ext>
            </a:extLst>
          </p:cNvPr>
          <p:cNvSpPr txBox="1"/>
          <p:nvPr/>
        </p:nvSpPr>
        <p:spPr>
          <a:xfrm>
            <a:off x="10778160" y="1164259"/>
            <a:ext cx="795795" cy="338554"/>
          </a:xfrm>
          <a:prstGeom prst="rect">
            <a:avLst/>
          </a:prstGeom>
          <a:noFill/>
        </p:spPr>
        <p:txBody>
          <a:bodyPr wrap="none" rtlCol="0">
            <a:spAutoFit/>
          </a:bodyPr>
          <a:lstStyle/>
          <a:p>
            <a:pPr algn="ctr"/>
            <a:r>
              <a:rPr lang="en-US" sz="1600" dirty="0"/>
              <a:t>Former</a:t>
            </a:r>
          </a:p>
        </p:txBody>
      </p:sp>
      <p:pic>
        <p:nvPicPr>
          <p:cNvPr id="45" name="Picture 44" descr="Image result for checkbox icon">
            <a:extLst>
              <a:ext uri="{FF2B5EF4-FFF2-40B4-BE49-F238E27FC236}">
                <a16:creationId xmlns:a16="http://schemas.microsoft.com/office/drawing/2014/main" id="{3B8324E6-BB1D-4518-8251-796544ABF3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7457" y="175330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Image result for checkbox icon">
            <a:extLst>
              <a:ext uri="{FF2B5EF4-FFF2-40B4-BE49-F238E27FC236}">
                <a16:creationId xmlns:a16="http://schemas.microsoft.com/office/drawing/2014/main" id="{51B67363-9DD4-4486-A315-22CE669F15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662" y="1790514"/>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394398" y="5761479"/>
            <a:ext cx="2585258" cy="369332"/>
          </a:xfrm>
          <a:prstGeom prst="rect">
            <a:avLst/>
          </a:prstGeom>
          <a:noFill/>
        </p:spPr>
        <p:txBody>
          <a:bodyPr wrap="square" rtlCol="0">
            <a:spAutoFit/>
          </a:bodyPr>
          <a:lstStyle/>
          <a:p>
            <a:r>
              <a:rPr lang="en-US" dirty="0"/>
              <a:t>( &amp; purpose? )</a:t>
            </a:r>
          </a:p>
        </p:txBody>
      </p:sp>
      <p:sp>
        <p:nvSpPr>
          <p:cNvPr id="44" name="TextBox 43"/>
          <p:cNvSpPr txBox="1"/>
          <p:nvPr/>
        </p:nvSpPr>
        <p:spPr>
          <a:xfrm>
            <a:off x="8997872" y="5689435"/>
            <a:ext cx="2585258" cy="369332"/>
          </a:xfrm>
          <a:prstGeom prst="rect">
            <a:avLst/>
          </a:prstGeom>
          <a:noFill/>
        </p:spPr>
        <p:txBody>
          <a:bodyPr wrap="square" rtlCol="0">
            <a:spAutoFit/>
          </a:bodyPr>
          <a:lstStyle/>
          <a:p>
            <a:r>
              <a:rPr lang="en-US" dirty="0"/>
              <a:t>( &amp; responsibility? )</a:t>
            </a:r>
          </a:p>
        </p:txBody>
      </p:sp>
      <p:sp>
        <p:nvSpPr>
          <p:cNvPr id="47" name="TextBox 46"/>
          <p:cNvSpPr txBox="1"/>
          <p:nvPr/>
        </p:nvSpPr>
        <p:spPr>
          <a:xfrm>
            <a:off x="800032" y="5458602"/>
            <a:ext cx="2585258" cy="1200329"/>
          </a:xfrm>
          <a:prstGeom prst="rect">
            <a:avLst/>
          </a:prstGeom>
          <a:noFill/>
        </p:spPr>
        <p:txBody>
          <a:bodyPr wrap="square" rtlCol="0">
            <a:spAutoFit/>
          </a:bodyPr>
          <a:lstStyle/>
          <a:p>
            <a:r>
              <a:rPr lang="en-US" dirty="0"/>
              <a:t>( domains of responsibility?</a:t>
            </a:r>
            <a:br>
              <a:rPr lang="en-US" dirty="0"/>
            </a:br>
            <a:r>
              <a:rPr lang="en-US" dirty="0"/>
              <a:t>e.g. dev, finance, </a:t>
            </a:r>
            <a:br>
              <a:rPr lang="en-US" dirty="0"/>
            </a:br>
            <a:r>
              <a:rPr lang="en-US" dirty="0"/>
              <a:t>marketing )</a:t>
            </a:r>
          </a:p>
        </p:txBody>
      </p:sp>
      <p:sp>
        <p:nvSpPr>
          <p:cNvPr id="48" name="TextBox 47">
            <a:extLst>
              <a:ext uri="{FF2B5EF4-FFF2-40B4-BE49-F238E27FC236}">
                <a16:creationId xmlns:a16="http://schemas.microsoft.com/office/drawing/2014/main" id="{4E339259-FC59-4DC1-B9A5-D412E8C94497}"/>
              </a:ext>
            </a:extLst>
          </p:cNvPr>
          <p:cNvSpPr txBox="1"/>
          <p:nvPr/>
        </p:nvSpPr>
        <p:spPr>
          <a:xfrm>
            <a:off x="3353489" y="103772"/>
            <a:ext cx="6934912" cy="769441"/>
          </a:xfrm>
          <a:prstGeom prst="rect">
            <a:avLst/>
          </a:prstGeom>
          <a:noFill/>
        </p:spPr>
        <p:txBody>
          <a:bodyPr wrap="none" rtlCol="0">
            <a:spAutoFit/>
          </a:bodyPr>
          <a:lstStyle/>
          <a:p>
            <a:r>
              <a:rPr lang="en-US" sz="4400" dirty="0">
                <a:solidFill>
                  <a:schemeClr val="accent2">
                    <a:lumMod val="75000"/>
                  </a:schemeClr>
                </a:solidFill>
                <a:latin typeface="+mj-lt"/>
              </a:rPr>
              <a:t>(CURRENT AS IMPLEMENTED)</a:t>
            </a:r>
          </a:p>
        </p:txBody>
      </p:sp>
    </p:spTree>
    <p:extLst>
      <p:ext uri="{BB962C8B-B14F-4D97-AF65-F5344CB8AC3E}">
        <p14:creationId xmlns:p14="http://schemas.microsoft.com/office/powerpoint/2010/main" val="3702005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heckbox icon">
            <a:extLst>
              <a:ext uri="{FF2B5EF4-FFF2-40B4-BE49-F238E27FC236}">
                <a16:creationId xmlns:a16="http://schemas.microsoft.com/office/drawing/2014/main" id="{B9A1F422-4C1F-4C97-98F1-A9AE18282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326" y="329257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checkbox icon">
            <a:extLst>
              <a:ext uri="{FF2B5EF4-FFF2-40B4-BE49-F238E27FC236}">
                <a16:creationId xmlns:a16="http://schemas.microsoft.com/office/drawing/2014/main" id="{8BFD7FE5-88F5-426E-A297-31C69E4173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6280" y="255235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heckbox icon">
            <a:extLst>
              <a:ext uri="{FF2B5EF4-FFF2-40B4-BE49-F238E27FC236}">
                <a16:creationId xmlns:a16="http://schemas.microsoft.com/office/drawing/2014/main" id="{7EF6F47F-61D2-4616-96DC-15DC64E87E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3326" y="182670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heckbox icon">
            <a:extLst>
              <a:ext uri="{FF2B5EF4-FFF2-40B4-BE49-F238E27FC236}">
                <a16:creationId xmlns:a16="http://schemas.microsoft.com/office/drawing/2014/main" id="{B70A8A69-8FE3-48FD-A7F4-0ED45BDEDA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9412" y="182145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checkbox icon">
            <a:extLst>
              <a:ext uri="{FF2B5EF4-FFF2-40B4-BE49-F238E27FC236}">
                <a16:creationId xmlns:a16="http://schemas.microsoft.com/office/drawing/2014/main" id="{EC7928C0-D8A2-411A-99DA-590958DF94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9412" y="3301909"/>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checkbox icon">
            <a:extLst>
              <a:ext uri="{FF2B5EF4-FFF2-40B4-BE49-F238E27FC236}">
                <a16:creationId xmlns:a16="http://schemas.microsoft.com/office/drawing/2014/main" id="{E9D4869D-9020-4A23-B768-0D22AF7DF9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9412" y="255511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checkbox icon">
            <a:extLst>
              <a:ext uri="{FF2B5EF4-FFF2-40B4-BE49-F238E27FC236}">
                <a16:creationId xmlns:a16="http://schemas.microsoft.com/office/drawing/2014/main" id="{A14BCD95-FCAB-46A1-BBA5-F9D92696EA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1051" y="329744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checkbox icon">
            <a:extLst>
              <a:ext uri="{FF2B5EF4-FFF2-40B4-BE49-F238E27FC236}">
                <a16:creationId xmlns:a16="http://schemas.microsoft.com/office/drawing/2014/main" id="{E215DEA9-4030-4A2C-82D3-3BC19D04CE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1051" y="256168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checkbox icon">
            <a:extLst>
              <a:ext uri="{FF2B5EF4-FFF2-40B4-BE49-F238E27FC236}">
                <a16:creationId xmlns:a16="http://schemas.microsoft.com/office/drawing/2014/main" id="{AEB7DD21-0317-4E32-BD80-3D13A81B6F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7667" y="331610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checkbox icon">
            <a:extLst>
              <a:ext uri="{FF2B5EF4-FFF2-40B4-BE49-F238E27FC236}">
                <a16:creationId xmlns:a16="http://schemas.microsoft.com/office/drawing/2014/main" id="{14B39A89-E6DD-4ED3-9402-6D5CCE4702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7667" y="2580343"/>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A94441-92FC-41A9-9A42-A46677A8CDFE}"/>
              </a:ext>
            </a:extLst>
          </p:cNvPr>
          <p:cNvSpPr txBox="1"/>
          <p:nvPr/>
        </p:nvSpPr>
        <p:spPr>
          <a:xfrm>
            <a:off x="7352785" y="953650"/>
            <a:ext cx="753732" cy="584775"/>
          </a:xfrm>
          <a:prstGeom prst="rect">
            <a:avLst/>
          </a:prstGeom>
          <a:noFill/>
        </p:spPr>
        <p:txBody>
          <a:bodyPr wrap="none" rtlCol="0">
            <a:spAutoFit/>
          </a:bodyPr>
          <a:lstStyle/>
          <a:p>
            <a:pPr algn="ctr"/>
            <a:r>
              <a:rPr lang="en-US" sz="1600" dirty="0"/>
              <a:t>Board </a:t>
            </a:r>
          </a:p>
          <a:p>
            <a:pPr algn="ctr"/>
            <a:r>
              <a:rPr lang="en-US" sz="1600" dirty="0"/>
              <a:t>Leader</a:t>
            </a:r>
          </a:p>
        </p:txBody>
      </p:sp>
      <p:sp>
        <p:nvSpPr>
          <p:cNvPr id="18" name="TextBox 17">
            <a:extLst>
              <a:ext uri="{FF2B5EF4-FFF2-40B4-BE49-F238E27FC236}">
                <a16:creationId xmlns:a16="http://schemas.microsoft.com/office/drawing/2014/main" id="{05D02620-E848-4AD4-A004-AB38EA496DED}"/>
              </a:ext>
            </a:extLst>
          </p:cNvPr>
          <p:cNvSpPr txBox="1"/>
          <p:nvPr/>
        </p:nvSpPr>
        <p:spPr>
          <a:xfrm>
            <a:off x="8101352" y="972311"/>
            <a:ext cx="784382" cy="584775"/>
          </a:xfrm>
          <a:prstGeom prst="rect">
            <a:avLst/>
          </a:prstGeom>
          <a:noFill/>
        </p:spPr>
        <p:txBody>
          <a:bodyPr wrap="none" rtlCol="0">
            <a:spAutoFit/>
          </a:bodyPr>
          <a:lstStyle/>
          <a:p>
            <a:pPr algn="ctr"/>
            <a:r>
              <a:rPr lang="en-US" sz="1600" dirty="0"/>
              <a:t>C-Level</a:t>
            </a:r>
          </a:p>
          <a:p>
            <a:pPr algn="ctr"/>
            <a:r>
              <a:rPr lang="en-US" sz="1600" dirty="0" err="1"/>
              <a:t>Mgmt</a:t>
            </a:r>
            <a:endParaRPr lang="en-US" sz="1600" dirty="0"/>
          </a:p>
        </p:txBody>
      </p:sp>
      <p:sp>
        <p:nvSpPr>
          <p:cNvPr id="19" name="TextBox 18">
            <a:extLst>
              <a:ext uri="{FF2B5EF4-FFF2-40B4-BE49-F238E27FC236}">
                <a16:creationId xmlns:a16="http://schemas.microsoft.com/office/drawing/2014/main" id="{C77A116A-D888-469A-AAF1-596076469050}"/>
              </a:ext>
            </a:extLst>
          </p:cNvPr>
          <p:cNvSpPr txBox="1"/>
          <p:nvPr/>
        </p:nvSpPr>
        <p:spPr>
          <a:xfrm>
            <a:off x="4131837" y="1190540"/>
            <a:ext cx="686086" cy="338554"/>
          </a:xfrm>
          <a:prstGeom prst="rect">
            <a:avLst/>
          </a:prstGeom>
          <a:noFill/>
        </p:spPr>
        <p:txBody>
          <a:bodyPr wrap="none" rtlCol="0">
            <a:spAutoFit/>
          </a:bodyPr>
          <a:lstStyle/>
          <a:p>
            <a:pPr algn="ctr"/>
            <a:r>
              <a:rPr lang="en-US" sz="1600" dirty="0" err="1"/>
              <a:t>Mgmt</a:t>
            </a:r>
            <a:endParaRPr lang="en-US" sz="1600" dirty="0"/>
          </a:p>
        </p:txBody>
      </p:sp>
      <p:sp>
        <p:nvSpPr>
          <p:cNvPr id="4" name="TextBox 3">
            <a:extLst>
              <a:ext uri="{FF2B5EF4-FFF2-40B4-BE49-F238E27FC236}">
                <a16:creationId xmlns:a16="http://schemas.microsoft.com/office/drawing/2014/main" id="{50DF3B82-722F-4F9A-B865-FC823A43F480}"/>
              </a:ext>
            </a:extLst>
          </p:cNvPr>
          <p:cNvSpPr txBox="1"/>
          <p:nvPr/>
        </p:nvSpPr>
        <p:spPr>
          <a:xfrm>
            <a:off x="4975114" y="1199871"/>
            <a:ext cx="524503" cy="338554"/>
          </a:xfrm>
          <a:prstGeom prst="rect">
            <a:avLst/>
          </a:prstGeom>
          <a:noFill/>
        </p:spPr>
        <p:txBody>
          <a:bodyPr wrap="none" rtlCol="0">
            <a:spAutoFit/>
          </a:bodyPr>
          <a:lstStyle/>
          <a:p>
            <a:r>
              <a:rPr lang="en-US" sz="1600" dirty="0"/>
              <a:t>HPP</a:t>
            </a:r>
          </a:p>
        </p:txBody>
      </p:sp>
      <p:pic>
        <p:nvPicPr>
          <p:cNvPr id="22" name="Picture 2" descr="Image result for checkbox icon">
            <a:extLst>
              <a:ext uri="{FF2B5EF4-FFF2-40B4-BE49-F238E27FC236}">
                <a16:creationId xmlns:a16="http://schemas.microsoft.com/office/drawing/2014/main" id="{99B5959B-F06C-433C-9356-5A3CD70D75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314" y="182591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Image result for checkbox icon">
            <a:extLst>
              <a:ext uri="{FF2B5EF4-FFF2-40B4-BE49-F238E27FC236}">
                <a16:creationId xmlns:a16="http://schemas.microsoft.com/office/drawing/2014/main" id="{D4CE74D8-B505-43AA-8994-6F7672094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314" y="256614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result for checkbox icon">
            <a:extLst>
              <a:ext uri="{FF2B5EF4-FFF2-40B4-BE49-F238E27FC236}">
                <a16:creationId xmlns:a16="http://schemas.microsoft.com/office/drawing/2014/main" id="{91A6ADC0-DCFB-40FB-87D3-AAA0DD5274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314" y="3306374"/>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ACF6C46E-003B-46B4-BEAA-EF321F923D60}"/>
              </a:ext>
            </a:extLst>
          </p:cNvPr>
          <p:cNvSpPr txBox="1"/>
          <p:nvPr/>
        </p:nvSpPr>
        <p:spPr>
          <a:xfrm>
            <a:off x="5675000" y="1185341"/>
            <a:ext cx="718466" cy="338554"/>
          </a:xfrm>
          <a:prstGeom prst="rect">
            <a:avLst/>
          </a:prstGeom>
          <a:noFill/>
        </p:spPr>
        <p:txBody>
          <a:bodyPr wrap="none" rtlCol="0">
            <a:spAutoFit/>
          </a:bodyPr>
          <a:lstStyle/>
          <a:p>
            <a:pPr algn="ctr"/>
            <a:r>
              <a:rPr lang="en-US" sz="1600" dirty="0"/>
              <a:t>Other </a:t>
            </a:r>
          </a:p>
        </p:txBody>
      </p:sp>
      <p:sp>
        <p:nvSpPr>
          <p:cNvPr id="21" name="TextBox 20">
            <a:extLst>
              <a:ext uri="{FF2B5EF4-FFF2-40B4-BE49-F238E27FC236}">
                <a16:creationId xmlns:a16="http://schemas.microsoft.com/office/drawing/2014/main" id="{0538B502-5ADD-41C4-9EFC-EB2ABCE56EFB}"/>
              </a:ext>
            </a:extLst>
          </p:cNvPr>
          <p:cNvSpPr txBox="1"/>
          <p:nvPr/>
        </p:nvSpPr>
        <p:spPr>
          <a:xfrm>
            <a:off x="488140" y="1807657"/>
            <a:ext cx="2229585" cy="461665"/>
          </a:xfrm>
          <a:prstGeom prst="rect">
            <a:avLst/>
          </a:prstGeom>
          <a:noFill/>
        </p:spPr>
        <p:txBody>
          <a:bodyPr wrap="none" rtlCol="0">
            <a:spAutoFit/>
          </a:bodyPr>
          <a:lstStyle/>
          <a:p>
            <a:r>
              <a:rPr lang="en-US" sz="2400" dirty="0"/>
              <a:t>President &amp; CEO</a:t>
            </a:r>
          </a:p>
        </p:txBody>
      </p:sp>
      <p:sp>
        <p:nvSpPr>
          <p:cNvPr id="28" name="TextBox 27">
            <a:extLst>
              <a:ext uri="{FF2B5EF4-FFF2-40B4-BE49-F238E27FC236}">
                <a16:creationId xmlns:a16="http://schemas.microsoft.com/office/drawing/2014/main" id="{46BEC82F-477F-4F07-BA34-8A84CE031130}"/>
              </a:ext>
            </a:extLst>
          </p:cNvPr>
          <p:cNvSpPr txBox="1"/>
          <p:nvPr/>
        </p:nvSpPr>
        <p:spPr>
          <a:xfrm>
            <a:off x="488140" y="2545787"/>
            <a:ext cx="1336648" cy="461665"/>
          </a:xfrm>
          <a:prstGeom prst="rect">
            <a:avLst/>
          </a:prstGeom>
          <a:noFill/>
        </p:spPr>
        <p:txBody>
          <a:bodyPr wrap="none" rtlCol="0">
            <a:spAutoFit/>
          </a:bodyPr>
          <a:lstStyle/>
          <a:p>
            <a:r>
              <a:rPr lang="en-US" sz="2400" dirty="0"/>
              <a:t>Physician</a:t>
            </a:r>
          </a:p>
        </p:txBody>
      </p:sp>
      <p:sp>
        <p:nvSpPr>
          <p:cNvPr id="29" name="TextBox 28">
            <a:extLst>
              <a:ext uri="{FF2B5EF4-FFF2-40B4-BE49-F238E27FC236}">
                <a16:creationId xmlns:a16="http://schemas.microsoft.com/office/drawing/2014/main" id="{5A3A021B-E786-4DA2-90CF-EB5464F2FEDA}"/>
              </a:ext>
            </a:extLst>
          </p:cNvPr>
          <p:cNvSpPr txBox="1"/>
          <p:nvPr/>
        </p:nvSpPr>
        <p:spPr>
          <a:xfrm>
            <a:off x="488140" y="3292578"/>
            <a:ext cx="2198679" cy="461665"/>
          </a:xfrm>
          <a:prstGeom prst="rect">
            <a:avLst/>
          </a:prstGeom>
          <a:noFill/>
        </p:spPr>
        <p:txBody>
          <a:bodyPr wrap="none" rtlCol="0">
            <a:spAutoFit/>
          </a:bodyPr>
          <a:lstStyle/>
          <a:p>
            <a:r>
              <a:rPr lang="en-US" sz="2400" dirty="0"/>
              <a:t>Camp counselor</a:t>
            </a:r>
          </a:p>
        </p:txBody>
      </p:sp>
      <p:pic>
        <p:nvPicPr>
          <p:cNvPr id="31" name="Picture 4" descr="Image result for checkbox icon">
            <a:extLst>
              <a:ext uri="{FF2B5EF4-FFF2-40B4-BE49-F238E27FC236}">
                <a16:creationId xmlns:a16="http://schemas.microsoft.com/office/drawing/2014/main" id="{6F4A7066-250C-460F-9617-3F3FCB78CC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5274" y="181698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checkbox icon">
            <a:extLst>
              <a:ext uri="{FF2B5EF4-FFF2-40B4-BE49-F238E27FC236}">
                <a16:creationId xmlns:a16="http://schemas.microsoft.com/office/drawing/2014/main" id="{32F3B6D6-2CBE-47DA-B91D-D83300FC0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1890" y="180865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8DC77BE-434C-4A9B-B867-90FCFD2CA05F}"/>
              </a:ext>
            </a:extLst>
          </p:cNvPr>
          <p:cNvSpPr txBox="1"/>
          <p:nvPr/>
        </p:nvSpPr>
        <p:spPr>
          <a:xfrm>
            <a:off x="516760" y="775922"/>
            <a:ext cx="1378904" cy="769441"/>
          </a:xfrm>
          <a:prstGeom prst="rect">
            <a:avLst/>
          </a:prstGeom>
          <a:noFill/>
        </p:spPr>
        <p:txBody>
          <a:bodyPr wrap="none" rtlCol="0">
            <a:spAutoFit/>
          </a:bodyPr>
          <a:lstStyle/>
          <a:p>
            <a:r>
              <a:rPr lang="en-US" sz="4400" dirty="0">
                <a:latin typeface="+mj-lt"/>
              </a:rPr>
              <a:t>TITLE</a:t>
            </a:r>
          </a:p>
        </p:txBody>
      </p:sp>
      <p:sp>
        <p:nvSpPr>
          <p:cNvPr id="35" name="TextBox 34">
            <a:extLst>
              <a:ext uri="{FF2B5EF4-FFF2-40B4-BE49-F238E27FC236}">
                <a16:creationId xmlns:a16="http://schemas.microsoft.com/office/drawing/2014/main" id="{3F8E031B-41B1-4C8C-9FDE-0AEF1E323A9B}"/>
              </a:ext>
            </a:extLst>
          </p:cNvPr>
          <p:cNvSpPr txBox="1"/>
          <p:nvPr/>
        </p:nvSpPr>
        <p:spPr>
          <a:xfrm>
            <a:off x="4131837" y="4281022"/>
            <a:ext cx="1358962" cy="769441"/>
          </a:xfrm>
          <a:prstGeom prst="rect">
            <a:avLst/>
          </a:prstGeom>
          <a:noFill/>
        </p:spPr>
        <p:txBody>
          <a:bodyPr wrap="none" rtlCol="0">
            <a:spAutoFit/>
          </a:bodyPr>
          <a:lstStyle/>
          <a:p>
            <a:r>
              <a:rPr lang="en-US" sz="4400" dirty="0">
                <a:solidFill>
                  <a:schemeClr val="accent2">
                    <a:lumMod val="75000"/>
                  </a:schemeClr>
                </a:solidFill>
                <a:latin typeface="+mj-lt"/>
              </a:rPr>
              <a:t>ROLE</a:t>
            </a:r>
          </a:p>
        </p:txBody>
      </p:sp>
      <p:pic>
        <p:nvPicPr>
          <p:cNvPr id="37" name="Picture 2" descr="Image result for checkbox icon">
            <a:extLst>
              <a:ext uri="{FF2B5EF4-FFF2-40B4-BE49-F238E27FC236}">
                <a16:creationId xmlns:a16="http://schemas.microsoft.com/office/drawing/2014/main" id="{6D31B79D-BA3B-4BEB-8C9E-9F2BCBBB97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2735" y="32881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Image result for checkbox icon">
            <a:extLst>
              <a:ext uri="{FF2B5EF4-FFF2-40B4-BE49-F238E27FC236}">
                <a16:creationId xmlns:a16="http://schemas.microsoft.com/office/drawing/2014/main" id="{1E292246-45AC-444F-A4CB-6C81FCAB1A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2735" y="25523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6E3E7984-4BB7-4621-9FCC-527733F17475}"/>
              </a:ext>
            </a:extLst>
          </p:cNvPr>
          <p:cNvSpPr txBox="1"/>
          <p:nvPr/>
        </p:nvSpPr>
        <p:spPr>
          <a:xfrm>
            <a:off x="10444880" y="1170822"/>
            <a:ext cx="792909" cy="338554"/>
          </a:xfrm>
          <a:prstGeom prst="rect">
            <a:avLst/>
          </a:prstGeom>
          <a:noFill/>
        </p:spPr>
        <p:txBody>
          <a:bodyPr wrap="none" rtlCol="0">
            <a:spAutoFit/>
          </a:bodyPr>
          <a:lstStyle/>
          <a:p>
            <a:pPr algn="ctr"/>
            <a:r>
              <a:rPr lang="en-US" sz="1600" dirty="0"/>
              <a:t>Interim</a:t>
            </a:r>
          </a:p>
        </p:txBody>
      </p:sp>
      <p:pic>
        <p:nvPicPr>
          <p:cNvPr id="41" name="Picture 2" descr="Image result for checkbox icon">
            <a:extLst>
              <a:ext uri="{FF2B5EF4-FFF2-40B4-BE49-F238E27FC236}">
                <a16:creationId xmlns:a16="http://schemas.microsoft.com/office/drawing/2014/main" id="{FD885591-FCDE-4BDA-A8BA-2C9EE31E31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9345" y="329088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Image result for checkbox icon">
            <a:extLst>
              <a:ext uri="{FF2B5EF4-FFF2-40B4-BE49-F238E27FC236}">
                <a16:creationId xmlns:a16="http://schemas.microsoft.com/office/drawing/2014/main" id="{9469BFA1-1EA2-4E8E-B9C4-1096357D5E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9345" y="2555118"/>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C618693-AC65-43CC-8AB5-22999DC7F363}"/>
              </a:ext>
            </a:extLst>
          </p:cNvPr>
          <p:cNvSpPr txBox="1"/>
          <p:nvPr/>
        </p:nvSpPr>
        <p:spPr>
          <a:xfrm>
            <a:off x="11170047" y="1173590"/>
            <a:ext cx="795795" cy="338554"/>
          </a:xfrm>
          <a:prstGeom prst="rect">
            <a:avLst/>
          </a:prstGeom>
          <a:noFill/>
        </p:spPr>
        <p:txBody>
          <a:bodyPr wrap="none" rtlCol="0">
            <a:spAutoFit/>
          </a:bodyPr>
          <a:lstStyle/>
          <a:p>
            <a:pPr algn="ctr"/>
            <a:r>
              <a:rPr lang="en-US" sz="1600" dirty="0"/>
              <a:t>Former</a:t>
            </a:r>
          </a:p>
        </p:txBody>
      </p:sp>
      <p:pic>
        <p:nvPicPr>
          <p:cNvPr id="45" name="Picture 44" descr="Image result for checkbox icon">
            <a:extLst>
              <a:ext uri="{FF2B5EF4-FFF2-40B4-BE49-F238E27FC236}">
                <a16:creationId xmlns:a16="http://schemas.microsoft.com/office/drawing/2014/main" id="{3B8324E6-BB1D-4518-8251-796544ABF3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9344" y="176263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Image result for checkbox icon">
            <a:extLst>
              <a:ext uri="{FF2B5EF4-FFF2-40B4-BE49-F238E27FC236}">
                <a16:creationId xmlns:a16="http://schemas.microsoft.com/office/drawing/2014/main" id="{51B67363-9DD4-4486-A315-22CE669F15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3848" y="1790514"/>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7877414" y="5486547"/>
            <a:ext cx="3051326" cy="1200329"/>
          </a:xfrm>
          <a:prstGeom prst="rect">
            <a:avLst/>
          </a:prstGeom>
          <a:noFill/>
        </p:spPr>
        <p:txBody>
          <a:bodyPr wrap="square" rtlCol="0">
            <a:spAutoFit/>
          </a:bodyPr>
          <a:lstStyle/>
          <a:p>
            <a:r>
              <a:rPr lang="en-US" sz="1200" b="1" cap="small" dirty="0"/>
              <a:t>Domains</a:t>
            </a:r>
            <a:r>
              <a:rPr lang="en-US" sz="1200" dirty="0"/>
              <a:t> (internal org domains): development, finance, marketing, programs, legal, accounting, IT, public relations – identify titles that belong in only one internal domain. Useful to measure specialization and capacity in key organizational areas</a:t>
            </a:r>
          </a:p>
        </p:txBody>
      </p:sp>
      <p:pic>
        <p:nvPicPr>
          <p:cNvPr id="48" name="Picture 2" descr="Image result for checkbox icon">
            <a:extLst>
              <a:ext uri="{FF2B5EF4-FFF2-40B4-BE49-F238E27FC236}">
                <a16:creationId xmlns:a16="http://schemas.microsoft.com/office/drawing/2014/main" id="{B0EF052B-4E43-4B66-BD01-D3CD4E8D16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9140" y="32881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Image result for checkbox icon">
            <a:extLst>
              <a:ext uri="{FF2B5EF4-FFF2-40B4-BE49-F238E27FC236}">
                <a16:creationId xmlns:a16="http://schemas.microsoft.com/office/drawing/2014/main" id="{7D1F6E62-B5CA-4AB3-8788-DDBC0B08EA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4459" y="25523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5CE45195-EFCC-4A93-AD1A-0E62563F1C78}"/>
              </a:ext>
            </a:extLst>
          </p:cNvPr>
          <p:cNvSpPr txBox="1"/>
          <p:nvPr/>
        </p:nvSpPr>
        <p:spPr>
          <a:xfrm>
            <a:off x="3294541" y="1190540"/>
            <a:ext cx="800668" cy="338554"/>
          </a:xfrm>
          <a:prstGeom prst="rect">
            <a:avLst/>
          </a:prstGeom>
          <a:noFill/>
        </p:spPr>
        <p:txBody>
          <a:bodyPr wrap="none" rtlCol="0">
            <a:spAutoFit/>
          </a:bodyPr>
          <a:lstStyle/>
          <a:p>
            <a:r>
              <a:rPr lang="en-US" sz="1600" dirty="0"/>
              <a:t>Trustee</a:t>
            </a:r>
          </a:p>
        </p:txBody>
      </p:sp>
      <p:pic>
        <p:nvPicPr>
          <p:cNvPr id="51" name="Picture 4" descr="Image result for checkbox icon">
            <a:extLst>
              <a:ext uri="{FF2B5EF4-FFF2-40B4-BE49-F238E27FC236}">
                <a16:creationId xmlns:a16="http://schemas.microsoft.com/office/drawing/2014/main" id="{1E27F45A-0C86-4C6E-8D55-458FC7D912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2060" y="180765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BBFB7212-9838-4D30-91BD-3CF1D1237058}"/>
              </a:ext>
            </a:extLst>
          </p:cNvPr>
          <p:cNvSpPr txBox="1"/>
          <p:nvPr/>
        </p:nvSpPr>
        <p:spPr>
          <a:xfrm>
            <a:off x="395456" y="4001329"/>
            <a:ext cx="2520242" cy="769441"/>
          </a:xfrm>
          <a:prstGeom prst="rect">
            <a:avLst/>
          </a:prstGeom>
          <a:noFill/>
        </p:spPr>
        <p:txBody>
          <a:bodyPr wrap="none" rtlCol="0">
            <a:spAutoFit/>
          </a:bodyPr>
          <a:lstStyle/>
          <a:p>
            <a:r>
              <a:rPr lang="en-US" sz="4400" dirty="0">
                <a:latin typeface="+mj-lt"/>
              </a:rPr>
              <a:t>POSITION:</a:t>
            </a:r>
          </a:p>
        </p:txBody>
      </p:sp>
      <p:sp>
        <p:nvSpPr>
          <p:cNvPr id="55" name="TextBox 54">
            <a:extLst>
              <a:ext uri="{FF2B5EF4-FFF2-40B4-BE49-F238E27FC236}">
                <a16:creationId xmlns:a16="http://schemas.microsoft.com/office/drawing/2014/main" id="{82EE6C53-5DBB-4719-95A3-64E0C5D74EF9}"/>
              </a:ext>
            </a:extLst>
          </p:cNvPr>
          <p:cNvSpPr txBox="1"/>
          <p:nvPr/>
        </p:nvSpPr>
        <p:spPr>
          <a:xfrm>
            <a:off x="9743923" y="1164259"/>
            <a:ext cx="819648" cy="338554"/>
          </a:xfrm>
          <a:prstGeom prst="rect">
            <a:avLst/>
          </a:prstGeom>
          <a:noFill/>
        </p:spPr>
        <p:txBody>
          <a:bodyPr wrap="none" rtlCol="0">
            <a:spAutoFit/>
          </a:bodyPr>
          <a:lstStyle/>
          <a:p>
            <a:pPr algn="ctr"/>
            <a:r>
              <a:rPr lang="en-US" sz="1600" dirty="0"/>
              <a:t>Current</a:t>
            </a:r>
          </a:p>
        </p:txBody>
      </p:sp>
      <p:sp>
        <p:nvSpPr>
          <p:cNvPr id="57" name="TextBox 56">
            <a:extLst>
              <a:ext uri="{FF2B5EF4-FFF2-40B4-BE49-F238E27FC236}">
                <a16:creationId xmlns:a16="http://schemas.microsoft.com/office/drawing/2014/main" id="{D39B692A-D771-4491-8097-AC7987861202}"/>
              </a:ext>
            </a:extLst>
          </p:cNvPr>
          <p:cNvSpPr txBox="1"/>
          <p:nvPr/>
        </p:nvSpPr>
        <p:spPr>
          <a:xfrm>
            <a:off x="6729470" y="4281022"/>
            <a:ext cx="2774414" cy="769441"/>
          </a:xfrm>
          <a:prstGeom prst="rect">
            <a:avLst/>
          </a:prstGeom>
          <a:noFill/>
        </p:spPr>
        <p:txBody>
          <a:bodyPr wrap="none" rtlCol="0">
            <a:spAutoFit/>
          </a:bodyPr>
          <a:lstStyle/>
          <a:p>
            <a:pPr algn="ctr"/>
            <a:r>
              <a:rPr lang="en-US" sz="4400" dirty="0">
                <a:solidFill>
                  <a:schemeClr val="accent2">
                    <a:lumMod val="75000"/>
                  </a:schemeClr>
                </a:solidFill>
                <a:latin typeface="+mj-lt"/>
              </a:rPr>
              <a:t>HIERARCHY</a:t>
            </a:r>
          </a:p>
        </p:txBody>
      </p:sp>
      <p:sp>
        <p:nvSpPr>
          <p:cNvPr id="58" name="TextBox 57">
            <a:extLst>
              <a:ext uri="{FF2B5EF4-FFF2-40B4-BE49-F238E27FC236}">
                <a16:creationId xmlns:a16="http://schemas.microsoft.com/office/drawing/2014/main" id="{6984A27B-6358-46DA-A24F-F49D0405843B}"/>
              </a:ext>
            </a:extLst>
          </p:cNvPr>
          <p:cNvSpPr txBox="1"/>
          <p:nvPr/>
        </p:nvSpPr>
        <p:spPr>
          <a:xfrm>
            <a:off x="9971621" y="4281022"/>
            <a:ext cx="1824923" cy="769441"/>
          </a:xfrm>
          <a:prstGeom prst="rect">
            <a:avLst/>
          </a:prstGeom>
          <a:noFill/>
        </p:spPr>
        <p:txBody>
          <a:bodyPr wrap="none" rtlCol="0">
            <a:spAutoFit/>
          </a:bodyPr>
          <a:lstStyle/>
          <a:p>
            <a:r>
              <a:rPr lang="en-US" sz="4400" dirty="0">
                <a:solidFill>
                  <a:schemeClr val="accent2">
                    <a:lumMod val="75000"/>
                  </a:schemeClr>
                </a:solidFill>
                <a:latin typeface="+mj-lt"/>
              </a:rPr>
              <a:t>STATUS</a:t>
            </a:r>
          </a:p>
        </p:txBody>
      </p:sp>
      <p:cxnSp>
        <p:nvCxnSpPr>
          <p:cNvPr id="16" name="Straight Arrow Connector 15">
            <a:extLst>
              <a:ext uri="{FF2B5EF4-FFF2-40B4-BE49-F238E27FC236}">
                <a16:creationId xmlns:a16="http://schemas.microsoft.com/office/drawing/2014/main" id="{7CD0AE85-3EF0-49BF-BBA5-1B08121385DD}"/>
              </a:ext>
            </a:extLst>
          </p:cNvPr>
          <p:cNvCxnSpPr>
            <a:cxnSpLocks/>
            <a:stCxn id="20" idx="2"/>
            <a:endCxn id="19" idx="0"/>
          </p:cNvCxnSpPr>
          <p:nvPr/>
        </p:nvCxnSpPr>
        <p:spPr>
          <a:xfrm flipH="1">
            <a:off x="4474880" y="642450"/>
            <a:ext cx="233343" cy="54809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17FFC8-6775-45B6-BD90-2F98D87D8785}"/>
              </a:ext>
            </a:extLst>
          </p:cNvPr>
          <p:cNvSpPr txBox="1"/>
          <p:nvPr/>
        </p:nvSpPr>
        <p:spPr>
          <a:xfrm>
            <a:off x="4220717" y="119230"/>
            <a:ext cx="975011" cy="523220"/>
          </a:xfrm>
          <a:prstGeom prst="rect">
            <a:avLst/>
          </a:prstGeom>
          <a:noFill/>
        </p:spPr>
        <p:txBody>
          <a:bodyPr wrap="none" rtlCol="0">
            <a:spAutoFit/>
          </a:bodyPr>
          <a:lstStyle/>
          <a:p>
            <a:pPr algn="ctr"/>
            <a:r>
              <a:rPr lang="en-US" sz="1400" dirty="0">
                <a:solidFill>
                  <a:schemeClr val="accent2">
                    <a:lumMod val="75000"/>
                  </a:schemeClr>
                </a:solidFill>
              </a:rPr>
              <a:t>Key </a:t>
            </a:r>
          </a:p>
          <a:p>
            <a:pPr algn="ctr"/>
            <a:r>
              <a:rPr lang="en-US" sz="1400" dirty="0">
                <a:solidFill>
                  <a:schemeClr val="accent2">
                    <a:lumMod val="75000"/>
                  </a:schemeClr>
                </a:solidFill>
              </a:rPr>
              <a:t>Employees</a:t>
            </a:r>
          </a:p>
        </p:txBody>
      </p:sp>
      <p:sp>
        <p:nvSpPr>
          <p:cNvPr id="59" name="TextBox 58">
            <a:extLst>
              <a:ext uri="{FF2B5EF4-FFF2-40B4-BE49-F238E27FC236}">
                <a16:creationId xmlns:a16="http://schemas.microsoft.com/office/drawing/2014/main" id="{3D429043-4DAD-497B-BC2D-8145065C9EF0}"/>
              </a:ext>
            </a:extLst>
          </p:cNvPr>
          <p:cNvSpPr txBox="1"/>
          <p:nvPr/>
        </p:nvSpPr>
        <p:spPr>
          <a:xfrm>
            <a:off x="3073722" y="226819"/>
            <a:ext cx="902618" cy="523220"/>
          </a:xfrm>
          <a:prstGeom prst="rect">
            <a:avLst/>
          </a:prstGeom>
          <a:noFill/>
        </p:spPr>
        <p:txBody>
          <a:bodyPr wrap="none" rtlCol="0">
            <a:spAutoFit/>
          </a:bodyPr>
          <a:lstStyle/>
          <a:p>
            <a:pPr algn="ctr"/>
            <a:r>
              <a:rPr lang="en-US" sz="1400" dirty="0">
                <a:solidFill>
                  <a:schemeClr val="accent2">
                    <a:lumMod val="75000"/>
                  </a:schemeClr>
                </a:solidFill>
              </a:rPr>
              <a:t>Officer: </a:t>
            </a:r>
            <a:br>
              <a:rPr lang="en-US" sz="1400" dirty="0">
                <a:solidFill>
                  <a:schemeClr val="accent2">
                    <a:lumMod val="75000"/>
                  </a:schemeClr>
                </a:solidFill>
              </a:rPr>
            </a:br>
            <a:r>
              <a:rPr lang="en-US" sz="1400" dirty="0">
                <a:solidFill>
                  <a:schemeClr val="accent2">
                    <a:lumMod val="75000"/>
                  </a:schemeClr>
                </a:solidFill>
              </a:rPr>
              <a:t>top </a:t>
            </a:r>
            <a:r>
              <a:rPr lang="en-US" sz="1400" dirty="0" err="1">
                <a:solidFill>
                  <a:schemeClr val="accent2">
                    <a:lumMod val="75000"/>
                  </a:schemeClr>
                </a:solidFill>
              </a:rPr>
              <a:t>mgmt</a:t>
            </a:r>
            <a:endParaRPr lang="en-US" sz="1400" dirty="0">
              <a:solidFill>
                <a:schemeClr val="accent2">
                  <a:lumMod val="75000"/>
                </a:schemeClr>
              </a:solidFill>
            </a:endParaRPr>
          </a:p>
        </p:txBody>
      </p:sp>
      <p:cxnSp>
        <p:nvCxnSpPr>
          <p:cNvPr id="60" name="Straight Arrow Connector 59">
            <a:extLst>
              <a:ext uri="{FF2B5EF4-FFF2-40B4-BE49-F238E27FC236}">
                <a16:creationId xmlns:a16="http://schemas.microsoft.com/office/drawing/2014/main" id="{AFCA2339-03B1-4539-800B-536129D5FC8C}"/>
              </a:ext>
            </a:extLst>
          </p:cNvPr>
          <p:cNvCxnSpPr>
            <a:cxnSpLocks/>
            <a:stCxn id="59" idx="2"/>
            <a:endCxn id="19" idx="0"/>
          </p:cNvCxnSpPr>
          <p:nvPr/>
        </p:nvCxnSpPr>
        <p:spPr>
          <a:xfrm>
            <a:off x="3525031" y="750039"/>
            <a:ext cx="949849" cy="44050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ight Brace 39">
            <a:extLst>
              <a:ext uri="{FF2B5EF4-FFF2-40B4-BE49-F238E27FC236}">
                <a16:creationId xmlns:a16="http://schemas.microsoft.com/office/drawing/2014/main" id="{2D77AC68-3686-4E26-8C52-D309A1AFBCF5}"/>
              </a:ext>
            </a:extLst>
          </p:cNvPr>
          <p:cNvSpPr/>
          <p:nvPr/>
        </p:nvSpPr>
        <p:spPr>
          <a:xfrm rot="16200000">
            <a:off x="7743500" y="157296"/>
            <a:ext cx="315606" cy="1144284"/>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a:extLst>
              <a:ext uri="{FF2B5EF4-FFF2-40B4-BE49-F238E27FC236}">
                <a16:creationId xmlns:a16="http://schemas.microsoft.com/office/drawing/2014/main" id="{275B5040-62B6-43D3-A073-2ED00498FEC4}"/>
              </a:ext>
            </a:extLst>
          </p:cNvPr>
          <p:cNvSpPr txBox="1"/>
          <p:nvPr/>
        </p:nvSpPr>
        <p:spPr>
          <a:xfrm>
            <a:off x="7501051" y="245197"/>
            <a:ext cx="747320" cy="307777"/>
          </a:xfrm>
          <a:prstGeom prst="rect">
            <a:avLst/>
          </a:prstGeom>
          <a:noFill/>
        </p:spPr>
        <p:txBody>
          <a:bodyPr wrap="none" rtlCol="0">
            <a:spAutoFit/>
          </a:bodyPr>
          <a:lstStyle/>
          <a:p>
            <a:pPr algn="ctr"/>
            <a:r>
              <a:rPr lang="en-US" sz="1400" dirty="0">
                <a:solidFill>
                  <a:schemeClr val="accent2">
                    <a:lumMod val="75000"/>
                  </a:schemeClr>
                </a:solidFill>
              </a:rPr>
              <a:t>Officers</a:t>
            </a:r>
          </a:p>
        </p:txBody>
      </p:sp>
      <p:cxnSp>
        <p:nvCxnSpPr>
          <p:cNvPr id="71" name="Straight Arrow Connector 70">
            <a:extLst>
              <a:ext uri="{FF2B5EF4-FFF2-40B4-BE49-F238E27FC236}">
                <a16:creationId xmlns:a16="http://schemas.microsoft.com/office/drawing/2014/main" id="{1860CD92-F7AC-48F0-8E02-2FC0B6DDC7FC}"/>
              </a:ext>
            </a:extLst>
          </p:cNvPr>
          <p:cNvCxnSpPr>
            <a:cxnSpLocks/>
            <a:stCxn id="72" idx="2"/>
          </p:cNvCxnSpPr>
          <p:nvPr/>
        </p:nvCxnSpPr>
        <p:spPr>
          <a:xfrm flipH="1">
            <a:off x="8696249" y="484113"/>
            <a:ext cx="28618" cy="48617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EC1A4FE-9D06-453A-BED1-2DDFD512BA39}"/>
              </a:ext>
            </a:extLst>
          </p:cNvPr>
          <p:cNvSpPr txBox="1"/>
          <p:nvPr/>
        </p:nvSpPr>
        <p:spPr>
          <a:xfrm>
            <a:off x="8191989" y="-39107"/>
            <a:ext cx="1065755" cy="523220"/>
          </a:xfrm>
          <a:prstGeom prst="rect">
            <a:avLst/>
          </a:prstGeom>
          <a:noFill/>
        </p:spPr>
        <p:txBody>
          <a:bodyPr wrap="square" rtlCol="0">
            <a:spAutoFit/>
          </a:bodyPr>
          <a:lstStyle/>
          <a:p>
            <a:pPr algn="ctr"/>
            <a:r>
              <a:rPr lang="en-US" sz="1400" dirty="0">
                <a:solidFill>
                  <a:schemeClr val="accent2">
                    <a:lumMod val="75000"/>
                  </a:schemeClr>
                </a:solidFill>
              </a:rPr>
              <a:t>Some Key </a:t>
            </a:r>
          </a:p>
          <a:p>
            <a:pPr algn="ctr"/>
            <a:r>
              <a:rPr lang="en-US" sz="1400" dirty="0">
                <a:solidFill>
                  <a:schemeClr val="accent2">
                    <a:lumMod val="75000"/>
                  </a:schemeClr>
                </a:solidFill>
              </a:rPr>
              <a:t>Employees</a:t>
            </a:r>
          </a:p>
        </p:txBody>
      </p:sp>
      <p:sp>
        <p:nvSpPr>
          <p:cNvPr id="79" name="TextBox 78">
            <a:extLst>
              <a:ext uri="{FF2B5EF4-FFF2-40B4-BE49-F238E27FC236}">
                <a16:creationId xmlns:a16="http://schemas.microsoft.com/office/drawing/2014/main" id="{22760F75-12E4-41B0-847C-E77E3A2D4702}"/>
              </a:ext>
            </a:extLst>
          </p:cNvPr>
          <p:cNvSpPr txBox="1"/>
          <p:nvPr/>
        </p:nvSpPr>
        <p:spPr>
          <a:xfrm>
            <a:off x="5386194" y="552974"/>
            <a:ext cx="517962" cy="307777"/>
          </a:xfrm>
          <a:prstGeom prst="rect">
            <a:avLst/>
          </a:prstGeom>
          <a:noFill/>
        </p:spPr>
        <p:txBody>
          <a:bodyPr wrap="none" rtlCol="0">
            <a:spAutoFit/>
          </a:bodyPr>
          <a:lstStyle/>
          <a:p>
            <a:pPr algn="ctr"/>
            <a:r>
              <a:rPr lang="en-US" sz="1400" dirty="0">
                <a:solidFill>
                  <a:schemeClr val="accent2">
                    <a:lumMod val="75000"/>
                  </a:schemeClr>
                </a:solidFill>
              </a:rPr>
              <a:t>Staff</a:t>
            </a:r>
          </a:p>
        </p:txBody>
      </p:sp>
      <p:sp>
        <p:nvSpPr>
          <p:cNvPr id="80" name="TextBox 79">
            <a:extLst>
              <a:ext uri="{FF2B5EF4-FFF2-40B4-BE49-F238E27FC236}">
                <a16:creationId xmlns:a16="http://schemas.microsoft.com/office/drawing/2014/main" id="{F9B69A82-3103-4A48-8981-76BFF2BA9264}"/>
              </a:ext>
            </a:extLst>
          </p:cNvPr>
          <p:cNvSpPr txBox="1"/>
          <p:nvPr/>
        </p:nvSpPr>
        <p:spPr>
          <a:xfrm>
            <a:off x="405106" y="4612582"/>
            <a:ext cx="3648948" cy="523220"/>
          </a:xfrm>
          <a:prstGeom prst="rect">
            <a:avLst/>
          </a:prstGeom>
          <a:noFill/>
        </p:spPr>
        <p:txBody>
          <a:bodyPr wrap="none" rtlCol="0">
            <a:spAutoFit/>
          </a:bodyPr>
          <a:lstStyle/>
          <a:p>
            <a:r>
              <a:rPr lang="en-US" sz="1400" dirty="0">
                <a:solidFill>
                  <a:schemeClr val="accent2">
                    <a:lumMod val="75000"/>
                  </a:schemeClr>
                </a:solidFill>
              </a:rPr>
              <a:t>(break into new mutually-exclusive positions,</a:t>
            </a:r>
          </a:p>
          <a:p>
            <a:r>
              <a:rPr lang="en-US" sz="1400" dirty="0">
                <a:solidFill>
                  <a:schemeClr val="accent2">
                    <a:lumMod val="75000"/>
                  </a:schemeClr>
                </a:solidFill>
              </a:rPr>
              <a:t>though one person can hold multiple at a time)</a:t>
            </a:r>
          </a:p>
        </p:txBody>
      </p:sp>
      <p:sp>
        <p:nvSpPr>
          <p:cNvPr id="81" name="TextBox 80">
            <a:extLst>
              <a:ext uri="{FF2B5EF4-FFF2-40B4-BE49-F238E27FC236}">
                <a16:creationId xmlns:a16="http://schemas.microsoft.com/office/drawing/2014/main" id="{57CB817E-48A0-4D2E-8290-09C22CCD542E}"/>
              </a:ext>
            </a:extLst>
          </p:cNvPr>
          <p:cNvSpPr txBox="1"/>
          <p:nvPr/>
        </p:nvSpPr>
        <p:spPr>
          <a:xfrm>
            <a:off x="3966602" y="5486043"/>
            <a:ext cx="3211548" cy="1200329"/>
          </a:xfrm>
          <a:prstGeom prst="rect">
            <a:avLst/>
          </a:prstGeom>
          <a:noFill/>
        </p:spPr>
        <p:txBody>
          <a:bodyPr wrap="square" rtlCol="0">
            <a:spAutoFit/>
          </a:bodyPr>
          <a:lstStyle/>
          <a:p>
            <a:r>
              <a:rPr lang="en-US" sz="1200" b="1" cap="small" dirty="0"/>
              <a:t>Highly-Paid Professionals </a:t>
            </a:r>
            <a:r>
              <a:rPr lang="en-US" sz="1200" b="1" dirty="0"/>
              <a:t>(HPP’s from ROLE): </a:t>
            </a:r>
            <a:r>
              <a:rPr lang="en-US" sz="1200" dirty="0"/>
              <a:t>categories for professions such as doctor, lawyer, professor, fundraiser, military brass – professions (not positions) that are stable and comparable across orgs. Match with NAICS or other codes for comparability with for-profits? </a:t>
            </a:r>
            <a:endParaRPr lang="en-US" sz="1100" dirty="0"/>
          </a:p>
        </p:txBody>
      </p:sp>
      <p:sp>
        <p:nvSpPr>
          <p:cNvPr id="82" name="TextBox 81">
            <a:extLst>
              <a:ext uri="{FF2B5EF4-FFF2-40B4-BE49-F238E27FC236}">
                <a16:creationId xmlns:a16="http://schemas.microsoft.com/office/drawing/2014/main" id="{38DA8F3A-B510-4695-9E4E-C6D4C6FE7D4F}"/>
              </a:ext>
            </a:extLst>
          </p:cNvPr>
          <p:cNvSpPr txBox="1"/>
          <p:nvPr/>
        </p:nvSpPr>
        <p:spPr>
          <a:xfrm>
            <a:off x="652883" y="5471029"/>
            <a:ext cx="2617845" cy="1200329"/>
          </a:xfrm>
          <a:prstGeom prst="rect">
            <a:avLst/>
          </a:prstGeom>
          <a:noFill/>
        </p:spPr>
        <p:txBody>
          <a:bodyPr wrap="square" rtlCol="0">
            <a:spAutoFit/>
          </a:bodyPr>
          <a:lstStyle/>
          <a:p>
            <a:r>
              <a:rPr lang="en-US" sz="1200" b="1" dirty="0"/>
              <a:t>COMPARABLES</a:t>
            </a:r>
            <a:r>
              <a:rPr lang="en-US" sz="1200" dirty="0"/>
              <a:t>: </a:t>
            </a:r>
            <a:br>
              <a:rPr lang="en-US" sz="1200" dirty="0"/>
            </a:br>
            <a:r>
              <a:rPr lang="en-US" sz="1200" dirty="0"/>
              <a:t>(not yet implemented) create categories where people holding those positions are generally comparable across orgs – main purpose is for developing study samples:</a:t>
            </a:r>
          </a:p>
        </p:txBody>
      </p:sp>
      <p:cxnSp>
        <p:nvCxnSpPr>
          <p:cNvPr id="83" name="Straight Arrow Connector 82">
            <a:extLst>
              <a:ext uri="{FF2B5EF4-FFF2-40B4-BE49-F238E27FC236}">
                <a16:creationId xmlns:a16="http://schemas.microsoft.com/office/drawing/2014/main" id="{3DD43DB9-559D-44B6-8CCB-368AD21E25FD}"/>
              </a:ext>
            </a:extLst>
          </p:cNvPr>
          <p:cNvCxnSpPr>
            <a:cxnSpLocks/>
          </p:cNvCxnSpPr>
          <p:nvPr/>
        </p:nvCxnSpPr>
        <p:spPr>
          <a:xfrm>
            <a:off x="3316699" y="5886528"/>
            <a:ext cx="554572" cy="1"/>
          </a:xfrm>
          <a:prstGeom prst="straightConnector1">
            <a:avLst/>
          </a:prstGeom>
          <a:ln w="254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F9074D8-B4F8-440E-804C-627B19587C75}"/>
              </a:ext>
            </a:extLst>
          </p:cNvPr>
          <p:cNvCxnSpPr>
            <a:cxnSpLocks/>
          </p:cNvCxnSpPr>
          <p:nvPr/>
        </p:nvCxnSpPr>
        <p:spPr>
          <a:xfrm>
            <a:off x="7277113" y="5895859"/>
            <a:ext cx="452538" cy="0"/>
          </a:xfrm>
          <a:prstGeom prst="straightConnector1">
            <a:avLst/>
          </a:prstGeom>
          <a:ln w="254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Right Brace 89">
            <a:extLst>
              <a:ext uri="{FF2B5EF4-FFF2-40B4-BE49-F238E27FC236}">
                <a16:creationId xmlns:a16="http://schemas.microsoft.com/office/drawing/2014/main" id="{EE2B1055-F417-42EA-B64B-2A56385DFBBD}"/>
              </a:ext>
            </a:extLst>
          </p:cNvPr>
          <p:cNvSpPr/>
          <p:nvPr/>
        </p:nvSpPr>
        <p:spPr>
          <a:xfrm rot="16200000">
            <a:off x="5496552" y="486215"/>
            <a:ext cx="315606" cy="1144284"/>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38BA51D6-86D0-4341-B259-154C69559106}"/>
              </a:ext>
            </a:extLst>
          </p:cNvPr>
          <p:cNvCxnSpPr>
            <a:cxnSpLocks/>
            <a:stCxn id="20" idx="2"/>
          </p:cNvCxnSpPr>
          <p:nvPr/>
        </p:nvCxnSpPr>
        <p:spPr>
          <a:xfrm>
            <a:off x="4708223" y="642450"/>
            <a:ext cx="1045025" cy="56838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6" name="Picture 4" descr="Image result for checkbox icon">
            <a:extLst>
              <a:ext uri="{FF2B5EF4-FFF2-40B4-BE49-F238E27FC236}">
                <a16:creationId xmlns:a16="http://schemas.microsoft.com/office/drawing/2014/main" id="{A767ED5B-4127-4654-99C9-69E7159E64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8352" y="1775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4" descr="Image result for checkbox icon">
            <a:extLst>
              <a:ext uri="{FF2B5EF4-FFF2-40B4-BE49-F238E27FC236}">
                <a16:creationId xmlns:a16="http://schemas.microsoft.com/office/drawing/2014/main" id="{2504668D-5F63-4241-838A-B1CF31F718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9097" y="255000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4" descr="Image result for checkbox icon">
            <a:extLst>
              <a:ext uri="{FF2B5EF4-FFF2-40B4-BE49-F238E27FC236}">
                <a16:creationId xmlns:a16="http://schemas.microsoft.com/office/drawing/2014/main" id="{37C37C49-9664-48BF-A0FE-57A92DD5F0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8352" y="3275768"/>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03" name="TextBox 102">
            <a:extLst>
              <a:ext uri="{FF2B5EF4-FFF2-40B4-BE49-F238E27FC236}">
                <a16:creationId xmlns:a16="http://schemas.microsoft.com/office/drawing/2014/main" id="{23ED0F72-ADCF-4965-98CE-FDB9875DDA06}"/>
              </a:ext>
            </a:extLst>
          </p:cNvPr>
          <p:cNvSpPr txBox="1"/>
          <p:nvPr/>
        </p:nvSpPr>
        <p:spPr>
          <a:xfrm>
            <a:off x="9625183" y="88074"/>
            <a:ext cx="1065755" cy="954107"/>
          </a:xfrm>
          <a:prstGeom prst="rect">
            <a:avLst/>
          </a:prstGeom>
          <a:noFill/>
        </p:spPr>
        <p:txBody>
          <a:bodyPr wrap="square" rtlCol="0">
            <a:spAutoFit/>
          </a:bodyPr>
          <a:lstStyle/>
          <a:p>
            <a:pPr algn="ctr"/>
            <a:r>
              <a:rPr lang="en-US" sz="1400" dirty="0">
                <a:solidFill>
                  <a:schemeClr val="accent2">
                    <a:lumMod val="75000"/>
                  </a:schemeClr>
                </a:solidFill>
              </a:rPr>
              <a:t>Categorize: CEO</a:t>
            </a:r>
            <a:br>
              <a:rPr lang="en-US" sz="1400" dirty="0">
                <a:solidFill>
                  <a:schemeClr val="accent2">
                    <a:lumMod val="75000"/>
                  </a:schemeClr>
                </a:solidFill>
              </a:rPr>
            </a:br>
            <a:r>
              <a:rPr lang="en-US" sz="1400" dirty="0">
                <a:solidFill>
                  <a:schemeClr val="accent2">
                    <a:lumMod val="75000"/>
                  </a:schemeClr>
                </a:solidFill>
              </a:rPr>
              <a:t>CFO</a:t>
            </a:r>
          </a:p>
          <a:p>
            <a:pPr algn="ctr"/>
            <a:r>
              <a:rPr lang="en-US" sz="1400" dirty="0">
                <a:solidFill>
                  <a:schemeClr val="accent2">
                    <a:lumMod val="75000"/>
                  </a:schemeClr>
                </a:solidFill>
              </a:rPr>
              <a:t>COO</a:t>
            </a:r>
          </a:p>
        </p:txBody>
      </p:sp>
      <p:cxnSp>
        <p:nvCxnSpPr>
          <p:cNvPr id="104" name="Straight Arrow Connector 103">
            <a:extLst>
              <a:ext uri="{FF2B5EF4-FFF2-40B4-BE49-F238E27FC236}">
                <a16:creationId xmlns:a16="http://schemas.microsoft.com/office/drawing/2014/main" id="{E8C4279C-CCE9-4FAA-9926-53EC017C7097}"/>
              </a:ext>
            </a:extLst>
          </p:cNvPr>
          <p:cNvCxnSpPr>
            <a:cxnSpLocks/>
            <a:stCxn id="18" idx="3"/>
          </p:cNvCxnSpPr>
          <p:nvPr/>
        </p:nvCxnSpPr>
        <p:spPr>
          <a:xfrm flipV="1">
            <a:off x="8885734" y="536227"/>
            <a:ext cx="966980" cy="728472"/>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25BAE08-9E24-FBF7-E488-15EDA49B3842}"/>
              </a:ext>
            </a:extLst>
          </p:cNvPr>
          <p:cNvSpPr txBox="1"/>
          <p:nvPr/>
        </p:nvSpPr>
        <p:spPr>
          <a:xfrm>
            <a:off x="4086012" y="4932206"/>
            <a:ext cx="3619452" cy="584775"/>
          </a:xfrm>
          <a:prstGeom prst="rect">
            <a:avLst/>
          </a:prstGeom>
          <a:noFill/>
        </p:spPr>
        <p:txBody>
          <a:bodyPr wrap="none" rtlCol="0">
            <a:spAutoFit/>
          </a:bodyPr>
          <a:lstStyle/>
          <a:p>
            <a:r>
              <a:rPr lang="en-US" sz="3200" dirty="0">
                <a:solidFill>
                  <a:schemeClr val="accent1">
                    <a:lumMod val="75000"/>
                  </a:schemeClr>
                </a:solidFill>
                <a:latin typeface="+mj-lt"/>
              </a:rPr>
              <a:t>TOPICAL FUNCTION?</a:t>
            </a:r>
          </a:p>
        </p:txBody>
      </p:sp>
    </p:spTree>
    <p:extLst>
      <p:ext uri="{BB962C8B-B14F-4D97-AF65-F5344CB8AC3E}">
        <p14:creationId xmlns:p14="http://schemas.microsoft.com/office/powerpoint/2010/main" val="3318661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7949" y="348945"/>
            <a:ext cx="9545216" cy="32316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Ambiguity: </a:t>
            </a:r>
          </a:p>
          <a:p>
            <a:endParaRPr lang="en-US" sz="1600" dirty="0">
              <a:latin typeface="+mj-lt"/>
            </a:endParaRPr>
          </a:p>
          <a:p>
            <a:pPr marL="285750" indent="-285750">
              <a:buFont typeface="Arial" panose="020B0604020202020204" pitchFamily="34" charset="0"/>
              <a:buChar char="•"/>
            </a:pPr>
            <a:r>
              <a:rPr lang="en-US" sz="1600" dirty="0">
                <a:latin typeface="+mj-lt"/>
              </a:rPr>
              <a:t>Someone that is a former board officer and current or interim CEO could have both a former and current or interim status if they describe different positions</a:t>
            </a:r>
          </a:p>
          <a:p>
            <a:pPr marL="285750" indent="-285750">
              <a:buFont typeface="Arial" panose="020B0604020202020204" pitchFamily="34" charset="0"/>
              <a:buChar char="•"/>
            </a:pPr>
            <a:r>
              <a:rPr lang="en-US" sz="1600" b="1" dirty="0">
                <a:latin typeface="+mj-lt"/>
              </a:rPr>
              <a:t>Should people with multiple positions be coded multiple times, one for each position? </a:t>
            </a:r>
          </a:p>
          <a:p>
            <a:pPr marL="742950" lvl="1" indent="-285750">
              <a:buFont typeface="Arial" panose="020B0604020202020204" pitchFamily="34" charset="0"/>
              <a:buChar char="•"/>
            </a:pPr>
            <a:r>
              <a:rPr lang="en-US" sz="1600" dirty="0">
                <a:latin typeface="+mj-lt"/>
              </a:rPr>
              <a:t>This would be cleanest, though data users would have to know to drop duplicate IDs before aggregating to not double-count salaries </a:t>
            </a:r>
          </a:p>
          <a:p>
            <a:pPr marL="285750" indent="-285750">
              <a:buFont typeface="Arial" panose="020B0604020202020204" pitchFamily="34" charset="0"/>
              <a:buChar char="•"/>
            </a:pPr>
            <a:r>
              <a:rPr lang="en-US" sz="1600" dirty="0">
                <a:latin typeface="+mj-lt"/>
              </a:rPr>
              <a:t>A highest-compensated employee can NOT be a key employee as well, but they can still have managerial responsibilities, just not </a:t>
            </a:r>
            <a:r>
              <a:rPr lang="en-US" sz="1600" i="1" dirty="0">
                <a:latin typeface="+mj-lt"/>
              </a:rPr>
              <a:t>significant</a:t>
            </a:r>
            <a:r>
              <a:rPr lang="en-US" sz="1600" dirty="0">
                <a:latin typeface="+mj-lt"/>
              </a:rPr>
              <a:t> responsibility </a:t>
            </a:r>
          </a:p>
          <a:p>
            <a:pPr marL="285750" indent="-285750">
              <a:buFont typeface="Arial" panose="020B0604020202020204" pitchFamily="34" charset="0"/>
              <a:buChar char="•"/>
            </a:pPr>
            <a:r>
              <a:rPr lang="en-US" sz="1600" dirty="0">
                <a:latin typeface="+mj-lt"/>
              </a:rPr>
              <a:t>Some nonprofits include title or status info in the name field and not the title field </a:t>
            </a:r>
          </a:p>
          <a:p>
            <a:pPr marL="285750" indent="-285750">
              <a:buFont typeface="Arial" panose="020B0604020202020204" pitchFamily="34" charset="0"/>
              <a:buChar char="•"/>
            </a:pPr>
            <a:endParaRPr lang="en-US" sz="1600" dirty="0">
              <a:latin typeface="+mj-lt"/>
            </a:endParaRPr>
          </a:p>
          <a:p>
            <a:endParaRPr lang="en-US" sz="1600" dirty="0">
              <a:latin typeface="+mj-lt"/>
            </a:endParaRPr>
          </a:p>
        </p:txBody>
      </p:sp>
    </p:spTree>
    <p:extLst>
      <p:ext uri="{BB962C8B-B14F-4D97-AF65-F5344CB8AC3E}">
        <p14:creationId xmlns:p14="http://schemas.microsoft.com/office/powerpoint/2010/main" val="131029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4550" y="152400"/>
            <a:ext cx="7962900" cy="6553200"/>
          </a:xfrm>
          <a:prstGeom prst="rect">
            <a:avLst/>
          </a:prstGeom>
        </p:spPr>
      </p:pic>
      <p:sp>
        <p:nvSpPr>
          <p:cNvPr id="3" name="TextBox 2"/>
          <p:cNvSpPr txBox="1"/>
          <p:nvPr/>
        </p:nvSpPr>
        <p:spPr>
          <a:xfrm>
            <a:off x="447869" y="345233"/>
            <a:ext cx="1324947" cy="954107"/>
          </a:xfrm>
          <a:prstGeom prst="rect">
            <a:avLst/>
          </a:prstGeom>
          <a:noFill/>
        </p:spPr>
        <p:txBody>
          <a:bodyPr wrap="square" rtlCol="0">
            <a:spAutoFit/>
          </a:bodyPr>
          <a:lstStyle/>
          <a:p>
            <a:r>
              <a:rPr lang="en-US" sz="2800" cap="small" dirty="0">
                <a:solidFill>
                  <a:schemeClr val="accent2">
                    <a:lumMod val="75000"/>
                  </a:schemeClr>
                </a:solidFill>
              </a:rPr>
              <a:t>Top 100 Titles</a:t>
            </a:r>
          </a:p>
        </p:txBody>
      </p:sp>
    </p:spTree>
    <p:extLst>
      <p:ext uri="{BB962C8B-B14F-4D97-AF65-F5344CB8AC3E}">
        <p14:creationId xmlns:p14="http://schemas.microsoft.com/office/powerpoint/2010/main" val="177755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1A6B-0DE7-48B3-A7F5-ECD2E6F69A95}"/>
              </a:ext>
            </a:extLst>
          </p:cNvPr>
          <p:cNvSpPr>
            <a:spLocks noGrp="1"/>
          </p:cNvSpPr>
          <p:nvPr>
            <p:ph type="title"/>
          </p:nvPr>
        </p:nvSpPr>
        <p:spPr/>
        <p:txBody>
          <a:bodyPr>
            <a:normAutofit/>
          </a:bodyPr>
          <a:lstStyle/>
          <a:p>
            <a:r>
              <a:rPr lang="en-US" sz="4800" dirty="0">
                <a:solidFill>
                  <a:schemeClr val="bg1"/>
                </a:solidFill>
              </a:rPr>
              <a:t>Overview</a:t>
            </a:r>
          </a:p>
        </p:txBody>
      </p:sp>
      <p:sp>
        <p:nvSpPr>
          <p:cNvPr id="3" name="Text Placeholder 2">
            <a:extLst>
              <a:ext uri="{FF2B5EF4-FFF2-40B4-BE49-F238E27FC236}">
                <a16:creationId xmlns:a16="http://schemas.microsoft.com/office/drawing/2014/main" id="{C96E8882-3CD5-4EC8-AD5F-029FCAB81D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802457-4DA9-42D6-913D-EFB130917A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67300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465110" y="1439634"/>
            <a:ext cx="2121431" cy="369332"/>
          </a:xfrm>
          <a:prstGeom prst="rect">
            <a:avLst/>
          </a:prstGeom>
          <a:noFill/>
        </p:spPr>
        <p:txBody>
          <a:bodyPr wrap="square" rtlCol="0">
            <a:spAutoFit/>
          </a:bodyPr>
          <a:lstStyle/>
          <a:p>
            <a:pPr algn="ctr"/>
            <a:r>
              <a:rPr lang="en-US" dirty="0">
                <a:solidFill>
                  <a:schemeClr val="accent2">
                    <a:lumMod val="75000"/>
                  </a:schemeClr>
                </a:solidFill>
              </a:rPr>
              <a:t>Management</a:t>
            </a:r>
            <a:endParaRPr lang="en-US" sz="1100" dirty="0">
              <a:solidFill>
                <a:schemeClr val="accent2">
                  <a:lumMod val="75000"/>
                </a:schemeClr>
              </a:solidFill>
            </a:endParaRPr>
          </a:p>
        </p:txBody>
      </p:sp>
      <p:sp>
        <p:nvSpPr>
          <p:cNvPr id="17" name="Oval 16"/>
          <p:cNvSpPr/>
          <p:nvPr/>
        </p:nvSpPr>
        <p:spPr>
          <a:xfrm>
            <a:off x="546804" y="1808966"/>
            <a:ext cx="1997100" cy="1869875"/>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4638" y="2397280"/>
            <a:ext cx="2121431" cy="646331"/>
          </a:xfrm>
          <a:prstGeom prst="rect">
            <a:avLst/>
          </a:prstGeom>
          <a:noFill/>
        </p:spPr>
        <p:txBody>
          <a:bodyPr wrap="square" rtlCol="0">
            <a:spAutoFit/>
          </a:bodyPr>
          <a:lstStyle/>
          <a:p>
            <a:pPr algn="ctr"/>
            <a:r>
              <a:rPr lang="en-US" dirty="0">
                <a:solidFill>
                  <a:schemeClr val="accent2">
                    <a:lumMod val="75000"/>
                  </a:schemeClr>
                </a:solidFill>
              </a:rPr>
              <a:t>Highly-Paid</a:t>
            </a:r>
            <a:br>
              <a:rPr lang="en-US" dirty="0">
                <a:solidFill>
                  <a:schemeClr val="accent2">
                    <a:lumMod val="75000"/>
                  </a:schemeClr>
                </a:solidFill>
              </a:rPr>
            </a:br>
            <a:r>
              <a:rPr lang="en-US" dirty="0">
                <a:solidFill>
                  <a:schemeClr val="accent2">
                    <a:lumMod val="75000"/>
                  </a:schemeClr>
                </a:solidFill>
              </a:rPr>
              <a:t>Professional</a:t>
            </a:r>
            <a:endParaRPr lang="en-US" sz="1100" dirty="0">
              <a:solidFill>
                <a:schemeClr val="accent2">
                  <a:lumMod val="75000"/>
                </a:schemeClr>
              </a:solidFill>
            </a:endParaRPr>
          </a:p>
        </p:txBody>
      </p:sp>
      <p:sp>
        <p:nvSpPr>
          <p:cNvPr id="24" name="TextBox 23">
            <a:extLst>
              <a:ext uri="{FF2B5EF4-FFF2-40B4-BE49-F238E27FC236}">
                <a16:creationId xmlns:a16="http://schemas.microsoft.com/office/drawing/2014/main" id="{C8152E78-2689-4CC1-9D6B-D4F8B2ED7382}"/>
              </a:ext>
            </a:extLst>
          </p:cNvPr>
          <p:cNvSpPr txBox="1"/>
          <p:nvPr/>
        </p:nvSpPr>
        <p:spPr>
          <a:xfrm>
            <a:off x="4203594" y="1600796"/>
            <a:ext cx="1766509" cy="400110"/>
          </a:xfrm>
          <a:prstGeom prst="rect">
            <a:avLst/>
          </a:prstGeom>
          <a:noFill/>
        </p:spPr>
        <p:txBody>
          <a:bodyPr wrap="none" rtlCol="0">
            <a:spAutoFit/>
          </a:bodyPr>
          <a:lstStyle/>
          <a:p>
            <a:pPr algn="ctr"/>
            <a:r>
              <a:rPr lang="en-US" sz="2000" dirty="0">
                <a:solidFill>
                  <a:schemeClr val="accent2">
                    <a:lumMod val="75000"/>
                  </a:schemeClr>
                </a:solidFill>
              </a:rPr>
              <a:t>Board Member</a:t>
            </a:r>
          </a:p>
        </p:txBody>
      </p:sp>
      <p:sp>
        <p:nvSpPr>
          <p:cNvPr id="13" name="Oval 12">
            <a:extLst>
              <a:ext uri="{FF2B5EF4-FFF2-40B4-BE49-F238E27FC236}">
                <a16:creationId xmlns:a16="http://schemas.microsoft.com/office/drawing/2014/main" id="{50C435F6-3B15-4891-BB74-5151CD22DB57}"/>
              </a:ext>
            </a:extLst>
          </p:cNvPr>
          <p:cNvSpPr/>
          <p:nvPr/>
        </p:nvSpPr>
        <p:spPr>
          <a:xfrm>
            <a:off x="6324140" y="1252041"/>
            <a:ext cx="4403373" cy="2983723"/>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DAFA991-D4EF-47F1-9EA3-8E0B7D368EFE}"/>
              </a:ext>
            </a:extLst>
          </p:cNvPr>
          <p:cNvSpPr/>
          <p:nvPr/>
        </p:nvSpPr>
        <p:spPr>
          <a:xfrm>
            <a:off x="3364260" y="1274751"/>
            <a:ext cx="4403373" cy="2983723"/>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97CD1DD-B245-4104-A2A1-424FF3386F58}"/>
              </a:ext>
            </a:extLst>
          </p:cNvPr>
          <p:cNvSpPr txBox="1"/>
          <p:nvPr/>
        </p:nvSpPr>
        <p:spPr>
          <a:xfrm>
            <a:off x="5598367" y="2905"/>
            <a:ext cx="1221745" cy="584775"/>
          </a:xfrm>
          <a:prstGeom prst="rect">
            <a:avLst/>
          </a:prstGeom>
          <a:noFill/>
        </p:spPr>
        <p:txBody>
          <a:bodyPr wrap="none" rtlCol="0">
            <a:spAutoFit/>
          </a:bodyPr>
          <a:lstStyle/>
          <a:p>
            <a:r>
              <a:rPr lang="en-US" sz="3200" dirty="0">
                <a:solidFill>
                  <a:schemeClr val="accent2">
                    <a:lumMod val="75000"/>
                  </a:schemeClr>
                </a:solidFill>
                <a:latin typeface="+mj-lt"/>
              </a:rPr>
              <a:t>ROLES</a:t>
            </a:r>
          </a:p>
        </p:txBody>
      </p:sp>
      <p:cxnSp>
        <p:nvCxnSpPr>
          <p:cNvPr id="27" name="Straight Arrow Connector 26">
            <a:extLst>
              <a:ext uri="{FF2B5EF4-FFF2-40B4-BE49-F238E27FC236}">
                <a16:creationId xmlns:a16="http://schemas.microsoft.com/office/drawing/2014/main" id="{1412D097-7118-47A0-B9BC-3A2362C68DFA}"/>
              </a:ext>
            </a:extLst>
          </p:cNvPr>
          <p:cNvCxnSpPr>
            <a:cxnSpLocks/>
          </p:cNvCxnSpPr>
          <p:nvPr/>
        </p:nvCxnSpPr>
        <p:spPr>
          <a:xfrm>
            <a:off x="6820112" y="479742"/>
            <a:ext cx="947521" cy="69409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CFCC43-0DD8-4B93-B639-EAAABE9F30C0}"/>
              </a:ext>
            </a:extLst>
          </p:cNvPr>
          <p:cNvCxnSpPr>
            <a:cxnSpLocks/>
          </p:cNvCxnSpPr>
          <p:nvPr/>
        </p:nvCxnSpPr>
        <p:spPr>
          <a:xfrm flipH="1">
            <a:off x="5598367" y="661842"/>
            <a:ext cx="279919" cy="48428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754502" y="1902428"/>
            <a:ext cx="3333464" cy="162471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338735" y="1998143"/>
            <a:ext cx="3061518" cy="162471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p:cNvSpPr txBox="1"/>
          <p:nvPr/>
        </p:nvSpPr>
        <p:spPr>
          <a:xfrm>
            <a:off x="7415518" y="2304948"/>
            <a:ext cx="2341907" cy="923330"/>
          </a:xfrm>
          <a:prstGeom prst="rect">
            <a:avLst/>
          </a:prstGeom>
          <a:noFill/>
        </p:spPr>
        <p:txBody>
          <a:bodyPr wrap="square" rtlCol="0">
            <a:spAutoFit/>
          </a:bodyPr>
          <a:lstStyle/>
          <a:p>
            <a:pPr algn="ctr"/>
            <a:r>
              <a:rPr lang="en-US" dirty="0">
                <a:solidFill>
                  <a:schemeClr val="bg1"/>
                </a:solidFill>
              </a:rPr>
              <a:t>Executive Management </a:t>
            </a:r>
            <a:br>
              <a:rPr lang="en-US" dirty="0">
                <a:solidFill>
                  <a:schemeClr val="bg1"/>
                </a:solidFill>
              </a:rPr>
            </a:br>
            <a:endParaRPr lang="en-US" dirty="0">
              <a:solidFill>
                <a:schemeClr val="bg1"/>
              </a:solidFill>
            </a:endParaRPr>
          </a:p>
        </p:txBody>
      </p:sp>
      <p:sp>
        <p:nvSpPr>
          <p:cNvPr id="23" name="TextBox 22"/>
          <p:cNvSpPr txBox="1"/>
          <p:nvPr/>
        </p:nvSpPr>
        <p:spPr>
          <a:xfrm>
            <a:off x="5095185" y="2443446"/>
            <a:ext cx="874918" cy="646331"/>
          </a:xfrm>
          <a:prstGeom prst="rect">
            <a:avLst/>
          </a:prstGeom>
          <a:noFill/>
        </p:spPr>
        <p:txBody>
          <a:bodyPr wrap="none" rtlCol="0">
            <a:spAutoFit/>
          </a:bodyPr>
          <a:lstStyle/>
          <a:p>
            <a:pPr algn="ctr"/>
            <a:r>
              <a:rPr lang="en-US" dirty="0">
                <a:solidFill>
                  <a:schemeClr val="bg1"/>
                </a:solidFill>
              </a:rPr>
              <a:t>Board</a:t>
            </a:r>
            <a:br>
              <a:rPr lang="en-US" dirty="0">
                <a:solidFill>
                  <a:schemeClr val="bg1"/>
                </a:solidFill>
              </a:rPr>
            </a:br>
            <a:r>
              <a:rPr lang="en-US" dirty="0">
                <a:solidFill>
                  <a:schemeClr val="bg1"/>
                </a:solidFill>
              </a:rPr>
              <a:t>Officer </a:t>
            </a:r>
          </a:p>
        </p:txBody>
      </p:sp>
      <p:sp>
        <p:nvSpPr>
          <p:cNvPr id="29" name="TextBox 28">
            <a:extLst>
              <a:ext uri="{FF2B5EF4-FFF2-40B4-BE49-F238E27FC236}">
                <a16:creationId xmlns:a16="http://schemas.microsoft.com/office/drawing/2014/main" id="{E167B246-D876-482A-B203-4119CB64175D}"/>
              </a:ext>
            </a:extLst>
          </p:cNvPr>
          <p:cNvSpPr txBox="1"/>
          <p:nvPr/>
        </p:nvSpPr>
        <p:spPr>
          <a:xfrm>
            <a:off x="5970103" y="4964816"/>
            <a:ext cx="2070567" cy="584775"/>
          </a:xfrm>
          <a:prstGeom prst="rect">
            <a:avLst/>
          </a:prstGeom>
          <a:noFill/>
        </p:spPr>
        <p:txBody>
          <a:bodyPr wrap="none" rtlCol="0">
            <a:spAutoFit/>
          </a:bodyPr>
          <a:lstStyle/>
          <a:p>
            <a:r>
              <a:rPr lang="en-US" sz="3200" dirty="0">
                <a:solidFill>
                  <a:schemeClr val="tx2"/>
                </a:solidFill>
                <a:latin typeface="+mj-lt"/>
              </a:rPr>
              <a:t>HIERARCHY</a:t>
            </a:r>
          </a:p>
        </p:txBody>
      </p:sp>
      <p:cxnSp>
        <p:nvCxnSpPr>
          <p:cNvPr id="30" name="Straight Arrow Connector 29">
            <a:extLst>
              <a:ext uri="{FF2B5EF4-FFF2-40B4-BE49-F238E27FC236}">
                <a16:creationId xmlns:a16="http://schemas.microsoft.com/office/drawing/2014/main" id="{E2860999-C43B-43CB-9932-920F009C77C2}"/>
              </a:ext>
            </a:extLst>
          </p:cNvPr>
          <p:cNvCxnSpPr>
            <a:cxnSpLocks/>
          </p:cNvCxnSpPr>
          <p:nvPr/>
        </p:nvCxnSpPr>
        <p:spPr>
          <a:xfrm flipH="1" flipV="1">
            <a:off x="5976837" y="3837975"/>
            <a:ext cx="429208" cy="982444"/>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F15204-6542-4026-9631-9EC5D5C1339A}"/>
              </a:ext>
            </a:extLst>
          </p:cNvPr>
          <p:cNvCxnSpPr>
            <a:cxnSpLocks/>
          </p:cNvCxnSpPr>
          <p:nvPr/>
        </p:nvCxnSpPr>
        <p:spPr>
          <a:xfrm flipV="1">
            <a:off x="7604449" y="3678842"/>
            <a:ext cx="816785" cy="1207309"/>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3E0A4D-1E8B-4227-9DBE-798B83FF81A9}"/>
              </a:ext>
            </a:extLst>
          </p:cNvPr>
          <p:cNvCxnSpPr>
            <a:cxnSpLocks/>
          </p:cNvCxnSpPr>
          <p:nvPr/>
        </p:nvCxnSpPr>
        <p:spPr>
          <a:xfrm flipH="1">
            <a:off x="2434063" y="479742"/>
            <a:ext cx="3041256" cy="143062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39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594307" y="1650481"/>
            <a:ext cx="3824200" cy="218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46059" y="2212615"/>
            <a:ext cx="2341907" cy="800219"/>
          </a:xfrm>
          <a:prstGeom prst="rect">
            <a:avLst/>
          </a:prstGeom>
          <a:noFill/>
        </p:spPr>
        <p:txBody>
          <a:bodyPr wrap="square" rtlCol="0">
            <a:spAutoFit/>
          </a:bodyPr>
          <a:lstStyle/>
          <a:p>
            <a:pPr algn="ctr"/>
            <a:r>
              <a:rPr lang="en-US" dirty="0"/>
              <a:t>Exec. Management </a:t>
            </a:r>
            <a:br>
              <a:rPr lang="en-US" dirty="0"/>
            </a:br>
            <a:r>
              <a:rPr lang="en-US" sz="1400" dirty="0"/>
              <a:t>(Top </a:t>
            </a:r>
            <a:r>
              <a:rPr lang="en-US" sz="1400" dirty="0" err="1"/>
              <a:t>Mgmt</a:t>
            </a:r>
            <a:r>
              <a:rPr lang="en-US" sz="1400" dirty="0"/>
              <a:t> Officer OR C-Level Position)</a:t>
            </a:r>
            <a:endParaRPr lang="en-US" dirty="0"/>
          </a:p>
        </p:txBody>
      </p:sp>
      <p:sp>
        <p:nvSpPr>
          <p:cNvPr id="16" name="TextBox 15"/>
          <p:cNvSpPr txBox="1"/>
          <p:nvPr/>
        </p:nvSpPr>
        <p:spPr>
          <a:xfrm>
            <a:off x="7511006" y="641322"/>
            <a:ext cx="2121431" cy="369332"/>
          </a:xfrm>
          <a:prstGeom prst="rect">
            <a:avLst/>
          </a:prstGeom>
          <a:noFill/>
        </p:spPr>
        <p:txBody>
          <a:bodyPr wrap="square" rtlCol="0">
            <a:spAutoFit/>
          </a:bodyPr>
          <a:lstStyle/>
          <a:p>
            <a:pPr algn="ctr"/>
            <a:r>
              <a:rPr lang="en-US" dirty="0"/>
              <a:t>Management</a:t>
            </a:r>
            <a:endParaRPr lang="en-US" sz="1100" dirty="0"/>
          </a:p>
        </p:txBody>
      </p:sp>
      <p:sp>
        <p:nvSpPr>
          <p:cNvPr id="17" name="Oval 16"/>
          <p:cNvSpPr/>
          <p:nvPr/>
        </p:nvSpPr>
        <p:spPr>
          <a:xfrm>
            <a:off x="546804" y="1808966"/>
            <a:ext cx="1997100" cy="1869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4638" y="2397280"/>
            <a:ext cx="2121431" cy="646331"/>
          </a:xfrm>
          <a:prstGeom prst="rect">
            <a:avLst/>
          </a:prstGeom>
          <a:noFill/>
        </p:spPr>
        <p:txBody>
          <a:bodyPr wrap="square" rtlCol="0">
            <a:spAutoFit/>
          </a:bodyPr>
          <a:lstStyle/>
          <a:p>
            <a:pPr algn="ctr"/>
            <a:r>
              <a:rPr lang="en-US" dirty="0"/>
              <a:t>Highly-Paid</a:t>
            </a:r>
            <a:br>
              <a:rPr lang="en-US" dirty="0"/>
            </a:br>
            <a:r>
              <a:rPr lang="en-US" dirty="0"/>
              <a:t>Professional</a:t>
            </a:r>
            <a:endParaRPr lang="en-US" sz="1100" dirty="0"/>
          </a:p>
        </p:txBody>
      </p:sp>
      <p:sp>
        <p:nvSpPr>
          <p:cNvPr id="22" name="Oval 21"/>
          <p:cNvSpPr/>
          <p:nvPr/>
        </p:nvSpPr>
        <p:spPr>
          <a:xfrm>
            <a:off x="3716378" y="1650481"/>
            <a:ext cx="3699140" cy="218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4640690" y="2212615"/>
            <a:ext cx="1443793" cy="1015663"/>
          </a:xfrm>
          <a:prstGeom prst="rect">
            <a:avLst/>
          </a:prstGeom>
          <a:noFill/>
        </p:spPr>
        <p:txBody>
          <a:bodyPr wrap="none" rtlCol="0">
            <a:spAutoFit/>
          </a:bodyPr>
          <a:lstStyle/>
          <a:p>
            <a:pPr algn="ctr"/>
            <a:r>
              <a:rPr lang="en-US" dirty="0"/>
              <a:t>Board</a:t>
            </a:r>
            <a:br>
              <a:rPr lang="en-US" dirty="0"/>
            </a:br>
            <a:r>
              <a:rPr lang="en-US" dirty="0"/>
              <a:t>Officer </a:t>
            </a:r>
            <a:br>
              <a:rPr lang="en-US" dirty="0"/>
            </a:br>
            <a:r>
              <a:rPr lang="en-US" sz="1200" dirty="0"/>
              <a:t>(Pres, VP, Secretary, </a:t>
            </a:r>
            <a:br>
              <a:rPr lang="en-US" sz="1200" dirty="0"/>
            </a:br>
            <a:r>
              <a:rPr lang="en-US" sz="1200" dirty="0"/>
              <a:t>Treasurer, Chair)</a:t>
            </a:r>
            <a:endParaRPr lang="en-US" dirty="0"/>
          </a:p>
        </p:txBody>
      </p:sp>
      <p:sp>
        <p:nvSpPr>
          <p:cNvPr id="24" name="TextBox 23">
            <a:extLst>
              <a:ext uri="{FF2B5EF4-FFF2-40B4-BE49-F238E27FC236}">
                <a16:creationId xmlns:a16="http://schemas.microsoft.com/office/drawing/2014/main" id="{C8152E78-2689-4CC1-9D6B-D4F8B2ED7382}"/>
              </a:ext>
            </a:extLst>
          </p:cNvPr>
          <p:cNvSpPr txBox="1"/>
          <p:nvPr/>
        </p:nvSpPr>
        <p:spPr>
          <a:xfrm>
            <a:off x="5164395" y="610544"/>
            <a:ext cx="803105" cy="400110"/>
          </a:xfrm>
          <a:prstGeom prst="rect">
            <a:avLst/>
          </a:prstGeom>
          <a:noFill/>
        </p:spPr>
        <p:txBody>
          <a:bodyPr wrap="none" rtlCol="0">
            <a:spAutoFit/>
          </a:bodyPr>
          <a:lstStyle/>
          <a:p>
            <a:pPr algn="ctr"/>
            <a:r>
              <a:rPr lang="en-US" sz="2000" dirty="0"/>
              <a:t>Board</a:t>
            </a:r>
          </a:p>
        </p:txBody>
      </p:sp>
      <p:sp>
        <p:nvSpPr>
          <p:cNvPr id="6" name="TextBox 5">
            <a:extLst>
              <a:ext uri="{FF2B5EF4-FFF2-40B4-BE49-F238E27FC236}">
                <a16:creationId xmlns:a16="http://schemas.microsoft.com/office/drawing/2014/main" id="{3762D32C-0AD7-405E-B982-9EB21841AD50}"/>
              </a:ext>
            </a:extLst>
          </p:cNvPr>
          <p:cNvSpPr txBox="1"/>
          <p:nvPr/>
        </p:nvSpPr>
        <p:spPr>
          <a:xfrm>
            <a:off x="6167534" y="4923199"/>
            <a:ext cx="1719638" cy="369332"/>
          </a:xfrm>
          <a:prstGeom prst="rect">
            <a:avLst/>
          </a:prstGeom>
          <a:noFill/>
        </p:spPr>
        <p:txBody>
          <a:bodyPr wrap="none" rtlCol="0">
            <a:spAutoFit/>
          </a:bodyPr>
          <a:lstStyle/>
          <a:p>
            <a:r>
              <a:rPr lang="en-US" dirty="0">
                <a:solidFill>
                  <a:schemeClr val="accent2">
                    <a:lumMod val="75000"/>
                  </a:schemeClr>
                </a:solidFill>
                <a:latin typeface="+mj-lt"/>
              </a:rPr>
              <a:t>President &amp; CEO</a:t>
            </a:r>
          </a:p>
        </p:txBody>
      </p:sp>
      <p:cxnSp>
        <p:nvCxnSpPr>
          <p:cNvPr id="12" name="Straight Arrow Connector 11">
            <a:extLst>
              <a:ext uri="{FF2B5EF4-FFF2-40B4-BE49-F238E27FC236}">
                <a16:creationId xmlns:a16="http://schemas.microsoft.com/office/drawing/2014/main" id="{D8B538E8-1BD5-4B1A-BEDD-F5573B587E5A}"/>
              </a:ext>
            </a:extLst>
          </p:cNvPr>
          <p:cNvCxnSpPr>
            <a:cxnSpLocks/>
            <a:stCxn id="6" idx="0"/>
          </p:cNvCxnSpPr>
          <p:nvPr/>
        </p:nvCxnSpPr>
        <p:spPr>
          <a:xfrm flipV="1">
            <a:off x="7027353" y="2939142"/>
            <a:ext cx="0" cy="1984057"/>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1135086-68B9-4363-B5F0-FAC0DDB77FB1}"/>
              </a:ext>
            </a:extLst>
          </p:cNvPr>
          <p:cNvSpPr/>
          <p:nvPr/>
        </p:nvSpPr>
        <p:spPr>
          <a:xfrm>
            <a:off x="6966704" y="2653448"/>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526146E-DE2D-42FD-A44F-2CCBFBC601E9}"/>
              </a:ext>
            </a:extLst>
          </p:cNvPr>
          <p:cNvSpPr txBox="1"/>
          <p:nvPr/>
        </p:nvSpPr>
        <p:spPr>
          <a:xfrm>
            <a:off x="415732" y="5311193"/>
            <a:ext cx="2227661" cy="646331"/>
          </a:xfrm>
          <a:prstGeom prst="rect">
            <a:avLst/>
          </a:prstGeom>
          <a:noFill/>
        </p:spPr>
        <p:txBody>
          <a:bodyPr wrap="none" rtlCol="0">
            <a:spAutoFit/>
          </a:bodyPr>
          <a:lstStyle/>
          <a:p>
            <a:pPr algn="ctr"/>
            <a:r>
              <a:rPr lang="en-US" dirty="0">
                <a:solidFill>
                  <a:schemeClr val="accent2">
                    <a:lumMod val="75000"/>
                  </a:schemeClr>
                </a:solidFill>
                <a:latin typeface="+mj-lt"/>
              </a:rPr>
              <a:t>HCE with no </a:t>
            </a:r>
            <a:br>
              <a:rPr lang="en-US" dirty="0">
                <a:solidFill>
                  <a:schemeClr val="accent2">
                    <a:lumMod val="75000"/>
                  </a:schemeClr>
                </a:solidFill>
                <a:latin typeface="+mj-lt"/>
              </a:rPr>
            </a:br>
            <a:r>
              <a:rPr lang="en-US" dirty="0">
                <a:solidFill>
                  <a:schemeClr val="accent2">
                    <a:lumMod val="75000"/>
                  </a:schemeClr>
                </a:solidFill>
                <a:latin typeface="+mj-lt"/>
              </a:rPr>
              <a:t>mgmt. responsibilities</a:t>
            </a:r>
          </a:p>
        </p:txBody>
      </p:sp>
      <p:cxnSp>
        <p:nvCxnSpPr>
          <p:cNvPr id="26" name="Straight Arrow Connector 25">
            <a:extLst>
              <a:ext uri="{FF2B5EF4-FFF2-40B4-BE49-F238E27FC236}">
                <a16:creationId xmlns:a16="http://schemas.microsoft.com/office/drawing/2014/main" id="{97911988-F8B6-4B22-844C-C6E0550E3A3B}"/>
              </a:ext>
            </a:extLst>
          </p:cNvPr>
          <p:cNvCxnSpPr>
            <a:cxnSpLocks/>
            <a:stCxn id="25" idx="0"/>
          </p:cNvCxnSpPr>
          <p:nvPr/>
        </p:nvCxnSpPr>
        <p:spPr>
          <a:xfrm flipV="1">
            <a:off x="1529563" y="3327137"/>
            <a:ext cx="0" cy="198405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EA66353-EA99-4CF7-985B-83B9575A6571}"/>
              </a:ext>
            </a:extLst>
          </p:cNvPr>
          <p:cNvSpPr/>
          <p:nvPr/>
        </p:nvSpPr>
        <p:spPr>
          <a:xfrm>
            <a:off x="1473935" y="3143306"/>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416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754502" y="1902428"/>
            <a:ext cx="3333464"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15518" y="2304948"/>
            <a:ext cx="2341907" cy="923330"/>
          </a:xfrm>
          <a:prstGeom prst="rect">
            <a:avLst/>
          </a:prstGeom>
          <a:noFill/>
        </p:spPr>
        <p:txBody>
          <a:bodyPr wrap="square" rtlCol="0">
            <a:spAutoFit/>
          </a:bodyPr>
          <a:lstStyle/>
          <a:p>
            <a:pPr algn="ctr"/>
            <a:r>
              <a:rPr lang="en-US" dirty="0"/>
              <a:t>Executive Management </a:t>
            </a:r>
            <a:br>
              <a:rPr lang="en-US" dirty="0"/>
            </a:br>
            <a:endParaRPr lang="en-US" dirty="0"/>
          </a:p>
        </p:txBody>
      </p:sp>
      <p:sp>
        <p:nvSpPr>
          <p:cNvPr id="16" name="TextBox 15"/>
          <p:cNvSpPr txBox="1"/>
          <p:nvPr/>
        </p:nvSpPr>
        <p:spPr>
          <a:xfrm>
            <a:off x="7465110" y="1439634"/>
            <a:ext cx="2121431" cy="369332"/>
          </a:xfrm>
          <a:prstGeom prst="rect">
            <a:avLst/>
          </a:prstGeom>
          <a:noFill/>
        </p:spPr>
        <p:txBody>
          <a:bodyPr wrap="square" rtlCol="0">
            <a:spAutoFit/>
          </a:bodyPr>
          <a:lstStyle/>
          <a:p>
            <a:pPr algn="ctr"/>
            <a:r>
              <a:rPr lang="en-US" dirty="0"/>
              <a:t>Management</a:t>
            </a:r>
            <a:endParaRPr lang="en-US" sz="1100" dirty="0"/>
          </a:p>
        </p:txBody>
      </p:sp>
      <p:sp>
        <p:nvSpPr>
          <p:cNvPr id="17" name="Oval 16"/>
          <p:cNvSpPr/>
          <p:nvPr/>
        </p:nvSpPr>
        <p:spPr>
          <a:xfrm>
            <a:off x="546804" y="1808966"/>
            <a:ext cx="1997100" cy="1869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4638" y="2397280"/>
            <a:ext cx="2121431" cy="646331"/>
          </a:xfrm>
          <a:prstGeom prst="rect">
            <a:avLst/>
          </a:prstGeom>
          <a:noFill/>
        </p:spPr>
        <p:txBody>
          <a:bodyPr wrap="square" rtlCol="0">
            <a:spAutoFit/>
          </a:bodyPr>
          <a:lstStyle/>
          <a:p>
            <a:pPr algn="ctr"/>
            <a:r>
              <a:rPr lang="en-US" dirty="0"/>
              <a:t>Highly-Paid</a:t>
            </a:r>
            <a:br>
              <a:rPr lang="en-US" dirty="0"/>
            </a:br>
            <a:r>
              <a:rPr lang="en-US" dirty="0"/>
              <a:t>Professional</a:t>
            </a:r>
            <a:endParaRPr lang="en-US" sz="1100" dirty="0"/>
          </a:p>
        </p:txBody>
      </p:sp>
      <p:sp>
        <p:nvSpPr>
          <p:cNvPr id="22" name="Oval 21"/>
          <p:cNvSpPr/>
          <p:nvPr/>
        </p:nvSpPr>
        <p:spPr>
          <a:xfrm>
            <a:off x="3716378" y="1650481"/>
            <a:ext cx="3699140" cy="218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4640690" y="2212615"/>
            <a:ext cx="1443793" cy="1015663"/>
          </a:xfrm>
          <a:prstGeom prst="rect">
            <a:avLst/>
          </a:prstGeom>
          <a:noFill/>
        </p:spPr>
        <p:txBody>
          <a:bodyPr wrap="none" rtlCol="0">
            <a:spAutoFit/>
          </a:bodyPr>
          <a:lstStyle/>
          <a:p>
            <a:pPr algn="ctr"/>
            <a:r>
              <a:rPr lang="en-US" dirty="0"/>
              <a:t>Board</a:t>
            </a:r>
            <a:br>
              <a:rPr lang="en-US" dirty="0"/>
            </a:br>
            <a:r>
              <a:rPr lang="en-US" dirty="0"/>
              <a:t>Officer </a:t>
            </a:r>
            <a:br>
              <a:rPr lang="en-US" dirty="0"/>
            </a:br>
            <a:r>
              <a:rPr lang="en-US" sz="1200" dirty="0"/>
              <a:t>(Pres, VP, Secretary, </a:t>
            </a:r>
            <a:br>
              <a:rPr lang="en-US" sz="1200" dirty="0"/>
            </a:br>
            <a:r>
              <a:rPr lang="en-US" sz="1200" dirty="0"/>
              <a:t>Treasurer, Chair)</a:t>
            </a:r>
            <a:endParaRPr lang="en-US" dirty="0"/>
          </a:p>
        </p:txBody>
      </p:sp>
      <p:sp>
        <p:nvSpPr>
          <p:cNvPr id="24" name="TextBox 23">
            <a:extLst>
              <a:ext uri="{FF2B5EF4-FFF2-40B4-BE49-F238E27FC236}">
                <a16:creationId xmlns:a16="http://schemas.microsoft.com/office/drawing/2014/main" id="{C8152E78-2689-4CC1-9D6B-D4F8B2ED7382}"/>
              </a:ext>
            </a:extLst>
          </p:cNvPr>
          <p:cNvSpPr txBox="1"/>
          <p:nvPr/>
        </p:nvSpPr>
        <p:spPr>
          <a:xfrm>
            <a:off x="5164395" y="610544"/>
            <a:ext cx="803105" cy="400110"/>
          </a:xfrm>
          <a:prstGeom prst="rect">
            <a:avLst/>
          </a:prstGeom>
          <a:noFill/>
        </p:spPr>
        <p:txBody>
          <a:bodyPr wrap="none" rtlCol="0">
            <a:spAutoFit/>
          </a:bodyPr>
          <a:lstStyle/>
          <a:p>
            <a:pPr algn="ctr"/>
            <a:r>
              <a:rPr lang="en-US" sz="2000" dirty="0"/>
              <a:t>Board</a:t>
            </a:r>
          </a:p>
        </p:txBody>
      </p:sp>
      <p:sp>
        <p:nvSpPr>
          <p:cNvPr id="6" name="TextBox 5">
            <a:extLst>
              <a:ext uri="{FF2B5EF4-FFF2-40B4-BE49-F238E27FC236}">
                <a16:creationId xmlns:a16="http://schemas.microsoft.com/office/drawing/2014/main" id="{3762D32C-0AD7-405E-B982-9EB21841AD50}"/>
              </a:ext>
            </a:extLst>
          </p:cNvPr>
          <p:cNvSpPr txBox="1"/>
          <p:nvPr/>
        </p:nvSpPr>
        <p:spPr>
          <a:xfrm>
            <a:off x="5597671" y="4956701"/>
            <a:ext cx="2037353" cy="923330"/>
          </a:xfrm>
          <a:prstGeom prst="rect">
            <a:avLst/>
          </a:prstGeom>
          <a:noFill/>
        </p:spPr>
        <p:txBody>
          <a:bodyPr wrap="none" rtlCol="0">
            <a:spAutoFit/>
          </a:bodyPr>
          <a:lstStyle/>
          <a:p>
            <a:pPr algn="ctr"/>
            <a:r>
              <a:rPr lang="en-US" dirty="0">
                <a:solidFill>
                  <a:schemeClr val="accent2">
                    <a:lumMod val="75000"/>
                  </a:schemeClr>
                </a:solidFill>
                <a:latin typeface="+mj-lt"/>
              </a:rPr>
              <a:t>FTE employee</a:t>
            </a:r>
            <a:br>
              <a:rPr lang="en-US" dirty="0">
                <a:solidFill>
                  <a:schemeClr val="accent2">
                    <a:lumMod val="75000"/>
                  </a:schemeClr>
                </a:solidFill>
                <a:latin typeface="+mj-lt"/>
              </a:rPr>
            </a:br>
            <a:r>
              <a:rPr lang="en-US" dirty="0">
                <a:solidFill>
                  <a:schemeClr val="accent2">
                    <a:lumMod val="75000"/>
                  </a:schemeClr>
                </a:solidFill>
                <a:latin typeface="+mj-lt"/>
              </a:rPr>
              <a:t>officer on the board</a:t>
            </a:r>
          </a:p>
          <a:p>
            <a:pPr algn="ctr"/>
            <a:r>
              <a:rPr lang="en-US" dirty="0">
                <a:solidFill>
                  <a:schemeClr val="accent2">
                    <a:lumMod val="75000"/>
                  </a:schemeClr>
                </a:solidFill>
                <a:latin typeface="+mj-lt"/>
              </a:rPr>
              <a:t>(accountant?)</a:t>
            </a:r>
          </a:p>
        </p:txBody>
      </p:sp>
      <p:sp>
        <p:nvSpPr>
          <p:cNvPr id="15" name="Oval 14">
            <a:extLst>
              <a:ext uri="{FF2B5EF4-FFF2-40B4-BE49-F238E27FC236}">
                <a16:creationId xmlns:a16="http://schemas.microsoft.com/office/drawing/2014/main" id="{11135086-68B9-4363-B5F0-FAC0DDB77FB1}"/>
              </a:ext>
            </a:extLst>
          </p:cNvPr>
          <p:cNvSpPr/>
          <p:nvPr/>
        </p:nvSpPr>
        <p:spPr>
          <a:xfrm>
            <a:off x="6495050" y="2717004"/>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C435F6-3B15-4891-BB74-5151CD22DB57}"/>
              </a:ext>
            </a:extLst>
          </p:cNvPr>
          <p:cNvSpPr/>
          <p:nvPr/>
        </p:nvSpPr>
        <p:spPr>
          <a:xfrm>
            <a:off x="6324140" y="125204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E4C8073-1202-4E55-9018-9289152A6EA0}"/>
              </a:ext>
            </a:extLst>
          </p:cNvPr>
          <p:cNvCxnSpPr>
            <a:cxnSpLocks/>
          </p:cNvCxnSpPr>
          <p:nvPr/>
        </p:nvCxnSpPr>
        <p:spPr>
          <a:xfrm flipV="1">
            <a:off x="6560367" y="2949082"/>
            <a:ext cx="0" cy="193706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539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754502" y="1902428"/>
            <a:ext cx="3333464"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15518" y="2304948"/>
            <a:ext cx="2341907" cy="923330"/>
          </a:xfrm>
          <a:prstGeom prst="rect">
            <a:avLst/>
          </a:prstGeom>
          <a:noFill/>
        </p:spPr>
        <p:txBody>
          <a:bodyPr wrap="square" rtlCol="0">
            <a:spAutoFit/>
          </a:bodyPr>
          <a:lstStyle/>
          <a:p>
            <a:pPr algn="ctr"/>
            <a:r>
              <a:rPr lang="en-US" dirty="0"/>
              <a:t>Executive Management </a:t>
            </a:r>
            <a:br>
              <a:rPr lang="en-US" dirty="0"/>
            </a:br>
            <a:endParaRPr lang="en-US" dirty="0"/>
          </a:p>
        </p:txBody>
      </p:sp>
      <p:sp>
        <p:nvSpPr>
          <p:cNvPr id="16" name="TextBox 15"/>
          <p:cNvSpPr txBox="1"/>
          <p:nvPr/>
        </p:nvSpPr>
        <p:spPr>
          <a:xfrm>
            <a:off x="7465110" y="1439634"/>
            <a:ext cx="2121431" cy="369332"/>
          </a:xfrm>
          <a:prstGeom prst="rect">
            <a:avLst/>
          </a:prstGeom>
          <a:noFill/>
        </p:spPr>
        <p:txBody>
          <a:bodyPr wrap="square" rtlCol="0">
            <a:spAutoFit/>
          </a:bodyPr>
          <a:lstStyle/>
          <a:p>
            <a:pPr algn="ctr"/>
            <a:r>
              <a:rPr lang="en-US" dirty="0"/>
              <a:t>Management</a:t>
            </a:r>
            <a:endParaRPr lang="en-US" sz="1100" dirty="0"/>
          </a:p>
        </p:txBody>
      </p:sp>
      <p:sp>
        <p:nvSpPr>
          <p:cNvPr id="17" name="Oval 16"/>
          <p:cNvSpPr/>
          <p:nvPr/>
        </p:nvSpPr>
        <p:spPr>
          <a:xfrm>
            <a:off x="546804" y="1808966"/>
            <a:ext cx="1997100" cy="1869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4638" y="2397280"/>
            <a:ext cx="2121431" cy="646331"/>
          </a:xfrm>
          <a:prstGeom prst="rect">
            <a:avLst/>
          </a:prstGeom>
          <a:noFill/>
        </p:spPr>
        <p:txBody>
          <a:bodyPr wrap="square" rtlCol="0">
            <a:spAutoFit/>
          </a:bodyPr>
          <a:lstStyle/>
          <a:p>
            <a:pPr algn="ctr"/>
            <a:r>
              <a:rPr lang="en-US" dirty="0"/>
              <a:t>Highly-Paid</a:t>
            </a:r>
            <a:br>
              <a:rPr lang="en-US" dirty="0"/>
            </a:br>
            <a:r>
              <a:rPr lang="en-US" dirty="0"/>
              <a:t>Professional</a:t>
            </a:r>
            <a:endParaRPr lang="en-US" sz="1100" dirty="0"/>
          </a:p>
        </p:txBody>
      </p:sp>
      <p:sp>
        <p:nvSpPr>
          <p:cNvPr id="22" name="Oval 21"/>
          <p:cNvSpPr/>
          <p:nvPr/>
        </p:nvSpPr>
        <p:spPr>
          <a:xfrm>
            <a:off x="4338735" y="1998143"/>
            <a:ext cx="3061518"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5095185" y="2443446"/>
            <a:ext cx="874918" cy="646331"/>
          </a:xfrm>
          <a:prstGeom prst="rect">
            <a:avLst/>
          </a:prstGeom>
          <a:noFill/>
        </p:spPr>
        <p:txBody>
          <a:bodyPr wrap="none" rtlCol="0">
            <a:spAutoFit/>
          </a:bodyPr>
          <a:lstStyle/>
          <a:p>
            <a:pPr algn="ctr"/>
            <a:r>
              <a:rPr lang="en-US" dirty="0"/>
              <a:t>Board</a:t>
            </a:r>
            <a:br>
              <a:rPr lang="en-US" dirty="0"/>
            </a:br>
            <a:r>
              <a:rPr lang="en-US" dirty="0"/>
              <a:t>Officer </a:t>
            </a:r>
          </a:p>
        </p:txBody>
      </p:sp>
      <p:sp>
        <p:nvSpPr>
          <p:cNvPr id="24" name="TextBox 23">
            <a:extLst>
              <a:ext uri="{FF2B5EF4-FFF2-40B4-BE49-F238E27FC236}">
                <a16:creationId xmlns:a16="http://schemas.microsoft.com/office/drawing/2014/main" id="{C8152E78-2689-4CC1-9D6B-D4F8B2ED7382}"/>
              </a:ext>
            </a:extLst>
          </p:cNvPr>
          <p:cNvSpPr txBox="1"/>
          <p:nvPr/>
        </p:nvSpPr>
        <p:spPr>
          <a:xfrm>
            <a:off x="4203594" y="1600796"/>
            <a:ext cx="1766509" cy="400110"/>
          </a:xfrm>
          <a:prstGeom prst="rect">
            <a:avLst/>
          </a:prstGeom>
          <a:noFill/>
        </p:spPr>
        <p:txBody>
          <a:bodyPr wrap="none" rtlCol="0">
            <a:spAutoFit/>
          </a:bodyPr>
          <a:lstStyle/>
          <a:p>
            <a:pPr algn="ctr"/>
            <a:r>
              <a:rPr lang="en-US" sz="2000" dirty="0"/>
              <a:t>Board Member</a:t>
            </a:r>
          </a:p>
        </p:txBody>
      </p:sp>
      <p:sp>
        <p:nvSpPr>
          <p:cNvPr id="6" name="TextBox 5">
            <a:extLst>
              <a:ext uri="{FF2B5EF4-FFF2-40B4-BE49-F238E27FC236}">
                <a16:creationId xmlns:a16="http://schemas.microsoft.com/office/drawing/2014/main" id="{3762D32C-0AD7-405E-B982-9EB21841AD50}"/>
              </a:ext>
            </a:extLst>
          </p:cNvPr>
          <p:cNvSpPr txBox="1"/>
          <p:nvPr/>
        </p:nvSpPr>
        <p:spPr>
          <a:xfrm>
            <a:off x="5518529" y="5779922"/>
            <a:ext cx="3188309" cy="646331"/>
          </a:xfrm>
          <a:prstGeom prst="rect">
            <a:avLst/>
          </a:prstGeom>
          <a:noFill/>
        </p:spPr>
        <p:txBody>
          <a:bodyPr wrap="none" rtlCol="0">
            <a:spAutoFit/>
          </a:bodyPr>
          <a:lstStyle/>
          <a:p>
            <a:pPr algn="ctr"/>
            <a:r>
              <a:rPr lang="en-US" dirty="0">
                <a:solidFill>
                  <a:schemeClr val="accent2">
                    <a:lumMod val="75000"/>
                  </a:schemeClr>
                </a:solidFill>
                <a:latin typeface="+mj-lt"/>
              </a:rPr>
              <a:t>FTE employee, </a:t>
            </a:r>
            <a:r>
              <a:rPr lang="en-US" dirty="0" err="1">
                <a:solidFill>
                  <a:schemeClr val="accent2">
                    <a:lumMod val="75000"/>
                  </a:schemeClr>
                </a:solidFill>
                <a:latin typeface="+mj-lt"/>
              </a:rPr>
              <a:t>mgmt</a:t>
            </a:r>
            <a:r>
              <a:rPr lang="en-US" dirty="0">
                <a:solidFill>
                  <a:schemeClr val="accent2">
                    <a:lumMod val="75000"/>
                  </a:schemeClr>
                </a:solidFill>
                <a:latin typeface="+mj-lt"/>
              </a:rPr>
              <a:t> title,</a:t>
            </a:r>
            <a:br>
              <a:rPr lang="en-US" dirty="0">
                <a:solidFill>
                  <a:schemeClr val="accent2">
                    <a:lumMod val="75000"/>
                  </a:schemeClr>
                </a:solidFill>
                <a:latin typeface="+mj-lt"/>
              </a:rPr>
            </a:br>
            <a:r>
              <a:rPr lang="en-US" dirty="0">
                <a:solidFill>
                  <a:schemeClr val="accent2">
                    <a:lumMod val="75000"/>
                  </a:schemeClr>
                </a:solidFill>
                <a:latin typeface="+mj-lt"/>
              </a:rPr>
              <a:t>on the board, no officer position</a:t>
            </a:r>
          </a:p>
        </p:txBody>
      </p:sp>
      <p:sp>
        <p:nvSpPr>
          <p:cNvPr id="15" name="Oval 14">
            <a:extLst>
              <a:ext uri="{FF2B5EF4-FFF2-40B4-BE49-F238E27FC236}">
                <a16:creationId xmlns:a16="http://schemas.microsoft.com/office/drawing/2014/main" id="{11135086-68B9-4363-B5F0-FAC0DDB77FB1}"/>
              </a:ext>
            </a:extLst>
          </p:cNvPr>
          <p:cNvSpPr/>
          <p:nvPr/>
        </p:nvSpPr>
        <p:spPr>
          <a:xfrm>
            <a:off x="6991385" y="3540225"/>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C435F6-3B15-4891-BB74-5151CD22DB57}"/>
              </a:ext>
            </a:extLst>
          </p:cNvPr>
          <p:cNvSpPr/>
          <p:nvPr/>
        </p:nvSpPr>
        <p:spPr>
          <a:xfrm>
            <a:off x="6324140" y="125204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E4C8073-1202-4E55-9018-9289152A6EA0}"/>
              </a:ext>
            </a:extLst>
          </p:cNvPr>
          <p:cNvCxnSpPr>
            <a:cxnSpLocks/>
          </p:cNvCxnSpPr>
          <p:nvPr/>
        </p:nvCxnSpPr>
        <p:spPr>
          <a:xfrm flipV="1">
            <a:off x="7056702" y="3772303"/>
            <a:ext cx="0" cy="193706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AFA991-D4EF-47F1-9EA3-8E0B7D368EFE}"/>
              </a:ext>
            </a:extLst>
          </p:cNvPr>
          <p:cNvSpPr/>
          <p:nvPr/>
        </p:nvSpPr>
        <p:spPr>
          <a:xfrm>
            <a:off x="3364260" y="127475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5FD189E-C42A-40AF-AED7-33D99EB634B5}"/>
              </a:ext>
            </a:extLst>
          </p:cNvPr>
          <p:cNvSpPr txBox="1"/>
          <p:nvPr/>
        </p:nvSpPr>
        <p:spPr>
          <a:xfrm>
            <a:off x="6290685" y="239324"/>
            <a:ext cx="2348849" cy="646331"/>
          </a:xfrm>
          <a:prstGeom prst="rect">
            <a:avLst/>
          </a:prstGeom>
          <a:noFill/>
        </p:spPr>
        <p:txBody>
          <a:bodyPr wrap="none" rtlCol="0">
            <a:spAutoFit/>
          </a:bodyPr>
          <a:lstStyle/>
          <a:p>
            <a:pPr algn="ctr"/>
            <a:r>
              <a:rPr lang="en-US" dirty="0">
                <a:solidFill>
                  <a:schemeClr val="accent2">
                    <a:lumMod val="75000"/>
                  </a:schemeClr>
                </a:solidFill>
                <a:latin typeface="+mj-lt"/>
              </a:rPr>
              <a:t>C-Level Management,</a:t>
            </a:r>
          </a:p>
          <a:p>
            <a:pPr algn="ctr"/>
            <a:r>
              <a:rPr lang="en-US" dirty="0">
                <a:solidFill>
                  <a:schemeClr val="accent2">
                    <a:lumMod val="75000"/>
                  </a:schemeClr>
                </a:solidFill>
                <a:latin typeface="+mj-lt"/>
              </a:rPr>
              <a:t>Regular Board Member</a:t>
            </a:r>
          </a:p>
        </p:txBody>
      </p:sp>
      <p:sp>
        <p:nvSpPr>
          <p:cNvPr id="21" name="Oval 20">
            <a:extLst>
              <a:ext uri="{FF2B5EF4-FFF2-40B4-BE49-F238E27FC236}">
                <a16:creationId xmlns:a16="http://schemas.microsoft.com/office/drawing/2014/main" id="{7D2BD991-99DB-4DA4-8117-FFDFAF668C27}"/>
              </a:ext>
            </a:extLst>
          </p:cNvPr>
          <p:cNvSpPr/>
          <p:nvPr/>
        </p:nvSpPr>
        <p:spPr>
          <a:xfrm>
            <a:off x="7470077" y="2630113"/>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BB1289B6-90B2-4A5B-AEC3-6E04AF871D60}"/>
              </a:ext>
            </a:extLst>
          </p:cNvPr>
          <p:cNvCxnSpPr>
            <a:cxnSpLocks/>
          </p:cNvCxnSpPr>
          <p:nvPr/>
        </p:nvCxnSpPr>
        <p:spPr>
          <a:xfrm>
            <a:off x="7530726" y="934698"/>
            <a:ext cx="0" cy="1472441"/>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35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754502" y="1902428"/>
            <a:ext cx="3333464"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15518" y="2304948"/>
            <a:ext cx="2341907" cy="923330"/>
          </a:xfrm>
          <a:prstGeom prst="rect">
            <a:avLst/>
          </a:prstGeom>
          <a:noFill/>
        </p:spPr>
        <p:txBody>
          <a:bodyPr wrap="square" rtlCol="0">
            <a:spAutoFit/>
          </a:bodyPr>
          <a:lstStyle/>
          <a:p>
            <a:pPr algn="ctr"/>
            <a:r>
              <a:rPr lang="en-US" dirty="0"/>
              <a:t>Executive Management </a:t>
            </a:r>
            <a:br>
              <a:rPr lang="en-US" dirty="0"/>
            </a:br>
            <a:endParaRPr lang="en-US" dirty="0"/>
          </a:p>
        </p:txBody>
      </p:sp>
      <p:sp>
        <p:nvSpPr>
          <p:cNvPr id="16" name="TextBox 15"/>
          <p:cNvSpPr txBox="1"/>
          <p:nvPr/>
        </p:nvSpPr>
        <p:spPr>
          <a:xfrm>
            <a:off x="7465110" y="1439634"/>
            <a:ext cx="2121431" cy="369332"/>
          </a:xfrm>
          <a:prstGeom prst="rect">
            <a:avLst/>
          </a:prstGeom>
          <a:noFill/>
        </p:spPr>
        <p:txBody>
          <a:bodyPr wrap="square" rtlCol="0">
            <a:spAutoFit/>
          </a:bodyPr>
          <a:lstStyle/>
          <a:p>
            <a:pPr algn="ctr"/>
            <a:r>
              <a:rPr lang="en-US" dirty="0"/>
              <a:t>Management</a:t>
            </a:r>
            <a:endParaRPr lang="en-US" sz="1100" dirty="0"/>
          </a:p>
        </p:txBody>
      </p:sp>
      <p:sp>
        <p:nvSpPr>
          <p:cNvPr id="17" name="Oval 16"/>
          <p:cNvSpPr/>
          <p:nvPr/>
        </p:nvSpPr>
        <p:spPr>
          <a:xfrm>
            <a:off x="546804" y="1808966"/>
            <a:ext cx="1997100" cy="1869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4638" y="2397280"/>
            <a:ext cx="2121431" cy="646331"/>
          </a:xfrm>
          <a:prstGeom prst="rect">
            <a:avLst/>
          </a:prstGeom>
          <a:noFill/>
        </p:spPr>
        <p:txBody>
          <a:bodyPr wrap="square" rtlCol="0">
            <a:spAutoFit/>
          </a:bodyPr>
          <a:lstStyle/>
          <a:p>
            <a:pPr algn="ctr"/>
            <a:r>
              <a:rPr lang="en-US" dirty="0"/>
              <a:t>Highly-Paid</a:t>
            </a:r>
            <a:br>
              <a:rPr lang="en-US" dirty="0"/>
            </a:br>
            <a:r>
              <a:rPr lang="en-US" dirty="0"/>
              <a:t>Professional</a:t>
            </a:r>
            <a:endParaRPr lang="en-US" sz="1100" dirty="0"/>
          </a:p>
        </p:txBody>
      </p:sp>
      <p:sp>
        <p:nvSpPr>
          <p:cNvPr id="22" name="Oval 21"/>
          <p:cNvSpPr/>
          <p:nvPr/>
        </p:nvSpPr>
        <p:spPr>
          <a:xfrm>
            <a:off x="4338735" y="1998143"/>
            <a:ext cx="3061518"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4847226" y="2483358"/>
            <a:ext cx="874918" cy="646331"/>
          </a:xfrm>
          <a:prstGeom prst="rect">
            <a:avLst/>
          </a:prstGeom>
          <a:noFill/>
        </p:spPr>
        <p:txBody>
          <a:bodyPr wrap="none" rtlCol="0">
            <a:spAutoFit/>
          </a:bodyPr>
          <a:lstStyle/>
          <a:p>
            <a:pPr algn="ctr"/>
            <a:r>
              <a:rPr lang="en-US" dirty="0"/>
              <a:t>Board</a:t>
            </a:r>
            <a:br>
              <a:rPr lang="en-US" dirty="0"/>
            </a:br>
            <a:r>
              <a:rPr lang="en-US" dirty="0"/>
              <a:t>Officer </a:t>
            </a:r>
          </a:p>
        </p:txBody>
      </p:sp>
      <p:sp>
        <p:nvSpPr>
          <p:cNvPr id="24" name="TextBox 23">
            <a:extLst>
              <a:ext uri="{FF2B5EF4-FFF2-40B4-BE49-F238E27FC236}">
                <a16:creationId xmlns:a16="http://schemas.microsoft.com/office/drawing/2014/main" id="{C8152E78-2689-4CC1-9D6B-D4F8B2ED7382}"/>
              </a:ext>
            </a:extLst>
          </p:cNvPr>
          <p:cNvSpPr txBox="1"/>
          <p:nvPr/>
        </p:nvSpPr>
        <p:spPr>
          <a:xfrm>
            <a:off x="4203594" y="1600796"/>
            <a:ext cx="1766509" cy="400110"/>
          </a:xfrm>
          <a:prstGeom prst="rect">
            <a:avLst/>
          </a:prstGeom>
          <a:noFill/>
        </p:spPr>
        <p:txBody>
          <a:bodyPr wrap="none" rtlCol="0">
            <a:spAutoFit/>
          </a:bodyPr>
          <a:lstStyle/>
          <a:p>
            <a:pPr algn="ctr"/>
            <a:r>
              <a:rPr lang="en-US" sz="2000" dirty="0"/>
              <a:t>Board Member</a:t>
            </a:r>
          </a:p>
        </p:txBody>
      </p:sp>
      <p:sp>
        <p:nvSpPr>
          <p:cNvPr id="6" name="TextBox 5">
            <a:extLst>
              <a:ext uri="{FF2B5EF4-FFF2-40B4-BE49-F238E27FC236}">
                <a16:creationId xmlns:a16="http://schemas.microsoft.com/office/drawing/2014/main" id="{3762D32C-0AD7-405E-B982-9EB21841AD50}"/>
              </a:ext>
            </a:extLst>
          </p:cNvPr>
          <p:cNvSpPr txBox="1"/>
          <p:nvPr/>
        </p:nvSpPr>
        <p:spPr>
          <a:xfrm>
            <a:off x="5475467" y="5450817"/>
            <a:ext cx="2292166" cy="923330"/>
          </a:xfrm>
          <a:prstGeom prst="rect">
            <a:avLst/>
          </a:prstGeom>
          <a:noFill/>
        </p:spPr>
        <p:txBody>
          <a:bodyPr wrap="none" rtlCol="0">
            <a:spAutoFit/>
          </a:bodyPr>
          <a:lstStyle/>
          <a:p>
            <a:pPr algn="ctr"/>
            <a:r>
              <a:rPr lang="en-US" dirty="0">
                <a:solidFill>
                  <a:schemeClr val="accent2">
                    <a:lumMod val="75000"/>
                  </a:schemeClr>
                </a:solidFill>
                <a:latin typeface="+mj-lt"/>
              </a:rPr>
              <a:t>Regular FTE employee,</a:t>
            </a:r>
          </a:p>
          <a:p>
            <a:pPr algn="ctr"/>
            <a:r>
              <a:rPr lang="en-US" dirty="0">
                <a:solidFill>
                  <a:schemeClr val="accent2">
                    <a:lumMod val="75000"/>
                  </a:schemeClr>
                </a:solidFill>
                <a:latin typeface="+mj-lt"/>
              </a:rPr>
              <a:t>no </a:t>
            </a:r>
            <a:r>
              <a:rPr lang="en-US" dirty="0" err="1">
                <a:solidFill>
                  <a:schemeClr val="accent2">
                    <a:lumMod val="75000"/>
                  </a:schemeClr>
                </a:solidFill>
                <a:latin typeface="+mj-lt"/>
              </a:rPr>
              <a:t>mgmt</a:t>
            </a:r>
            <a:r>
              <a:rPr lang="en-US" dirty="0">
                <a:solidFill>
                  <a:schemeClr val="accent2">
                    <a:lumMod val="75000"/>
                  </a:schemeClr>
                </a:solidFill>
                <a:latin typeface="+mj-lt"/>
              </a:rPr>
              <a:t> title, </a:t>
            </a:r>
          </a:p>
          <a:p>
            <a:pPr algn="ctr"/>
            <a:r>
              <a:rPr lang="en-US" dirty="0">
                <a:solidFill>
                  <a:schemeClr val="accent2">
                    <a:lumMod val="75000"/>
                  </a:schemeClr>
                </a:solidFill>
                <a:latin typeface="+mj-lt"/>
              </a:rPr>
              <a:t>on the board</a:t>
            </a:r>
          </a:p>
        </p:txBody>
      </p:sp>
      <p:sp>
        <p:nvSpPr>
          <p:cNvPr id="15" name="Oval 14">
            <a:extLst>
              <a:ext uri="{FF2B5EF4-FFF2-40B4-BE49-F238E27FC236}">
                <a16:creationId xmlns:a16="http://schemas.microsoft.com/office/drawing/2014/main" id="{11135086-68B9-4363-B5F0-FAC0DDB77FB1}"/>
              </a:ext>
            </a:extLst>
          </p:cNvPr>
          <p:cNvSpPr/>
          <p:nvPr/>
        </p:nvSpPr>
        <p:spPr>
          <a:xfrm>
            <a:off x="6568119" y="3760571"/>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C435F6-3B15-4891-BB74-5151CD22DB57}"/>
              </a:ext>
            </a:extLst>
          </p:cNvPr>
          <p:cNvSpPr/>
          <p:nvPr/>
        </p:nvSpPr>
        <p:spPr>
          <a:xfrm>
            <a:off x="6324140" y="125204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E4C8073-1202-4E55-9018-9289152A6EA0}"/>
              </a:ext>
            </a:extLst>
          </p:cNvPr>
          <p:cNvCxnSpPr>
            <a:cxnSpLocks/>
          </p:cNvCxnSpPr>
          <p:nvPr/>
        </p:nvCxnSpPr>
        <p:spPr>
          <a:xfrm flipV="1">
            <a:off x="6633436" y="3992650"/>
            <a:ext cx="0" cy="138178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AFA991-D4EF-47F1-9EA3-8E0B7D368EFE}"/>
              </a:ext>
            </a:extLst>
          </p:cNvPr>
          <p:cNvSpPr/>
          <p:nvPr/>
        </p:nvSpPr>
        <p:spPr>
          <a:xfrm>
            <a:off x="3364260" y="127475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C8919C8-7212-430F-9871-9B6C56E6B992}"/>
              </a:ext>
            </a:extLst>
          </p:cNvPr>
          <p:cNvSpPr/>
          <p:nvPr/>
        </p:nvSpPr>
        <p:spPr>
          <a:xfrm>
            <a:off x="5929943" y="615396"/>
            <a:ext cx="5494289" cy="4198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CDFFCC7-8B5E-4738-AD5B-7D26BB6703E6}"/>
              </a:ext>
            </a:extLst>
          </p:cNvPr>
          <p:cNvSpPr txBox="1"/>
          <p:nvPr/>
        </p:nvSpPr>
        <p:spPr>
          <a:xfrm>
            <a:off x="7635994" y="745413"/>
            <a:ext cx="2121431" cy="369332"/>
          </a:xfrm>
          <a:prstGeom prst="rect">
            <a:avLst/>
          </a:prstGeom>
          <a:noFill/>
        </p:spPr>
        <p:txBody>
          <a:bodyPr wrap="square" rtlCol="0">
            <a:spAutoFit/>
          </a:bodyPr>
          <a:lstStyle/>
          <a:p>
            <a:pPr algn="ctr"/>
            <a:r>
              <a:rPr lang="en-US" dirty="0"/>
              <a:t>Other Employee</a:t>
            </a:r>
            <a:endParaRPr lang="en-US" sz="1100" dirty="0"/>
          </a:p>
        </p:txBody>
      </p:sp>
      <p:sp>
        <p:nvSpPr>
          <p:cNvPr id="28" name="TextBox 27">
            <a:extLst>
              <a:ext uri="{FF2B5EF4-FFF2-40B4-BE49-F238E27FC236}">
                <a16:creationId xmlns:a16="http://schemas.microsoft.com/office/drawing/2014/main" id="{935A610B-208D-45B5-B7D9-D2F0EB6A6942}"/>
              </a:ext>
            </a:extLst>
          </p:cNvPr>
          <p:cNvSpPr txBox="1"/>
          <p:nvPr/>
        </p:nvSpPr>
        <p:spPr>
          <a:xfrm>
            <a:off x="4847228" y="171318"/>
            <a:ext cx="2292166" cy="923330"/>
          </a:xfrm>
          <a:prstGeom prst="rect">
            <a:avLst/>
          </a:prstGeom>
          <a:noFill/>
        </p:spPr>
        <p:txBody>
          <a:bodyPr wrap="none" rtlCol="0">
            <a:spAutoFit/>
          </a:bodyPr>
          <a:lstStyle/>
          <a:p>
            <a:pPr algn="ctr"/>
            <a:r>
              <a:rPr lang="en-US" dirty="0">
                <a:solidFill>
                  <a:schemeClr val="accent2">
                    <a:lumMod val="75000"/>
                  </a:schemeClr>
                </a:solidFill>
                <a:latin typeface="+mj-lt"/>
              </a:rPr>
              <a:t>Regular FTE employee,</a:t>
            </a:r>
          </a:p>
          <a:p>
            <a:pPr algn="ctr"/>
            <a:r>
              <a:rPr lang="en-US" dirty="0">
                <a:solidFill>
                  <a:schemeClr val="accent2">
                    <a:lumMod val="75000"/>
                  </a:schemeClr>
                </a:solidFill>
                <a:latin typeface="+mj-lt"/>
              </a:rPr>
              <a:t>no mgmt. title, </a:t>
            </a:r>
            <a:br>
              <a:rPr lang="en-US" dirty="0">
                <a:solidFill>
                  <a:schemeClr val="accent2">
                    <a:lumMod val="75000"/>
                  </a:schemeClr>
                </a:solidFill>
                <a:latin typeface="+mj-lt"/>
              </a:rPr>
            </a:br>
            <a:r>
              <a:rPr lang="en-US" dirty="0">
                <a:solidFill>
                  <a:schemeClr val="accent2">
                    <a:lumMod val="75000"/>
                  </a:schemeClr>
                </a:solidFill>
                <a:latin typeface="+mj-lt"/>
              </a:rPr>
              <a:t>board officer</a:t>
            </a:r>
          </a:p>
        </p:txBody>
      </p:sp>
      <p:sp>
        <p:nvSpPr>
          <p:cNvPr id="29" name="Oval 28">
            <a:extLst>
              <a:ext uri="{FF2B5EF4-FFF2-40B4-BE49-F238E27FC236}">
                <a16:creationId xmlns:a16="http://schemas.microsoft.com/office/drawing/2014/main" id="{62AE7D5C-A468-4A25-B5BD-B6A07F51AE19}"/>
              </a:ext>
            </a:extLst>
          </p:cNvPr>
          <p:cNvSpPr/>
          <p:nvPr/>
        </p:nvSpPr>
        <p:spPr>
          <a:xfrm>
            <a:off x="6093691" y="2765918"/>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06BC4352-D6FD-45BB-AC57-9B2961519303}"/>
              </a:ext>
            </a:extLst>
          </p:cNvPr>
          <p:cNvCxnSpPr>
            <a:cxnSpLocks/>
            <a:stCxn id="28" idx="2"/>
          </p:cNvCxnSpPr>
          <p:nvPr/>
        </p:nvCxnSpPr>
        <p:spPr>
          <a:xfrm>
            <a:off x="5993311" y="1094648"/>
            <a:ext cx="146432" cy="158637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7E13860-4C7F-4FAF-BFDB-AC339F54EF4A}"/>
              </a:ext>
            </a:extLst>
          </p:cNvPr>
          <p:cNvSpPr txBox="1"/>
          <p:nvPr/>
        </p:nvSpPr>
        <p:spPr>
          <a:xfrm>
            <a:off x="10045785" y="5173818"/>
            <a:ext cx="1986562" cy="1200329"/>
          </a:xfrm>
          <a:prstGeom prst="rect">
            <a:avLst/>
          </a:prstGeom>
          <a:noFill/>
        </p:spPr>
        <p:txBody>
          <a:bodyPr wrap="square" rtlCol="0">
            <a:spAutoFit/>
          </a:bodyPr>
          <a:lstStyle/>
          <a:p>
            <a:pPr algn="ctr"/>
            <a:r>
              <a:rPr lang="en-US" dirty="0">
                <a:solidFill>
                  <a:schemeClr val="accent2">
                    <a:lumMod val="75000"/>
                  </a:schemeClr>
                </a:solidFill>
                <a:latin typeface="+mj-lt"/>
              </a:rPr>
              <a:t>Can be an HCE or key employee but no </a:t>
            </a:r>
            <a:r>
              <a:rPr lang="en-US" dirty="0" err="1">
                <a:solidFill>
                  <a:schemeClr val="accent2">
                    <a:lumMod val="75000"/>
                  </a:schemeClr>
                </a:solidFill>
                <a:latin typeface="+mj-lt"/>
              </a:rPr>
              <a:t>mgmt</a:t>
            </a:r>
            <a:r>
              <a:rPr lang="en-US" dirty="0">
                <a:solidFill>
                  <a:schemeClr val="accent2">
                    <a:lumMod val="75000"/>
                  </a:schemeClr>
                </a:solidFill>
                <a:latin typeface="+mj-lt"/>
              </a:rPr>
              <a:t> title and not an HPP</a:t>
            </a:r>
          </a:p>
        </p:txBody>
      </p:sp>
      <p:sp>
        <p:nvSpPr>
          <p:cNvPr id="32" name="Oval 31">
            <a:extLst>
              <a:ext uri="{FF2B5EF4-FFF2-40B4-BE49-F238E27FC236}">
                <a16:creationId xmlns:a16="http://schemas.microsoft.com/office/drawing/2014/main" id="{60546981-CC21-4EFA-9CAC-84F2EC5086AC}"/>
              </a:ext>
            </a:extLst>
          </p:cNvPr>
          <p:cNvSpPr/>
          <p:nvPr/>
        </p:nvSpPr>
        <p:spPr>
          <a:xfrm>
            <a:off x="11039066" y="2632271"/>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1426DA0A-11C9-4918-ABF9-3B1F608D8DA7}"/>
              </a:ext>
            </a:extLst>
          </p:cNvPr>
          <p:cNvCxnSpPr>
            <a:cxnSpLocks/>
          </p:cNvCxnSpPr>
          <p:nvPr/>
        </p:nvCxnSpPr>
        <p:spPr>
          <a:xfrm flipV="1">
            <a:off x="11099715" y="2864351"/>
            <a:ext cx="4668" cy="227994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460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754502" y="1902428"/>
            <a:ext cx="1771322"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595118" y="2344858"/>
            <a:ext cx="2341907" cy="923330"/>
          </a:xfrm>
          <a:prstGeom prst="rect">
            <a:avLst/>
          </a:prstGeom>
          <a:noFill/>
        </p:spPr>
        <p:txBody>
          <a:bodyPr wrap="square" rtlCol="0">
            <a:spAutoFit/>
          </a:bodyPr>
          <a:lstStyle/>
          <a:p>
            <a:pPr algn="ctr"/>
            <a:r>
              <a:rPr lang="en-US" dirty="0"/>
              <a:t>Executive Management </a:t>
            </a:r>
            <a:br>
              <a:rPr lang="en-US" dirty="0"/>
            </a:br>
            <a:endParaRPr lang="en-US" dirty="0"/>
          </a:p>
        </p:txBody>
      </p:sp>
      <p:sp>
        <p:nvSpPr>
          <p:cNvPr id="16" name="TextBox 15"/>
          <p:cNvSpPr txBox="1"/>
          <p:nvPr/>
        </p:nvSpPr>
        <p:spPr>
          <a:xfrm>
            <a:off x="6780774" y="1467632"/>
            <a:ext cx="2121431" cy="369332"/>
          </a:xfrm>
          <a:prstGeom prst="rect">
            <a:avLst/>
          </a:prstGeom>
          <a:noFill/>
        </p:spPr>
        <p:txBody>
          <a:bodyPr wrap="square" rtlCol="0">
            <a:spAutoFit/>
          </a:bodyPr>
          <a:lstStyle/>
          <a:p>
            <a:pPr algn="ctr"/>
            <a:r>
              <a:rPr lang="en-US" dirty="0"/>
              <a:t>Management</a:t>
            </a:r>
            <a:endParaRPr lang="en-US" sz="1100" dirty="0"/>
          </a:p>
        </p:txBody>
      </p:sp>
      <p:sp>
        <p:nvSpPr>
          <p:cNvPr id="17" name="Oval 16"/>
          <p:cNvSpPr/>
          <p:nvPr/>
        </p:nvSpPr>
        <p:spPr>
          <a:xfrm>
            <a:off x="9539478" y="2156836"/>
            <a:ext cx="1591399" cy="1055385"/>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301200" y="2367025"/>
            <a:ext cx="2121431" cy="646331"/>
          </a:xfrm>
          <a:prstGeom prst="rect">
            <a:avLst/>
          </a:prstGeom>
          <a:noFill/>
        </p:spPr>
        <p:txBody>
          <a:bodyPr wrap="square" rtlCol="0">
            <a:spAutoFit/>
          </a:bodyPr>
          <a:lstStyle/>
          <a:p>
            <a:pPr algn="ctr"/>
            <a:r>
              <a:rPr lang="en-US" dirty="0"/>
              <a:t>Highly-Paid</a:t>
            </a:r>
            <a:br>
              <a:rPr lang="en-US" dirty="0"/>
            </a:br>
            <a:r>
              <a:rPr lang="en-US" dirty="0"/>
              <a:t>Professional</a:t>
            </a:r>
            <a:endParaRPr lang="en-US" sz="1100" dirty="0"/>
          </a:p>
        </p:txBody>
      </p:sp>
      <p:sp>
        <p:nvSpPr>
          <p:cNvPr id="22" name="Oval 21"/>
          <p:cNvSpPr/>
          <p:nvPr/>
        </p:nvSpPr>
        <p:spPr>
          <a:xfrm>
            <a:off x="4338735" y="1998143"/>
            <a:ext cx="3061518"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4847226" y="2483358"/>
            <a:ext cx="874918" cy="646331"/>
          </a:xfrm>
          <a:prstGeom prst="rect">
            <a:avLst/>
          </a:prstGeom>
          <a:noFill/>
        </p:spPr>
        <p:txBody>
          <a:bodyPr wrap="none" rtlCol="0">
            <a:spAutoFit/>
          </a:bodyPr>
          <a:lstStyle/>
          <a:p>
            <a:pPr algn="ctr"/>
            <a:r>
              <a:rPr lang="en-US" dirty="0"/>
              <a:t>Board</a:t>
            </a:r>
            <a:br>
              <a:rPr lang="en-US" dirty="0"/>
            </a:br>
            <a:r>
              <a:rPr lang="en-US" dirty="0"/>
              <a:t>Officer </a:t>
            </a:r>
          </a:p>
        </p:txBody>
      </p:sp>
      <p:sp>
        <p:nvSpPr>
          <p:cNvPr id="24" name="TextBox 23">
            <a:extLst>
              <a:ext uri="{FF2B5EF4-FFF2-40B4-BE49-F238E27FC236}">
                <a16:creationId xmlns:a16="http://schemas.microsoft.com/office/drawing/2014/main" id="{C8152E78-2689-4CC1-9D6B-D4F8B2ED7382}"/>
              </a:ext>
            </a:extLst>
          </p:cNvPr>
          <p:cNvSpPr txBox="1"/>
          <p:nvPr/>
        </p:nvSpPr>
        <p:spPr>
          <a:xfrm>
            <a:off x="4203594" y="1600796"/>
            <a:ext cx="1766509" cy="400110"/>
          </a:xfrm>
          <a:prstGeom prst="rect">
            <a:avLst/>
          </a:prstGeom>
          <a:noFill/>
        </p:spPr>
        <p:txBody>
          <a:bodyPr wrap="none" rtlCol="0">
            <a:spAutoFit/>
          </a:bodyPr>
          <a:lstStyle/>
          <a:p>
            <a:pPr algn="ctr"/>
            <a:r>
              <a:rPr lang="en-US" sz="2000" dirty="0"/>
              <a:t>Board Member</a:t>
            </a:r>
          </a:p>
        </p:txBody>
      </p:sp>
      <p:sp>
        <p:nvSpPr>
          <p:cNvPr id="13" name="Oval 12">
            <a:extLst>
              <a:ext uri="{FF2B5EF4-FFF2-40B4-BE49-F238E27FC236}">
                <a16:creationId xmlns:a16="http://schemas.microsoft.com/office/drawing/2014/main" id="{50C435F6-3B15-4891-BB74-5151CD22DB57}"/>
              </a:ext>
            </a:extLst>
          </p:cNvPr>
          <p:cNvSpPr/>
          <p:nvPr/>
        </p:nvSpPr>
        <p:spPr>
          <a:xfrm>
            <a:off x="6324140" y="1252041"/>
            <a:ext cx="3034701"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DAFA991-D4EF-47F1-9EA3-8E0B7D368EFE}"/>
              </a:ext>
            </a:extLst>
          </p:cNvPr>
          <p:cNvSpPr/>
          <p:nvPr/>
        </p:nvSpPr>
        <p:spPr>
          <a:xfrm>
            <a:off x="3364260" y="127475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C8919C8-7212-430F-9871-9B6C56E6B992}"/>
              </a:ext>
            </a:extLst>
          </p:cNvPr>
          <p:cNvSpPr/>
          <p:nvPr/>
        </p:nvSpPr>
        <p:spPr>
          <a:xfrm>
            <a:off x="5929943" y="615396"/>
            <a:ext cx="5494289" cy="4198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CDFFCC7-8B5E-4738-AD5B-7D26BB6703E6}"/>
              </a:ext>
            </a:extLst>
          </p:cNvPr>
          <p:cNvSpPr txBox="1"/>
          <p:nvPr/>
        </p:nvSpPr>
        <p:spPr>
          <a:xfrm>
            <a:off x="7635994" y="745413"/>
            <a:ext cx="2121431" cy="369332"/>
          </a:xfrm>
          <a:prstGeom prst="rect">
            <a:avLst/>
          </a:prstGeom>
          <a:noFill/>
        </p:spPr>
        <p:txBody>
          <a:bodyPr wrap="square" rtlCol="0">
            <a:spAutoFit/>
          </a:bodyPr>
          <a:lstStyle/>
          <a:p>
            <a:pPr algn="ctr"/>
            <a:r>
              <a:rPr lang="en-US" dirty="0"/>
              <a:t>Other Employee</a:t>
            </a:r>
            <a:endParaRPr lang="en-US" sz="1100" dirty="0"/>
          </a:p>
        </p:txBody>
      </p:sp>
      <p:sp>
        <p:nvSpPr>
          <p:cNvPr id="31" name="TextBox 30">
            <a:extLst>
              <a:ext uri="{FF2B5EF4-FFF2-40B4-BE49-F238E27FC236}">
                <a16:creationId xmlns:a16="http://schemas.microsoft.com/office/drawing/2014/main" id="{97E13860-4C7F-4FAF-BFDB-AC339F54EF4A}"/>
              </a:ext>
            </a:extLst>
          </p:cNvPr>
          <p:cNvSpPr txBox="1"/>
          <p:nvPr/>
        </p:nvSpPr>
        <p:spPr>
          <a:xfrm>
            <a:off x="8525824" y="5068580"/>
            <a:ext cx="3288174" cy="923330"/>
          </a:xfrm>
          <a:prstGeom prst="rect">
            <a:avLst/>
          </a:prstGeom>
          <a:noFill/>
        </p:spPr>
        <p:txBody>
          <a:bodyPr wrap="square" rtlCol="0">
            <a:spAutoFit/>
          </a:bodyPr>
          <a:lstStyle/>
          <a:p>
            <a:pPr algn="ctr"/>
            <a:r>
              <a:rPr lang="en-US" dirty="0">
                <a:solidFill>
                  <a:schemeClr val="accent2">
                    <a:lumMod val="75000"/>
                  </a:schemeClr>
                </a:solidFill>
                <a:latin typeface="+mj-lt"/>
              </a:rPr>
              <a:t>Alternative schema with HPP the subset of other that can be assigned to specific profession?</a:t>
            </a:r>
          </a:p>
        </p:txBody>
      </p:sp>
      <p:cxnSp>
        <p:nvCxnSpPr>
          <p:cNvPr id="33" name="Straight Arrow Connector 32">
            <a:extLst>
              <a:ext uri="{FF2B5EF4-FFF2-40B4-BE49-F238E27FC236}">
                <a16:creationId xmlns:a16="http://schemas.microsoft.com/office/drawing/2014/main" id="{1426DA0A-11C9-4918-ABF9-3B1F608D8DA7}"/>
              </a:ext>
            </a:extLst>
          </p:cNvPr>
          <p:cNvCxnSpPr>
            <a:cxnSpLocks/>
          </p:cNvCxnSpPr>
          <p:nvPr/>
        </p:nvCxnSpPr>
        <p:spPr>
          <a:xfrm flipV="1">
            <a:off x="10393870" y="3324530"/>
            <a:ext cx="0" cy="169533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920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t>
            </a:r>
            <a:r>
              <a:rPr lang="en-US" b="1" u="sng" dirty="0"/>
              <a:t>Positions</a:t>
            </a:r>
          </a:p>
        </p:txBody>
      </p:sp>
      <p:sp>
        <p:nvSpPr>
          <p:cNvPr id="3" name="Content Placeholder 2"/>
          <p:cNvSpPr>
            <a:spLocks noGrp="1"/>
          </p:cNvSpPr>
          <p:nvPr>
            <p:ph idx="1"/>
          </p:nvPr>
        </p:nvSpPr>
        <p:spPr/>
        <p:txBody>
          <a:bodyPr>
            <a:normAutofit/>
          </a:bodyPr>
          <a:lstStyle/>
          <a:p>
            <a:r>
              <a:rPr lang="en-US" sz="1800" dirty="0"/>
              <a:t>Typically:</a:t>
            </a:r>
          </a:p>
          <a:p>
            <a:pPr lvl="1"/>
            <a:r>
              <a:rPr lang="en-US" sz="1600" dirty="0"/>
              <a:t>C-level managers</a:t>
            </a:r>
          </a:p>
          <a:p>
            <a:pPr lvl="1"/>
            <a:r>
              <a:rPr lang="en-US" sz="1600" dirty="0"/>
              <a:t>Program director</a:t>
            </a:r>
          </a:p>
          <a:p>
            <a:pPr lvl="1"/>
            <a:r>
              <a:rPr lang="en-US" sz="1600" dirty="0"/>
              <a:t>Administrator</a:t>
            </a:r>
          </a:p>
          <a:p>
            <a:r>
              <a:rPr lang="en-US" sz="1800" dirty="0"/>
              <a:t>Can Include:</a:t>
            </a:r>
          </a:p>
          <a:p>
            <a:pPr lvl="1"/>
            <a:r>
              <a:rPr lang="en-US" sz="1600" dirty="0"/>
              <a:t>Vice-President</a:t>
            </a:r>
          </a:p>
          <a:p>
            <a:pPr lvl="1"/>
            <a:r>
              <a:rPr lang="en-US" sz="1600" dirty="0"/>
              <a:t>Deputy Director</a:t>
            </a:r>
          </a:p>
          <a:p>
            <a:pPr lvl="1"/>
            <a:r>
              <a:rPr lang="en-US" sz="1600" dirty="0"/>
              <a:t>Dean / Provost</a:t>
            </a:r>
            <a:endParaRPr lang="en-US" dirty="0"/>
          </a:p>
          <a:p>
            <a:r>
              <a:rPr lang="en-US" sz="1800" dirty="0"/>
              <a:t>Key employees MUST BE managers because of responsibility test:</a:t>
            </a:r>
          </a:p>
          <a:p>
            <a:pPr lvl="1"/>
            <a:r>
              <a:rPr lang="en-US" sz="1600" dirty="0"/>
              <a:t>Key Employee test requires: (1) compensation in excess of $150k, (2) significant responsibility, AND (3) a top 20 employee </a:t>
            </a:r>
          </a:p>
          <a:p>
            <a:r>
              <a:rPr lang="en-US" sz="1800" dirty="0"/>
              <a:t>Can it be a Highly-Paid Professional with a management title be a manager?  YES</a:t>
            </a:r>
          </a:p>
          <a:p>
            <a:pPr lvl="1"/>
            <a:r>
              <a:rPr lang="en-US" sz="1400" dirty="0"/>
              <a:t>If they are HPP they meet criteria (1) of key employees, so do we assume they don’t meet criteria 2? </a:t>
            </a:r>
          </a:p>
          <a:p>
            <a:pPr lvl="1"/>
            <a:r>
              <a:rPr lang="en-US" sz="1400" dirty="0"/>
              <a:t>Is significant responsibility the same as management position (oversee other employees)? </a:t>
            </a:r>
          </a:p>
        </p:txBody>
      </p:sp>
    </p:spTree>
    <p:extLst>
      <p:ext uri="{BB962C8B-B14F-4D97-AF65-F5344CB8AC3E}">
        <p14:creationId xmlns:p14="http://schemas.microsoft.com/office/powerpoint/2010/main" val="2038868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Management </a:t>
            </a:r>
            <a:r>
              <a:rPr lang="en-US" b="1" u="sng" dirty="0"/>
              <a:t>Role</a:t>
            </a:r>
          </a:p>
        </p:txBody>
      </p:sp>
      <p:sp>
        <p:nvSpPr>
          <p:cNvPr id="3" name="Content Placeholder 2"/>
          <p:cNvSpPr>
            <a:spLocks noGrp="1"/>
          </p:cNvSpPr>
          <p:nvPr>
            <p:ph idx="1"/>
          </p:nvPr>
        </p:nvSpPr>
        <p:spPr/>
        <p:txBody>
          <a:bodyPr>
            <a:normAutofit fontScale="92500" lnSpcReduction="20000"/>
          </a:bodyPr>
          <a:lstStyle/>
          <a:p>
            <a:r>
              <a:rPr lang="en-US" sz="1800" dirty="0"/>
              <a:t>Chief … Officer:</a:t>
            </a:r>
          </a:p>
          <a:p>
            <a:pPr lvl="1"/>
            <a:r>
              <a:rPr lang="en-US" sz="1600" dirty="0"/>
              <a:t>CEO, COO, CIO/CTO, CFO</a:t>
            </a:r>
          </a:p>
          <a:p>
            <a:r>
              <a:rPr lang="en-US" sz="1800" dirty="0"/>
              <a:t>Principal / Head of School / Chancellor (domain-specific names for CEO)</a:t>
            </a:r>
          </a:p>
          <a:p>
            <a:r>
              <a:rPr lang="en-US" sz="1800" dirty="0"/>
              <a:t>NOT chief of staff, executive assistant, etc. </a:t>
            </a:r>
          </a:p>
          <a:p>
            <a:r>
              <a:rPr lang="en-US" sz="1800" dirty="0"/>
              <a:t>Rule: FTE “Officers” are executive managers according to IRS definitions</a:t>
            </a:r>
          </a:p>
          <a:p>
            <a:r>
              <a:rPr lang="en-US" sz="1800" dirty="0"/>
              <a:t>Rule: Executives can technically NOT be key employees on the IRS forms:</a:t>
            </a:r>
          </a:p>
          <a:p>
            <a:pPr lvl="1"/>
            <a:r>
              <a:rPr lang="en-US" sz="1600" dirty="0"/>
              <a:t>Key Employee test requires: (1) compensation in excess of $150k, (2) significant responsibility, AND (3) a top 20 employee </a:t>
            </a:r>
            <a:endParaRPr lang="en-US" sz="1800" dirty="0"/>
          </a:p>
          <a:p>
            <a:r>
              <a:rPr lang="en-US" sz="1800" dirty="0"/>
              <a:t>Ambiguous Positions</a:t>
            </a:r>
          </a:p>
          <a:p>
            <a:pPr lvl="1"/>
            <a:r>
              <a:rPr lang="en-US" sz="1600" dirty="0"/>
              <a:t>Executive Vice-President (YES?)</a:t>
            </a:r>
          </a:p>
          <a:p>
            <a:pPr lvl="1"/>
            <a:r>
              <a:rPr lang="en-US" sz="1600" dirty="0"/>
              <a:t>Vice-President (NO?)</a:t>
            </a:r>
          </a:p>
          <a:p>
            <a:pPr lvl="1"/>
            <a:r>
              <a:rPr lang="en-US" sz="1600" dirty="0"/>
              <a:t>Deputy Director (NO?)</a:t>
            </a:r>
          </a:p>
          <a:p>
            <a:pPr lvl="1"/>
            <a:r>
              <a:rPr lang="en-US" sz="1600" dirty="0"/>
              <a:t>Head of Human Resources (VP of HR, etc.)</a:t>
            </a:r>
          </a:p>
          <a:p>
            <a:pPr lvl="1"/>
            <a:r>
              <a:rPr lang="en-US" sz="1600" dirty="0"/>
              <a:t>Chief of Staff / Executive Assistant (NO)</a:t>
            </a:r>
          </a:p>
          <a:p>
            <a:pPr lvl="1"/>
            <a:r>
              <a:rPr lang="en-US" sz="1600" dirty="0"/>
              <a:t>Provost (YES?)</a:t>
            </a:r>
          </a:p>
          <a:p>
            <a:pPr lvl="1"/>
            <a:r>
              <a:rPr lang="en-US" sz="1600" dirty="0"/>
              <a:t>Chief Nursing Officer (?)</a:t>
            </a:r>
          </a:p>
          <a:p>
            <a:pPr lvl="1"/>
            <a:r>
              <a:rPr lang="en-US" sz="1600" dirty="0"/>
              <a:t>Director of Development (YES?) – would they be invited to the most important meetings? I think so. </a:t>
            </a:r>
          </a:p>
          <a:p>
            <a:pPr lvl="1"/>
            <a:r>
              <a:rPr lang="en-US" sz="1600" dirty="0"/>
              <a:t>Head of Medicine or Chair of … ?</a:t>
            </a:r>
          </a:p>
        </p:txBody>
      </p:sp>
    </p:spTree>
    <p:extLst>
      <p:ext uri="{BB962C8B-B14F-4D97-AF65-F5344CB8AC3E}">
        <p14:creationId xmlns:p14="http://schemas.microsoft.com/office/powerpoint/2010/main" val="636900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Highly-Paid Professional </a:t>
            </a:r>
            <a:r>
              <a:rPr lang="en-US" b="1" u="sng" dirty="0"/>
              <a:t>Position</a:t>
            </a:r>
          </a:p>
        </p:txBody>
      </p:sp>
      <p:sp>
        <p:nvSpPr>
          <p:cNvPr id="3" name="Content Placeholder 2"/>
          <p:cNvSpPr>
            <a:spLocks noGrp="1"/>
          </p:cNvSpPr>
          <p:nvPr>
            <p:ph idx="1"/>
          </p:nvPr>
        </p:nvSpPr>
        <p:spPr/>
        <p:txBody>
          <a:bodyPr/>
          <a:lstStyle/>
          <a:p>
            <a:endParaRPr lang="en-US" sz="1800" dirty="0"/>
          </a:p>
          <a:p>
            <a:r>
              <a:rPr lang="en-US" sz="1800" dirty="0"/>
              <a:t>Most important thing is to differentiate highly-paid professionals (doctors, professors, lawyers) from management positions. </a:t>
            </a:r>
          </a:p>
          <a:p>
            <a:pPr lvl="1"/>
            <a:r>
              <a:rPr lang="en-US" sz="1400" dirty="0"/>
              <a:t>They are paid for their trade (surgeon, financial analyst), not their leadership within the organization </a:t>
            </a:r>
          </a:p>
          <a:p>
            <a:r>
              <a:rPr lang="en-US" sz="1800" dirty="0"/>
              <a:t>Some upper management may not meet Key Employee criteria, but would still be managers, not HPPs.</a:t>
            </a:r>
          </a:p>
          <a:p>
            <a:r>
              <a:rPr lang="en-US" sz="1800" dirty="0"/>
              <a:t>Ambiguous Roles:</a:t>
            </a:r>
          </a:p>
          <a:p>
            <a:pPr lvl="1"/>
            <a:r>
              <a:rPr lang="en-US" sz="1600" dirty="0"/>
              <a:t>Director of Development (HPP or Executive?)</a:t>
            </a:r>
          </a:p>
          <a:p>
            <a:pPr lvl="1"/>
            <a:r>
              <a:rPr lang="en-US" sz="1600" dirty="0"/>
              <a:t>Financial directors are managers, accountants are HPPs?</a:t>
            </a:r>
          </a:p>
          <a:p>
            <a:pPr lvl="1"/>
            <a:endParaRPr lang="en-US" sz="1200" dirty="0"/>
          </a:p>
          <a:p>
            <a:pPr marL="0" indent="0">
              <a:buNone/>
            </a:pPr>
            <a:endParaRPr lang="en-US" dirty="0"/>
          </a:p>
          <a:p>
            <a:endParaRPr lang="en-US" dirty="0"/>
          </a:p>
        </p:txBody>
      </p:sp>
    </p:spTree>
    <p:extLst>
      <p:ext uri="{BB962C8B-B14F-4D97-AF65-F5344CB8AC3E}">
        <p14:creationId xmlns:p14="http://schemas.microsoft.com/office/powerpoint/2010/main" val="415838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Sanity Checks</a:t>
            </a:r>
          </a:p>
        </p:txBody>
      </p:sp>
      <p:sp>
        <p:nvSpPr>
          <p:cNvPr id="3" name="Content Placeholder 2"/>
          <p:cNvSpPr>
            <a:spLocks noGrp="1"/>
          </p:cNvSpPr>
          <p:nvPr>
            <p:ph idx="1"/>
          </p:nvPr>
        </p:nvSpPr>
        <p:spPr/>
        <p:txBody>
          <a:bodyPr>
            <a:normAutofit/>
          </a:bodyPr>
          <a:lstStyle/>
          <a:p>
            <a:r>
              <a:rPr lang="en-US" sz="1600" dirty="0"/>
              <a:t>Key employees cannot be top management or board members</a:t>
            </a:r>
          </a:p>
          <a:p>
            <a:r>
              <a:rPr lang="en-US" sz="1600" dirty="0"/>
              <a:t>Highly-compensated individuals cannot be key employees</a:t>
            </a:r>
          </a:p>
          <a:p>
            <a:r>
              <a:rPr lang="en-US" sz="1600" dirty="0"/>
              <a:t>Do we have 3 or 4 leadership positions accounted for on the board?</a:t>
            </a:r>
          </a:p>
          <a:p>
            <a:r>
              <a:rPr lang="en-US" sz="1600" dirty="0"/>
              <a:t>Do we have at least one top manager? </a:t>
            </a:r>
          </a:p>
          <a:p>
            <a:r>
              <a:rPr lang="en-US" sz="1600" dirty="0"/>
              <a:t>Board members work fewer hours, typically no pay (but sometimes so do managers in small nonprofits)</a:t>
            </a:r>
          </a:p>
        </p:txBody>
      </p:sp>
    </p:spTree>
    <p:extLst>
      <p:ext uri="{BB962C8B-B14F-4D97-AF65-F5344CB8AC3E}">
        <p14:creationId xmlns:p14="http://schemas.microsoft.com/office/powerpoint/2010/main" val="427313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7268" y="1317623"/>
            <a:ext cx="9545216" cy="5016758"/>
          </a:xfrm>
          <a:prstGeom prst="rect">
            <a:avLst/>
          </a:prstGeom>
        </p:spPr>
        <p:txBody>
          <a:bodyPr wrap="square">
            <a:spAutoFit/>
          </a:bodyPr>
          <a:lstStyle/>
          <a:p>
            <a:pPr marL="285750" indent="-285750">
              <a:buFont typeface="Arial" panose="020B0604020202020204" pitchFamily="34" charset="0"/>
              <a:buChar char="•"/>
            </a:pPr>
            <a:r>
              <a:rPr lang="en-US" sz="1600" dirty="0">
                <a:latin typeface="+mj-lt"/>
              </a:rPr>
              <a:t>Leveraged new IRS E-File database since it contains all data, not just small selection of financials.</a:t>
            </a:r>
            <a:br>
              <a:rPr lang="en-US" sz="1600" dirty="0">
                <a:latin typeface="+mj-lt"/>
              </a:rPr>
            </a:br>
            <a:endParaRPr lang="en-US" sz="1600" dirty="0">
              <a:latin typeface="+mj-lt"/>
            </a:endParaRPr>
          </a:p>
          <a:p>
            <a:pPr marL="742950" lvl="1" indent="-285750">
              <a:buFont typeface="Arial" panose="020B0604020202020204" pitchFamily="34" charset="0"/>
              <a:buChar char="•"/>
            </a:pPr>
            <a:r>
              <a:rPr lang="en-US" sz="1600" dirty="0">
                <a:latin typeface="+mj-lt"/>
              </a:rPr>
              <a:t>E-filing started in 2010 (about 40% of all filers) to 2021 (about 70% of all filers) and mandatory for nonprofits moving forward</a:t>
            </a:r>
          </a:p>
          <a:p>
            <a:pPr marL="742950" lvl="1" indent="-285750">
              <a:buFont typeface="Arial" panose="020B0604020202020204" pitchFamily="34" charset="0"/>
              <a:buChar char="•"/>
            </a:pPr>
            <a:r>
              <a:rPr lang="en-US" sz="1600" dirty="0">
                <a:latin typeface="+mj-lt"/>
              </a:rPr>
              <a:t>Includes 990(PC), 990-EZ, and 990-PF filers (excludes 990-N postcard filers)</a:t>
            </a:r>
          </a:p>
          <a:p>
            <a:pPr marL="742950" lvl="1"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990 forms include disclosure on key employees and leadership (managers, directors, key employees) including names and salaries – these are combined to form a compensation dataset </a:t>
            </a:r>
            <a:br>
              <a:rPr lang="en-US" sz="1600" dirty="0">
                <a:latin typeface="+mj-lt"/>
              </a:rPr>
            </a:br>
            <a:endParaRPr lang="en-US" sz="1600" dirty="0">
              <a:latin typeface="+mj-lt"/>
            </a:endParaRPr>
          </a:p>
          <a:p>
            <a:pPr marL="742950" lvl="1" indent="-285750">
              <a:buFont typeface="Arial" panose="020B0604020202020204" pitchFamily="34" charset="0"/>
              <a:buChar char="•"/>
            </a:pPr>
            <a:r>
              <a:rPr lang="en-US" sz="1600" dirty="0">
                <a:latin typeface="+mj-lt"/>
              </a:rPr>
              <a:t>Schedule J has additional information broken out in more granularity, but only a small subset of organizations file it and only a subset of Part VII employees are listed</a:t>
            </a:r>
            <a:br>
              <a:rPr lang="en-US" sz="1600" dirty="0">
                <a:latin typeface="+mj-lt"/>
              </a:rPr>
            </a:br>
            <a:endParaRPr lang="en-US" sz="1600" dirty="0">
              <a:latin typeface="+mj-lt"/>
            </a:endParaRPr>
          </a:p>
          <a:p>
            <a:pPr marL="285750" indent="-285750">
              <a:buFont typeface="Arial" panose="020B0604020202020204" pitchFamily="34" charset="0"/>
              <a:buChar char="•"/>
            </a:pPr>
            <a:r>
              <a:rPr lang="en-US" sz="1600" dirty="0">
                <a:latin typeface="+mj-lt"/>
              </a:rPr>
              <a:t>Names and titles are raw text fields – extremely noisy and error-prone</a:t>
            </a:r>
          </a:p>
          <a:p>
            <a:pPr marL="285750" indent="-285750">
              <a:buFont typeface="Arial" panose="020B0604020202020204" pitchFamily="34" charset="0"/>
              <a:buChar char="•"/>
            </a:pPr>
            <a:endParaRPr lang="en-US" sz="1600" dirty="0">
              <a:latin typeface="+mj-lt"/>
            </a:endParaRPr>
          </a:p>
          <a:p>
            <a:pPr marL="742950" lvl="1" indent="-285750">
              <a:buFont typeface="Arial" panose="020B0604020202020204" pitchFamily="34" charset="0"/>
              <a:buChar char="•"/>
            </a:pPr>
            <a:r>
              <a:rPr lang="en-US" sz="1600" dirty="0" err="1">
                <a:latin typeface="+mj-lt"/>
              </a:rPr>
              <a:t>peopleparser</a:t>
            </a:r>
            <a:r>
              <a:rPr lang="en-US" sz="1600" dirty="0">
                <a:latin typeface="+mj-lt"/>
              </a:rPr>
              <a:t> package is used to standardize names</a:t>
            </a:r>
          </a:p>
          <a:p>
            <a:pPr marL="742950" lvl="1" indent="-285750">
              <a:buFont typeface="Arial" panose="020B0604020202020204" pitchFamily="34" charset="0"/>
              <a:buChar char="•"/>
            </a:pPr>
            <a:r>
              <a:rPr lang="en-US" sz="1600" dirty="0" err="1">
                <a:latin typeface="+mj-lt"/>
              </a:rPr>
              <a:t>titleparser</a:t>
            </a:r>
            <a:r>
              <a:rPr lang="en-US" sz="1600" dirty="0">
                <a:latin typeface="+mj-lt"/>
              </a:rPr>
              <a:t> package being created to standardize titles </a:t>
            </a:r>
          </a:p>
          <a:p>
            <a:pPr marL="742950" lvl="1"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Currently have over 35 million observations </a:t>
            </a:r>
          </a:p>
          <a:p>
            <a:endParaRPr lang="en-US" sz="1600" dirty="0">
              <a:latin typeface="+mj-lt"/>
            </a:endParaRPr>
          </a:p>
          <a:p>
            <a:endParaRPr lang="en-US" sz="1600" dirty="0">
              <a:latin typeface="+mj-lt"/>
            </a:endParaRPr>
          </a:p>
        </p:txBody>
      </p:sp>
      <p:sp>
        <p:nvSpPr>
          <p:cNvPr id="3" name="TextBox 2">
            <a:extLst>
              <a:ext uri="{FF2B5EF4-FFF2-40B4-BE49-F238E27FC236}">
                <a16:creationId xmlns:a16="http://schemas.microsoft.com/office/drawing/2014/main" id="{37F59D10-0185-4D43-81E3-658CDD82659C}"/>
              </a:ext>
            </a:extLst>
          </p:cNvPr>
          <p:cNvSpPr txBox="1"/>
          <p:nvPr/>
        </p:nvSpPr>
        <p:spPr>
          <a:xfrm>
            <a:off x="1167268" y="525093"/>
            <a:ext cx="8369599" cy="523220"/>
          </a:xfrm>
          <a:prstGeom prst="rect">
            <a:avLst/>
          </a:prstGeom>
          <a:noFill/>
        </p:spPr>
        <p:txBody>
          <a:bodyPr wrap="none" rtlCol="0">
            <a:spAutoFit/>
          </a:bodyPr>
          <a:lstStyle/>
          <a:p>
            <a:r>
              <a:rPr lang="en-US" sz="2800" dirty="0">
                <a:latin typeface="Century Gothic" panose="020B0502020202020204" pitchFamily="34" charset="0"/>
              </a:rPr>
              <a:t>Nonprofit Compensation Dataset (COMPDAT): </a:t>
            </a:r>
          </a:p>
        </p:txBody>
      </p:sp>
    </p:spTree>
    <p:extLst>
      <p:ext uri="{BB962C8B-B14F-4D97-AF65-F5344CB8AC3E}">
        <p14:creationId xmlns:p14="http://schemas.microsoft.com/office/powerpoint/2010/main" val="781459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1A6B-0DE7-48B3-A7F5-ECD2E6F69A95}"/>
              </a:ext>
            </a:extLst>
          </p:cNvPr>
          <p:cNvSpPr>
            <a:spLocks noGrp="1"/>
          </p:cNvSpPr>
          <p:nvPr>
            <p:ph type="title"/>
          </p:nvPr>
        </p:nvSpPr>
        <p:spPr/>
        <p:txBody>
          <a:bodyPr>
            <a:normAutofit/>
          </a:bodyPr>
          <a:lstStyle/>
          <a:p>
            <a:r>
              <a:rPr lang="en-US" sz="4800" dirty="0">
                <a:solidFill>
                  <a:schemeClr val="bg1"/>
                </a:solidFill>
              </a:rPr>
              <a:t>Names and Gender: </a:t>
            </a:r>
          </a:p>
        </p:txBody>
      </p:sp>
      <p:sp>
        <p:nvSpPr>
          <p:cNvPr id="3" name="Text Placeholder 2">
            <a:extLst>
              <a:ext uri="{FF2B5EF4-FFF2-40B4-BE49-F238E27FC236}">
                <a16:creationId xmlns:a16="http://schemas.microsoft.com/office/drawing/2014/main" id="{C96E8882-3CD5-4EC8-AD5F-029FCAB81D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802457-4DA9-42D6-913D-EFB130917A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16026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823D89-BF96-44EE-806D-A63C085B37C5}"/>
              </a:ext>
            </a:extLst>
          </p:cNvPr>
          <p:cNvSpPr/>
          <p:nvPr/>
        </p:nvSpPr>
        <p:spPr>
          <a:xfrm>
            <a:off x="1977340" y="1857357"/>
            <a:ext cx="7745393" cy="4401205"/>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TRUJILLO,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PAT</a:t>
            </a:r>
            <a:endPar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SZABAT ESQ,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SANDY</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endPar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MS.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SUSAN</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ARMENDARIZ </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DR.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BRIAN</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PARKHILL</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REV.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CLINT</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SINGLEY JR.</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LCDR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RONALD</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MCCAMPBELL</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endPar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1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KIM</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MORRISON PhD</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2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SAMUEL</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HERNANDEZMORENO</a:t>
            </a:r>
          </a:p>
        </p:txBody>
      </p:sp>
      <p:sp>
        <p:nvSpPr>
          <p:cNvPr id="3" name="Title 2">
            <a:extLst>
              <a:ext uri="{FF2B5EF4-FFF2-40B4-BE49-F238E27FC236}">
                <a16:creationId xmlns:a16="http://schemas.microsoft.com/office/drawing/2014/main" id="{63AA97B1-9941-449C-AE0F-CED81850B1D5}"/>
              </a:ext>
            </a:extLst>
          </p:cNvPr>
          <p:cNvSpPr>
            <a:spLocks noGrp="1"/>
          </p:cNvSpPr>
          <p:nvPr>
            <p:ph type="title"/>
          </p:nvPr>
        </p:nvSpPr>
        <p:spPr/>
        <p:txBody>
          <a:bodyPr/>
          <a:lstStyle/>
          <a:p>
            <a:r>
              <a:rPr lang="en-US" dirty="0"/>
              <a:t>Form 990 – Part VII: Board &amp; Managers</a:t>
            </a:r>
          </a:p>
        </p:txBody>
      </p:sp>
      <p:sp>
        <p:nvSpPr>
          <p:cNvPr id="5" name="Slide Number Placeholder 4">
            <a:extLst>
              <a:ext uri="{FF2B5EF4-FFF2-40B4-BE49-F238E27FC236}">
                <a16:creationId xmlns:a16="http://schemas.microsoft.com/office/drawing/2014/main" id="{9CC14F22-F6B7-414A-B5A3-AD7E923175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D6C8D9A-C7EB-4C7D-84C2-59F8A71929FE}"/>
              </a:ext>
            </a:extLst>
          </p:cNvPr>
          <p:cNvSpPr txBox="1"/>
          <p:nvPr/>
        </p:nvSpPr>
        <p:spPr>
          <a:xfrm>
            <a:off x="8255977" y="2178125"/>
            <a:ext cx="2723683" cy="1323439"/>
          </a:xfrm>
          <a:prstGeom prst="rect">
            <a:avLst/>
          </a:prstGeom>
          <a:noFill/>
        </p:spPr>
        <p:txBody>
          <a:bodyPr wrap="square" rtlCol="0">
            <a:spAutoFit/>
          </a:bodyPr>
          <a:lstStyle/>
          <a:p>
            <a:pPr algn="ctr"/>
            <a:r>
              <a:rPr lang="en-US" sz="1600" dirty="0">
                <a:solidFill>
                  <a:schemeClr val="accent2">
                    <a:lumMod val="75000"/>
                  </a:schemeClr>
                </a:solidFill>
                <a:latin typeface="Century Gothic" panose="020B0502020202020204" pitchFamily="34" charset="0"/>
              </a:rPr>
              <a:t>Examples of raw data in files – names in no particular order (first, middle, last) and may contain additional info</a:t>
            </a:r>
          </a:p>
        </p:txBody>
      </p:sp>
    </p:spTree>
    <p:extLst>
      <p:ext uri="{BB962C8B-B14F-4D97-AF65-F5344CB8AC3E}">
        <p14:creationId xmlns:p14="http://schemas.microsoft.com/office/powerpoint/2010/main" val="139726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FE906C3-EA78-4CC9-B90A-6209932EE04E}"/>
              </a:ext>
            </a:extLst>
          </p:cNvPr>
          <p:cNvSpPr/>
          <p:nvPr/>
        </p:nvSpPr>
        <p:spPr>
          <a:xfrm>
            <a:off x="526073" y="466578"/>
            <a:ext cx="11139854" cy="930447"/>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all" spc="0" normalizeH="0" baseline="0" noProof="0" dirty="0">
                <a:ln>
                  <a:noFill/>
                </a:ln>
                <a:solidFill>
                  <a:srgbClr val="FFFFFF"/>
                </a:solidFill>
                <a:effectLst/>
                <a:uLnTx/>
                <a:uFillTx/>
                <a:latin typeface="Euphemia" panose="020B0503040102020104" pitchFamily="34" charset="0"/>
                <a:ea typeface="+mn-ea"/>
                <a:cs typeface="+mn-cs"/>
              </a:rPr>
              <a:t>Name Disambiguation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0E829DB-C1FB-48EF-878D-68940563B01E}"/>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A8A6847-FF54-4997-9E64-663FA8B5A75E}" type="slidenum">
              <a:rPr kumimoji="0" lang="en-US" sz="1200" b="0" i="0" u="none" strike="noStrike" kern="1200" cap="none" spc="0" normalizeH="0" baseline="0" noProof="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32</a:t>
            </a:fld>
            <a:endParaRPr kumimoji="0" lang="en-US" sz="1200" b="0" i="0" u="none" strike="noStrike" kern="1200" cap="none" spc="0" normalizeH="0" baseline="0" noProof="0">
              <a:ln>
                <a:noFill/>
              </a:ln>
              <a:solidFill>
                <a:srgbClr val="898989"/>
              </a:solidFill>
              <a:effectLst/>
              <a:uLnTx/>
              <a:uFillTx/>
              <a:latin typeface="Calibri"/>
              <a:ea typeface="+mn-ea"/>
              <a:cs typeface="+mn-cs"/>
            </a:endParaRPr>
          </a:p>
        </p:txBody>
      </p:sp>
      <p:graphicFrame>
        <p:nvGraphicFramePr>
          <p:cNvPr id="4" name="Table 3">
            <a:extLst>
              <a:ext uri="{FF2B5EF4-FFF2-40B4-BE49-F238E27FC236}">
                <a16:creationId xmlns:a16="http://schemas.microsoft.com/office/drawing/2014/main" id="{F0142966-7552-4BC2-884F-F1D55C09327F}"/>
              </a:ext>
            </a:extLst>
          </p:cNvPr>
          <p:cNvGraphicFramePr>
            <a:graphicFrameLocks noGrp="1"/>
          </p:cNvGraphicFramePr>
          <p:nvPr/>
        </p:nvGraphicFramePr>
        <p:xfrm>
          <a:off x="1141533" y="2722662"/>
          <a:ext cx="9908934" cy="1262178"/>
        </p:xfrm>
        <a:graphic>
          <a:graphicData uri="http://schemas.openxmlformats.org/drawingml/2006/table">
            <a:tbl>
              <a:tblPr firstRow="1" bandRow="1"/>
              <a:tblGrid>
                <a:gridCol w="2023863">
                  <a:extLst>
                    <a:ext uri="{9D8B030D-6E8A-4147-A177-3AD203B41FA5}">
                      <a16:colId xmlns:a16="http://schemas.microsoft.com/office/drawing/2014/main" val="4078277739"/>
                    </a:ext>
                  </a:extLst>
                </a:gridCol>
                <a:gridCol w="2132886">
                  <a:extLst>
                    <a:ext uri="{9D8B030D-6E8A-4147-A177-3AD203B41FA5}">
                      <a16:colId xmlns:a16="http://schemas.microsoft.com/office/drawing/2014/main" val="2243653260"/>
                    </a:ext>
                  </a:extLst>
                </a:gridCol>
                <a:gridCol w="2542506">
                  <a:extLst>
                    <a:ext uri="{9D8B030D-6E8A-4147-A177-3AD203B41FA5}">
                      <a16:colId xmlns:a16="http://schemas.microsoft.com/office/drawing/2014/main" val="2466561392"/>
                    </a:ext>
                  </a:extLst>
                </a:gridCol>
                <a:gridCol w="2005830">
                  <a:extLst>
                    <a:ext uri="{9D8B030D-6E8A-4147-A177-3AD203B41FA5}">
                      <a16:colId xmlns:a16="http://schemas.microsoft.com/office/drawing/2014/main" val="3805941507"/>
                    </a:ext>
                  </a:extLst>
                </a:gridCol>
                <a:gridCol w="1203849">
                  <a:extLst>
                    <a:ext uri="{9D8B030D-6E8A-4147-A177-3AD203B41FA5}">
                      <a16:colId xmlns:a16="http://schemas.microsoft.com/office/drawing/2014/main" val="3394025229"/>
                    </a:ext>
                  </a:extLst>
                </a:gridCol>
              </a:tblGrid>
              <a:tr h="631089">
                <a:tc>
                  <a:txBody>
                    <a:bodyPr/>
                    <a:lstStyle/>
                    <a:p>
                      <a:pPr algn="l"/>
                      <a:r>
                        <a:rPr lang="en-US" sz="2400" b="1">
                          <a:effectLst/>
                        </a:rPr>
                        <a:t>salutation</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b="1" dirty="0" err="1">
                          <a:effectLst/>
                        </a:rPr>
                        <a:t>first_name</a:t>
                      </a:r>
                      <a:endParaRPr lang="en-US" sz="2400" b="1" dirty="0">
                        <a:effectLst/>
                      </a:endParaRP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b="1">
                          <a:effectLst/>
                        </a:rPr>
                        <a:t>middle_name</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b="1">
                          <a:effectLst/>
                        </a:rPr>
                        <a:t>last_name</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b="1">
                          <a:effectLst/>
                        </a:rPr>
                        <a:t>suffix</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07073288"/>
                  </a:ext>
                </a:extLst>
              </a:tr>
              <a:tr h="631089">
                <a:tc>
                  <a:txBody>
                    <a:bodyPr/>
                    <a:lstStyle/>
                    <a:p>
                      <a:pPr algn="l"/>
                      <a:r>
                        <a:rPr lang="en-US" sz="2400" dirty="0">
                          <a:effectLst/>
                        </a:rPr>
                        <a:t>MR</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a:effectLst/>
                        </a:rPr>
                        <a:t>MICHAEL</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dirty="0">
                          <a:effectLst/>
                        </a:rPr>
                        <a:t>JOHN</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a:effectLst/>
                        </a:rPr>
                        <a:t>LIVINGSTON</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dirty="0">
                          <a:effectLst/>
                        </a:rPr>
                        <a:t>III</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17038595"/>
                  </a:ext>
                </a:extLst>
              </a:tr>
            </a:tbl>
          </a:graphicData>
        </a:graphic>
      </p:graphicFrame>
      <p:sp>
        <p:nvSpPr>
          <p:cNvPr id="7" name="Rectangle 6">
            <a:extLst>
              <a:ext uri="{FF2B5EF4-FFF2-40B4-BE49-F238E27FC236}">
                <a16:creationId xmlns:a16="http://schemas.microsoft.com/office/drawing/2014/main" id="{7B15061B-6FE7-4BEA-BE20-2F3BB003EB16}"/>
              </a:ext>
            </a:extLst>
          </p:cNvPr>
          <p:cNvSpPr/>
          <p:nvPr/>
        </p:nvSpPr>
        <p:spPr>
          <a:xfrm>
            <a:off x="378068" y="5266489"/>
            <a:ext cx="11139854" cy="930447"/>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alibri Light"/>
                <a:ea typeface="+mn-ea"/>
                <a:cs typeface="+mn-cs"/>
              </a:rPr>
              <a:t>livingston</a:t>
            </a:r>
            <a:r>
              <a:rPr kumimoji="0" lang="en-US" sz="4000" b="0" i="0" u="none" strike="noStrike" kern="1200" cap="none" spc="0" normalizeH="0" baseline="0" noProof="0" dirty="0">
                <a:ln>
                  <a:noFill/>
                </a:ln>
                <a:solidFill>
                  <a:prstClr val="black"/>
                </a:solidFill>
                <a:effectLst/>
                <a:uLnTx/>
                <a:uFillTx/>
                <a:latin typeface="Calibri Light"/>
                <a:ea typeface="+mn-ea"/>
                <a:cs typeface="+mn-cs"/>
              </a:rPr>
              <a:t> III,  Mr. MICHAEL JOHN9</a:t>
            </a:r>
          </a:p>
        </p:txBody>
      </p:sp>
      <p:cxnSp>
        <p:nvCxnSpPr>
          <p:cNvPr id="6" name="Straight Arrow Connector 5">
            <a:extLst>
              <a:ext uri="{FF2B5EF4-FFF2-40B4-BE49-F238E27FC236}">
                <a16:creationId xmlns:a16="http://schemas.microsoft.com/office/drawing/2014/main" id="{372EB71C-72DD-4054-A8C0-1B80366014D3}"/>
              </a:ext>
            </a:extLst>
          </p:cNvPr>
          <p:cNvCxnSpPr/>
          <p:nvPr/>
        </p:nvCxnSpPr>
        <p:spPr>
          <a:xfrm flipH="1" flipV="1">
            <a:off x="4591735" y="4328599"/>
            <a:ext cx="1736702" cy="1098595"/>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6CA7DD5-8B68-4F7A-9ECA-18927D028A7A}"/>
              </a:ext>
            </a:extLst>
          </p:cNvPr>
          <p:cNvCxnSpPr>
            <a:cxnSpLocks/>
          </p:cNvCxnSpPr>
          <p:nvPr/>
        </p:nvCxnSpPr>
        <p:spPr>
          <a:xfrm flipV="1">
            <a:off x="3499718" y="4191189"/>
            <a:ext cx="4624627" cy="1369263"/>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60B36E-CC10-4F49-8B95-E61C0284A529}"/>
              </a:ext>
            </a:extLst>
          </p:cNvPr>
          <p:cNvCxnSpPr>
            <a:cxnSpLocks/>
          </p:cNvCxnSpPr>
          <p:nvPr/>
        </p:nvCxnSpPr>
        <p:spPr>
          <a:xfrm flipH="1" flipV="1">
            <a:off x="1868271" y="4057931"/>
            <a:ext cx="3658696" cy="1516437"/>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E802D2-8F7B-4B0D-8C4D-8F0472FF16BC}"/>
              </a:ext>
            </a:extLst>
          </p:cNvPr>
          <p:cNvCxnSpPr>
            <a:cxnSpLocks/>
          </p:cNvCxnSpPr>
          <p:nvPr/>
        </p:nvCxnSpPr>
        <p:spPr>
          <a:xfrm flipV="1">
            <a:off x="4744135" y="4137824"/>
            <a:ext cx="5011658" cy="1422628"/>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F66BCC-F264-4795-A819-C56E6F1AD295}"/>
              </a:ext>
            </a:extLst>
          </p:cNvPr>
          <p:cNvCxnSpPr>
            <a:cxnSpLocks/>
          </p:cNvCxnSpPr>
          <p:nvPr/>
        </p:nvCxnSpPr>
        <p:spPr>
          <a:xfrm flipH="1" flipV="1">
            <a:off x="6328437" y="4177273"/>
            <a:ext cx="2408354" cy="1332622"/>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14E558-836F-46C1-BBFC-A1CA338B27CD}"/>
              </a:ext>
            </a:extLst>
          </p:cNvPr>
          <p:cNvSpPr txBox="1"/>
          <p:nvPr/>
        </p:nvSpPr>
        <p:spPr>
          <a:xfrm>
            <a:off x="153826" y="4492495"/>
            <a:ext cx="2723683" cy="1077218"/>
          </a:xfrm>
          <a:prstGeom prst="rect">
            <a:avLst/>
          </a:prstGeom>
          <a:noFill/>
        </p:spPr>
        <p:txBody>
          <a:bodyPr wrap="square" rtlCol="0">
            <a:spAutoFit/>
          </a:bodyPr>
          <a:lstStyle/>
          <a:p>
            <a:pPr algn="ctr"/>
            <a:r>
              <a:rPr lang="en-US" sz="1600" dirty="0">
                <a:solidFill>
                  <a:schemeClr val="accent2">
                    <a:lumMod val="75000"/>
                  </a:schemeClr>
                </a:solidFill>
                <a:latin typeface="Century Gothic" panose="020B0502020202020204" pitchFamily="34" charset="0"/>
              </a:rPr>
              <a:t>Humans could do this task easily using context – how can we train a computer to do it? </a:t>
            </a:r>
          </a:p>
        </p:txBody>
      </p:sp>
    </p:spTree>
    <p:extLst>
      <p:ext uri="{BB962C8B-B14F-4D97-AF65-F5344CB8AC3E}">
        <p14:creationId xmlns:p14="http://schemas.microsoft.com/office/powerpoint/2010/main" val="812214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1D153F-2743-4657-ABB0-432FC8236F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Rectangle 1">
            <a:extLst>
              <a:ext uri="{FF2B5EF4-FFF2-40B4-BE49-F238E27FC236}">
                <a16:creationId xmlns:a16="http://schemas.microsoft.com/office/drawing/2014/main" id="{90030820-D7FA-443F-90BB-91F44C1ABCB8}"/>
              </a:ext>
            </a:extLst>
          </p:cNvPr>
          <p:cNvSpPr>
            <a:spLocks noChangeArrowheads="1"/>
          </p:cNvSpPr>
          <p:nvPr/>
        </p:nvSpPr>
        <p:spPr bwMode="auto">
          <a:xfrm>
            <a:off x="1217008" y="720566"/>
            <a:ext cx="10407056" cy="541686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suffixes </a:t>
            </a:r>
            <a:r>
              <a:rPr kumimoji="0" lang="en-US" altLang="en-US" sz="4400" b="0" i="0" u="none" strike="noStrike" kern="1200" cap="none" spc="0" normalizeH="0" baseline="0" noProof="0" dirty="0">
                <a:ln>
                  <a:noFill/>
                </a:ln>
                <a:solidFill>
                  <a:srgbClr val="D73A49"/>
                </a:solidFill>
                <a:effectLst/>
                <a:uLnTx/>
                <a:uFillTx/>
                <a:latin typeface="SFMono-Regular"/>
                <a:ea typeface="+mn-ea"/>
                <a:cs typeface="+mn-cs"/>
              </a:rPr>
              <a:t>&lt;-</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c(</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"JR"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"II"</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"III"</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"IV"</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"SR"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0" i="0" u="none" strike="noStrike" kern="1200" cap="none" spc="0" normalizeH="0" baseline="0" noProof="0" dirty="0">
              <a:ln>
                <a:noFill/>
              </a:ln>
              <a:solidFill>
                <a:srgbClr val="24292E"/>
              </a:solidFill>
              <a:effectLst/>
              <a:uLnTx/>
              <a:uFillTx/>
              <a:latin typeface="SFMono-Regular"/>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prefixes </a:t>
            </a:r>
            <a:r>
              <a:rPr kumimoji="0" lang="en-US" altLang="en-US" sz="4400" b="0" i="0" u="none" strike="noStrike" kern="1200" cap="none" spc="0" normalizeH="0" baseline="0" noProof="0" dirty="0">
                <a:ln>
                  <a:noFill/>
                </a:ln>
                <a:solidFill>
                  <a:srgbClr val="D73A49"/>
                </a:solidFill>
                <a:effectLst/>
                <a:uLnTx/>
                <a:uFillTx/>
                <a:latin typeface="SFMono-Regular"/>
                <a:ea typeface="+mn-ea"/>
                <a:cs typeface="+mn-cs"/>
              </a:rPr>
              <a:t>&lt;-</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c(</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"MR"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"DR"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"MISS"</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"MS"</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"MRS"</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"REV"</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"MD"</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"JD"</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"SENATOR"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"COMMISSIONER"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"DELEGATE"</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"PHD"</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"PhD"</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"CFA"</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"CPA"</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"CMPE"</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"CMA-A"</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"CMAA"</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"FACS"</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"SH1"</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"SH2"</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"EN1"</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"LCRD"</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endParaRPr kumimoji="0" lang="en-US" altLang="en-US" sz="8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3363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Name Disambiguation w “</a:t>
            </a:r>
            <a:r>
              <a:rPr kumimoji="0" lang="en-US" sz="3200" b="0" i="0" u="none" strike="noStrike" kern="1200" cap="none" spc="0" normalizeH="0" baseline="0" noProof="0" dirty="0" err="1">
                <a:ln>
                  <a:noFill/>
                </a:ln>
                <a:solidFill>
                  <a:prstClr val="white"/>
                </a:solidFill>
                <a:effectLst/>
                <a:uLnTx/>
                <a:uFillTx/>
                <a:latin typeface="Calibri Light" panose="020F0302020204030204"/>
                <a:ea typeface="+mj-ea"/>
                <a:cs typeface="+mj-cs"/>
              </a:rPr>
              <a:t>peopleparser</a:t>
            </a: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 R package</a:t>
            </a:r>
          </a:p>
        </p:txBody>
      </p:sp>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3B01E62-DF86-464A-BF6A-5483E535ECE8}"/>
              </a:ext>
            </a:extLst>
          </p:cNvPr>
          <p:cNvSpPr/>
          <p:nvPr/>
        </p:nvSpPr>
        <p:spPr>
          <a:xfrm>
            <a:off x="1532781" y="1767233"/>
            <a:ext cx="11139854" cy="4210187"/>
          </a:xfrm>
          <a:prstGeom prst="rect">
            <a:avLst/>
          </a:prstGeom>
        </p:spPr>
        <p:txBody>
          <a:bodyPr vert="horz" lIns="91440" tIns="45720" rIns="91440" bIns="45720" rtlCol="0" anchor="b">
            <a:normAutofit fontScale="85000" lnSpcReduction="10000"/>
          </a:bodyPr>
          <a:lstStyle/>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livingston</a:t>
            </a: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III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Mr</a:t>
            </a:r>
            <a:endPar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MICHAEL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JOHN</a:t>
            </a:r>
          </a:p>
        </p:txBody>
      </p:sp>
      <p:cxnSp>
        <p:nvCxnSpPr>
          <p:cNvPr id="7" name="Straight Arrow Connector 6">
            <a:extLst>
              <a:ext uri="{FF2B5EF4-FFF2-40B4-BE49-F238E27FC236}">
                <a16:creationId xmlns:a16="http://schemas.microsoft.com/office/drawing/2014/main" id="{1BD6AF3E-4F4F-4424-8099-A1BBC66DE562}"/>
              </a:ext>
            </a:extLst>
          </p:cNvPr>
          <p:cNvCxnSpPr>
            <a:cxnSpLocks/>
          </p:cNvCxnSpPr>
          <p:nvPr/>
        </p:nvCxnSpPr>
        <p:spPr>
          <a:xfrm>
            <a:off x="4104933" y="2301494"/>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6250C5-7040-4F31-A7F4-7878B7D7EC3D}"/>
              </a:ext>
            </a:extLst>
          </p:cNvPr>
          <p:cNvSpPr txBox="1"/>
          <p:nvPr/>
        </p:nvSpPr>
        <p:spPr>
          <a:xfrm>
            <a:off x="6874446" y="1965407"/>
            <a:ext cx="29302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Probabilistic Match</a:t>
            </a:r>
          </a:p>
        </p:txBody>
      </p:sp>
      <p:cxnSp>
        <p:nvCxnSpPr>
          <p:cNvPr id="11" name="Straight Arrow Connector 10">
            <a:extLst>
              <a:ext uri="{FF2B5EF4-FFF2-40B4-BE49-F238E27FC236}">
                <a16:creationId xmlns:a16="http://schemas.microsoft.com/office/drawing/2014/main" id="{1CE78AC9-0EDD-4E0B-825F-534118E1CCC6}"/>
              </a:ext>
            </a:extLst>
          </p:cNvPr>
          <p:cNvCxnSpPr>
            <a:cxnSpLocks/>
          </p:cNvCxnSpPr>
          <p:nvPr/>
        </p:nvCxnSpPr>
        <p:spPr>
          <a:xfrm>
            <a:off x="4104933" y="3138049"/>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1CEF2F3-547A-4999-8428-38CECAA270B8}"/>
              </a:ext>
            </a:extLst>
          </p:cNvPr>
          <p:cNvCxnSpPr>
            <a:cxnSpLocks/>
          </p:cNvCxnSpPr>
          <p:nvPr/>
        </p:nvCxnSpPr>
        <p:spPr>
          <a:xfrm>
            <a:off x="4104933" y="3953773"/>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825F2E-DBE3-4DA1-9FF1-41F9AF1AF4BA}"/>
              </a:ext>
            </a:extLst>
          </p:cNvPr>
          <p:cNvCxnSpPr>
            <a:cxnSpLocks/>
          </p:cNvCxnSpPr>
          <p:nvPr/>
        </p:nvCxnSpPr>
        <p:spPr>
          <a:xfrm>
            <a:off x="4104933" y="4835281"/>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8D852D-6992-44AA-A3F6-61CD4DE90037}"/>
              </a:ext>
            </a:extLst>
          </p:cNvPr>
          <p:cNvCxnSpPr>
            <a:cxnSpLocks/>
          </p:cNvCxnSpPr>
          <p:nvPr/>
        </p:nvCxnSpPr>
        <p:spPr>
          <a:xfrm>
            <a:off x="4104933" y="5716789"/>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9B1D5B-D6B6-41F2-B67F-7592B791DFE5}"/>
              </a:ext>
            </a:extLst>
          </p:cNvPr>
          <p:cNvSpPr txBox="1"/>
          <p:nvPr/>
        </p:nvSpPr>
        <p:spPr>
          <a:xfrm>
            <a:off x="6874445" y="2867557"/>
            <a:ext cx="39701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Removed in Preprocessing</a:t>
            </a:r>
          </a:p>
        </p:txBody>
      </p:sp>
      <p:sp>
        <p:nvSpPr>
          <p:cNvPr id="16" name="TextBox 15">
            <a:extLst>
              <a:ext uri="{FF2B5EF4-FFF2-40B4-BE49-F238E27FC236}">
                <a16:creationId xmlns:a16="http://schemas.microsoft.com/office/drawing/2014/main" id="{FBB3C042-2B02-448B-9EFD-553E2C0100DB}"/>
              </a:ext>
            </a:extLst>
          </p:cNvPr>
          <p:cNvSpPr txBox="1"/>
          <p:nvPr/>
        </p:nvSpPr>
        <p:spPr>
          <a:xfrm>
            <a:off x="6874444" y="3692163"/>
            <a:ext cx="39701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Removed in Preprocessing</a:t>
            </a:r>
          </a:p>
        </p:txBody>
      </p:sp>
      <p:sp>
        <p:nvSpPr>
          <p:cNvPr id="17" name="TextBox 16">
            <a:extLst>
              <a:ext uri="{FF2B5EF4-FFF2-40B4-BE49-F238E27FC236}">
                <a16:creationId xmlns:a16="http://schemas.microsoft.com/office/drawing/2014/main" id="{1C21AE88-FA8D-46D3-A35E-31D07FA86F4A}"/>
              </a:ext>
            </a:extLst>
          </p:cNvPr>
          <p:cNvSpPr txBox="1"/>
          <p:nvPr/>
        </p:nvSpPr>
        <p:spPr>
          <a:xfrm>
            <a:off x="6874443" y="4561364"/>
            <a:ext cx="29302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Probabilistic Match</a:t>
            </a:r>
          </a:p>
        </p:txBody>
      </p:sp>
      <p:sp>
        <p:nvSpPr>
          <p:cNvPr id="19" name="TextBox 18">
            <a:extLst>
              <a:ext uri="{FF2B5EF4-FFF2-40B4-BE49-F238E27FC236}">
                <a16:creationId xmlns:a16="http://schemas.microsoft.com/office/drawing/2014/main" id="{D6643BE7-693D-443B-B048-77E8F763AD0C}"/>
              </a:ext>
            </a:extLst>
          </p:cNvPr>
          <p:cNvSpPr txBox="1"/>
          <p:nvPr/>
        </p:nvSpPr>
        <p:spPr>
          <a:xfrm>
            <a:off x="6874443" y="5454200"/>
            <a:ext cx="29302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Probabilistic Match</a:t>
            </a:r>
          </a:p>
        </p:txBody>
      </p:sp>
    </p:spTree>
    <p:extLst>
      <p:ext uri="{BB962C8B-B14F-4D97-AF65-F5344CB8AC3E}">
        <p14:creationId xmlns:p14="http://schemas.microsoft.com/office/powerpoint/2010/main" val="1858748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262374-A75B-4CA5-AB4A-F561C4E9674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12698765-4E23-48E0-8EF5-5D11CE46107D}"/>
              </a:ext>
            </a:extLst>
          </p:cNvPr>
          <p:cNvSpPr/>
          <p:nvPr/>
        </p:nvSpPr>
        <p:spPr>
          <a:xfrm>
            <a:off x="1197272" y="724039"/>
            <a:ext cx="9611067"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name       </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first_name</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last_name</a:t>
            </a:r>
            <a:endPar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1:     CRAGIN                0             570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2:     CRAGLE                0             561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3:      CRAGO                0            1621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4:     CRAGUE                0             120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5:     CRAGUN                0             812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6:     CRAHAN                0             256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7:      CRAIB                0             195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CRAIG</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295,044          92,507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9:     CRAIGE                0             322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    CRAIGEN                0             453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11:    CRAIGER                0             278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12:     CRAIGG                0             196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13:  CRAIGHEAD                0            2809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  CRAIGHILL                0             154</a:t>
            </a:r>
          </a:p>
        </p:txBody>
      </p:sp>
      <p:cxnSp>
        <p:nvCxnSpPr>
          <p:cNvPr id="6" name="Straight Arrow Connector 5">
            <a:extLst>
              <a:ext uri="{FF2B5EF4-FFF2-40B4-BE49-F238E27FC236}">
                <a16:creationId xmlns:a16="http://schemas.microsoft.com/office/drawing/2014/main" id="{34CF3A06-7A5D-41AE-8BEB-8256634129CF}"/>
              </a:ext>
            </a:extLst>
          </p:cNvPr>
          <p:cNvCxnSpPr>
            <a:cxnSpLocks/>
          </p:cNvCxnSpPr>
          <p:nvPr/>
        </p:nvCxnSpPr>
        <p:spPr>
          <a:xfrm>
            <a:off x="592058" y="3880314"/>
            <a:ext cx="203931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F3BEF86-3B8C-403D-9256-9550A961B88A}"/>
              </a:ext>
            </a:extLst>
          </p:cNvPr>
          <p:cNvSpPr/>
          <p:nvPr/>
        </p:nvSpPr>
        <p:spPr>
          <a:xfrm>
            <a:off x="755780" y="1129004"/>
            <a:ext cx="9293289" cy="2556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ECBD5B4-23BC-42D5-9A90-ADF9A2D42E06}"/>
              </a:ext>
            </a:extLst>
          </p:cNvPr>
          <p:cNvSpPr txBox="1"/>
          <p:nvPr/>
        </p:nvSpPr>
        <p:spPr>
          <a:xfrm>
            <a:off x="3713505" y="1605408"/>
            <a:ext cx="4578600" cy="923330"/>
          </a:xfrm>
          <a:prstGeom prst="rect">
            <a:avLst/>
          </a:prstGeom>
          <a:noFill/>
        </p:spPr>
        <p:txBody>
          <a:bodyPr wrap="square" rtlCol="0">
            <a:spAutoFit/>
          </a:bodyPr>
          <a:lstStyle/>
          <a:p>
            <a:pPr algn="ctr"/>
            <a:r>
              <a:rPr lang="en-US" dirty="0">
                <a:solidFill>
                  <a:schemeClr val="accent2">
                    <a:lumMod val="75000"/>
                  </a:schemeClr>
                </a:solidFill>
                <a:latin typeface="Century Gothic" panose="020B0502020202020204" pitchFamily="34" charset="0"/>
              </a:rPr>
              <a:t>Social Security Administration birth certificate data used to identify </a:t>
            </a:r>
            <a:r>
              <a:rPr lang="en-US" dirty="0" err="1">
                <a:solidFill>
                  <a:schemeClr val="accent2">
                    <a:lumMod val="75000"/>
                  </a:schemeClr>
                </a:solidFill>
                <a:latin typeface="Century Gothic" panose="020B0502020202020204" pitchFamily="34" charset="0"/>
              </a:rPr>
              <a:t>first_name</a:t>
            </a:r>
            <a:r>
              <a:rPr lang="en-US" dirty="0">
                <a:solidFill>
                  <a:schemeClr val="accent2">
                    <a:lumMod val="75000"/>
                  </a:schemeClr>
                </a:solidFill>
                <a:latin typeface="Century Gothic" panose="020B0502020202020204" pitchFamily="34" charset="0"/>
              </a:rPr>
              <a:t> and </a:t>
            </a:r>
            <a:r>
              <a:rPr lang="en-US" dirty="0" err="1">
                <a:solidFill>
                  <a:schemeClr val="accent2">
                    <a:lumMod val="75000"/>
                  </a:schemeClr>
                </a:solidFill>
                <a:latin typeface="Century Gothic" panose="020B0502020202020204" pitchFamily="34" charset="0"/>
              </a:rPr>
              <a:t>last_name</a:t>
            </a:r>
            <a:r>
              <a:rPr lang="en-US" dirty="0">
                <a:solidFill>
                  <a:schemeClr val="accent2">
                    <a:lumMod val="75000"/>
                  </a:schemeClr>
                </a:solidFill>
                <a:latin typeface="Century Gothic" panose="020B0502020202020204" pitchFamily="34" charset="0"/>
              </a:rPr>
              <a:t> frequencies</a:t>
            </a:r>
          </a:p>
        </p:txBody>
      </p:sp>
      <p:sp>
        <p:nvSpPr>
          <p:cNvPr id="5" name="TextBox 4">
            <a:extLst>
              <a:ext uri="{FF2B5EF4-FFF2-40B4-BE49-F238E27FC236}">
                <a16:creationId xmlns:a16="http://schemas.microsoft.com/office/drawing/2014/main" id="{0E5F00D0-AF3F-4152-BADA-71E2415EC80A}"/>
              </a:ext>
            </a:extLst>
          </p:cNvPr>
          <p:cNvSpPr txBox="1"/>
          <p:nvPr/>
        </p:nvSpPr>
        <p:spPr>
          <a:xfrm>
            <a:off x="8847358" y="2897754"/>
            <a:ext cx="98296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24%</a:t>
            </a:r>
          </a:p>
        </p:txBody>
      </p:sp>
      <p:sp>
        <p:nvSpPr>
          <p:cNvPr id="4" name="TextBox 3">
            <a:extLst>
              <a:ext uri="{FF2B5EF4-FFF2-40B4-BE49-F238E27FC236}">
                <a16:creationId xmlns:a16="http://schemas.microsoft.com/office/drawing/2014/main" id="{D48EB2E5-6E1A-476B-9C61-6A1001F01CD6}"/>
              </a:ext>
            </a:extLst>
          </p:cNvPr>
          <p:cNvSpPr txBox="1"/>
          <p:nvPr/>
        </p:nvSpPr>
        <p:spPr>
          <a:xfrm>
            <a:off x="5856446" y="2893863"/>
            <a:ext cx="98296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76%</a:t>
            </a:r>
          </a:p>
        </p:txBody>
      </p:sp>
    </p:spTree>
    <p:extLst>
      <p:ext uri="{BB962C8B-B14F-4D97-AF65-F5344CB8AC3E}">
        <p14:creationId xmlns:p14="http://schemas.microsoft.com/office/powerpoint/2010/main" val="1729658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8AD3CB-5449-443B-AD81-880C1DBD53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E0E52587-749E-4524-9ACC-18844A407CFD}"/>
              </a:ext>
            </a:extLst>
          </p:cNvPr>
          <p:cNvSpPr/>
          <p:nvPr/>
        </p:nvSpPr>
        <p:spPr>
          <a:xfrm>
            <a:off x="901243" y="352603"/>
            <a:ext cx="10064978" cy="618630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name       male       female       </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first_name</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last_name</a:t>
            </a: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1:     CRAGIN          0            0                0             570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2:     CRAGLE          0            0                0             561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3:      CRAGO          0            0                0            1621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4:     CRAGUE          0            0                0             120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5:     CRAGUN          0            0                0             812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6:     CRAHAN          0            0                0             256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7:      CRAIB          0            0                0             195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8:      CRAIG     295044            0           295044           92507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9:     CRAIGE          0            0                0             322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    CRAIGEN          0            0                0             453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11:    CRAIGER          0            0                0             278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12:     CRAIGG          0            0                0             196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13:  CRAIGHEAD          0            0                0            2809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  CRAIGHILL          0            0                0             154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15:  CRAIGHTON          0            0                0             126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16:    CRAIGIE          0            0                0             454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17:   CRAIGLOW          0            0                0             186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18:  CRAIGMILE          0            0                0             211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19: CRAIGMILES          0            0                0             240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20:  CRAIGMYLE          0            0                0             240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21:     CRAIGO          0            0                0             641</a:t>
            </a:r>
          </a:p>
        </p:txBody>
      </p:sp>
    </p:spTree>
    <p:extLst>
      <p:ext uri="{BB962C8B-B14F-4D97-AF65-F5344CB8AC3E}">
        <p14:creationId xmlns:p14="http://schemas.microsoft.com/office/powerpoint/2010/main" val="3219075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Name Disambiguation w “</a:t>
            </a:r>
            <a:r>
              <a:rPr kumimoji="0" lang="en-US" sz="3200" b="0" i="0" u="none" strike="noStrike" kern="1200" cap="none" spc="0" normalizeH="0" baseline="0" noProof="0" dirty="0" err="1">
                <a:ln>
                  <a:noFill/>
                </a:ln>
                <a:solidFill>
                  <a:prstClr val="white"/>
                </a:solidFill>
                <a:effectLst/>
                <a:uLnTx/>
                <a:uFillTx/>
                <a:latin typeface="Calibri Light" panose="020F0302020204030204"/>
                <a:ea typeface="+mj-ea"/>
                <a:cs typeface="+mj-cs"/>
              </a:rPr>
              <a:t>peopleparser</a:t>
            </a: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a:t>
            </a:r>
          </a:p>
        </p:txBody>
      </p:sp>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3B01E62-DF86-464A-BF6A-5483E535ECE8}"/>
              </a:ext>
            </a:extLst>
          </p:cNvPr>
          <p:cNvSpPr/>
          <p:nvPr/>
        </p:nvSpPr>
        <p:spPr>
          <a:xfrm>
            <a:off x="1532781" y="1767233"/>
            <a:ext cx="11139854" cy="4210187"/>
          </a:xfrm>
          <a:prstGeom prst="rect">
            <a:avLst/>
          </a:prstGeom>
        </p:spPr>
        <p:txBody>
          <a:bodyPr vert="horz" lIns="91440" tIns="45720" rIns="91440" bIns="45720" rtlCol="0" anchor="b">
            <a:normAutofit fontScale="85000" lnSpcReduction="10000"/>
          </a:bodyPr>
          <a:lstStyle/>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livingston</a:t>
            </a: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6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MICHAEL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JOHN</a:t>
            </a:r>
          </a:p>
        </p:txBody>
      </p:sp>
      <p:cxnSp>
        <p:nvCxnSpPr>
          <p:cNvPr id="7" name="Straight Arrow Connector 6">
            <a:extLst>
              <a:ext uri="{FF2B5EF4-FFF2-40B4-BE49-F238E27FC236}">
                <a16:creationId xmlns:a16="http://schemas.microsoft.com/office/drawing/2014/main" id="{1BD6AF3E-4F4F-4424-8099-A1BBC66DE562}"/>
              </a:ext>
            </a:extLst>
          </p:cNvPr>
          <p:cNvCxnSpPr>
            <a:cxnSpLocks/>
          </p:cNvCxnSpPr>
          <p:nvPr/>
        </p:nvCxnSpPr>
        <p:spPr>
          <a:xfrm>
            <a:off x="4104933" y="2301494"/>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6250C5-7040-4F31-A7F4-7878B7D7EC3D}"/>
              </a:ext>
            </a:extLst>
          </p:cNvPr>
          <p:cNvSpPr txBox="1"/>
          <p:nvPr/>
        </p:nvSpPr>
        <p:spPr>
          <a:xfrm>
            <a:off x="6874446" y="1965407"/>
            <a:ext cx="186127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LAST NAME</a:t>
            </a:r>
          </a:p>
        </p:txBody>
      </p:sp>
      <p:cxnSp>
        <p:nvCxnSpPr>
          <p:cNvPr id="13" name="Straight Arrow Connector 12">
            <a:extLst>
              <a:ext uri="{FF2B5EF4-FFF2-40B4-BE49-F238E27FC236}">
                <a16:creationId xmlns:a16="http://schemas.microsoft.com/office/drawing/2014/main" id="{D5825F2E-DBE3-4DA1-9FF1-41F9AF1AF4BA}"/>
              </a:ext>
            </a:extLst>
          </p:cNvPr>
          <p:cNvCxnSpPr>
            <a:cxnSpLocks/>
          </p:cNvCxnSpPr>
          <p:nvPr/>
        </p:nvCxnSpPr>
        <p:spPr>
          <a:xfrm>
            <a:off x="4104933" y="4835281"/>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8D852D-6992-44AA-A3F6-61CD4DE90037}"/>
              </a:ext>
            </a:extLst>
          </p:cNvPr>
          <p:cNvCxnSpPr>
            <a:cxnSpLocks/>
          </p:cNvCxnSpPr>
          <p:nvPr/>
        </p:nvCxnSpPr>
        <p:spPr>
          <a:xfrm>
            <a:off x="4104933" y="5716789"/>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C21AE88-FA8D-46D3-A35E-31D07FA86F4A}"/>
              </a:ext>
            </a:extLst>
          </p:cNvPr>
          <p:cNvSpPr txBox="1"/>
          <p:nvPr/>
        </p:nvSpPr>
        <p:spPr>
          <a:xfrm>
            <a:off x="6874443" y="4561364"/>
            <a:ext cx="194739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FIRST NAME</a:t>
            </a:r>
          </a:p>
        </p:txBody>
      </p:sp>
      <p:sp>
        <p:nvSpPr>
          <p:cNvPr id="19" name="TextBox 18">
            <a:extLst>
              <a:ext uri="{FF2B5EF4-FFF2-40B4-BE49-F238E27FC236}">
                <a16:creationId xmlns:a16="http://schemas.microsoft.com/office/drawing/2014/main" id="{D6643BE7-693D-443B-B048-77E8F763AD0C}"/>
              </a:ext>
            </a:extLst>
          </p:cNvPr>
          <p:cNvSpPr txBox="1"/>
          <p:nvPr/>
        </p:nvSpPr>
        <p:spPr>
          <a:xfrm>
            <a:off x="6874443" y="5454200"/>
            <a:ext cx="194739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FIRST NAME</a:t>
            </a:r>
          </a:p>
        </p:txBody>
      </p:sp>
    </p:spTree>
    <p:extLst>
      <p:ext uri="{BB962C8B-B14F-4D97-AF65-F5344CB8AC3E}">
        <p14:creationId xmlns:p14="http://schemas.microsoft.com/office/powerpoint/2010/main" val="1861250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Name Disambiguation w “</a:t>
            </a:r>
            <a:r>
              <a:rPr kumimoji="0" lang="en-US" sz="3200" b="0" i="0" u="none" strike="noStrike" kern="1200" cap="none" spc="0" normalizeH="0" baseline="0" noProof="0" dirty="0" err="1">
                <a:ln>
                  <a:noFill/>
                </a:ln>
                <a:solidFill>
                  <a:prstClr val="white"/>
                </a:solidFill>
                <a:effectLst/>
                <a:uLnTx/>
                <a:uFillTx/>
                <a:latin typeface="Calibri Light" panose="020F0302020204030204"/>
                <a:ea typeface="+mj-ea"/>
                <a:cs typeface="+mj-cs"/>
              </a:rPr>
              <a:t>peopleparser</a:t>
            </a: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a:t>
            </a:r>
          </a:p>
        </p:txBody>
      </p:sp>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0CA6AA0-B11C-459A-A76B-0A45FBD59AF9}"/>
              </a:ext>
            </a:extLst>
          </p:cNvPr>
          <p:cNvSpPr/>
          <p:nvPr/>
        </p:nvSpPr>
        <p:spPr>
          <a:xfrm>
            <a:off x="1260048" y="2278965"/>
            <a:ext cx="10931952" cy="31700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devtools</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install_github</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"Nonprofit-Open-Data-Collective/</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peopleparser</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library(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peopleparser</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&lt;-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livingston</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III,  Mr. MICHAEL JOHN9'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parse.name(x)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 [1] "MR|MICHAEL|JOHN|LIVINGSTON|III|M|99.6"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&lt;- "THOMAS H VON KAMECKE"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parse.name(x)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 [1] "|THOMAS|H|VON-KAMECKE||M|99.8"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p:txBody>
      </p:sp>
    </p:spTree>
    <p:extLst>
      <p:ext uri="{BB962C8B-B14F-4D97-AF65-F5344CB8AC3E}">
        <p14:creationId xmlns:p14="http://schemas.microsoft.com/office/powerpoint/2010/main" val="4123888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Name Disambiguation w “</a:t>
            </a:r>
            <a:r>
              <a:rPr kumimoji="0" lang="en-US" sz="3200" b="0" i="0" u="none" strike="noStrike" kern="1200" cap="none" spc="0" normalizeH="0" baseline="0" noProof="0" dirty="0" err="1">
                <a:ln>
                  <a:noFill/>
                </a:ln>
                <a:solidFill>
                  <a:prstClr val="white"/>
                </a:solidFill>
                <a:effectLst/>
                <a:uLnTx/>
                <a:uFillTx/>
                <a:latin typeface="Calibri Light" panose="020F0302020204030204"/>
                <a:ea typeface="+mj-ea"/>
                <a:cs typeface="+mj-cs"/>
              </a:rPr>
              <a:t>peopleparser</a:t>
            </a: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a:t>
            </a:r>
          </a:p>
        </p:txBody>
      </p:sp>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0CA6AA0-B11C-459A-A76B-0A45FBD59AF9}"/>
              </a:ext>
            </a:extLst>
          </p:cNvPr>
          <p:cNvSpPr/>
          <p:nvPr/>
        </p:nvSpPr>
        <p:spPr>
          <a:xfrm>
            <a:off x="461914" y="2137563"/>
            <a:ext cx="12550569" cy="375487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devtools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install_github</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"Nonprofit-Open-Data-Collective/</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peopleparser</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library(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peopleparser</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&lt;-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get_example_names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parse.names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name salutation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first_name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middle_name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last_name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suffix gender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gender_confidence</a:t>
            </a: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Karen H Green                 KAREN           H      GREEN             F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               ED MARKS                    ED                  MARKS             M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3     MATTHEW BERSHADKER               MATTHEW             BERSHADKER             M              99.7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4     LINDA L SCHOELKOPF                 LINDA           L SCHOELKOPF             F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5            JAMES ROWAN                 JAMES                  ROWAN             M              99.7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6              R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Blincoe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R                BLINCOE             U              50.0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7       DENNIS PAGLIOTTI                DENNIS              PAGLIOTTI             M              99.5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8  HAFER JR EDMUND L AIA                 HAFER   EDMUND  L        AIA     JR      M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9          LESLIE CARNES                LESLIE                 CARNES             F              66.8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     ALEXANDER PFEFFER             ALEXANDER                PFEFFER             M              98.4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381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852612"/>
            <a:ext cx="10820400" cy="3152775"/>
          </a:xfrm>
          <a:prstGeom prst="rect">
            <a:avLst/>
          </a:prstGeom>
        </p:spPr>
      </p:pic>
      <p:sp>
        <p:nvSpPr>
          <p:cNvPr id="3" name="TextBox 2">
            <a:extLst>
              <a:ext uri="{FF2B5EF4-FFF2-40B4-BE49-F238E27FC236}">
                <a16:creationId xmlns:a16="http://schemas.microsoft.com/office/drawing/2014/main" id="{F73A3B1A-2CAF-429F-9BB5-CCC8BE0706C0}"/>
              </a:ext>
            </a:extLst>
          </p:cNvPr>
          <p:cNvSpPr txBox="1"/>
          <p:nvPr/>
        </p:nvSpPr>
        <p:spPr>
          <a:xfrm>
            <a:off x="4353886" y="721453"/>
            <a:ext cx="3988592" cy="523220"/>
          </a:xfrm>
          <a:prstGeom prst="rect">
            <a:avLst/>
          </a:prstGeom>
          <a:noFill/>
        </p:spPr>
        <p:txBody>
          <a:bodyPr wrap="none" rtlCol="0">
            <a:spAutoFit/>
          </a:bodyPr>
          <a:lstStyle/>
          <a:p>
            <a:r>
              <a:rPr lang="en-US" sz="2800" dirty="0">
                <a:latin typeface="Century Gothic" panose="020B0502020202020204" pitchFamily="34" charset="0"/>
              </a:rPr>
              <a:t>FORM 990(PC) Part VII</a:t>
            </a:r>
          </a:p>
        </p:txBody>
      </p:sp>
    </p:spTree>
    <p:extLst>
      <p:ext uri="{BB962C8B-B14F-4D97-AF65-F5344CB8AC3E}">
        <p14:creationId xmlns:p14="http://schemas.microsoft.com/office/powerpoint/2010/main" val="2476486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Name Disambiguation w “</a:t>
            </a:r>
            <a:r>
              <a:rPr kumimoji="0" lang="en-US" sz="3200" b="0" i="0" u="none" strike="noStrike" kern="1200" cap="none" spc="0" normalizeH="0" baseline="0" noProof="0" dirty="0" err="1">
                <a:ln>
                  <a:noFill/>
                </a:ln>
                <a:solidFill>
                  <a:prstClr val="white"/>
                </a:solidFill>
                <a:effectLst/>
                <a:uLnTx/>
                <a:uFillTx/>
                <a:latin typeface="Calibri Light" panose="020F0302020204030204"/>
                <a:ea typeface="+mj-ea"/>
                <a:cs typeface="+mj-cs"/>
              </a:rPr>
              <a:t>peopleparser</a:t>
            </a: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a:t>
            </a:r>
          </a:p>
        </p:txBody>
      </p:sp>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3B01E62-DF86-464A-BF6A-5483E535ECE8}"/>
              </a:ext>
            </a:extLst>
          </p:cNvPr>
          <p:cNvSpPr/>
          <p:nvPr/>
        </p:nvSpPr>
        <p:spPr>
          <a:xfrm>
            <a:off x="1532781" y="1767233"/>
            <a:ext cx="11139854" cy="4210187"/>
          </a:xfrm>
          <a:prstGeom prst="rect">
            <a:avLst/>
          </a:prstGeom>
        </p:spPr>
        <p:txBody>
          <a:bodyPr vert="horz" lIns="91440" tIns="45720" rIns="91440" bIns="45720" rtlCol="0" anchor="b">
            <a:normAutofit fontScale="85000" lnSpcReduction="10000"/>
          </a:bodyPr>
          <a:lstStyle/>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livingston</a:t>
            </a: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6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MICHAEL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JOHN</a:t>
            </a:r>
          </a:p>
        </p:txBody>
      </p:sp>
      <p:cxnSp>
        <p:nvCxnSpPr>
          <p:cNvPr id="7" name="Straight Arrow Connector 6">
            <a:extLst>
              <a:ext uri="{FF2B5EF4-FFF2-40B4-BE49-F238E27FC236}">
                <a16:creationId xmlns:a16="http://schemas.microsoft.com/office/drawing/2014/main" id="{1BD6AF3E-4F4F-4424-8099-A1BBC66DE562}"/>
              </a:ext>
            </a:extLst>
          </p:cNvPr>
          <p:cNvCxnSpPr>
            <a:cxnSpLocks/>
          </p:cNvCxnSpPr>
          <p:nvPr/>
        </p:nvCxnSpPr>
        <p:spPr>
          <a:xfrm>
            <a:off x="4104933" y="2301494"/>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6250C5-7040-4F31-A7F4-7878B7D7EC3D}"/>
              </a:ext>
            </a:extLst>
          </p:cNvPr>
          <p:cNvSpPr txBox="1"/>
          <p:nvPr/>
        </p:nvSpPr>
        <p:spPr>
          <a:xfrm>
            <a:off x="6874446" y="1965407"/>
            <a:ext cx="186127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LAST NAME</a:t>
            </a:r>
          </a:p>
        </p:txBody>
      </p:sp>
      <p:cxnSp>
        <p:nvCxnSpPr>
          <p:cNvPr id="13" name="Straight Arrow Connector 12">
            <a:extLst>
              <a:ext uri="{FF2B5EF4-FFF2-40B4-BE49-F238E27FC236}">
                <a16:creationId xmlns:a16="http://schemas.microsoft.com/office/drawing/2014/main" id="{D5825F2E-DBE3-4DA1-9FF1-41F9AF1AF4BA}"/>
              </a:ext>
            </a:extLst>
          </p:cNvPr>
          <p:cNvCxnSpPr>
            <a:cxnSpLocks/>
          </p:cNvCxnSpPr>
          <p:nvPr/>
        </p:nvCxnSpPr>
        <p:spPr>
          <a:xfrm>
            <a:off x="4104933" y="4835281"/>
            <a:ext cx="2236662" cy="0"/>
          </a:xfrm>
          <a:prstGeom prst="straightConnector1">
            <a:avLst/>
          </a:prstGeom>
          <a:ln w="317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8D852D-6992-44AA-A3F6-61CD4DE90037}"/>
              </a:ext>
            </a:extLst>
          </p:cNvPr>
          <p:cNvCxnSpPr>
            <a:cxnSpLocks/>
          </p:cNvCxnSpPr>
          <p:nvPr/>
        </p:nvCxnSpPr>
        <p:spPr>
          <a:xfrm>
            <a:off x="4104933" y="5716789"/>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C21AE88-FA8D-46D3-A35E-31D07FA86F4A}"/>
              </a:ext>
            </a:extLst>
          </p:cNvPr>
          <p:cNvSpPr txBox="1"/>
          <p:nvPr/>
        </p:nvSpPr>
        <p:spPr>
          <a:xfrm>
            <a:off x="6874443" y="4456116"/>
            <a:ext cx="24503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Light" panose="020F0302020204030204"/>
                <a:ea typeface="+mn-ea"/>
                <a:cs typeface="+mn-cs"/>
              </a:rPr>
              <a:t>FIRST NAME</a:t>
            </a:r>
          </a:p>
        </p:txBody>
      </p:sp>
      <p:sp>
        <p:nvSpPr>
          <p:cNvPr id="19" name="TextBox 18">
            <a:extLst>
              <a:ext uri="{FF2B5EF4-FFF2-40B4-BE49-F238E27FC236}">
                <a16:creationId xmlns:a16="http://schemas.microsoft.com/office/drawing/2014/main" id="{D6643BE7-693D-443B-B048-77E8F763AD0C}"/>
              </a:ext>
            </a:extLst>
          </p:cNvPr>
          <p:cNvSpPr txBox="1"/>
          <p:nvPr/>
        </p:nvSpPr>
        <p:spPr>
          <a:xfrm>
            <a:off x="6874443" y="5454200"/>
            <a:ext cx="194739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FIRST NAME</a:t>
            </a:r>
          </a:p>
        </p:txBody>
      </p:sp>
      <p:sp>
        <p:nvSpPr>
          <p:cNvPr id="2" name="Rectangle 1">
            <a:extLst>
              <a:ext uri="{FF2B5EF4-FFF2-40B4-BE49-F238E27FC236}">
                <a16:creationId xmlns:a16="http://schemas.microsoft.com/office/drawing/2014/main" id="{31BE6A6C-37E5-4C15-8A4A-718EE64A4DD0}"/>
              </a:ext>
            </a:extLst>
          </p:cNvPr>
          <p:cNvSpPr/>
          <p:nvPr/>
        </p:nvSpPr>
        <p:spPr>
          <a:xfrm>
            <a:off x="1111753" y="1618296"/>
            <a:ext cx="8176972" cy="1532766"/>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5229DC-7112-4DA3-BC1A-B29FB49EC8B9}"/>
              </a:ext>
            </a:extLst>
          </p:cNvPr>
          <p:cNvSpPr/>
          <p:nvPr/>
        </p:nvSpPr>
        <p:spPr>
          <a:xfrm>
            <a:off x="1532781" y="5288991"/>
            <a:ext cx="8176972" cy="1532766"/>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91CCE1F-B734-47A6-BF1E-D574429EFDA1}"/>
              </a:ext>
            </a:extLst>
          </p:cNvPr>
          <p:cNvSpPr txBox="1"/>
          <p:nvPr/>
        </p:nvSpPr>
        <p:spPr>
          <a:xfrm>
            <a:off x="1472198" y="3058431"/>
            <a:ext cx="7263527"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get_gender</a:t>
            </a:r>
            <a:r>
              <a:rPr kumimoji="0" lang="en-US" sz="4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4000" b="0"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MICHAEL</a:t>
            </a:r>
            <a:r>
              <a:rPr kumimoji="0" lang="en-US" sz="4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p:txBody>
      </p:sp>
      <p:sp>
        <p:nvSpPr>
          <p:cNvPr id="5" name="Rectangle 4">
            <a:extLst>
              <a:ext uri="{FF2B5EF4-FFF2-40B4-BE49-F238E27FC236}">
                <a16:creationId xmlns:a16="http://schemas.microsoft.com/office/drawing/2014/main" id="{ED4EE1B9-B909-4F0B-9165-B28D4CF050C8}"/>
              </a:ext>
            </a:extLst>
          </p:cNvPr>
          <p:cNvSpPr/>
          <p:nvPr/>
        </p:nvSpPr>
        <p:spPr>
          <a:xfrm>
            <a:off x="1039389" y="4335174"/>
            <a:ext cx="8670363" cy="91850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6225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a:ln>
                  <a:noFill/>
                </a:ln>
                <a:solidFill>
                  <a:prstClr val="white"/>
                </a:solidFill>
                <a:effectLst/>
                <a:uLnTx/>
                <a:uFillTx/>
                <a:latin typeface="Calibri Light" panose="020F0302020204030204"/>
                <a:ea typeface="+mj-ea"/>
                <a:cs typeface="+mj-cs"/>
              </a:rPr>
              <a:t>Gender Package in R</a:t>
            </a:r>
          </a:p>
        </p:txBody>
      </p:sp>
      <p:pic>
        <p:nvPicPr>
          <p:cNvPr id="2" name="Picture 1">
            <a:extLst>
              <a:ext uri="{FF2B5EF4-FFF2-40B4-BE49-F238E27FC236}">
                <a16:creationId xmlns:a16="http://schemas.microsoft.com/office/drawing/2014/main" id="{F14D889E-636B-47D3-A4D4-D4391F2E8D46}"/>
              </a:ext>
            </a:extLst>
          </p:cNvPr>
          <p:cNvPicPr>
            <a:picLocks noChangeAspect="1"/>
          </p:cNvPicPr>
          <p:nvPr/>
        </p:nvPicPr>
        <p:blipFill>
          <a:blip r:embed="rId2"/>
          <a:stretch>
            <a:fillRect/>
          </a:stretch>
        </p:blipFill>
        <p:spPr>
          <a:xfrm>
            <a:off x="2119349" y="1675227"/>
            <a:ext cx="7953301" cy="4394199"/>
          </a:xfrm>
          <a:prstGeom prst="rect">
            <a:avLst/>
          </a:prstGeom>
        </p:spPr>
      </p:pic>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0067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social media post&#10;&#10;Description generated with very high confidence">
            <a:extLst>
              <a:ext uri="{FF2B5EF4-FFF2-40B4-BE49-F238E27FC236}">
                <a16:creationId xmlns:a16="http://schemas.microsoft.com/office/drawing/2014/main" id="{09F60653-4850-4E2D-8A85-B879BAABC761}"/>
              </a:ext>
            </a:extLst>
          </p:cNvPr>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169000"/>
                    </a14:imgEffect>
                  </a14:imgLayer>
                </a14:imgProps>
              </a:ext>
            </a:extLst>
          </a:blip>
          <a:srcRect t="7426"/>
          <a:stretch/>
        </p:blipFill>
        <p:spPr>
          <a:xfrm>
            <a:off x="1585017" y="2019193"/>
            <a:ext cx="9021966" cy="4337157"/>
          </a:xfrm>
          <a:prstGeom prst="rect">
            <a:avLst/>
          </a:prstGeom>
        </p:spPr>
      </p:pic>
      <p:sp>
        <p:nvSpPr>
          <p:cNvPr id="4" name="Slide Number Placeholder 3">
            <a:extLst>
              <a:ext uri="{FF2B5EF4-FFF2-40B4-BE49-F238E27FC236}">
                <a16:creationId xmlns:a16="http://schemas.microsoft.com/office/drawing/2014/main" id="{13A768D1-AA78-4C89-9F09-E7AF8D83D3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A5B4E37-4E0D-4891-B9BD-07BC1B8908FF}"/>
              </a:ext>
            </a:extLst>
          </p:cNvPr>
          <p:cNvSpPr txBox="1"/>
          <p:nvPr/>
        </p:nvSpPr>
        <p:spPr>
          <a:xfrm>
            <a:off x="1251440" y="5835620"/>
            <a:ext cx="271331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female</a:t>
            </a:r>
          </a:p>
        </p:txBody>
      </p:sp>
      <p:sp>
        <p:nvSpPr>
          <p:cNvPr id="9" name="TextBox 8">
            <a:extLst>
              <a:ext uri="{FF2B5EF4-FFF2-40B4-BE49-F238E27FC236}">
                <a16:creationId xmlns:a16="http://schemas.microsoft.com/office/drawing/2014/main" id="{EDAFB513-D152-49E2-90FC-D09C3C6A33B0}"/>
              </a:ext>
            </a:extLst>
          </p:cNvPr>
          <p:cNvSpPr txBox="1"/>
          <p:nvPr/>
        </p:nvSpPr>
        <p:spPr>
          <a:xfrm>
            <a:off x="8549936" y="5835620"/>
            <a:ext cx="271331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male</a:t>
            </a:r>
          </a:p>
        </p:txBody>
      </p:sp>
      <p:sp>
        <p:nvSpPr>
          <p:cNvPr id="6" name="TextBox 5">
            <a:extLst>
              <a:ext uri="{FF2B5EF4-FFF2-40B4-BE49-F238E27FC236}">
                <a16:creationId xmlns:a16="http://schemas.microsoft.com/office/drawing/2014/main" id="{1D0A12DB-8EB3-4147-A061-E8629154DC79}"/>
              </a:ext>
            </a:extLst>
          </p:cNvPr>
          <p:cNvSpPr txBox="1"/>
          <p:nvPr/>
        </p:nvSpPr>
        <p:spPr>
          <a:xfrm>
            <a:off x="8920026" y="1655086"/>
            <a:ext cx="168695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99% of Simons are male</a:t>
            </a:r>
          </a:p>
        </p:txBody>
      </p:sp>
      <p:sp>
        <p:nvSpPr>
          <p:cNvPr id="11" name="TextBox 10">
            <a:extLst>
              <a:ext uri="{FF2B5EF4-FFF2-40B4-BE49-F238E27FC236}">
                <a16:creationId xmlns:a16="http://schemas.microsoft.com/office/drawing/2014/main" id="{065CFB05-38BA-42BC-A677-4D07FB8A2AC3}"/>
              </a:ext>
            </a:extLst>
          </p:cNvPr>
          <p:cNvSpPr txBox="1"/>
          <p:nvPr/>
        </p:nvSpPr>
        <p:spPr>
          <a:xfrm>
            <a:off x="1825269" y="1132832"/>
            <a:ext cx="168695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99% of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Lindas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are female</a:t>
            </a:r>
          </a:p>
        </p:txBody>
      </p:sp>
      <p:sp>
        <p:nvSpPr>
          <p:cNvPr id="12" name="TextBox 11">
            <a:extLst>
              <a:ext uri="{FF2B5EF4-FFF2-40B4-BE49-F238E27FC236}">
                <a16:creationId xmlns:a16="http://schemas.microsoft.com/office/drawing/2014/main" id="{24474917-002A-45C9-BC57-834E21F53CEB}"/>
              </a:ext>
            </a:extLst>
          </p:cNvPr>
          <p:cNvSpPr txBox="1"/>
          <p:nvPr/>
        </p:nvSpPr>
        <p:spPr>
          <a:xfrm>
            <a:off x="4752306" y="2441370"/>
            <a:ext cx="2893121"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Devon and Lindsey are more ambiguous, but they make up a small part of the data</a:t>
            </a:r>
          </a:p>
        </p:txBody>
      </p:sp>
      <p:cxnSp>
        <p:nvCxnSpPr>
          <p:cNvPr id="13" name="Straight Arrow Connector 12">
            <a:extLst>
              <a:ext uri="{FF2B5EF4-FFF2-40B4-BE49-F238E27FC236}">
                <a16:creationId xmlns:a16="http://schemas.microsoft.com/office/drawing/2014/main" id="{1CC08B9F-0782-48F0-819C-0591A871CBB6}"/>
              </a:ext>
            </a:extLst>
          </p:cNvPr>
          <p:cNvCxnSpPr/>
          <p:nvPr/>
        </p:nvCxnSpPr>
        <p:spPr>
          <a:xfrm flipH="1">
            <a:off x="3964757" y="3857436"/>
            <a:ext cx="1388419" cy="1120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FA9717E-FE92-4DB6-8624-4E43AAF334E6}"/>
              </a:ext>
            </a:extLst>
          </p:cNvPr>
          <p:cNvCxnSpPr>
            <a:cxnSpLocks/>
          </p:cNvCxnSpPr>
          <p:nvPr/>
        </p:nvCxnSpPr>
        <p:spPr>
          <a:xfrm flipH="1">
            <a:off x="6198867" y="3817569"/>
            <a:ext cx="1" cy="105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457ABC-9D30-4F55-ACB8-B15C2F9B1F2D}"/>
              </a:ext>
            </a:extLst>
          </p:cNvPr>
          <p:cNvCxnSpPr>
            <a:cxnSpLocks/>
          </p:cNvCxnSpPr>
          <p:nvPr/>
        </p:nvCxnSpPr>
        <p:spPr>
          <a:xfrm>
            <a:off x="6945684" y="3817569"/>
            <a:ext cx="1574463" cy="120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857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B59D2D-8471-B14B-DB9C-1A847C3E3EF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F88C8-0A9A-DA43-95C8-7FE161A05352}" type="slidenum">
              <a:rPr kumimoji="0" lang="en-US" sz="1000" b="0" i="0" u="none" strike="noStrike" kern="1200" cap="none" spc="0" normalizeH="0" baseline="0" noProof="0" smtClean="0">
                <a:ln>
                  <a:noFill/>
                </a:ln>
                <a:solidFill>
                  <a:srgbClr val="494546">
                    <a:tint val="75000"/>
                  </a:srgbClr>
                </a:solidFill>
                <a:effectLst/>
                <a:uLnTx/>
                <a:uFillTx/>
                <a:latin typeface="Lato" charset="0"/>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000" b="0" i="0" u="none" strike="noStrike" kern="1200" cap="none" spc="0" normalizeH="0" baseline="0" noProof="0">
              <a:ln>
                <a:noFill/>
              </a:ln>
              <a:solidFill>
                <a:srgbClr val="494546">
                  <a:tint val="75000"/>
                </a:srgbClr>
              </a:solidFill>
              <a:effectLst/>
              <a:uLnTx/>
              <a:uFillTx/>
              <a:latin typeface="Lato" charset="0"/>
            </a:endParaRPr>
          </a:p>
        </p:txBody>
      </p:sp>
      <p:sp>
        <p:nvSpPr>
          <p:cNvPr id="3" name="Title 2">
            <a:extLst>
              <a:ext uri="{FF2B5EF4-FFF2-40B4-BE49-F238E27FC236}">
                <a16:creationId xmlns:a16="http://schemas.microsoft.com/office/drawing/2014/main" id="{09B58D78-A6BD-E12D-3B4E-DFBDEA8B2138}"/>
              </a:ext>
            </a:extLst>
          </p:cNvPr>
          <p:cNvSpPr>
            <a:spLocks noGrp="1"/>
          </p:cNvSpPr>
          <p:nvPr>
            <p:ph type="title"/>
          </p:nvPr>
        </p:nvSpPr>
        <p:spPr/>
        <p:txBody>
          <a:bodyPr/>
          <a:lstStyle/>
          <a:p>
            <a:r>
              <a:rPr lang="en-US" dirty="0"/>
              <a:t>Summer 2022 Projects </a:t>
            </a:r>
            <a:r>
              <a:rPr lang="en-US" sz="2400" dirty="0">
                <a:hlinkClick r:id="rId2"/>
              </a:rPr>
              <a:t>[download project descriptions]</a:t>
            </a:r>
            <a:endParaRPr lang="en-US" sz="3200" dirty="0">
              <a:ea typeface="Lato"/>
              <a:cs typeface="Lato"/>
            </a:endParaRPr>
          </a:p>
        </p:txBody>
      </p:sp>
      <p:sp>
        <p:nvSpPr>
          <p:cNvPr id="4" name="Text Placeholder 3">
            <a:extLst>
              <a:ext uri="{FF2B5EF4-FFF2-40B4-BE49-F238E27FC236}">
                <a16:creationId xmlns:a16="http://schemas.microsoft.com/office/drawing/2014/main" id="{E0E1339E-0CCD-783F-9A70-33B9CEFA4944}"/>
              </a:ext>
            </a:extLst>
          </p:cNvPr>
          <p:cNvSpPr>
            <a:spLocks noGrp="1"/>
          </p:cNvSpPr>
          <p:nvPr>
            <p:ph type="body" sz="quarter" idx="10"/>
          </p:nvPr>
        </p:nvSpPr>
        <p:spPr/>
        <p:txBody>
          <a:bodyPr vert="horz" lIns="0" tIns="0" rIns="0" bIns="91440" rtlCol="0" anchor="t">
            <a:noAutofit/>
          </a:bodyPr>
          <a:lstStyle/>
          <a:p>
            <a:pPr marL="457200" indent="-457200">
              <a:buAutoNum type="arabicPeriod"/>
            </a:pPr>
            <a:r>
              <a:rPr lang="en-US" dirty="0">
                <a:ea typeface="+mn-lt"/>
                <a:cs typeface="+mn-lt"/>
              </a:rPr>
              <a:t>New Dashboard for the Nonprofit Sector in Brief </a:t>
            </a:r>
            <a:endParaRPr lang="en-US" dirty="0">
              <a:cs typeface="Arial"/>
            </a:endParaRPr>
          </a:p>
          <a:p>
            <a:pPr marL="457200" indent="-457200">
              <a:buAutoNum type="arabicPeriod"/>
            </a:pPr>
            <a:r>
              <a:rPr lang="en-US" dirty="0">
                <a:ea typeface="+mn-lt"/>
                <a:cs typeface="+mn-lt"/>
              </a:rPr>
              <a:t>Nonprofit Sampling Tool </a:t>
            </a:r>
            <a:endParaRPr lang="en-US" dirty="0">
              <a:cs typeface="Arial"/>
            </a:endParaRPr>
          </a:p>
          <a:p>
            <a:pPr marL="457200" indent="-457200">
              <a:buAutoNum type="arabicPeriod"/>
            </a:pPr>
            <a:r>
              <a:rPr lang="en-US" dirty="0">
                <a:ea typeface="+mn-lt"/>
                <a:cs typeface="+mn-lt"/>
              </a:rPr>
              <a:t>Mission Match Tool (R package) </a:t>
            </a:r>
            <a:endParaRPr lang="en-US" dirty="0">
              <a:cs typeface="Arial"/>
            </a:endParaRPr>
          </a:p>
          <a:p>
            <a:pPr marL="457200" indent="-457200">
              <a:buAutoNum type="arabicPeriod"/>
            </a:pPr>
            <a:r>
              <a:rPr lang="en-US" dirty="0">
                <a:ea typeface="+mn-lt"/>
                <a:cs typeface="+mn-lt"/>
              </a:rPr>
              <a:t>Sector Density and Growth Dashboard  </a:t>
            </a:r>
            <a:endParaRPr lang="en-US" dirty="0">
              <a:cs typeface="Arial"/>
            </a:endParaRPr>
          </a:p>
          <a:p>
            <a:pPr marL="457200" indent="-457200">
              <a:buAutoNum type="arabicPeriod"/>
            </a:pPr>
            <a:r>
              <a:rPr lang="en-US" dirty="0">
                <a:ea typeface="+mn-lt"/>
                <a:cs typeface="+mn-lt"/>
              </a:rPr>
              <a:t>Competition and Life-Cycle Dashboard </a:t>
            </a:r>
            <a:endParaRPr lang="en-US" dirty="0">
              <a:cs typeface="Arial"/>
            </a:endParaRPr>
          </a:p>
          <a:p>
            <a:pPr marL="457200" indent="-457200">
              <a:buAutoNum type="arabicPeriod"/>
            </a:pPr>
            <a:r>
              <a:rPr lang="en-US" dirty="0">
                <a:ea typeface="+mn-lt"/>
                <a:cs typeface="+mn-lt"/>
              </a:rPr>
              <a:t>Executive Pay Appraisal Tool  </a:t>
            </a:r>
            <a:endParaRPr lang="en-US" dirty="0">
              <a:cs typeface="Arial"/>
            </a:endParaRPr>
          </a:p>
          <a:p>
            <a:pPr marL="457200" indent="-457200">
              <a:buAutoNum type="arabicPeriod"/>
            </a:pPr>
            <a:r>
              <a:rPr lang="en-US" dirty="0">
                <a:ea typeface="+mn-lt"/>
                <a:cs typeface="+mn-lt"/>
              </a:rPr>
              <a:t>Web Scraping R Package </a:t>
            </a:r>
            <a:endParaRPr lang="en-US" dirty="0">
              <a:cs typeface="Arial"/>
            </a:endParaRPr>
          </a:p>
          <a:p>
            <a:pPr marL="457200" indent="-457200">
              <a:buAutoNum type="arabicPeriod"/>
            </a:pPr>
            <a:r>
              <a:rPr lang="en-US" dirty="0">
                <a:ea typeface="+mn-lt"/>
                <a:cs typeface="+mn-lt"/>
              </a:rPr>
              <a:t>NCCS Data Packages </a:t>
            </a:r>
            <a:endParaRPr lang="en-US" dirty="0">
              <a:cs typeface="Arial"/>
            </a:endParaRPr>
          </a:p>
          <a:p>
            <a:pPr marL="457200" indent="-457200">
              <a:buAutoNum type="arabicPeriod"/>
            </a:pPr>
            <a:endParaRPr lang="en-US" dirty="0">
              <a:cs typeface="Arial"/>
            </a:endParaRPr>
          </a:p>
          <a:p>
            <a:endParaRPr lang="en-US" dirty="0">
              <a:cs typeface="Arial"/>
            </a:endParaRPr>
          </a:p>
        </p:txBody>
      </p:sp>
      <p:sp>
        <p:nvSpPr>
          <p:cNvPr id="5" name="Text Placeholder 4">
            <a:extLst>
              <a:ext uri="{FF2B5EF4-FFF2-40B4-BE49-F238E27FC236}">
                <a16:creationId xmlns:a16="http://schemas.microsoft.com/office/drawing/2014/main" id="{28AA9D06-4306-F9D9-74EF-A20D607143ED}"/>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49479562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2BFCEA-3C77-A198-B577-910E0574B56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F88C8-0A9A-DA43-95C8-7FE161A05352}" type="slidenum">
              <a:rPr kumimoji="0" lang="en-US" sz="1000" b="0" i="0" u="none" strike="noStrike" kern="1200" cap="none" spc="0" normalizeH="0" baseline="0" noProof="0" smtClean="0">
                <a:ln>
                  <a:noFill/>
                </a:ln>
                <a:solidFill>
                  <a:srgbClr val="494546">
                    <a:tint val="75000"/>
                  </a:srgbClr>
                </a:solidFill>
                <a:effectLst/>
                <a:uLnTx/>
                <a:uFillTx/>
                <a:latin typeface="Lato"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000" b="0" i="0" u="none" strike="noStrike" kern="1200" cap="none" spc="0" normalizeH="0" baseline="0" noProof="0">
              <a:ln>
                <a:noFill/>
              </a:ln>
              <a:solidFill>
                <a:srgbClr val="494546">
                  <a:tint val="75000"/>
                </a:srgbClr>
              </a:solidFill>
              <a:effectLst/>
              <a:uLnTx/>
              <a:uFillTx/>
              <a:latin typeface="Lato" charset="0"/>
            </a:endParaRPr>
          </a:p>
        </p:txBody>
      </p:sp>
      <p:sp>
        <p:nvSpPr>
          <p:cNvPr id="3" name="Title 2">
            <a:extLst>
              <a:ext uri="{FF2B5EF4-FFF2-40B4-BE49-F238E27FC236}">
                <a16:creationId xmlns:a16="http://schemas.microsoft.com/office/drawing/2014/main" id="{BCE998CC-D1C3-5005-E620-60B9250D3FCD}"/>
              </a:ext>
            </a:extLst>
          </p:cNvPr>
          <p:cNvSpPr>
            <a:spLocks noGrp="1"/>
          </p:cNvSpPr>
          <p:nvPr>
            <p:ph type="title"/>
          </p:nvPr>
        </p:nvSpPr>
        <p:spPr/>
        <p:txBody>
          <a:bodyPr/>
          <a:lstStyle/>
          <a:p>
            <a:r>
              <a:rPr lang="en-US" dirty="0"/>
              <a:t>Welcome NCCS Summer 2022 Interns</a:t>
            </a:r>
          </a:p>
        </p:txBody>
      </p:sp>
      <p:sp>
        <p:nvSpPr>
          <p:cNvPr id="4" name="Text Placeholder 3">
            <a:extLst>
              <a:ext uri="{FF2B5EF4-FFF2-40B4-BE49-F238E27FC236}">
                <a16:creationId xmlns:a16="http://schemas.microsoft.com/office/drawing/2014/main" id="{7BF55037-FC89-B05A-6396-98C7E3A3BFBF}"/>
              </a:ext>
            </a:extLst>
          </p:cNvPr>
          <p:cNvSpPr>
            <a:spLocks noGrp="1"/>
          </p:cNvSpPr>
          <p:nvPr>
            <p:ph type="body" sz="quarter" idx="10"/>
          </p:nvPr>
        </p:nvSpPr>
        <p:spPr/>
        <p:txBody>
          <a:bodyPr numCol="2"/>
          <a:lstStyle/>
          <a:p>
            <a:pPr marL="0" indent="0">
              <a:spcAft>
                <a:spcPts val="0"/>
              </a:spcAft>
              <a:buNone/>
            </a:pPr>
            <a:r>
              <a:rPr lang="en-US" sz="2000" dirty="0"/>
              <a:t>Olivia Louise Beck</a:t>
            </a:r>
          </a:p>
          <a:p>
            <a:pPr marL="0" indent="0">
              <a:spcAft>
                <a:spcPts val="0"/>
              </a:spcAft>
              <a:buNone/>
            </a:pPr>
            <a:r>
              <a:rPr lang="en-US" sz="1600" dirty="0"/>
              <a:t>PhD in Statistics</a:t>
            </a:r>
          </a:p>
          <a:p>
            <a:pPr marL="0" indent="0">
              <a:spcAft>
                <a:spcPts val="0"/>
              </a:spcAft>
              <a:buNone/>
            </a:pPr>
            <a:r>
              <a:rPr lang="en-US" sz="1600" dirty="0"/>
              <a:t>Penn State University</a:t>
            </a:r>
          </a:p>
          <a:p>
            <a:pPr marL="0" indent="0">
              <a:spcAft>
                <a:spcPts val="0"/>
              </a:spcAft>
              <a:buNone/>
            </a:pPr>
            <a:endParaRPr lang="en-US" sz="2000" dirty="0"/>
          </a:p>
          <a:p>
            <a:pPr marL="0" indent="0">
              <a:spcAft>
                <a:spcPts val="0"/>
              </a:spcAft>
              <a:buNone/>
            </a:pPr>
            <a:r>
              <a:rPr lang="en-US" sz="2000" dirty="0"/>
              <a:t>Christian </a:t>
            </a:r>
            <a:r>
              <a:rPr lang="en-US" sz="2000" dirty="0" err="1"/>
              <a:t>Maino</a:t>
            </a:r>
            <a:r>
              <a:rPr lang="en-US" sz="2000" dirty="0"/>
              <a:t> </a:t>
            </a:r>
            <a:r>
              <a:rPr lang="en-US" sz="2000" dirty="0" err="1"/>
              <a:t>Vieytes</a:t>
            </a:r>
            <a:r>
              <a:rPr lang="en-US" sz="2000" dirty="0"/>
              <a:t> </a:t>
            </a:r>
          </a:p>
          <a:p>
            <a:pPr marL="0" indent="0">
              <a:spcAft>
                <a:spcPts val="0"/>
              </a:spcAft>
              <a:buNone/>
            </a:pPr>
            <a:r>
              <a:rPr lang="en-US" sz="1600" dirty="0"/>
              <a:t>PhD in Nutritional Sciences</a:t>
            </a:r>
          </a:p>
          <a:p>
            <a:pPr marL="0" indent="0">
              <a:spcAft>
                <a:spcPts val="0"/>
              </a:spcAft>
              <a:buNone/>
            </a:pPr>
            <a:r>
              <a:rPr lang="en-US" sz="1600" dirty="0"/>
              <a:t>University of Illinois at Urbana-Champaign</a:t>
            </a:r>
          </a:p>
          <a:p>
            <a:pPr marL="0" indent="0">
              <a:spcAft>
                <a:spcPts val="0"/>
              </a:spcAft>
              <a:buNone/>
            </a:pPr>
            <a:endParaRPr lang="en-US" sz="2000" dirty="0"/>
          </a:p>
          <a:p>
            <a:pPr marL="0" indent="0">
              <a:spcAft>
                <a:spcPts val="0"/>
              </a:spcAft>
              <a:buNone/>
            </a:pPr>
            <a:r>
              <a:rPr lang="en-US" sz="2000" dirty="0" err="1"/>
              <a:t>Akila</a:t>
            </a:r>
            <a:r>
              <a:rPr lang="en-US" sz="2000" dirty="0"/>
              <a:t> Forde </a:t>
            </a:r>
          </a:p>
          <a:p>
            <a:pPr marL="0" indent="0">
              <a:spcAft>
                <a:spcPts val="0"/>
              </a:spcAft>
              <a:buNone/>
            </a:pPr>
            <a:r>
              <a:rPr lang="en-US" sz="1600" dirty="0"/>
              <a:t>Master’s Computational Analysis &amp; Public Policy</a:t>
            </a:r>
          </a:p>
          <a:p>
            <a:pPr marL="0" indent="0">
              <a:spcAft>
                <a:spcPts val="0"/>
              </a:spcAft>
              <a:buNone/>
            </a:pPr>
            <a:r>
              <a:rPr lang="en-US" sz="1600" dirty="0"/>
              <a:t>University of Chicago </a:t>
            </a:r>
          </a:p>
          <a:p>
            <a:pPr marL="0" indent="0">
              <a:spcAft>
                <a:spcPts val="0"/>
              </a:spcAft>
              <a:buNone/>
            </a:pPr>
            <a:endParaRPr lang="en-US" sz="2000" dirty="0"/>
          </a:p>
          <a:p>
            <a:pPr marL="0" indent="0">
              <a:spcAft>
                <a:spcPts val="0"/>
              </a:spcAft>
              <a:buNone/>
            </a:pPr>
            <a:endParaRPr lang="en-US" sz="2000" dirty="0"/>
          </a:p>
          <a:p>
            <a:pPr marL="0" indent="0">
              <a:spcAft>
                <a:spcPts val="0"/>
              </a:spcAft>
              <a:buNone/>
            </a:pPr>
            <a:endParaRPr lang="en-US" sz="2000" dirty="0"/>
          </a:p>
          <a:p>
            <a:pPr marL="0" indent="0">
              <a:spcAft>
                <a:spcPts val="0"/>
              </a:spcAft>
              <a:buNone/>
            </a:pPr>
            <a:endParaRPr lang="en-US" sz="2000" dirty="0"/>
          </a:p>
          <a:p>
            <a:pPr marL="0" indent="0">
              <a:spcAft>
                <a:spcPts val="0"/>
              </a:spcAft>
              <a:buNone/>
            </a:pPr>
            <a:endParaRPr lang="en-US" sz="2000" dirty="0"/>
          </a:p>
          <a:p>
            <a:pPr marL="0" indent="0">
              <a:spcAft>
                <a:spcPts val="0"/>
              </a:spcAft>
              <a:buNone/>
            </a:pPr>
            <a:r>
              <a:rPr lang="en-US" sz="2000" dirty="0"/>
              <a:t>Vincent Liu</a:t>
            </a:r>
          </a:p>
          <a:p>
            <a:pPr marL="0" indent="0">
              <a:spcAft>
                <a:spcPts val="0"/>
              </a:spcAft>
              <a:buNone/>
            </a:pPr>
            <a:r>
              <a:rPr lang="en-US" sz="1600" dirty="0"/>
              <a:t>Master’s Computational Analysis &amp; Public Policy</a:t>
            </a:r>
          </a:p>
          <a:p>
            <a:pPr marL="0" indent="0">
              <a:spcAft>
                <a:spcPts val="0"/>
              </a:spcAft>
              <a:buNone/>
            </a:pPr>
            <a:r>
              <a:rPr lang="en-US" sz="1600" dirty="0"/>
              <a:t>University of Chicago </a:t>
            </a:r>
          </a:p>
          <a:p>
            <a:pPr marL="0" indent="0">
              <a:spcAft>
                <a:spcPts val="0"/>
              </a:spcAft>
              <a:buNone/>
            </a:pPr>
            <a:endParaRPr lang="en-US" sz="1600" dirty="0"/>
          </a:p>
          <a:p>
            <a:pPr marL="0" indent="0">
              <a:spcAft>
                <a:spcPts val="0"/>
              </a:spcAft>
              <a:buNone/>
            </a:pPr>
            <a:r>
              <a:rPr lang="en-US" sz="2000" dirty="0"/>
              <a:t>Surbhi Trivedi</a:t>
            </a:r>
          </a:p>
          <a:p>
            <a:pPr marL="0" indent="0">
              <a:spcAft>
                <a:spcPts val="0"/>
              </a:spcAft>
              <a:buNone/>
            </a:pPr>
            <a:r>
              <a:rPr lang="en-US" sz="1600" dirty="0"/>
              <a:t>Masters in Interdisciplinary Data Science </a:t>
            </a:r>
          </a:p>
          <a:p>
            <a:pPr marL="0" indent="0">
              <a:spcAft>
                <a:spcPts val="0"/>
              </a:spcAft>
              <a:buNone/>
            </a:pPr>
            <a:r>
              <a:rPr lang="en-US" sz="1600" dirty="0"/>
              <a:t>Duke University </a:t>
            </a:r>
          </a:p>
          <a:p>
            <a:pPr marL="0" indent="0">
              <a:spcAft>
                <a:spcPts val="0"/>
              </a:spcAft>
              <a:buNone/>
            </a:pPr>
            <a:endParaRPr lang="en-US" sz="2000" dirty="0"/>
          </a:p>
          <a:p>
            <a:pPr marL="0" indent="0">
              <a:spcAft>
                <a:spcPts val="0"/>
              </a:spcAft>
              <a:buNone/>
            </a:pPr>
            <a:r>
              <a:rPr lang="en-US" sz="2000" dirty="0" err="1"/>
              <a:t>Pradhyumna</a:t>
            </a:r>
            <a:r>
              <a:rPr lang="en-US" sz="2000" dirty="0"/>
              <a:t> Wagle </a:t>
            </a:r>
          </a:p>
          <a:p>
            <a:pPr marL="0" indent="0">
              <a:spcAft>
                <a:spcPts val="0"/>
              </a:spcAft>
              <a:buNone/>
            </a:pPr>
            <a:r>
              <a:rPr lang="en-US" sz="1600" dirty="0"/>
              <a:t>Master’s in Applied Economics and Management</a:t>
            </a:r>
          </a:p>
          <a:p>
            <a:pPr marL="0" indent="0">
              <a:spcAft>
                <a:spcPts val="0"/>
              </a:spcAft>
              <a:buNone/>
            </a:pPr>
            <a:r>
              <a:rPr lang="en-US" sz="1600" dirty="0"/>
              <a:t>Cornell University </a:t>
            </a:r>
          </a:p>
          <a:p>
            <a:pPr marL="0" indent="0">
              <a:spcAft>
                <a:spcPts val="0"/>
              </a:spcAft>
              <a:buNone/>
            </a:pPr>
            <a:r>
              <a:rPr lang="en-US" sz="2000" dirty="0"/>
              <a:t> </a:t>
            </a:r>
          </a:p>
          <a:p>
            <a:pPr marL="0" indent="0">
              <a:spcAft>
                <a:spcPts val="0"/>
              </a:spcAft>
              <a:buNone/>
            </a:pPr>
            <a:r>
              <a:rPr lang="en-US" sz="2000" dirty="0"/>
              <a:t>Blake Robert Mills</a:t>
            </a:r>
          </a:p>
          <a:p>
            <a:pPr marL="0" indent="0">
              <a:spcAft>
                <a:spcPts val="0"/>
              </a:spcAft>
              <a:buNone/>
            </a:pPr>
            <a:r>
              <a:rPr lang="en-US" sz="1600" dirty="0"/>
              <a:t>BA in Political Science-Statistics </a:t>
            </a:r>
          </a:p>
          <a:p>
            <a:pPr marL="0" indent="0">
              <a:spcAft>
                <a:spcPts val="0"/>
              </a:spcAft>
              <a:buNone/>
            </a:pPr>
            <a:r>
              <a:rPr lang="en-US" sz="1600" dirty="0"/>
              <a:t>Columbia University </a:t>
            </a:r>
          </a:p>
          <a:p>
            <a:pPr marL="0" indent="0">
              <a:spcAft>
                <a:spcPts val="0"/>
              </a:spcAft>
              <a:buNone/>
            </a:pPr>
            <a:endParaRPr lang="en-US" sz="2000" dirty="0"/>
          </a:p>
          <a:p>
            <a:pPr marL="0" indent="0">
              <a:spcAft>
                <a:spcPts val="0"/>
              </a:spcAft>
              <a:buNone/>
            </a:pPr>
            <a:endParaRPr lang="en-US" sz="2000" dirty="0"/>
          </a:p>
        </p:txBody>
      </p:sp>
      <p:sp>
        <p:nvSpPr>
          <p:cNvPr id="5" name="Text Placeholder 4">
            <a:extLst>
              <a:ext uri="{FF2B5EF4-FFF2-40B4-BE49-F238E27FC236}">
                <a16:creationId xmlns:a16="http://schemas.microsoft.com/office/drawing/2014/main" id="{45D974F0-9FDA-54D2-9B49-CE65F30F1B00}"/>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27743438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1A6B-0DE7-48B3-A7F5-ECD2E6F69A95}"/>
              </a:ext>
            </a:extLst>
          </p:cNvPr>
          <p:cNvSpPr>
            <a:spLocks noGrp="1"/>
          </p:cNvSpPr>
          <p:nvPr>
            <p:ph type="title"/>
          </p:nvPr>
        </p:nvSpPr>
        <p:spPr/>
        <p:txBody>
          <a:bodyPr>
            <a:normAutofit/>
          </a:bodyPr>
          <a:lstStyle/>
          <a:p>
            <a:r>
              <a:rPr lang="en-US" sz="4800" dirty="0">
                <a:solidFill>
                  <a:schemeClr val="bg1"/>
                </a:solidFill>
              </a:rPr>
              <a:t>Identity Disambiguation</a:t>
            </a:r>
          </a:p>
        </p:txBody>
      </p:sp>
      <p:sp>
        <p:nvSpPr>
          <p:cNvPr id="3" name="Text Placeholder 2">
            <a:extLst>
              <a:ext uri="{FF2B5EF4-FFF2-40B4-BE49-F238E27FC236}">
                <a16:creationId xmlns:a16="http://schemas.microsoft.com/office/drawing/2014/main" id="{C96E8882-3CD5-4EC8-AD5F-029FCAB81D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802457-4DA9-42D6-913D-EFB130917A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93615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275C4-00B2-4320-8EC6-0DA55B550C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27A9BC35-AD28-4631-8C36-C20BFAF6181E}"/>
              </a:ext>
            </a:extLst>
          </p:cNvPr>
          <p:cNvPicPr>
            <a:picLocks noChangeAspect="1"/>
          </p:cNvPicPr>
          <p:nvPr/>
        </p:nvPicPr>
        <p:blipFill>
          <a:blip r:embed="rId2"/>
          <a:stretch>
            <a:fillRect/>
          </a:stretch>
        </p:blipFill>
        <p:spPr>
          <a:xfrm>
            <a:off x="0" y="1201157"/>
            <a:ext cx="12192000" cy="5113527"/>
          </a:xfrm>
          <a:prstGeom prst="rect">
            <a:avLst/>
          </a:prstGeom>
        </p:spPr>
      </p:pic>
      <p:sp>
        <p:nvSpPr>
          <p:cNvPr id="4" name="Title 2">
            <a:extLst>
              <a:ext uri="{FF2B5EF4-FFF2-40B4-BE49-F238E27FC236}">
                <a16:creationId xmlns:a16="http://schemas.microsoft.com/office/drawing/2014/main" id="{28ADE16E-6CAE-4AE9-BCDB-58EAE437FBE9}"/>
              </a:ext>
            </a:extLst>
          </p:cNvPr>
          <p:cNvSpPr txBox="1">
            <a:spLocks/>
          </p:cNvSpPr>
          <p:nvPr/>
        </p:nvSpPr>
        <p:spPr>
          <a:xfrm>
            <a:off x="838200" y="294160"/>
            <a:ext cx="1051560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small" spc="0" normalizeH="0" baseline="0" noProof="0" dirty="0">
                <a:ln>
                  <a:noFill/>
                </a:ln>
                <a:solidFill>
                  <a:srgbClr val="44546A">
                    <a:lumMod val="75000"/>
                  </a:srgbClr>
                </a:solidFill>
                <a:effectLst/>
                <a:uLnTx/>
                <a:uFillTx/>
                <a:latin typeface="Euphemia"/>
                <a:ea typeface="+mj-ea"/>
                <a:cs typeface="+mj-cs"/>
              </a:rPr>
              <a:t>Synthetic employee IDs</a:t>
            </a:r>
            <a:endParaRPr kumimoji="0" lang="en-US" sz="4400" b="0" i="0" u="none" strike="noStrike" kern="1200" cap="small" spc="0" normalizeH="0" baseline="0" noProof="0" dirty="0">
              <a:ln>
                <a:noFill/>
              </a:ln>
              <a:solidFill>
                <a:srgbClr val="44546A">
                  <a:lumMod val="75000"/>
                </a:srgbClr>
              </a:solidFill>
              <a:effectLst/>
              <a:uLnTx/>
              <a:uFillTx/>
              <a:latin typeface="Euphemia"/>
              <a:ea typeface="+mj-ea"/>
              <a:cs typeface="+mj-cs"/>
            </a:endParaRPr>
          </a:p>
        </p:txBody>
      </p:sp>
      <p:sp>
        <p:nvSpPr>
          <p:cNvPr id="5" name="TextBox 4">
            <a:extLst>
              <a:ext uri="{FF2B5EF4-FFF2-40B4-BE49-F238E27FC236}">
                <a16:creationId xmlns:a16="http://schemas.microsoft.com/office/drawing/2014/main" id="{0B81B8B4-896C-486D-B5F5-4BEB2E197042}"/>
              </a:ext>
            </a:extLst>
          </p:cNvPr>
          <p:cNvSpPr txBox="1"/>
          <p:nvPr/>
        </p:nvSpPr>
        <p:spPr>
          <a:xfrm>
            <a:off x="7390243" y="136525"/>
            <a:ext cx="4578600" cy="1200329"/>
          </a:xfrm>
          <a:prstGeom prst="rect">
            <a:avLst/>
          </a:prstGeom>
          <a:noFill/>
        </p:spPr>
        <p:txBody>
          <a:bodyPr wrap="square" rtlCol="0">
            <a:spAutoFit/>
          </a:bodyPr>
          <a:lstStyle/>
          <a:p>
            <a:pPr algn="ctr"/>
            <a:r>
              <a:rPr lang="en-US" dirty="0">
                <a:solidFill>
                  <a:schemeClr val="accent2">
                    <a:lumMod val="75000"/>
                  </a:schemeClr>
                </a:solidFill>
                <a:latin typeface="Century Gothic" panose="020B0502020202020204" pitchFamily="34" charset="0"/>
              </a:rPr>
              <a:t>Final step is building a classifier to determine if two non-identical names are the same person to create synthetic IDs</a:t>
            </a:r>
          </a:p>
        </p:txBody>
      </p:sp>
    </p:spTree>
    <p:extLst>
      <p:ext uri="{BB962C8B-B14F-4D97-AF65-F5344CB8AC3E}">
        <p14:creationId xmlns:p14="http://schemas.microsoft.com/office/powerpoint/2010/main" val="21534928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A3A1FE-EC52-4B2D-9FFF-ED2E3E36BD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8D66D8F0-FF33-4C06-AE68-269D4D52F986}"/>
              </a:ext>
            </a:extLst>
          </p:cNvPr>
          <p:cNvSpPr txBox="1"/>
          <p:nvPr/>
        </p:nvSpPr>
        <p:spPr>
          <a:xfrm>
            <a:off x="4403410" y="1467332"/>
            <a:ext cx="7026540" cy="427809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a:ea typeface="+mn-ea"/>
                <a:cs typeface="+mn-cs"/>
              </a:rPr>
              <a:t>25 million x 25 million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Calibri"/>
                <a:ea typeface="+mn-ea"/>
                <a:cs typeface="+mn-cs"/>
              </a:rPr>
              <a:t>625,000,000,000,000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E7E6E6">
                    <a:lumMod val="75000"/>
                  </a:srgbClr>
                </a:solidFill>
                <a:effectLst/>
                <a:uLnTx/>
                <a:uFillTx/>
                <a:latin typeface="Calibri"/>
                <a:ea typeface="+mn-ea"/>
                <a:cs typeface="+mn-cs"/>
              </a:rPr>
              <a:t>10 comparisons a second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E7E6E6">
                    <a:lumMod val="75000"/>
                  </a:srgbClr>
                </a:solidFill>
                <a:effectLst/>
                <a:uLnTx/>
                <a:uFillTx/>
                <a:latin typeface="Calibri"/>
                <a:ea typeface="+mn-ea"/>
                <a:cs typeface="+mn-cs"/>
              </a:rPr>
              <a:t>would take 1,981,862 years</a:t>
            </a:r>
          </a:p>
        </p:txBody>
      </p:sp>
      <p:sp>
        <p:nvSpPr>
          <p:cNvPr id="4" name="Title 2">
            <a:extLst>
              <a:ext uri="{FF2B5EF4-FFF2-40B4-BE49-F238E27FC236}">
                <a16:creationId xmlns:a16="http://schemas.microsoft.com/office/drawing/2014/main" id="{EE8AA3BF-178F-4DE0-B1D6-782E64CB744A}"/>
              </a:ext>
            </a:extLst>
          </p:cNvPr>
          <p:cNvSpPr txBox="1">
            <a:spLocks/>
          </p:cNvSpPr>
          <p:nvPr/>
        </p:nvSpPr>
        <p:spPr>
          <a:xfrm>
            <a:off x="838200" y="294160"/>
            <a:ext cx="1051560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small" spc="0" normalizeH="0" baseline="0" noProof="0" dirty="0">
                <a:ln>
                  <a:noFill/>
                </a:ln>
                <a:solidFill>
                  <a:srgbClr val="44546A">
                    <a:lumMod val="75000"/>
                  </a:srgbClr>
                </a:solidFill>
                <a:effectLst/>
                <a:uLnTx/>
                <a:uFillTx/>
                <a:latin typeface="Euphemia"/>
                <a:ea typeface="+mj-ea"/>
                <a:cs typeface="+mj-cs"/>
              </a:rPr>
              <a:t>Synthetic employee IDs</a:t>
            </a:r>
            <a:endParaRPr kumimoji="0" lang="en-US" sz="4400" b="0" i="0" u="none" strike="noStrike" kern="1200" cap="small" spc="0" normalizeH="0" baseline="0" noProof="0" dirty="0">
              <a:ln>
                <a:noFill/>
              </a:ln>
              <a:solidFill>
                <a:srgbClr val="44546A">
                  <a:lumMod val="75000"/>
                </a:srgbClr>
              </a:solidFill>
              <a:effectLst/>
              <a:uLnTx/>
              <a:uFillTx/>
              <a:latin typeface="Euphemia"/>
              <a:ea typeface="+mj-ea"/>
              <a:cs typeface="+mj-cs"/>
            </a:endParaRPr>
          </a:p>
        </p:txBody>
      </p:sp>
      <p:sp>
        <p:nvSpPr>
          <p:cNvPr id="5" name="TextBox 4">
            <a:extLst>
              <a:ext uri="{FF2B5EF4-FFF2-40B4-BE49-F238E27FC236}">
                <a16:creationId xmlns:a16="http://schemas.microsoft.com/office/drawing/2014/main" id="{A7132CF2-C909-4670-ABAA-482AE0D1F789}"/>
              </a:ext>
            </a:extLst>
          </p:cNvPr>
          <p:cNvSpPr txBox="1"/>
          <p:nvPr/>
        </p:nvSpPr>
        <p:spPr>
          <a:xfrm>
            <a:off x="440004" y="1619723"/>
            <a:ext cx="3887256" cy="4524315"/>
          </a:xfrm>
          <a:prstGeom prst="rect">
            <a:avLst/>
          </a:prstGeom>
          <a:noFill/>
        </p:spPr>
        <p:txBody>
          <a:bodyPr wrap="square" rtlCol="0">
            <a:spAutoFit/>
          </a:bodyPr>
          <a:lstStyle/>
          <a:p>
            <a:pPr algn="ctr"/>
            <a:r>
              <a:rPr lang="en-US" dirty="0">
                <a:solidFill>
                  <a:schemeClr val="accent2">
                    <a:lumMod val="75000"/>
                  </a:schemeClr>
                </a:solidFill>
                <a:latin typeface="Century Gothic" panose="020B0502020202020204" pitchFamily="34" charset="0"/>
              </a:rPr>
              <a:t>It’s a challenging classification problem because of the use of initials, nicknames and abbreviations, identical names shared by two or more people (for example, India and Vietnam use a small number of last names), name changes (after marriage), and misspellings of names.</a:t>
            </a:r>
          </a:p>
          <a:p>
            <a:pPr algn="ctr"/>
            <a:endParaRPr lang="en-US" dirty="0">
              <a:solidFill>
                <a:schemeClr val="accent2">
                  <a:lumMod val="75000"/>
                </a:schemeClr>
              </a:solidFill>
              <a:latin typeface="Century Gothic" panose="020B0502020202020204" pitchFamily="34" charset="0"/>
            </a:endParaRPr>
          </a:p>
          <a:p>
            <a:pPr algn="ctr"/>
            <a:r>
              <a:rPr lang="en-US" dirty="0">
                <a:solidFill>
                  <a:schemeClr val="accent2">
                    <a:lumMod val="75000"/>
                  </a:schemeClr>
                </a:solidFill>
                <a:latin typeface="Century Gothic" panose="020B0502020202020204" pitchFamily="34" charset="0"/>
              </a:rPr>
              <a:t>It’s a challenging computational problem because pair-wise comparisons do not scale well, especially fuzzy-match algorithms. </a:t>
            </a:r>
          </a:p>
        </p:txBody>
      </p:sp>
    </p:spTree>
    <p:extLst>
      <p:ext uri="{BB962C8B-B14F-4D97-AF65-F5344CB8AC3E}">
        <p14:creationId xmlns:p14="http://schemas.microsoft.com/office/powerpoint/2010/main" val="12580556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456FD57-E0DC-4755-8BB9-1519B05E39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98" t="26588" r="24207" b="17162"/>
          <a:stretch/>
        </p:blipFill>
        <p:spPr bwMode="auto">
          <a:xfrm>
            <a:off x="0" y="1001428"/>
            <a:ext cx="6923314" cy="558768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AAEFDD8-B8AC-487A-813D-EAF15AF31166}"/>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48</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2">
            <a:extLst>
              <a:ext uri="{FF2B5EF4-FFF2-40B4-BE49-F238E27FC236}">
                <a16:creationId xmlns:a16="http://schemas.microsoft.com/office/drawing/2014/main" id="{FCF0DA44-BFE6-425A-BCED-727E007DDD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 r="47695" b="7858"/>
          <a:stretch/>
        </p:blipFill>
        <p:spPr bwMode="auto">
          <a:xfrm>
            <a:off x="8216465" y="985893"/>
            <a:ext cx="3137336" cy="560322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a:extLst>
              <a:ext uri="{FF2B5EF4-FFF2-40B4-BE49-F238E27FC236}">
                <a16:creationId xmlns:a16="http://schemas.microsoft.com/office/drawing/2014/main" id="{09A406D3-80E6-45F2-969C-F11473D3F08C}"/>
              </a:ext>
            </a:extLst>
          </p:cNvPr>
          <p:cNvSpPr txBox="1">
            <a:spLocks/>
          </p:cNvSpPr>
          <p:nvPr/>
        </p:nvSpPr>
        <p:spPr>
          <a:xfrm>
            <a:off x="772885" y="136525"/>
            <a:ext cx="1103967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small" spc="0" normalizeH="0" baseline="0" noProof="0" dirty="0">
                <a:ln>
                  <a:noFill/>
                </a:ln>
                <a:solidFill>
                  <a:srgbClr val="44546A">
                    <a:lumMod val="75000"/>
                  </a:srgbClr>
                </a:solidFill>
                <a:effectLst/>
                <a:uLnTx/>
                <a:uFillTx/>
                <a:latin typeface="Euphemia"/>
                <a:ea typeface="+mj-ea"/>
                <a:cs typeface="+mj-cs"/>
              </a:rPr>
              <a:t>Potential Uses: board interlock, career paths</a:t>
            </a:r>
            <a:endParaRPr kumimoji="0" lang="en-US" sz="3600" b="0" i="0" u="none" strike="noStrike" kern="1200" cap="small" spc="0" normalizeH="0" baseline="0" noProof="0" dirty="0">
              <a:ln>
                <a:noFill/>
              </a:ln>
              <a:solidFill>
                <a:srgbClr val="44546A">
                  <a:lumMod val="75000"/>
                </a:srgbClr>
              </a:solidFill>
              <a:effectLst/>
              <a:uLnTx/>
              <a:uFillTx/>
              <a:latin typeface="Euphemia"/>
              <a:ea typeface="+mj-ea"/>
              <a:cs typeface="+mj-cs"/>
            </a:endParaRPr>
          </a:p>
        </p:txBody>
      </p:sp>
    </p:spTree>
    <p:extLst>
      <p:ext uri="{BB962C8B-B14F-4D97-AF65-F5344CB8AC3E}">
        <p14:creationId xmlns:p14="http://schemas.microsoft.com/office/powerpoint/2010/main" val="42725400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1A6B-0DE7-48B3-A7F5-ECD2E6F69A95}"/>
              </a:ext>
            </a:extLst>
          </p:cNvPr>
          <p:cNvSpPr>
            <a:spLocks noGrp="1"/>
          </p:cNvSpPr>
          <p:nvPr>
            <p:ph type="title"/>
          </p:nvPr>
        </p:nvSpPr>
        <p:spPr>
          <a:xfrm>
            <a:off x="777350" y="-869960"/>
            <a:ext cx="10515600" cy="2852737"/>
          </a:xfrm>
        </p:spPr>
        <p:txBody>
          <a:bodyPr>
            <a:normAutofit/>
          </a:bodyPr>
          <a:lstStyle/>
          <a:p>
            <a:pPr algn="ctr"/>
            <a:r>
              <a:rPr lang="en-US" sz="4800" dirty="0">
                <a:solidFill>
                  <a:schemeClr val="bg1"/>
                </a:solidFill>
              </a:rPr>
              <a:t>Open Data By-Products</a:t>
            </a:r>
          </a:p>
        </p:txBody>
      </p:sp>
      <p:sp>
        <p:nvSpPr>
          <p:cNvPr id="3" name="Text Placeholder 2">
            <a:extLst>
              <a:ext uri="{FF2B5EF4-FFF2-40B4-BE49-F238E27FC236}">
                <a16:creationId xmlns:a16="http://schemas.microsoft.com/office/drawing/2014/main" id="{C96E8882-3CD5-4EC8-AD5F-029FCAB81DEA}"/>
              </a:ext>
            </a:extLst>
          </p:cNvPr>
          <p:cNvSpPr>
            <a:spLocks noGrp="1"/>
          </p:cNvSpPr>
          <p:nvPr>
            <p:ph type="body" idx="1"/>
          </p:nvPr>
        </p:nvSpPr>
        <p:spPr>
          <a:xfrm>
            <a:off x="2890764" y="2669376"/>
            <a:ext cx="5538672" cy="1500187"/>
          </a:xfrm>
        </p:spPr>
        <p:txBody>
          <a:bodyPr/>
          <a:lstStyle/>
          <a:p>
            <a:pPr marL="342900" indent="-342900">
              <a:buFont typeface="Arial" panose="020B0604020202020204" pitchFamily="34" charset="0"/>
              <a:buChar char="•"/>
            </a:pPr>
            <a:r>
              <a:rPr lang="en-US" dirty="0">
                <a:solidFill>
                  <a:schemeClr val="bg1"/>
                </a:solidFill>
              </a:rPr>
              <a:t>Clean names</a:t>
            </a:r>
          </a:p>
          <a:p>
            <a:pPr marL="342900" indent="-342900">
              <a:buFont typeface="Arial" panose="020B0604020202020204" pitchFamily="34" charset="0"/>
              <a:buChar char="•"/>
            </a:pPr>
            <a:r>
              <a:rPr lang="en-US" dirty="0">
                <a:solidFill>
                  <a:schemeClr val="bg1"/>
                </a:solidFill>
              </a:rPr>
              <a:t>New title taxonomy</a:t>
            </a:r>
          </a:p>
          <a:p>
            <a:pPr marL="342900" indent="-342900">
              <a:buFont typeface="Arial" panose="020B0604020202020204" pitchFamily="34" charset="0"/>
              <a:buChar char="•"/>
            </a:pPr>
            <a:r>
              <a:rPr lang="en-US" dirty="0">
                <a:solidFill>
                  <a:schemeClr val="bg1"/>
                </a:solidFill>
              </a:rPr>
              <a:t>Synthetic Employee IDs</a:t>
            </a:r>
          </a:p>
        </p:txBody>
      </p:sp>
      <p:sp>
        <p:nvSpPr>
          <p:cNvPr id="4" name="Slide Number Placeholder 3">
            <a:extLst>
              <a:ext uri="{FF2B5EF4-FFF2-40B4-BE49-F238E27FC236}">
                <a16:creationId xmlns:a16="http://schemas.microsoft.com/office/drawing/2014/main" id="{22802457-4DA9-42D6-913D-EFB130917A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2943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61486D-79F6-4147-9189-C46256C463AB}"/>
              </a:ext>
            </a:extLst>
          </p:cNvPr>
          <p:cNvPicPr>
            <a:picLocks noChangeAspect="1"/>
          </p:cNvPicPr>
          <p:nvPr/>
        </p:nvPicPr>
        <p:blipFill rotWithShape="1">
          <a:blip r:embed="rId2"/>
          <a:srcRect t="1507"/>
          <a:stretch/>
        </p:blipFill>
        <p:spPr>
          <a:xfrm>
            <a:off x="0" y="2463281"/>
            <a:ext cx="12192000" cy="1961443"/>
          </a:xfrm>
          <a:prstGeom prst="rect">
            <a:avLst/>
          </a:prstGeom>
        </p:spPr>
      </p:pic>
      <p:sp>
        <p:nvSpPr>
          <p:cNvPr id="4" name="TextBox 3">
            <a:extLst>
              <a:ext uri="{FF2B5EF4-FFF2-40B4-BE49-F238E27FC236}">
                <a16:creationId xmlns:a16="http://schemas.microsoft.com/office/drawing/2014/main" id="{9F304DB5-BF2B-4C87-B7DB-95B160EED45D}"/>
              </a:ext>
            </a:extLst>
          </p:cNvPr>
          <p:cNvSpPr txBox="1"/>
          <p:nvPr/>
        </p:nvSpPr>
        <p:spPr>
          <a:xfrm>
            <a:off x="4353886" y="721453"/>
            <a:ext cx="3619902" cy="523220"/>
          </a:xfrm>
          <a:prstGeom prst="rect">
            <a:avLst/>
          </a:prstGeom>
          <a:noFill/>
        </p:spPr>
        <p:txBody>
          <a:bodyPr wrap="none" rtlCol="0">
            <a:spAutoFit/>
          </a:bodyPr>
          <a:lstStyle/>
          <a:p>
            <a:r>
              <a:rPr lang="en-US" sz="2800" dirty="0">
                <a:latin typeface="Century Gothic" panose="020B0502020202020204" pitchFamily="34" charset="0"/>
              </a:rPr>
              <a:t>FORM 990-EZ Part IV</a:t>
            </a:r>
          </a:p>
        </p:txBody>
      </p:sp>
      <p:sp>
        <p:nvSpPr>
          <p:cNvPr id="5" name="TextBox 4">
            <a:extLst>
              <a:ext uri="{FF2B5EF4-FFF2-40B4-BE49-F238E27FC236}">
                <a16:creationId xmlns:a16="http://schemas.microsoft.com/office/drawing/2014/main" id="{452071C6-10D8-4532-AA28-B2A8F114E1E7}"/>
              </a:ext>
            </a:extLst>
          </p:cNvPr>
          <p:cNvSpPr txBox="1"/>
          <p:nvPr/>
        </p:nvSpPr>
        <p:spPr>
          <a:xfrm>
            <a:off x="4559359" y="1515423"/>
            <a:ext cx="3073281" cy="338554"/>
          </a:xfrm>
          <a:prstGeom prst="rect">
            <a:avLst/>
          </a:prstGeom>
          <a:noFill/>
        </p:spPr>
        <p:txBody>
          <a:bodyPr wrap="square" rtlCol="0">
            <a:spAutoFit/>
          </a:bodyPr>
          <a:lstStyle/>
          <a:p>
            <a:pPr algn="ctr"/>
            <a:r>
              <a:rPr lang="en-US" sz="1600" dirty="0">
                <a:solidFill>
                  <a:schemeClr val="accent2">
                    <a:lumMod val="75000"/>
                  </a:schemeClr>
                </a:solidFill>
                <a:latin typeface="Century Gothic" panose="020B0502020202020204" pitchFamily="34" charset="0"/>
              </a:rPr>
              <a:t>Limited fields for 990-EZ filers</a:t>
            </a:r>
          </a:p>
        </p:txBody>
      </p:sp>
    </p:spTree>
    <p:extLst>
      <p:ext uri="{BB962C8B-B14F-4D97-AF65-F5344CB8AC3E}">
        <p14:creationId xmlns:p14="http://schemas.microsoft.com/office/powerpoint/2010/main" val="2474384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AE9C857-2954-46DB-AB30-C420516FFCEE}"/>
              </a:ext>
            </a:extLst>
          </p:cNvPr>
          <p:cNvGrpSpPr/>
          <p:nvPr/>
        </p:nvGrpSpPr>
        <p:grpSpPr>
          <a:xfrm>
            <a:off x="65314" y="130629"/>
            <a:ext cx="11915192" cy="6559420"/>
            <a:chOff x="65314" y="130629"/>
            <a:chExt cx="11915192" cy="6559420"/>
          </a:xfrm>
        </p:grpSpPr>
        <p:sp>
          <p:nvSpPr>
            <p:cNvPr id="18" name="Rectangle 17">
              <a:extLst>
                <a:ext uri="{FF2B5EF4-FFF2-40B4-BE49-F238E27FC236}">
                  <a16:creationId xmlns:a16="http://schemas.microsoft.com/office/drawing/2014/main" id="{5BC07B44-6A2A-4314-95BB-EA58E41E0BAB}"/>
                </a:ext>
              </a:extLst>
            </p:cNvPr>
            <p:cNvSpPr/>
            <p:nvPr/>
          </p:nvSpPr>
          <p:spPr>
            <a:xfrm>
              <a:off x="65314" y="130629"/>
              <a:ext cx="11915192" cy="65594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2C0A0E50-44A7-4BB6-AF2F-A24250A4F479}"/>
                </a:ext>
              </a:extLst>
            </p:cNvPr>
            <p:cNvGrpSpPr/>
            <p:nvPr/>
          </p:nvGrpSpPr>
          <p:grpSpPr>
            <a:xfrm>
              <a:off x="3059613" y="2034053"/>
              <a:ext cx="5553512" cy="2159650"/>
              <a:chOff x="2944536" y="1856772"/>
              <a:chExt cx="5553512" cy="2159650"/>
            </a:xfrm>
          </p:grpSpPr>
          <p:cxnSp>
            <p:nvCxnSpPr>
              <p:cNvPr id="3" name="Straight Arrow Connector 2">
                <a:extLst>
                  <a:ext uri="{FF2B5EF4-FFF2-40B4-BE49-F238E27FC236}">
                    <a16:creationId xmlns:a16="http://schemas.microsoft.com/office/drawing/2014/main" id="{61CAA582-6CAA-4435-90E7-B9380AB05DB3}"/>
                  </a:ext>
                </a:extLst>
              </p:cNvPr>
              <p:cNvCxnSpPr/>
              <p:nvPr/>
            </p:nvCxnSpPr>
            <p:spPr>
              <a:xfrm>
                <a:off x="2944536" y="3305262"/>
                <a:ext cx="55535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6A50B781-96AD-4F36-9213-0996C9370A51}"/>
                  </a:ext>
                </a:extLst>
              </p:cNvPr>
              <p:cNvSpPr/>
              <p:nvPr/>
            </p:nvSpPr>
            <p:spPr>
              <a:xfrm>
                <a:off x="7593239" y="3233940"/>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78B8AE4-E73C-4204-967A-FA7183D3BCED}"/>
                  </a:ext>
                </a:extLst>
              </p:cNvPr>
              <p:cNvSpPr txBox="1"/>
              <p:nvPr/>
            </p:nvSpPr>
            <p:spPr>
              <a:xfrm>
                <a:off x="2985182" y="2195326"/>
                <a:ext cx="1359668" cy="738664"/>
              </a:xfrm>
              <a:prstGeom prst="rect">
                <a:avLst/>
              </a:prstGeom>
              <a:noFill/>
            </p:spPr>
            <p:txBody>
              <a:bodyPr wrap="none" rtlCol="0">
                <a:spAutoFit/>
              </a:bodyPr>
              <a:lstStyle/>
              <a:p>
                <a:pPr algn="ctr"/>
                <a:r>
                  <a:rPr lang="en-US" sz="1400" dirty="0">
                    <a:latin typeface="Century Gothic" panose="020B0502020202020204" pitchFamily="34" charset="0"/>
                  </a:rPr>
                  <a:t>start of every </a:t>
                </a:r>
                <a:br>
                  <a:rPr lang="en-US" sz="1400" dirty="0">
                    <a:latin typeface="Century Gothic" panose="020B0502020202020204" pitchFamily="34" charset="0"/>
                  </a:rPr>
                </a:br>
                <a:r>
                  <a:rPr lang="en-US" sz="1400" dirty="0">
                    <a:latin typeface="Century Gothic" panose="020B0502020202020204" pitchFamily="34" charset="0"/>
                  </a:rPr>
                  <a:t>research </a:t>
                </a:r>
                <a:br>
                  <a:rPr lang="en-US" sz="1400" dirty="0">
                    <a:latin typeface="Century Gothic" panose="020B0502020202020204" pitchFamily="34" charset="0"/>
                  </a:rPr>
                </a:br>
                <a:r>
                  <a:rPr lang="en-US" sz="1400" dirty="0">
                    <a:latin typeface="Century Gothic" panose="020B0502020202020204" pitchFamily="34" charset="0"/>
                  </a:rPr>
                  <a:t>project</a:t>
                </a:r>
              </a:p>
            </p:txBody>
          </p:sp>
          <p:cxnSp>
            <p:nvCxnSpPr>
              <p:cNvPr id="9" name="Straight Connector 8">
                <a:extLst>
                  <a:ext uri="{FF2B5EF4-FFF2-40B4-BE49-F238E27FC236}">
                    <a16:creationId xmlns:a16="http://schemas.microsoft.com/office/drawing/2014/main" id="{8CD03A82-B369-4553-A75F-848856B6390A}"/>
                  </a:ext>
                </a:extLst>
              </p:cNvPr>
              <p:cNvCxnSpPr/>
              <p:nvPr/>
            </p:nvCxnSpPr>
            <p:spPr>
              <a:xfrm>
                <a:off x="6439239" y="3162650"/>
                <a:ext cx="0" cy="266350"/>
              </a:xfrm>
              <a:prstGeom prst="lin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572E6C4-7388-4063-BF84-DA2E54C3604F}"/>
                  </a:ext>
                </a:extLst>
              </p:cNvPr>
              <p:cNvSpPr txBox="1"/>
              <p:nvPr/>
            </p:nvSpPr>
            <p:spPr>
              <a:xfrm>
                <a:off x="7036571" y="2368551"/>
                <a:ext cx="1281120" cy="707886"/>
              </a:xfrm>
              <a:prstGeom prst="rect">
                <a:avLst/>
              </a:prstGeom>
              <a:noFill/>
            </p:spPr>
            <p:txBody>
              <a:bodyPr wrap="none" rtlCol="0">
                <a:spAutoFit/>
              </a:bodyPr>
              <a:lstStyle/>
              <a:p>
                <a:pPr algn="ctr"/>
                <a:r>
                  <a:rPr lang="en-US" sz="2000" dirty="0">
                    <a:latin typeface="Century Gothic" panose="020B0502020202020204" pitchFamily="34" charset="0"/>
                  </a:rPr>
                  <a:t>YOU ARE</a:t>
                </a:r>
                <a:br>
                  <a:rPr lang="en-US" sz="2000" dirty="0">
                    <a:latin typeface="Century Gothic" panose="020B0502020202020204" pitchFamily="34" charset="0"/>
                  </a:rPr>
                </a:br>
                <a:r>
                  <a:rPr lang="en-US" sz="2000" dirty="0">
                    <a:latin typeface="Century Gothic" panose="020B0502020202020204" pitchFamily="34" charset="0"/>
                  </a:rPr>
                  <a:t>HERE</a:t>
                </a:r>
              </a:p>
            </p:txBody>
          </p:sp>
          <p:sp>
            <p:nvSpPr>
              <p:cNvPr id="11" name="TextBox 10">
                <a:extLst>
                  <a:ext uri="{FF2B5EF4-FFF2-40B4-BE49-F238E27FC236}">
                    <a16:creationId xmlns:a16="http://schemas.microsoft.com/office/drawing/2014/main" id="{A97401EC-2C31-44DF-A552-734AD6FA385D}"/>
                  </a:ext>
                </a:extLst>
              </p:cNvPr>
              <p:cNvSpPr txBox="1"/>
              <p:nvPr/>
            </p:nvSpPr>
            <p:spPr>
              <a:xfrm>
                <a:off x="5900469" y="3431647"/>
                <a:ext cx="1077538" cy="584775"/>
              </a:xfrm>
              <a:prstGeom prst="rect">
                <a:avLst/>
              </a:prstGeom>
              <a:noFill/>
            </p:spPr>
            <p:txBody>
              <a:bodyPr wrap="none" rtlCol="0">
                <a:spAutoFit/>
              </a:bodyPr>
              <a:lstStyle/>
              <a:p>
                <a:pPr algn="ctr"/>
                <a:r>
                  <a:rPr lang="en-US" sz="1600" dirty="0">
                    <a:solidFill>
                      <a:schemeClr val="accent2">
                        <a:lumMod val="75000"/>
                      </a:schemeClr>
                    </a:solidFill>
                    <a:latin typeface="Century Gothic" panose="020B0502020202020204" pitchFamily="34" charset="0"/>
                  </a:rPr>
                  <a:t>point of </a:t>
                </a:r>
              </a:p>
              <a:p>
                <a:pPr algn="ctr"/>
                <a:r>
                  <a:rPr lang="en-US" sz="1600" dirty="0">
                    <a:solidFill>
                      <a:schemeClr val="accent2">
                        <a:lumMod val="75000"/>
                      </a:schemeClr>
                    </a:solidFill>
                    <a:latin typeface="Century Gothic" panose="020B0502020202020204" pitchFamily="34" charset="0"/>
                  </a:rPr>
                  <a:t>no return</a:t>
                </a:r>
              </a:p>
            </p:txBody>
          </p:sp>
          <p:cxnSp>
            <p:nvCxnSpPr>
              <p:cNvPr id="13" name="Straight Connector 12">
                <a:extLst>
                  <a:ext uri="{FF2B5EF4-FFF2-40B4-BE49-F238E27FC236}">
                    <a16:creationId xmlns:a16="http://schemas.microsoft.com/office/drawing/2014/main" id="{244ECE98-55C4-4EC4-978A-67018D29D7CB}"/>
                  </a:ext>
                </a:extLst>
              </p:cNvPr>
              <p:cNvCxnSpPr/>
              <p:nvPr/>
            </p:nvCxnSpPr>
            <p:spPr>
              <a:xfrm>
                <a:off x="3665016" y="3150470"/>
                <a:ext cx="0" cy="26635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33B3862-B16E-45A4-AE81-FA8F2DFBA811}"/>
                  </a:ext>
                </a:extLst>
              </p:cNvPr>
              <p:cNvSpPr txBox="1"/>
              <p:nvPr/>
            </p:nvSpPr>
            <p:spPr>
              <a:xfrm>
                <a:off x="4629924" y="1856772"/>
                <a:ext cx="1168141" cy="1077218"/>
              </a:xfrm>
              <a:prstGeom prst="rect">
                <a:avLst/>
              </a:prstGeom>
              <a:noFill/>
            </p:spPr>
            <p:txBody>
              <a:bodyPr wrap="none" rtlCol="0">
                <a:spAutoFit/>
              </a:bodyPr>
              <a:lstStyle/>
              <a:p>
                <a:pPr algn="ctr"/>
                <a:r>
                  <a:rPr lang="en-US" sz="1600" dirty="0">
                    <a:latin typeface="+mj-lt"/>
                  </a:rPr>
                  <a:t>ran out of </a:t>
                </a:r>
              </a:p>
              <a:p>
                <a:pPr algn="ctr"/>
                <a:r>
                  <a:rPr lang="en-US" sz="1600" dirty="0">
                    <a:latin typeface="+mj-lt"/>
                  </a:rPr>
                  <a:t>legitimate </a:t>
                </a:r>
              </a:p>
              <a:p>
                <a:pPr algn="ctr"/>
                <a:r>
                  <a:rPr lang="en-US" sz="1600" dirty="0">
                    <a:latin typeface="+mj-lt"/>
                  </a:rPr>
                  <a:t>ideas and </a:t>
                </a:r>
              </a:p>
              <a:p>
                <a:pPr algn="ctr"/>
                <a:r>
                  <a:rPr lang="en-US" sz="1600" dirty="0">
                    <a:latin typeface="+mj-lt"/>
                  </a:rPr>
                  <a:t>useful tricks</a:t>
                </a:r>
              </a:p>
            </p:txBody>
          </p:sp>
          <p:cxnSp>
            <p:nvCxnSpPr>
              <p:cNvPr id="16" name="Straight Connector 15">
                <a:extLst>
                  <a:ext uri="{FF2B5EF4-FFF2-40B4-BE49-F238E27FC236}">
                    <a16:creationId xmlns:a16="http://schemas.microsoft.com/office/drawing/2014/main" id="{626C3F50-0E2C-4C83-842D-CBD8ED5FDF02}"/>
                  </a:ext>
                </a:extLst>
              </p:cNvPr>
              <p:cNvCxnSpPr/>
              <p:nvPr/>
            </p:nvCxnSpPr>
            <p:spPr>
              <a:xfrm>
                <a:off x="5285703" y="3150470"/>
                <a:ext cx="0" cy="26635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07672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7AD00086-8D54-43C3-AA13-B80A9A77A06E}"/>
              </a:ext>
            </a:extLst>
          </p:cNvPr>
          <p:cNvPicPr/>
          <p:nvPr/>
        </p:nvPicPr>
        <p:blipFill>
          <a:blip r:embed="rId2">
            <a:extLst>
              <a:ext uri="{28A0092B-C50C-407E-A947-70E740481C1C}">
                <a14:useLocalDpi xmlns:a14="http://schemas.microsoft.com/office/drawing/2010/main" val="0"/>
              </a:ext>
            </a:extLst>
          </a:blip>
          <a:stretch>
            <a:fillRect/>
          </a:stretch>
        </p:blipFill>
        <p:spPr>
          <a:xfrm>
            <a:off x="4359176" y="511006"/>
            <a:ext cx="3602956" cy="2951870"/>
          </a:xfrm>
          <a:prstGeom prst="rect">
            <a:avLst/>
          </a:prstGeom>
        </p:spPr>
      </p:pic>
      <p:pic>
        <p:nvPicPr>
          <p:cNvPr id="1026" name="Picture 2" descr="https://nonprofit-open-data-collective.github.io/assets/posts/logos.png">
            <a:extLst>
              <a:ext uri="{FF2B5EF4-FFF2-40B4-BE49-F238E27FC236}">
                <a16:creationId xmlns:a16="http://schemas.microsoft.com/office/drawing/2014/main" id="{CAE2CB78-68E5-41F3-94B5-3396FA2F4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533" y="4052226"/>
            <a:ext cx="5788241" cy="1908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89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C521CA-4823-4401-854C-DDAF2259C8DA}"/>
              </a:ext>
            </a:extLst>
          </p:cNvPr>
          <p:cNvPicPr>
            <a:picLocks noChangeAspect="1"/>
          </p:cNvPicPr>
          <p:nvPr/>
        </p:nvPicPr>
        <p:blipFill>
          <a:blip r:embed="rId2"/>
          <a:stretch>
            <a:fillRect/>
          </a:stretch>
        </p:blipFill>
        <p:spPr>
          <a:xfrm>
            <a:off x="0" y="1612833"/>
            <a:ext cx="12192000" cy="2277450"/>
          </a:xfrm>
          <a:prstGeom prst="rect">
            <a:avLst/>
          </a:prstGeom>
        </p:spPr>
      </p:pic>
      <p:sp>
        <p:nvSpPr>
          <p:cNvPr id="4" name="TextBox 3">
            <a:extLst>
              <a:ext uri="{FF2B5EF4-FFF2-40B4-BE49-F238E27FC236}">
                <a16:creationId xmlns:a16="http://schemas.microsoft.com/office/drawing/2014/main" id="{4956C409-759F-45D9-954A-DA3BDF76366E}"/>
              </a:ext>
            </a:extLst>
          </p:cNvPr>
          <p:cNvSpPr txBox="1"/>
          <p:nvPr/>
        </p:nvSpPr>
        <p:spPr>
          <a:xfrm>
            <a:off x="4353886" y="721453"/>
            <a:ext cx="4048737" cy="523220"/>
          </a:xfrm>
          <a:prstGeom prst="rect">
            <a:avLst/>
          </a:prstGeom>
          <a:noFill/>
        </p:spPr>
        <p:txBody>
          <a:bodyPr wrap="none" rtlCol="0">
            <a:spAutoFit/>
          </a:bodyPr>
          <a:lstStyle/>
          <a:p>
            <a:r>
              <a:rPr lang="en-US" sz="2800" dirty="0">
                <a:latin typeface="Century Gothic" panose="020B0502020202020204" pitchFamily="34" charset="0"/>
              </a:rPr>
              <a:t>FORM 990 SCHEDULE J</a:t>
            </a:r>
          </a:p>
        </p:txBody>
      </p:sp>
      <p:pic>
        <p:nvPicPr>
          <p:cNvPr id="6" name="Picture 5">
            <a:extLst>
              <a:ext uri="{FF2B5EF4-FFF2-40B4-BE49-F238E27FC236}">
                <a16:creationId xmlns:a16="http://schemas.microsoft.com/office/drawing/2014/main" id="{CEE846DD-04AA-4378-9EDB-53DBD2144F10}"/>
              </a:ext>
            </a:extLst>
          </p:cNvPr>
          <p:cNvPicPr>
            <a:picLocks noChangeAspect="1"/>
          </p:cNvPicPr>
          <p:nvPr/>
        </p:nvPicPr>
        <p:blipFill>
          <a:blip r:embed="rId3"/>
          <a:stretch>
            <a:fillRect/>
          </a:stretch>
        </p:blipFill>
        <p:spPr>
          <a:xfrm>
            <a:off x="1696130" y="4298222"/>
            <a:ext cx="10106025" cy="1838325"/>
          </a:xfrm>
          <a:prstGeom prst="rect">
            <a:avLst/>
          </a:prstGeom>
        </p:spPr>
      </p:pic>
      <p:sp>
        <p:nvSpPr>
          <p:cNvPr id="7" name="TextBox 6">
            <a:extLst>
              <a:ext uri="{FF2B5EF4-FFF2-40B4-BE49-F238E27FC236}">
                <a16:creationId xmlns:a16="http://schemas.microsoft.com/office/drawing/2014/main" id="{3DE6927A-BDD4-4873-9685-63D06FBFA767}"/>
              </a:ext>
            </a:extLst>
          </p:cNvPr>
          <p:cNvSpPr txBox="1"/>
          <p:nvPr/>
        </p:nvSpPr>
        <p:spPr>
          <a:xfrm>
            <a:off x="-402831" y="4801885"/>
            <a:ext cx="2723683" cy="830997"/>
          </a:xfrm>
          <a:prstGeom prst="rect">
            <a:avLst/>
          </a:prstGeom>
          <a:noFill/>
        </p:spPr>
        <p:txBody>
          <a:bodyPr wrap="square" rtlCol="0">
            <a:spAutoFit/>
          </a:bodyPr>
          <a:lstStyle/>
          <a:p>
            <a:pPr algn="ctr"/>
            <a:r>
              <a:rPr lang="en-US" sz="1600" dirty="0">
                <a:solidFill>
                  <a:schemeClr val="accent2">
                    <a:lumMod val="75000"/>
                  </a:schemeClr>
                </a:solidFill>
                <a:latin typeface="Century Gothic" panose="020B0502020202020204" pitchFamily="34" charset="0"/>
              </a:rPr>
              <a:t>From </a:t>
            </a:r>
          </a:p>
          <a:p>
            <a:pPr algn="ctr"/>
            <a:r>
              <a:rPr lang="en-US" sz="1600" dirty="0">
                <a:solidFill>
                  <a:schemeClr val="accent2">
                    <a:lumMod val="75000"/>
                  </a:schemeClr>
                </a:solidFill>
                <a:latin typeface="Century Gothic" panose="020B0502020202020204" pitchFamily="34" charset="0"/>
              </a:rPr>
              <a:t>Form 990 </a:t>
            </a:r>
          </a:p>
          <a:p>
            <a:pPr algn="ctr"/>
            <a:r>
              <a:rPr lang="en-US" sz="1600" dirty="0">
                <a:solidFill>
                  <a:schemeClr val="accent2">
                    <a:lumMod val="75000"/>
                  </a:schemeClr>
                </a:solidFill>
                <a:latin typeface="Century Gothic" panose="020B0502020202020204" pitchFamily="34" charset="0"/>
              </a:rPr>
              <a:t>Part VII:</a:t>
            </a:r>
          </a:p>
        </p:txBody>
      </p:sp>
    </p:spTree>
    <p:extLst>
      <p:ext uri="{BB962C8B-B14F-4D97-AF65-F5344CB8AC3E}">
        <p14:creationId xmlns:p14="http://schemas.microsoft.com/office/powerpoint/2010/main" val="134378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1A6B-0DE7-48B3-A7F5-ECD2E6F69A95}"/>
              </a:ext>
            </a:extLst>
          </p:cNvPr>
          <p:cNvSpPr>
            <a:spLocks noGrp="1"/>
          </p:cNvSpPr>
          <p:nvPr>
            <p:ph type="title"/>
          </p:nvPr>
        </p:nvSpPr>
        <p:spPr/>
        <p:txBody>
          <a:bodyPr>
            <a:normAutofit/>
          </a:bodyPr>
          <a:lstStyle/>
          <a:p>
            <a:r>
              <a:rPr lang="en-US" sz="4800" dirty="0">
                <a:solidFill>
                  <a:schemeClr val="bg1"/>
                </a:solidFill>
              </a:rPr>
              <a:t>Development of a Custom Title Taxonomy and Recoding Process</a:t>
            </a:r>
          </a:p>
        </p:txBody>
      </p:sp>
      <p:sp>
        <p:nvSpPr>
          <p:cNvPr id="3" name="Text Placeholder 2">
            <a:extLst>
              <a:ext uri="{FF2B5EF4-FFF2-40B4-BE49-F238E27FC236}">
                <a16:creationId xmlns:a16="http://schemas.microsoft.com/office/drawing/2014/main" id="{C96E8882-3CD5-4EC8-AD5F-029FCAB81D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802457-4DA9-42D6-913D-EFB130917A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5998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852612"/>
            <a:ext cx="10820400" cy="3152775"/>
          </a:xfrm>
          <a:prstGeom prst="rect">
            <a:avLst/>
          </a:prstGeom>
        </p:spPr>
      </p:pic>
      <p:sp>
        <p:nvSpPr>
          <p:cNvPr id="3" name="TextBox 2">
            <a:extLst>
              <a:ext uri="{FF2B5EF4-FFF2-40B4-BE49-F238E27FC236}">
                <a16:creationId xmlns:a16="http://schemas.microsoft.com/office/drawing/2014/main" id="{F73A3B1A-2CAF-429F-9BB5-CCC8BE0706C0}"/>
              </a:ext>
            </a:extLst>
          </p:cNvPr>
          <p:cNvSpPr txBox="1"/>
          <p:nvPr/>
        </p:nvSpPr>
        <p:spPr>
          <a:xfrm>
            <a:off x="4353886" y="721453"/>
            <a:ext cx="3988592" cy="523220"/>
          </a:xfrm>
          <a:prstGeom prst="rect">
            <a:avLst/>
          </a:prstGeom>
          <a:noFill/>
        </p:spPr>
        <p:txBody>
          <a:bodyPr wrap="none" rtlCol="0">
            <a:spAutoFit/>
          </a:bodyPr>
          <a:lstStyle/>
          <a:p>
            <a:r>
              <a:rPr lang="en-US" sz="2800" dirty="0">
                <a:latin typeface="Century Gothic" panose="020B0502020202020204" pitchFamily="34" charset="0"/>
              </a:rPr>
              <a:t>FORM 990(PC) Part VII</a:t>
            </a:r>
          </a:p>
        </p:txBody>
      </p:sp>
    </p:spTree>
    <p:extLst>
      <p:ext uri="{BB962C8B-B14F-4D97-AF65-F5344CB8AC3E}">
        <p14:creationId xmlns:p14="http://schemas.microsoft.com/office/powerpoint/2010/main" val="308681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7268" y="1186995"/>
            <a:ext cx="9545216" cy="5262979"/>
          </a:xfrm>
          <a:prstGeom prst="rect">
            <a:avLst/>
          </a:prstGeom>
        </p:spPr>
        <p:txBody>
          <a:bodyPr wrap="square">
            <a:spAutoFit/>
          </a:bodyPr>
          <a:lstStyle/>
          <a:p>
            <a:r>
              <a:rPr lang="en-US" sz="1600" dirty="0">
                <a:latin typeface="+mj-lt"/>
              </a:rPr>
              <a:t>Complete this table for all persons required to be listed. Report compensation for the </a:t>
            </a:r>
            <a:r>
              <a:rPr lang="en-US" sz="1600" b="1" dirty="0">
                <a:latin typeface="+mj-lt"/>
              </a:rPr>
              <a:t>calendar year </a:t>
            </a:r>
            <a:r>
              <a:rPr lang="en-US" sz="1600" dirty="0">
                <a:latin typeface="+mj-lt"/>
              </a:rPr>
              <a:t>ending with or within the organization’s </a:t>
            </a:r>
            <a:r>
              <a:rPr lang="en-US" sz="1600" b="1" dirty="0">
                <a:latin typeface="+mj-lt"/>
              </a:rPr>
              <a:t>tax year </a:t>
            </a:r>
            <a:r>
              <a:rPr lang="en-US" sz="1600" dirty="0">
                <a:latin typeface="+mj-lt"/>
              </a:rPr>
              <a:t>(tax year = filing year -1 unless December). </a:t>
            </a:r>
          </a:p>
          <a:p>
            <a:endParaRPr lang="en-US" sz="1600" dirty="0">
              <a:latin typeface="+mj-lt"/>
            </a:endParaRPr>
          </a:p>
          <a:p>
            <a:pPr marL="285750" indent="-285750">
              <a:buFont typeface="Arial" panose="020B0604020202020204" pitchFamily="34" charset="0"/>
              <a:buChar char="•"/>
            </a:pPr>
            <a:r>
              <a:rPr lang="en-US" sz="1600" dirty="0">
                <a:latin typeface="+mj-lt"/>
              </a:rPr>
              <a:t>List all of the organization’s </a:t>
            </a:r>
            <a:r>
              <a:rPr lang="en-US" sz="1600" b="1" dirty="0">
                <a:latin typeface="+mj-lt"/>
              </a:rPr>
              <a:t>current officers, directors, trustees </a:t>
            </a:r>
            <a:r>
              <a:rPr lang="en-US" sz="1600" dirty="0">
                <a:latin typeface="+mj-lt"/>
              </a:rPr>
              <a:t>(whether individuals or organizations), regardless of amount of compensation. Enter -0- in columns (D), (E), and (F) if no compensation was paid. </a:t>
            </a:r>
            <a:br>
              <a:rPr lang="en-US" sz="1600" dirty="0">
                <a:latin typeface="+mj-lt"/>
              </a:rPr>
            </a:br>
            <a:endParaRPr lang="en-US" sz="1600" dirty="0">
              <a:latin typeface="+mj-lt"/>
            </a:endParaRPr>
          </a:p>
          <a:p>
            <a:pPr marL="285750" indent="-285750">
              <a:buFont typeface="Arial" panose="020B0604020202020204" pitchFamily="34" charset="0"/>
              <a:buChar char="•"/>
            </a:pPr>
            <a:r>
              <a:rPr lang="en-US" sz="1600" dirty="0">
                <a:latin typeface="+mj-lt"/>
              </a:rPr>
              <a:t>List all of the organization’s current </a:t>
            </a:r>
            <a:r>
              <a:rPr lang="en-US" sz="1600" b="1" dirty="0">
                <a:latin typeface="+mj-lt"/>
              </a:rPr>
              <a:t>key employees</a:t>
            </a:r>
            <a:r>
              <a:rPr lang="en-US" sz="1600" dirty="0">
                <a:latin typeface="+mj-lt"/>
              </a:rPr>
              <a:t>, if any. See instructions for definition of “key employee.” </a:t>
            </a:r>
            <a:br>
              <a:rPr lang="en-US" sz="1600" dirty="0">
                <a:latin typeface="+mj-lt"/>
              </a:rPr>
            </a:br>
            <a:endParaRPr lang="en-US" sz="1600" dirty="0">
              <a:latin typeface="+mj-lt"/>
            </a:endParaRPr>
          </a:p>
          <a:p>
            <a:pPr marL="285750" indent="-285750">
              <a:buFont typeface="Arial" panose="020B0604020202020204" pitchFamily="34" charset="0"/>
              <a:buChar char="•"/>
            </a:pPr>
            <a:r>
              <a:rPr lang="en-US" sz="1600" dirty="0">
                <a:latin typeface="+mj-lt"/>
              </a:rPr>
              <a:t>List the organization’s </a:t>
            </a:r>
            <a:r>
              <a:rPr lang="en-US" sz="1600" b="1" dirty="0">
                <a:latin typeface="+mj-lt"/>
              </a:rPr>
              <a:t>five current highest compensated employees </a:t>
            </a:r>
            <a:r>
              <a:rPr lang="en-US" sz="1600" dirty="0">
                <a:latin typeface="+mj-lt"/>
              </a:rPr>
              <a:t>(other than an officer, director, trustee, or key employee) who </a:t>
            </a:r>
            <a:r>
              <a:rPr lang="en-US" sz="1600" b="1" dirty="0">
                <a:latin typeface="+mj-lt"/>
              </a:rPr>
              <a:t>received reportable compensation of more than $100,000</a:t>
            </a:r>
            <a:r>
              <a:rPr lang="en-US" sz="1600" dirty="0">
                <a:latin typeface="+mj-lt"/>
              </a:rPr>
              <a:t> from the organization and any </a:t>
            </a:r>
            <a:r>
              <a:rPr lang="en-US" sz="1600" b="1" dirty="0">
                <a:latin typeface="+mj-lt"/>
              </a:rPr>
              <a:t>related organizations </a:t>
            </a:r>
            <a:r>
              <a:rPr lang="en-US" sz="1600" dirty="0">
                <a:latin typeface="+mj-lt"/>
              </a:rPr>
              <a:t>(Box 5 of Form W-2 and/or Box 7 of Form 1099-MISC). </a:t>
            </a:r>
            <a:br>
              <a:rPr lang="en-US" sz="1600" dirty="0">
                <a:latin typeface="+mj-lt"/>
              </a:rPr>
            </a:br>
            <a:endParaRPr lang="en-US" sz="1600" dirty="0">
              <a:latin typeface="+mj-lt"/>
            </a:endParaRPr>
          </a:p>
          <a:p>
            <a:pPr marL="285750" indent="-285750">
              <a:buFont typeface="Arial" panose="020B0604020202020204" pitchFamily="34" charset="0"/>
              <a:buChar char="•"/>
            </a:pPr>
            <a:r>
              <a:rPr lang="en-US" sz="1600" dirty="0">
                <a:latin typeface="+mj-lt"/>
              </a:rPr>
              <a:t>List all of the organization’s </a:t>
            </a:r>
            <a:r>
              <a:rPr lang="en-US" sz="1600" b="1" dirty="0">
                <a:latin typeface="+mj-lt"/>
              </a:rPr>
              <a:t>former officers, key employees, and highest compensated employees who received more than $100,000 of reportable compensation </a:t>
            </a:r>
            <a:r>
              <a:rPr lang="en-US" sz="1600" dirty="0">
                <a:latin typeface="+mj-lt"/>
              </a:rPr>
              <a:t>from the organization and any </a:t>
            </a:r>
            <a:r>
              <a:rPr lang="en-US" sz="1600" b="1" dirty="0">
                <a:latin typeface="+mj-lt"/>
              </a:rPr>
              <a:t>related organizations</a:t>
            </a:r>
            <a:r>
              <a:rPr lang="en-US" sz="1600" dirty="0">
                <a:latin typeface="+mj-lt"/>
              </a:rPr>
              <a:t>. </a:t>
            </a:r>
            <a:br>
              <a:rPr lang="en-US" sz="1600" dirty="0">
                <a:latin typeface="+mj-lt"/>
              </a:rPr>
            </a:br>
            <a:endParaRPr lang="en-US" sz="1600" dirty="0">
              <a:latin typeface="+mj-lt"/>
            </a:endParaRPr>
          </a:p>
          <a:p>
            <a:pPr marL="285750" indent="-285750">
              <a:buFont typeface="Arial" panose="020B0604020202020204" pitchFamily="34" charset="0"/>
              <a:buChar char="•"/>
            </a:pPr>
            <a:r>
              <a:rPr lang="en-US" sz="1600" dirty="0">
                <a:latin typeface="+mj-lt"/>
              </a:rPr>
              <a:t>List all of the organization’s </a:t>
            </a:r>
            <a:r>
              <a:rPr lang="en-US" sz="1600" b="1" dirty="0">
                <a:latin typeface="+mj-lt"/>
              </a:rPr>
              <a:t>former directors or trustees that received, in the capacity as a former director or trustee of the organization, more than $10,000 of reportable compensation </a:t>
            </a:r>
            <a:r>
              <a:rPr lang="en-US" sz="1600" dirty="0">
                <a:latin typeface="+mj-lt"/>
              </a:rPr>
              <a:t>from the organization and any related organizations. </a:t>
            </a:r>
          </a:p>
          <a:p>
            <a:endParaRPr lang="en-US" sz="1600" dirty="0">
              <a:latin typeface="+mj-lt"/>
            </a:endParaRPr>
          </a:p>
          <a:p>
            <a:r>
              <a:rPr lang="en-US" sz="1600" b="1" dirty="0">
                <a:latin typeface="+mj-lt"/>
              </a:rPr>
              <a:t>List persons in the following order: </a:t>
            </a:r>
            <a:r>
              <a:rPr lang="en-US" sz="1600" dirty="0">
                <a:latin typeface="+mj-lt"/>
              </a:rPr>
              <a:t>individual trustees or directors; institutional trustees; officers; key employees; highest compensated employees; and former such persons</a:t>
            </a:r>
          </a:p>
        </p:txBody>
      </p:sp>
      <p:sp>
        <p:nvSpPr>
          <p:cNvPr id="3" name="TextBox 2">
            <a:extLst>
              <a:ext uri="{FF2B5EF4-FFF2-40B4-BE49-F238E27FC236}">
                <a16:creationId xmlns:a16="http://schemas.microsoft.com/office/drawing/2014/main" id="{37F59D10-0185-4D43-81E3-658CDD82659C}"/>
              </a:ext>
            </a:extLst>
          </p:cNvPr>
          <p:cNvSpPr txBox="1"/>
          <p:nvPr/>
        </p:nvSpPr>
        <p:spPr>
          <a:xfrm>
            <a:off x="1167268" y="525093"/>
            <a:ext cx="6981398" cy="523220"/>
          </a:xfrm>
          <a:prstGeom prst="rect">
            <a:avLst/>
          </a:prstGeom>
          <a:noFill/>
        </p:spPr>
        <p:txBody>
          <a:bodyPr wrap="none" rtlCol="0">
            <a:spAutoFit/>
          </a:bodyPr>
          <a:lstStyle/>
          <a:p>
            <a:r>
              <a:rPr lang="en-US" sz="2800" dirty="0">
                <a:latin typeface="Century Gothic" panose="020B0502020202020204" pitchFamily="34" charset="0"/>
              </a:rPr>
              <a:t>From the 990 INSTRUCTIONS for Part VII: </a:t>
            </a:r>
          </a:p>
        </p:txBody>
      </p:sp>
    </p:spTree>
    <p:extLst>
      <p:ext uri="{BB962C8B-B14F-4D97-AF65-F5344CB8AC3E}">
        <p14:creationId xmlns:p14="http://schemas.microsoft.com/office/powerpoint/2010/main" val="258524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Custom 2">
      <a:dk1>
        <a:srgbClr val="494546"/>
      </a:dk1>
      <a:lt1>
        <a:srgbClr val="FFFFFF"/>
      </a:lt1>
      <a:dk2>
        <a:srgbClr val="1A8ECE"/>
      </a:dk2>
      <a:lt2>
        <a:srgbClr val="FFFFFF"/>
      </a:lt2>
      <a:accent1>
        <a:srgbClr val="169CEC"/>
      </a:accent1>
      <a:accent2>
        <a:srgbClr val="C8C8C8"/>
      </a:accent2>
      <a:accent3>
        <a:srgbClr val="FCB300"/>
      </a:accent3>
      <a:accent4>
        <a:srgbClr val="E50178"/>
      </a:accent4>
      <a:accent5>
        <a:srgbClr val="44AD32"/>
      </a:accent5>
      <a:accent6>
        <a:srgbClr val="D31117"/>
      </a:accent6>
      <a:hlink>
        <a:srgbClr val="169CEC"/>
      </a:hlink>
      <a:folHlink>
        <a:srgbClr val="169CEC"/>
      </a:folHlink>
    </a:clrScheme>
    <a:fontScheme name="Urban">
      <a:majorFont>
        <a:latin typeface="Lato"/>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8355FE9-FAAB-5446-8702-2315DAFC621D}" vid="{BA2ED854-785E-2548-AC2F-EF1190E7FD9D}"/>
    </a:ext>
  </a:extLst>
</a:theme>
</file>

<file path=docProps/app.xml><?xml version="1.0" encoding="utf-8"?>
<Properties xmlns="http://schemas.openxmlformats.org/officeDocument/2006/extended-properties" xmlns:vt="http://schemas.openxmlformats.org/officeDocument/2006/docPropsVTypes">
  <TotalTime>12824</TotalTime>
  <Words>3799</Words>
  <Application>Microsoft Office PowerPoint</Application>
  <PresentationFormat>Widescreen</PresentationFormat>
  <Paragraphs>517</Paragraphs>
  <Slides>51</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51</vt:i4>
      </vt:variant>
    </vt:vector>
  </HeadingPairs>
  <TitlesOfParts>
    <vt:vector size="64" baseType="lpstr">
      <vt:lpstr>Arial</vt:lpstr>
      <vt:lpstr>Calibri</vt:lpstr>
      <vt:lpstr>Calibri Light</vt:lpstr>
      <vt:lpstr>Century Gothic</vt:lpstr>
      <vt:lpstr>Courier New</vt:lpstr>
      <vt:lpstr>Euphemia</vt:lpstr>
      <vt:lpstr>Lato</vt:lpstr>
      <vt:lpstr>SFMono-Regular</vt:lpstr>
      <vt:lpstr>Wingdings</vt:lpstr>
      <vt:lpstr>Office Theme</vt:lpstr>
      <vt:lpstr>2_Office Theme</vt:lpstr>
      <vt:lpstr>1_Office Theme</vt:lpstr>
      <vt:lpstr>3_Office Theme</vt:lpstr>
      <vt:lpstr>NP COMPDAT</vt:lpstr>
      <vt:lpstr>Overview</vt:lpstr>
      <vt:lpstr>PowerPoint Presentation</vt:lpstr>
      <vt:lpstr>PowerPoint Presentation</vt:lpstr>
      <vt:lpstr>PowerPoint Presentation</vt:lpstr>
      <vt:lpstr>PowerPoint Presentation</vt:lpstr>
      <vt:lpstr>Development of a Custom Title Taxonomy and Recoding Process</vt:lpstr>
      <vt:lpstr>PowerPoint Presentation</vt:lpstr>
      <vt:lpstr>PowerPoint Presentation</vt:lpstr>
      <vt:lpstr>Official Positions (990 check-boxes)</vt:lpstr>
      <vt:lpstr>PowerPoint Presentation</vt:lpstr>
      <vt:lpstr>PowerPoint Presentation</vt:lpstr>
      <vt:lpstr>PowerPoint Presentation</vt:lpstr>
      <vt:lpstr>PowerPoint Presentation</vt:lpstr>
      <vt:lpstr>Custom Taxonomy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Management Positions</vt:lpstr>
      <vt:lpstr>Executive Management Role</vt:lpstr>
      <vt:lpstr>Highly-Paid Professional Position</vt:lpstr>
      <vt:lpstr>Sanity Checks</vt:lpstr>
      <vt:lpstr>Names and Gender: </vt:lpstr>
      <vt:lpstr>Form 990 – Part VII: Board &amp; Managers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Summer 2022 Projects [download project descriptions]</vt:lpstr>
      <vt:lpstr>Welcome NCCS Summer 2022 Interns</vt:lpstr>
      <vt:lpstr>Identity Disambiguation</vt:lpstr>
      <vt:lpstr>PowerPoint Presentation</vt:lpstr>
      <vt:lpstr>PowerPoint Presentation</vt:lpstr>
      <vt:lpstr>PowerPoint Presentation</vt:lpstr>
      <vt:lpstr>Open Data By-Products</vt:lpstr>
      <vt:lpstr>PowerPoint Presentation</vt:lpstr>
      <vt:lpstr>PowerPoint Presentation</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35</cp:revision>
  <dcterms:created xsi:type="dcterms:W3CDTF">2019-05-30T18:26:14Z</dcterms:created>
  <dcterms:modified xsi:type="dcterms:W3CDTF">2022-06-10T21:03:43Z</dcterms:modified>
</cp:coreProperties>
</file>