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1" r:id="rId6"/>
    <p:sldId id="258" r:id="rId7"/>
    <p:sldId id="286" r:id="rId8"/>
    <p:sldId id="285" r:id="rId9"/>
    <p:sldId id="263" r:id="rId10"/>
    <p:sldId id="264" r:id="rId11"/>
    <p:sldId id="268" r:id="rId12"/>
    <p:sldId id="265" r:id="rId13"/>
    <p:sldId id="267" r:id="rId14"/>
    <p:sldId id="266" r:id="rId15"/>
    <p:sldId id="269" r:id="rId16"/>
    <p:sldId id="300" r:id="rId17"/>
    <p:sldId id="272" r:id="rId18"/>
    <p:sldId id="270" r:id="rId19"/>
    <p:sldId id="273" r:id="rId20"/>
    <p:sldId id="274" r:id="rId21"/>
    <p:sldId id="275" r:id="rId22"/>
    <p:sldId id="276" r:id="rId23"/>
    <p:sldId id="277" r:id="rId24"/>
    <p:sldId id="279" r:id="rId25"/>
    <p:sldId id="280" r:id="rId26"/>
    <p:sldId id="281" r:id="rId27"/>
    <p:sldId id="278" r:id="rId28"/>
    <p:sldId id="282" r:id="rId29"/>
    <p:sldId id="283" r:id="rId30"/>
    <p:sldId id="284" r:id="rId31"/>
    <p:sldId id="287" r:id="rId32"/>
    <p:sldId id="290" r:id="rId33"/>
    <p:sldId id="288" r:id="rId34"/>
    <p:sldId id="294" r:id="rId35"/>
    <p:sldId id="289" r:id="rId36"/>
    <p:sldId id="292" r:id="rId37"/>
    <p:sldId id="295" r:id="rId38"/>
    <p:sldId id="293" r:id="rId39"/>
    <p:sldId id="296" r:id="rId40"/>
    <p:sldId id="297" r:id="rId41"/>
    <p:sldId id="291"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EF6517-3287-45CA-9D04-141AF04A3E66}"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107332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EF6517-3287-45CA-9D04-141AF04A3E66}"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278026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EF6517-3287-45CA-9D04-141AF04A3E66}"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38407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EF6517-3287-45CA-9D04-141AF04A3E66}"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389338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F6517-3287-45CA-9D04-141AF04A3E66}"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193830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EF6517-3287-45CA-9D04-141AF04A3E66}"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423545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EF6517-3287-45CA-9D04-141AF04A3E66}" type="datetimeFigureOut">
              <a:rPr lang="en-US" smtClean="0"/>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104982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EF6517-3287-45CA-9D04-141AF04A3E66}" type="datetimeFigureOut">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52714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F6517-3287-45CA-9D04-141AF04A3E66}" type="datetimeFigureOut">
              <a:rPr lang="en-US" smtClean="0"/>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267938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EF6517-3287-45CA-9D04-141AF04A3E66}"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294774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EF6517-3287-45CA-9D04-141AF04A3E66}"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9F4D3-0745-4359-9534-E4CD15AA5322}" type="slidenum">
              <a:rPr lang="en-US" smtClean="0"/>
              <a:t>‹#›</a:t>
            </a:fld>
            <a:endParaRPr lang="en-US"/>
          </a:p>
        </p:txBody>
      </p:sp>
    </p:spTree>
    <p:extLst>
      <p:ext uri="{BB962C8B-B14F-4D97-AF65-F5344CB8AC3E}">
        <p14:creationId xmlns:p14="http://schemas.microsoft.com/office/powerpoint/2010/main" val="403952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F6517-3287-45CA-9D04-141AF04A3E66}" type="datetimeFigureOut">
              <a:rPr lang="en-US" smtClean="0"/>
              <a:t>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9F4D3-0745-4359-9534-E4CD15AA5322}" type="slidenum">
              <a:rPr lang="en-US" smtClean="0"/>
              <a:t>‹#›</a:t>
            </a:fld>
            <a:endParaRPr lang="en-US"/>
          </a:p>
        </p:txBody>
      </p:sp>
    </p:spTree>
    <p:extLst>
      <p:ext uri="{BB962C8B-B14F-4D97-AF65-F5344CB8AC3E}">
        <p14:creationId xmlns:p14="http://schemas.microsoft.com/office/powerpoint/2010/main" val="4125888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373724" y="4994859"/>
            <a:ext cx="2021707" cy="584775"/>
          </a:xfrm>
          <a:prstGeom prst="rect">
            <a:avLst/>
          </a:prstGeom>
          <a:noFill/>
        </p:spPr>
        <p:txBody>
          <a:bodyPr wrap="none" rtlCol="0">
            <a:spAutoFit/>
          </a:bodyPr>
          <a:lstStyle/>
          <a:p>
            <a:r>
              <a:rPr lang="en-US" sz="3200" b="1" i="1" dirty="0">
                <a:solidFill>
                  <a:schemeClr val="bg1"/>
                </a:solidFill>
                <a:latin typeface="Book Antiqua" panose="02040602050305030304" pitchFamily="18" charset="0"/>
                <a:cs typeface="CordiaUPC" panose="020B0304020202020204" pitchFamily="34" charset="-34"/>
              </a:rPr>
              <a:t>Jesse Lecy</a:t>
            </a:r>
          </a:p>
        </p:txBody>
      </p:sp>
      <p:sp>
        <p:nvSpPr>
          <p:cNvPr id="4" name="TextBox 3"/>
          <p:cNvSpPr txBox="1"/>
          <p:nvPr/>
        </p:nvSpPr>
        <p:spPr>
          <a:xfrm>
            <a:off x="1841514" y="1391592"/>
            <a:ext cx="8257197"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String Processing</a:t>
            </a:r>
          </a:p>
        </p:txBody>
      </p:sp>
      <p:sp>
        <p:nvSpPr>
          <p:cNvPr id="3" name="Rectangle 2"/>
          <p:cNvSpPr/>
          <p:nvPr/>
        </p:nvSpPr>
        <p:spPr>
          <a:xfrm>
            <a:off x="3304109" y="2963034"/>
            <a:ext cx="5604418" cy="707886"/>
          </a:xfrm>
          <a:prstGeom prst="rect">
            <a:avLst/>
          </a:prstGeom>
        </p:spPr>
        <p:txBody>
          <a:bodyPr wrap="none">
            <a:spAutoFit/>
          </a:bodyPr>
          <a:lstStyle/>
          <a:p>
            <a:pPr algn="ctr"/>
            <a:r>
              <a:rPr lang="en-US" sz="4000" b="1" i="1" dirty="0">
                <a:solidFill>
                  <a:schemeClr val="bg2">
                    <a:lumMod val="90000"/>
                  </a:schemeClr>
                </a:solidFill>
                <a:latin typeface="Book Antiqua" panose="02040602050305030304" pitchFamily="18" charset="0"/>
                <a:cs typeface="CordiaUPC" panose="020B0304020202020204" pitchFamily="34" charset="-34"/>
              </a:rPr>
              <a:t>Working with Text in R</a:t>
            </a:r>
            <a:endParaRPr lang="en-US" sz="4000" dirty="0">
              <a:solidFill>
                <a:schemeClr val="bg2">
                  <a:lumMod val="90000"/>
                </a:schemeClr>
              </a:solidFill>
            </a:endParaRPr>
          </a:p>
        </p:txBody>
      </p:sp>
    </p:spTree>
    <p:extLst>
      <p:ext uri="{BB962C8B-B14F-4D97-AF65-F5344CB8AC3E}">
        <p14:creationId xmlns:p14="http://schemas.microsoft.com/office/powerpoint/2010/main" val="204740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solidFill>
                  <a:schemeClr val="accent1">
                    <a:lumMod val="50000"/>
                  </a:schemeClr>
                </a:solidFill>
              </a:rPr>
              <a:t>Regular expressions</a:t>
            </a:r>
          </a:p>
        </p:txBody>
      </p:sp>
      <p:pic>
        <p:nvPicPr>
          <p:cNvPr id="4" name="Picture 3"/>
          <p:cNvPicPr>
            <a:picLocks noChangeAspect="1"/>
          </p:cNvPicPr>
          <p:nvPr/>
        </p:nvPicPr>
        <p:blipFill>
          <a:blip r:embed="rId2"/>
          <a:stretch>
            <a:fillRect/>
          </a:stretch>
        </p:blipFill>
        <p:spPr>
          <a:xfrm>
            <a:off x="2313358" y="1919822"/>
            <a:ext cx="7722187" cy="4144547"/>
          </a:xfrm>
          <a:prstGeom prst="rect">
            <a:avLst/>
          </a:prstGeom>
        </p:spPr>
      </p:pic>
    </p:spTree>
    <p:extLst>
      <p:ext uri="{BB962C8B-B14F-4D97-AF65-F5344CB8AC3E}">
        <p14:creationId xmlns:p14="http://schemas.microsoft.com/office/powerpoint/2010/main" val="14906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264" y="627250"/>
            <a:ext cx="6260701" cy="324133"/>
          </a:xfrm>
          <a:prstGeom prst="rect">
            <a:avLst/>
          </a:prstGeom>
        </p:spPr>
      </p:pic>
      <p:pic>
        <p:nvPicPr>
          <p:cNvPr id="4" name="Picture 3"/>
          <p:cNvPicPr>
            <a:picLocks noChangeAspect="1"/>
          </p:cNvPicPr>
          <p:nvPr/>
        </p:nvPicPr>
        <p:blipFill>
          <a:blip r:embed="rId3"/>
          <a:stretch>
            <a:fillRect/>
          </a:stretch>
        </p:blipFill>
        <p:spPr>
          <a:xfrm>
            <a:off x="619264" y="1363281"/>
            <a:ext cx="6108001" cy="1353733"/>
          </a:xfrm>
          <a:prstGeom prst="rect">
            <a:avLst/>
          </a:prstGeom>
        </p:spPr>
      </p:pic>
      <p:pic>
        <p:nvPicPr>
          <p:cNvPr id="5" name="Picture 4"/>
          <p:cNvPicPr>
            <a:picLocks noChangeAspect="1"/>
          </p:cNvPicPr>
          <p:nvPr/>
        </p:nvPicPr>
        <p:blipFill>
          <a:blip r:embed="rId4"/>
          <a:stretch>
            <a:fillRect/>
          </a:stretch>
        </p:blipFill>
        <p:spPr>
          <a:xfrm>
            <a:off x="619264" y="3054143"/>
            <a:ext cx="4962750" cy="2802800"/>
          </a:xfrm>
          <a:prstGeom prst="rect">
            <a:avLst/>
          </a:prstGeom>
        </p:spPr>
      </p:pic>
      <p:pic>
        <p:nvPicPr>
          <p:cNvPr id="6" name="Picture 5"/>
          <p:cNvPicPr>
            <a:picLocks noChangeAspect="1"/>
          </p:cNvPicPr>
          <p:nvPr/>
        </p:nvPicPr>
        <p:blipFill>
          <a:blip r:embed="rId5"/>
          <a:stretch>
            <a:fillRect/>
          </a:stretch>
        </p:blipFill>
        <p:spPr>
          <a:xfrm>
            <a:off x="7075139" y="587226"/>
            <a:ext cx="4596400" cy="2466917"/>
          </a:xfrm>
          <a:prstGeom prst="rect">
            <a:avLst/>
          </a:prstGeom>
        </p:spPr>
      </p:pic>
    </p:spTree>
    <p:extLst>
      <p:ext uri="{BB962C8B-B14F-4D97-AF65-F5344CB8AC3E}">
        <p14:creationId xmlns:p14="http://schemas.microsoft.com/office/powerpoint/2010/main" val="158143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4058" y="1927035"/>
            <a:ext cx="3817500" cy="2831400"/>
          </a:xfrm>
          <a:prstGeom prst="rect">
            <a:avLst/>
          </a:prstGeom>
        </p:spPr>
      </p:pic>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quantifiers</a:t>
            </a:r>
          </a:p>
        </p:txBody>
      </p:sp>
    </p:spTree>
    <p:extLst>
      <p:ext uri="{BB962C8B-B14F-4D97-AF65-F5344CB8AC3E}">
        <p14:creationId xmlns:p14="http://schemas.microsoft.com/office/powerpoint/2010/main" val="31961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6668" y="742346"/>
            <a:ext cx="4084725" cy="352733"/>
          </a:xfrm>
          <a:prstGeom prst="rect">
            <a:avLst/>
          </a:prstGeom>
        </p:spPr>
      </p:pic>
      <p:pic>
        <p:nvPicPr>
          <p:cNvPr id="3" name="Picture 2"/>
          <p:cNvPicPr>
            <a:picLocks noChangeAspect="1"/>
          </p:cNvPicPr>
          <p:nvPr/>
        </p:nvPicPr>
        <p:blipFill>
          <a:blip r:embed="rId3"/>
          <a:stretch>
            <a:fillRect/>
          </a:stretch>
        </p:blipFill>
        <p:spPr>
          <a:xfrm>
            <a:off x="966668" y="1691084"/>
            <a:ext cx="3932025" cy="1353733"/>
          </a:xfrm>
          <a:prstGeom prst="rect">
            <a:avLst/>
          </a:prstGeom>
        </p:spPr>
      </p:pic>
      <p:pic>
        <p:nvPicPr>
          <p:cNvPr id="4" name="Picture 3"/>
          <p:cNvPicPr>
            <a:picLocks noChangeAspect="1"/>
          </p:cNvPicPr>
          <p:nvPr/>
        </p:nvPicPr>
        <p:blipFill>
          <a:blip r:embed="rId4"/>
          <a:stretch>
            <a:fillRect/>
          </a:stretch>
        </p:blipFill>
        <p:spPr>
          <a:xfrm>
            <a:off x="7258255" y="742346"/>
            <a:ext cx="3817500" cy="2831400"/>
          </a:xfrm>
          <a:prstGeom prst="rect">
            <a:avLst/>
          </a:prstGeom>
        </p:spPr>
      </p:pic>
      <p:pic>
        <p:nvPicPr>
          <p:cNvPr id="5" name="Picture 4"/>
          <p:cNvPicPr>
            <a:picLocks noChangeAspect="1"/>
          </p:cNvPicPr>
          <p:nvPr/>
        </p:nvPicPr>
        <p:blipFill>
          <a:blip r:embed="rId5"/>
          <a:stretch>
            <a:fillRect/>
          </a:stretch>
        </p:blipFill>
        <p:spPr>
          <a:xfrm>
            <a:off x="966668" y="3424997"/>
            <a:ext cx="3779325" cy="1353733"/>
          </a:xfrm>
          <a:prstGeom prst="rect">
            <a:avLst/>
          </a:prstGeom>
        </p:spPr>
      </p:pic>
      <p:pic>
        <p:nvPicPr>
          <p:cNvPr id="6" name="Picture 5"/>
          <p:cNvPicPr>
            <a:picLocks noChangeAspect="1"/>
          </p:cNvPicPr>
          <p:nvPr/>
        </p:nvPicPr>
        <p:blipFill>
          <a:blip r:embed="rId6"/>
          <a:stretch>
            <a:fillRect/>
          </a:stretch>
        </p:blipFill>
        <p:spPr>
          <a:xfrm>
            <a:off x="966668" y="5013161"/>
            <a:ext cx="4084725" cy="1334667"/>
          </a:xfrm>
          <a:prstGeom prst="rect">
            <a:avLst/>
          </a:prstGeom>
        </p:spPr>
      </p:pic>
    </p:spTree>
    <p:extLst>
      <p:ext uri="{BB962C8B-B14F-4D97-AF65-F5344CB8AC3E}">
        <p14:creationId xmlns:p14="http://schemas.microsoft.com/office/powerpoint/2010/main" val="2926073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position</a:t>
            </a:r>
          </a:p>
        </p:txBody>
      </p:sp>
      <p:pic>
        <p:nvPicPr>
          <p:cNvPr id="4" name="Picture 3"/>
          <p:cNvPicPr>
            <a:picLocks noChangeAspect="1"/>
          </p:cNvPicPr>
          <p:nvPr/>
        </p:nvPicPr>
        <p:blipFill>
          <a:blip r:embed="rId2"/>
          <a:stretch>
            <a:fillRect/>
          </a:stretch>
        </p:blipFill>
        <p:spPr>
          <a:xfrm>
            <a:off x="2927474" y="2489966"/>
            <a:ext cx="6337051" cy="1878067"/>
          </a:xfrm>
          <a:prstGeom prst="rect">
            <a:avLst/>
          </a:prstGeom>
        </p:spPr>
      </p:pic>
    </p:spTree>
    <p:extLst>
      <p:ext uri="{BB962C8B-B14F-4D97-AF65-F5344CB8AC3E}">
        <p14:creationId xmlns:p14="http://schemas.microsoft.com/office/powerpoint/2010/main" val="179285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1901" y="596604"/>
            <a:ext cx="4504650" cy="333667"/>
          </a:xfrm>
          <a:prstGeom prst="rect">
            <a:avLst/>
          </a:prstGeom>
        </p:spPr>
      </p:pic>
      <p:pic>
        <p:nvPicPr>
          <p:cNvPr id="3" name="Picture 2"/>
          <p:cNvPicPr>
            <a:picLocks noChangeAspect="1"/>
          </p:cNvPicPr>
          <p:nvPr/>
        </p:nvPicPr>
        <p:blipFill>
          <a:blip r:embed="rId3"/>
          <a:stretch>
            <a:fillRect/>
          </a:stretch>
        </p:blipFill>
        <p:spPr>
          <a:xfrm>
            <a:off x="5946719" y="475834"/>
            <a:ext cx="5845967" cy="1732528"/>
          </a:xfrm>
          <a:prstGeom prst="rect">
            <a:avLst/>
          </a:prstGeom>
        </p:spPr>
      </p:pic>
      <p:pic>
        <p:nvPicPr>
          <p:cNvPr id="4" name="Picture 3"/>
          <p:cNvPicPr>
            <a:picLocks noChangeAspect="1"/>
          </p:cNvPicPr>
          <p:nvPr/>
        </p:nvPicPr>
        <p:blipFill>
          <a:blip r:embed="rId4"/>
          <a:stretch>
            <a:fillRect/>
          </a:stretch>
        </p:blipFill>
        <p:spPr>
          <a:xfrm>
            <a:off x="651901" y="1732138"/>
            <a:ext cx="3206700" cy="381333"/>
          </a:xfrm>
          <a:prstGeom prst="rect">
            <a:avLst/>
          </a:prstGeom>
        </p:spPr>
      </p:pic>
      <p:pic>
        <p:nvPicPr>
          <p:cNvPr id="5" name="Picture 4"/>
          <p:cNvPicPr>
            <a:picLocks noChangeAspect="1"/>
          </p:cNvPicPr>
          <p:nvPr/>
        </p:nvPicPr>
        <p:blipFill>
          <a:blip r:embed="rId5"/>
          <a:stretch>
            <a:fillRect/>
          </a:stretch>
        </p:blipFill>
        <p:spPr>
          <a:xfrm>
            <a:off x="651901" y="2208362"/>
            <a:ext cx="4084725" cy="1048667"/>
          </a:xfrm>
          <a:prstGeom prst="rect">
            <a:avLst/>
          </a:prstGeom>
        </p:spPr>
      </p:pic>
      <p:pic>
        <p:nvPicPr>
          <p:cNvPr id="6" name="Picture 5"/>
          <p:cNvPicPr>
            <a:picLocks noChangeAspect="1"/>
          </p:cNvPicPr>
          <p:nvPr/>
        </p:nvPicPr>
        <p:blipFill>
          <a:blip r:embed="rId6"/>
          <a:stretch>
            <a:fillRect/>
          </a:stretch>
        </p:blipFill>
        <p:spPr>
          <a:xfrm>
            <a:off x="651900" y="3477823"/>
            <a:ext cx="4084725" cy="2945800"/>
          </a:xfrm>
          <a:prstGeom prst="rect">
            <a:avLst/>
          </a:prstGeom>
        </p:spPr>
      </p:pic>
    </p:spTree>
    <p:extLst>
      <p:ext uri="{BB962C8B-B14F-4D97-AF65-F5344CB8AC3E}">
        <p14:creationId xmlns:p14="http://schemas.microsoft.com/office/powerpoint/2010/main" val="122473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kcd regexp problems"/>
          <p:cNvPicPr>
            <a:picLocks noChangeAspect="1" noChangeArrowheads="1"/>
          </p:cNvPicPr>
          <p:nvPr/>
        </p:nvPicPr>
        <p:blipFill rotWithShape="1">
          <a:blip r:embed="rId2">
            <a:extLst>
              <a:ext uri="{28A0092B-C50C-407E-A947-70E740481C1C}">
                <a14:useLocalDpi xmlns:a14="http://schemas.microsoft.com/office/drawing/2010/main" val="0"/>
              </a:ext>
            </a:extLst>
          </a:blip>
          <a:srcRect l="30230" t="-1" b="-1178"/>
          <a:stretch/>
        </p:blipFill>
        <p:spPr bwMode="auto">
          <a:xfrm>
            <a:off x="2316395" y="1442906"/>
            <a:ext cx="7574226" cy="41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24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766996" y="2172754"/>
            <a:ext cx="8199039" cy="172354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Regex in the </a:t>
            </a:r>
            <a:r>
              <a:rPr lang="en-US" sz="6600" b="1" dirty="0">
                <a:solidFill>
                  <a:prstClr val="white"/>
                </a:solidFill>
                <a:latin typeface="Euphemia" panose="020B0503040102020104" pitchFamily="34" charset="0"/>
              </a:rPr>
              <a:t>wild:</a:t>
            </a:r>
            <a:br>
              <a:rPr lang="en-US" sz="6600" b="1" dirty="0">
                <a:solidFill>
                  <a:prstClr val="white"/>
                </a:solidFill>
                <a:latin typeface="Euphemia" panose="020B0503040102020104" pitchFamily="34" charset="0"/>
              </a:rPr>
            </a:br>
            <a:r>
              <a:rPr kumimoji="0" lang="en-US" sz="40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advanced</a:t>
            </a:r>
            <a:r>
              <a:rPr lang="en-US" sz="4000" b="1" dirty="0">
                <a:solidFill>
                  <a:prstClr val="white"/>
                </a:solidFill>
                <a:latin typeface="Euphemia" panose="020B0503040102020104" pitchFamily="34" charset="0"/>
              </a:rPr>
              <a:t> examples for inspiration</a:t>
            </a:r>
            <a:endParaRPr kumimoji="0" lang="en-US" sz="66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endParaRPr>
          </a:p>
        </p:txBody>
      </p:sp>
      <p:sp>
        <p:nvSpPr>
          <p:cNvPr id="2" name="Rectangle 1"/>
          <p:cNvSpPr/>
          <p:nvPr/>
        </p:nvSpPr>
        <p:spPr>
          <a:xfrm>
            <a:off x="1819562" y="4195726"/>
            <a:ext cx="814647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http://code.tutsplus.com/tutorials/8-regular-expressions-you-should-know--net-6149</a:t>
            </a:r>
          </a:p>
        </p:txBody>
      </p:sp>
    </p:spTree>
    <p:extLst>
      <p:ext uri="{BB962C8B-B14F-4D97-AF65-F5344CB8AC3E}">
        <p14:creationId xmlns:p14="http://schemas.microsoft.com/office/powerpoint/2010/main" val="1515873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ching a passwo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823" y="1019561"/>
            <a:ext cx="57150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322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tching a hex val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593" y="1652876"/>
            <a:ext cx="57150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13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2674"/>
            <a:ext cx="6226628" cy="6683248"/>
          </a:xfrm>
          <a:prstGeom prst="rect">
            <a:avLst/>
          </a:prstGeom>
        </p:spPr>
      </p:pic>
      <p:sp>
        <p:nvSpPr>
          <p:cNvPr id="3" name="TextBox 2"/>
          <p:cNvSpPr txBox="1"/>
          <p:nvPr/>
        </p:nvSpPr>
        <p:spPr>
          <a:xfrm>
            <a:off x="7747532" y="3165145"/>
            <a:ext cx="3473708" cy="1200329"/>
          </a:xfrm>
          <a:prstGeom prst="rect">
            <a:avLst/>
          </a:prstGeom>
          <a:noFill/>
        </p:spPr>
        <p:txBody>
          <a:bodyPr wrap="none" rtlCol="0">
            <a:spAutoFit/>
          </a:bodyPr>
          <a:lstStyle/>
          <a:p>
            <a:r>
              <a:rPr lang="en-US" sz="2400" dirty="0"/>
              <a:t>Text is hard to analyze…</a:t>
            </a:r>
          </a:p>
          <a:p>
            <a:endParaRPr lang="en-US" sz="2400" dirty="0"/>
          </a:p>
          <a:p>
            <a:r>
              <a:rPr lang="en-US" sz="2400" dirty="0"/>
              <a:t>because language is fickle.</a:t>
            </a:r>
          </a:p>
        </p:txBody>
      </p:sp>
    </p:spTree>
    <p:extLst>
      <p:ext uri="{BB962C8B-B14F-4D97-AF65-F5344CB8AC3E}">
        <p14:creationId xmlns:p14="http://schemas.microsoft.com/office/powerpoint/2010/main" val="140265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tching a s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793" y="1338839"/>
            <a:ext cx="57150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82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tching an em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485" y="835891"/>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800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tching a u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393" y="900545"/>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4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tching an HTML t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1139" y="1279236"/>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4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724205" y="2606439"/>
            <a:ext cx="6623929"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fuzzy matching</a:t>
            </a:r>
          </a:p>
        </p:txBody>
      </p:sp>
      <p:sp>
        <p:nvSpPr>
          <p:cNvPr id="2" name="Rectangle 1"/>
          <p:cNvSpPr/>
          <p:nvPr/>
        </p:nvSpPr>
        <p:spPr>
          <a:xfrm>
            <a:off x="1819562" y="4195726"/>
            <a:ext cx="8146473" cy="923330"/>
          </a:xfrm>
          <a:prstGeom prst="rect">
            <a:avLst/>
          </a:prstGeom>
        </p:spPr>
        <p:txBody>
          <a:bodyPr wrap="square">
            <a:spAutoFit/>
          </a:bodyPr>
          <a:lstStyle/>
          <a:p>
            <a:pPr algn="ctr"/>
            <a:r>
              <a:rPr lang="en-US" sz="5400" dirty="0" err="1">
                <a:solidFill>
                  <a:schemeClr val="bg1"/>
                </a:solidFill>
                <a:latin typeface="Courier New" panose="02070309020205020404" pitchFamily="49" charset="0"/>
                <a:cs typeface="Courier New" panose="02070309020205020404" pitchFamily="49" charset="0"/>
              </a:rPr>
              <a:t>agrep</a:t>
            </a:r>
            <a:r>
              <a:rPr lang="en-US" sz="54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8073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Are two words the same?</a:t>
            </a:r>
          </a:p>
        </p:txBody>
      </p:sp>
      <p:sp>
        <p:nvSpPr>
          <p:cNvPr id="3" name="TextBox 2"/>
          <p:cNvSpPr txBox="1"/>
          <p:nvPr/>
        </p:nvSpPr>
        <p:spPr>
          <a:xfrm>
            <a:off x="2743200" y="2290618"/>
            <a:ext cx="7571303" cy="2677656"/>
          </a:xfrm>
          <a:prstGeom prst="rect">
            <a:avLst/>
          </a:prstGeom>
          <a:noFill/>
        </p:spPr>
        <p:txBody>
          <a:bodyPr wrap="none" rtlCol="0">
            <a:spAutoFit/>
          </a:bodyPr>
          <a:lstStyle/>
          <a:p>
            <a:r>
              <a:rPr lang="en-US" sz="2400" cap="all" dirty="0">
                <a:latin typeface="Arial" panose="020B0604020202020204" pitchFamily="34" charset="0"/>
                <a:cs typeface="Arial" panose="020B0604020202020204" pitchFamily="34" charset="0"/>
              </a:rPr>
              <a:t>George Bush</a:t>
            </a:r>
            <a:r>
              <a:rPr lang="en-US" sz="2400" u="dotted" cap="all" dirty="0">
                <a:latin typeface="Arial" panose="020B0604020202020204" pitchFamily="34" charset="0"/>
                <a:cs typeface="Arial" panose="020B0604020202020204" pitchFamily="34" charset="0"/>
              </a:rPr>
              <a:t>		</a:t>
            </a:r>
            <a:r>
              <a:rPr lang="en-US" sz="2400" cap="all" dirty="0">
                <a:latin typeface="Arial" panose="020B0604020202020204" pitchFamily="34" charset="0"/>
                <a:cs typeface="Arial" panose="020B0604020202020204" pitchFamily="34" charset="0"/>
              </a:rPr>
              <a:t>George W. Bush</a:t>
            </a:r>
          </a:p>
          <a:p>
            <a:endParaRPr lang="en-US" sz="2400" cap="all" dirty="0">
              <a:latin typeface="Arial" panose="020B0604020202020204" pitchFamily="34" charset="0"/>
              <a:cs typeface="Arial" panose="020B0604020202020204" pitchFamily="34" charset="0"/>
            </a:endParaRPr>
          </a:p>
          <a:p>
            <a:endParaRPr lang="en-US" sz="2400" cap="all" dirty="0">
              <a:latin typeface="Arial" panose="020B0604020202020204" pitchFamily="34" charset="0"/>
              <a:cs typeface="Arial" panose="020B0604020202020204" pitchFamily="34" charset="0"/>
            </a:endParaRPr>
          </a:p>
          <a:p>
            <a:r>
              <a:rPr lang="en-US" sz="2400" cap="all" dirty="0">
                <a:latin typeface="Arial" panose="020B0604020202020204" pitchFamily="34" charset="0"/>
                <a:cs typeface="Arial" panose="020B0604020202020204" pitchFamily="34" charset="0"/>
              </a:rPr>
              <a:t>Plane</a:t>
            </a:r>
            <a:r>
              <a:rPr lang="en-US" sz="2400" u="dotted" cap="all" dirty="0">
                <a:latin typeface="Arial" panose="020B0604020202020204" pitchFamily="34" charset="0"/>
                <a:cs typeface="Arial" panose="020B0604020202020204" pitchFamily="34" charset="0"/>
              </a:rPr>
              <a:t>			</a:t>
            </a:r>
            <a:r>
              <a:rPr lang="en-US" sz="2400" cap="all" dirty="0">
                <a:latin typeface="Arial" panose="020B0604020202020204" pitchFamily="34" charset="0"/>
                <a:cs typeface="Arial" panose="020B0604020202020204" pitchFamily="34" charset="0"/>
              </a:rPr>
              <a:t>Plain</a:t>
            </a:r>
          </a:p>
          <a:p>
            <a:endParaRPr lang="en-US" sz="2400" cap="all" dirty="0">
              <a:latin typeface="Arial" panose="020B0604020202020204" pitchFamily="34" charset="0"/>
              <a:cs typeface="Arial" panose="020B0604020202020204" pitchFamily="34" charset="0"/>
            </a:endParaRPr>
          </a:p>
          <a:p>
            <a:endParaRPr lang="en-US" sz="2400" cap="all" dirty="0">
              <a:latin typeface="Arial" panose="020B0604020202020204" pitchFamily="34" charset="0"/>
              <a:cs typeface="Arial" panose="020B0604020202020204" pitchFamily="34" charset="0"/>
            </a:endParaRPr>
          </a:p>
          <a:p>
            <a:r>
              <a:rPr lang="en-US" sz="2400" cap="all" dirty="0">
                <a:latin typeface="Arial" panose="020B0604020202020204" pitchFamily="34" charset="0"/>
                <a:cs typeface="Arial" panose="020B0604020202020204" pitchFamily="34" charset="0"/>
              </a:rPr>
              <a:t>Bureaucracy</a:t>
            </a:r>
            <a:r>
              <a:rPr lang="en-US" sz="2400" u="dotted" cap="all" dirty="0">
                <a:latin typeface="Arial" panose="020B0604020202020204" pitchFamily="34" charset="0"/>
                <a:cs typeface="Arial" panose="020B0604020202020204" pitchFamily="34" charset="0"/>
              </a:rPr>
              <a:t>		</a:t>
            </a:r>
            <a:r>
              <a:rPr lang="en-US" sz="2400" cap="all" dirty="0" err="1">
                <a:latin typeface="Arial" panose="020B0604020202020204" pitchFamily="34" charset="0"/>
                <a:cs typeface="Arial" panose="020B0604020202020204" pitchFamily="34" charset="0"/>
              </a:rPr>
              <a:t>Bureacracy</a:t>
            </a:r>
            <a:r>
              <a:rPr lang="en-US" sz="2400" dirty="0"/>
              <a:t>		</a:t>
            </a:r>
          </a:p>
        </p:txBody>
      </p:sp>
    </p:spTree>
    <p:extLst>
      <p:ext uri="{BB962C8B-B14F-4D97-AF65-F5344CB8AC3E}">
        <p14:creationId xmlns:p14="http://schemas.microsoft.com/office/powerpoint/2010/main" val="200307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703946" y="2720397"/>
            <a:ext cx="719743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Intention   </a:t>
            </a:r>
            <a:r>
              <a:rPr lang="en-US" cap="all" dirty="0">
                <a:solidFill>
                  <a:schemeClr val="tx1">
                    <a:lumMod val="50000"/>
                    <a:lumOff val="50000"/>
                  </a:schemeClr>
                </a:solidFill>
              </a:rPr>
              <a:t>vs.   </a:t>
            </a:r>
            <a:r>
              <a:rPr lang="en-US" cap="all" dirty="0">
                <a:solidFill>
                  <a:schemeClr val="accent1">
                    <a:lumMod val="50000"/>
                  </a:schemeClr>
                </a:solidFill>
              </a:rPr>
              <a:t>execution</a:t>
            </a:r>
          </a:p>
        </p:txBody>
      </p:sp>
    </p:spTree>
    <p:extLst>
      <p:ext uri="{BB962C8B-B14F-4D97-AF65-F5344CB8AC3E}">
        <p14:creationId xmlns:p14="http://schemas.microsoft.com/office/powerpoint/2010/main" val="2199617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6012" y="809625"/>
            <a:ext cx="7419975" cy="5238750"/>
          </a:xfrm>
          <a:prstGeom prst="rect">
            <a:avLst/>
          </a:prstGeom>
        </p:spPr>
      </p:pic>
    </p:spTree>
    <p:extLst>
      <p:ext uri="{BB962C8B-B14F-4D97-AF65-F5344CB8AC3E}">
        <p14:creationId xmlns:p14="http://schemas.microsoft.com/office/powerpoint/2010/main" val="2608418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9375" y="633412"/>
            <a:ext cx="6953250" cy="5591175"/>
          </a:xfrm>
          <a:prstGeom prst="rect">
            <a:avLst/>
          </a:prstGeom>
        </p:spPr>
      </p:pic>
    </p:spTree>
    <p:extLst>
      <p:ext uri="{BB962C8B-B14F-4D97-AF65-F5344CB8AC3E}">
        <p14:creationId xmlns:p14="http://schemas.microsoft.com/office/powerpoint/2010/main" val="2466324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599" y="2413337"/>
            <a:ext cx="8663709" cy="2308324"/>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adist</a:t>
            </a:r>
            <a:r>
              <a:rPr lang="en-US" dirty="0">
                <a:latin typeface="Courier New" panose="02070309020205020404" pitchFamily="49" charset="0"/>
                <a:cs typeface="Courier New" panose="02070309020205020404" pitchFamily="49" charset="0"/>
              </a:rPr>
              <a:t>( "intention", "execution" )</a:t>
            </a:r>
          </a:p>
          <a:p>
            <a:r>
              <a:rPr lang="en-US" dirty="0">
                <a:latin typeface="Courier New" panose="02070309020205020404" pitchFamily="49" charset="0"/>
                <a:cs typeface="Courier New" panose="02070309020205020404" pitchFamily="49" charset="0"/>
              </a:rPr>
              <a:t>     [,1]</a:t>
            </a:r>
          </a:p>
          <a:p>
            <a:r>
              <a:rPr lang="en-US" dirty="0">
                <a:latin typeface="Courier New" panose="02070309020205020404" pitchFamily="49" charset="0"/>
                <a:cs typeface="Courier New" panose="02070309020205020404" pitchFamily="49" charset="0"/>
              </a:rPr>
              <a:t>[1,]    5</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adist</a:t>
            </a:r>
            <a:r>
              <a:rPr lang="en-US" dirty="0">
                <a:latin typeface="Courier New" panose="02070309020205020404" pitchFamily="49" charset="0"/>
                <a:cs typeface="Courier New" panose="02070309020205020404" pitchFamily="49" charset="0"/>
              </a:rPr>
              <a:t>( "intention", "execution", </a:t>
            </a:r>
          </a:p>
          <a:p>
            <a:r>
              <a:rPr lang="en-US" dirty="0">
                <a:latin typeface="Courier New" panose="02070309020205020404" pitchFamily="49" charset="0"/>
                <a:cs typeface="Courier New" panose="02070309020205020404" pitchFamily="49" charset="0"/>
              </a:rPr>
              <a:t>         costs=c(insertions=1, deletions=1, substitutions=2) )</a:t>
            </a:r>
          </a:p>
          <a:p>
            <a:r>
              <a:rPr lang="en-US" dirty="0">
                <a:latin typeface="Courier New" panose="02070309020205020404" pitchFamily="49" charset="0"/>
                <a:cs typeface="Courier New" panose="02070309020205020404" pitchFamily="49" charset="0"/>
              </a:rPr>
              <a:t>     [,1]</a:t>
            </a:r>
          </a:p>
          <a:p>
            <a:r>
              <a:rPr lang="en-US" dirty="0">
                <a:latin typeface="Courier New" panose="02070309020205020404" pitchFamily="49" charset="0"/>
                <a:cs typeface="Courier New" panose="02070309020205020404" pitchFamily="49" charset="0"/>
              </a:rPr>
              <a:t>[1,]    8</a:t>
            </a:r>
          </a:p>
        </p:txBody>
      </p:sp>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Calculate edit distance</a:t>
            </a:r>
          </a:p>
        </p:txBody>
      </p:sp>
    </p:spTree>
    <p:extLst>
      <p:ext uri="{BB962C8B-B14F-4D97-AF65-F5344CB8AC3E}">
        <p14:creationId xmlns:p14="http://schemas.microsoft.com/office/powerpoint/2010/main" val="316513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40.media.tumblr.com/tumblr_lz2zu53zqu1qk3tmro1_12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689" y="269649"/>
            <a:ext cx="8303116" cy="596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55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9890" y="2094454"/>
            <a:ext cx="9409085" cy="203132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agrep</a:t>
            </a:r>
            <a:r>
              <a:rPr lang="en-US" dirty="0">
                <a:latin typeface="Courier New" panose="02070309020205020404" pitchFamily="49" charset="0"/>
                <a:cs typeface="Courier New" panose="02070309020205020404" pitchFamily="49" charset="0"/>
              </a:rPr>
              <a:t>("lazy", c("daisy", "</a:t>
            </a:r>
            <a:r>
              <a:rPr lang="en-US" dirty="0" err="1">
                <a:latin typeface="Courier New" panose="02070309020205020404" pitchFamily="49" charset="0"/>
                <a:cs typeface="Courier New" panose="02070309020205020404" pitchFamily="49" charset="0"/>
              </a:rPr>
              <a:t>lasy</a:t>
            </a:r>
            <a:r>
              <a:rPr lang="en-US" dirty="0">
                <a:latin typeface="Courier New" panose="02070309020205020404" pitchFamily="49" charset="0"/>
                <a:cs typeface="Courier New" panose="02070309020205020404" pitchFamily="49" charset="0"/>
              </a:rPr>
              <a:t>", "fazed"), value = TRUE )</a:t>
            </a:r>
          </a:p>
          <a:p>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lasy</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grep</a:t>
            </a:r>
            <a:r>
              <a:rPr lang="en-US" dirty="0">
                <a:latin typeface="Courier New" panose="02070309020205020404" pitchFamily="49" charset="0"/>
                <a:cs typeface="Courier New" panose="02070309020205020404" pitchFamily="49" charset="0"/>
              </a:rPr>
              <a:t>” stands for “</a:t>
            </a:r>
            <a:r>
              <a:rPr lang="en-US" b="1" dirty="0">
                <a:latin typeface="Courier New" panose="02070309020205020404" pitchFamily="49" charset="0"/>
                <a:cs typeface="Courier New" panose="02070309020205020404" pitchFamily="49" charset="0"/>
              </a:rPr>
              <a:t>g</a:t>
            </a:r>
            <a:r>
              <a:rPr lang="en-US" dirty="0">
                <a:latin typeface="Courier New" panose="02070309020205020404" pitchFamily="49" charset="0"/>
                <a:cs typeface="Courier New" panose="02070309020205020404" pitchFamily="49" charset="0"/>
              </a:rPr>
              <a:t>lobally search a </a:t>
            </a:r>
            <a:r>
              <a:rPr lang="en-US" b="1" dirty="0">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egular </a:t>
            </a:r>
            <a:r>
              <a:rPr lang="en-US" b="1" dirty="0">
                <a:latin typeface="Courier New" panose="02070309020205020404" pitchFamily="49" charset="0"/>
                <a:cs typeface="Courier New" panose="02070309020205020404" pitchFamily="49" charset="0"/>
              </a:rPr>
              <a:t>e</a:t>
            </a:r>
            <a:r>
              <a:rPr lang="en-US" dirty="0">
                <a:latin typeface="Courier New" panose="02070309020205020404" pitchFamily="49" charset="0"/>
                <a:cs typeface="Courier New" panose="02070309020205020404" pitchFamily="49" charset="0"/>
              </a:rPr>
              <a:t>xpression and </a:t>
            </a:r>
            <a:r>
              <a:rPr lang="en-US" b="1" dirty="0">
                <a:latin typeface="Courier New" panose="02070309020205020404" pitchFamily="49" charset="0"/>
                <a:cs typeface="Courier New" panose="02070309020205020404" pitchFamily="49" charset="0"/>
              </a:rPr>
              <a:t>p</a:t>
            </a:r>
            <a:r>
              <a:rPr lang="en-US" dirty="0">
                <a:latin typeface="Courier New" panose="02070309020205020404" pitchFamily="49" charset="0"/>
                <a:cs typeface="Courier New" panose="02070309020205020404" pitchFamily="49" charset="0"/>
              </a:rPr>
              <a:t>rint”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 stands for approximate matching</a:t>
            </a:r>
          </a:p>
        </p:txBody>
      </p:sp>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Return word with edit distance &lt; 10%</a:t>
            </a:r>
          </a:p>
        </p:txBody>
      </p:sp>
    </p:spTree>
    <p:extLst>
      <p:ext uri="{BB962C8B-B14F-4D97-AF65-F5344CB8AC3E}">
        <p14:creationId xmlns:p14="http://schemas.microsoft.com/office/powerpoint/2010/main" val="3797699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86751" y="2412476"/>
            <a:ext cx="3655168"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practice</a:t>
            </a:r>
          </a:p>
        </p:txBody>
      </p:sp>
    </p:spTree>
    <p:extLst>
      <p:ext uri="{BB962C8B-B14F-4D97-AF65-F5344CB8AC3E}">
        <p14:creationId xmlns:p14="http://schemas.microsoft.com/office/powerpoint/2010/main" val="4137907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5600" y="233362"/>
            <a:ext cx="6400800" cy="6391275"/>
          </a:xfrm>
          <a:prstGeom prst="rect">
            <a:avLst/>
          </a:prstGeom>
        </p:spPr>
      </p:pic>
    </p:spTree>
    <p:extLst>
      <p:ext uri="{BB962C8B-B14F-4D97-AF65-F5344CB8AC3E}">
        <p14:creationId xmlns:p14="http://schemas.microsoft.com/office/powerpoint/2010/main" val="3128112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3854" y="758178"/>
            <a:ext cx="9605819" cy="5164747"/>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Dear John: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 want a man who knows what love is all about. You are generous, kind, thoughtful. People who are not like you admit to being useless and inferior. You have ruined me for other men. I yearn for you. I have no feelings whatsoever when we’re apart. I can be forever happy.</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Will you let me be yours?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Gloria</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Dear John: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 want a man who knows what love is. All about you are generous, kind, thoughtful people, who are not like you. Admit to being useless and inferior. You have ruined me. For other men, I yearn. For you, I have no feelings whatsoever. When we’re apart, I can be forever happy. Will you let me be?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Yours,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Gloria</a:t>
            </a:r>
          </a:p>
        </p:txBody>
      </p:sp>
    </p:spTree>
    <p:extLst>
      <p:ext uri="{BB962C8B-B14F-4D97-AF65-F5344CB8AC3E}">
        <p14:creationId xmlns:p14="http://schemas.microsoft.com/office/powerpoint/2010/main" val="3185989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instructions</a:t>
            </a:r>
          </a:p>
        </p:txBody>
      </p:sp>
      <p:sp>
        <p:nvSpPr>
          <p:cNvPr id="3" name="TextBox 2"/>
          <p:cNvSpPr txBox="1"/>
          <p:nvPr/>
        </p:nvSpPr>
        <p:spPr>
          <a:xfrm>
            <a:off x="1630449" y="1895735"/>
            <a:ext cx="9596120" cy="2139047"/>
          </a:xfrm>
          <a:prstGeom prst="rect">
            <a:avLst/>
          </a:prstGeom>
          <a:noFill/>
        </p:spPr>
        <p:txBody>
          <a:bodyPr wrap="square" rtlCol="0">
            <a:spAutoFit/>
          </a:bodyPr>
          <a:lstStyle/>
          <a:p>
            <a:pPr marL="342900" indent="-342900">
              <a:spcAft>
                <a:spcPts val="600"/>
              </a:spcAft>
              <a:buAutoNum type="arabicPeriod"/>
            </a:pPr>
            <a:r>
              <a:rPr lang="en-US" dirty="0">
                <a:latin typeface="+mj-lt"/>
              </a:rPr>
              <a:t>Import text</a:t>
            </a:r>
          </a:p>
          <a:p>
            <a:pPr marL="342900" indent="-342900">
              <a:spcAft>
                <a:spcPts val="600"/>
              </a:spcAft>
              <a:buAutoNum type="arabicPeriod"/>
            </a:pPr>
            <a:r>
              <a:rPr lang="en-US" dirty="0">
                <a:latin typeface="+mj-lt"/>
                <a:cs typeface="Courier New" panose="02070309020205020404" pitchFamily="49" charset="0"/>
              </a:rPr>
              <a:t>Standardize letter case</a:t>
            </a:r>
          </a:p>
          <a:p>
            <a:pPr marL="342900" indent="-342900">
              <a:spcAft>
                <a:spcPts val="600"/>
              </a:spcAft>
              <a:buAutoNum type="arabicPeriod"/>
            </a:pPr>
            <a:r>
              <a:rPr lang="en-US" dirty="0">
                <a:latin typeface="+mj-lt"/>
                <a:cs typeface="Courier New" panose="02070309020205020404" pitchFamily="49" charset="0"/>
              </a:rPr>
              <a:t>Remove commas, quote marks, special characters</a:t>
            </a:r>
          </a:p>
          <a:p>
            <a:pPr marL="342900" indent="-342900">
              <a:spcAft>
                <a:spcPts val="600"/>
              </a:spcAft>
              <a:buAutoNum type="arabicPeriod"/>
            </a:pPr>
            <a:r>
              <a:rPr lang="en-US" dirty="0">
                <a:latin typeface="+mj-lt"/>
                <a:cs typeface="Courier New" panose="02070309020205020404" pitchFamily="49" charset="0"/>
              </a:rPr>
              <a:t>Delete empty lines</a:t>
            </a:r>
          </a:p>
          <a:p>
            <a:pPr marL="342900" indent="-342900">
              <a:spcAft>
                <a:spcPts val="600"/>
              </a:spcAft>
              <a:buAutoNum type="arabicPeriod"/>
            </a:pPr>
            <a:r>
              <a:rPr lang="en-US" dirty="0">
                <a:latin typeface="+mj-lt"/>
                <a:cs typeface="Courier New" panose="02070309020205020404" pitchFamily="49" charset="0"/>
              </a:rPr>
              <a:t>Split the text into sentences</a:t>
            </a:r>
          </a:p>
          <a:p>
            <a:pPr marL="342900" indent="-342900">
              <a:spcAft>
                <a:spcPts val="600"/>
              </a:spcAft>
              <a:buAutoNum type="arabicPeriod"/>
            </a:pPr>
            <a:r>
              <a:rPr lang="en-US" dirty="0">
                <a:latin typeface="+mj-lt"/>
                <a:cs typeface="Courier New" panose="02070309020205020404" pitchFamily="49" charset="0"/>
              </a:rPr>
              <a:t>Build a network based upon all words in each sentence</a:t>
            </a:r>
          </a:p>
        </p:txBody>
      </p:sp>
    </p:spTree>
    <p:extLst>
      <p:ext uri="{BB962C8B-B14F-4D97-AF65-F5344CB8AC3E}">
        <p14:creationId xmlns:p14="http://schemas.microsoft.com/office/powerpoint/2010/main" val="4050096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functions</a:t>
            </a:r>
          </a:p>
        </p:txBody>
      </p:sp>
      <p:sp>
        <p:nvSpPr>
          <p:cNvPr id="3" name="TextBox 2"/>
          <p:cNvSpPr txBox="1"/>
          <p:nvPr/>
        </p:nvSpPr>
        <p:spPr>
          <a:xfrm>
            <a:off x="1297940" y="1330469"/>
            <a:ext cx="9596120" cy="4862870"/>
          </a:xfrm>
          <a:prstGeom prst="rect">
            <a:avLst/>
          </a:prstGeom>
          <a:noFill/>
        </p:spPr>
        <p:txBody>
          <a:bodyPr wrap="square" rtlCol="0">
            <a:spAutoFit/>
          </a:bodyPr>
          <a:lstStyle/>
          <a:p>
            <a:r>
              <a:rPr lang="en-US" b="1" dirty="0"/>
              <a:t>Import Text File:</a:t>
            </a:r>
          </a:p>
          <a:p>
            <a:endParaRPr lang="en-US" dirty="0"/>
          </a:p>
          <a:p>
            <a:r>
              <a:rPr lang="en-US" sz="1600" dirty="0" err="1">
                <a:latin typeface="Courier New" panose="02070309020205020404" pitchFamily="49" charset="0"/>
                <a:cs typeface="Courier New" panose="02070309020205020404" pitchFamily="49" charset="0"/>
              </a:rPr>
              <a:t>readLines</a:t>
            </a:r>
            <a:r>
              <a:rPr lang="en-US" sz="1600" dirty="0">
                <a:latin typeface="Courier New" panose="02070309020205020404" pitchFamily="49" charset="0"/>
                <a:cs typeface="Courier New" panose="02070309020205020404" pitchFamily="49" charset="0"/>
              </a:rPr>
              <a:t>( “filename.txt” )  </a:t>
            </a:r>
          </a:p>
          <a:p>
            <a:endParaRPr lang="en-US" dirty="0"/>
          </a:p>
          <a:p>
            <a:r>
              <a:rPr lang="en-US" b="1" dirty="0"/>
              <a:t>Uppercase / Lowercase</a:t>
            </a:r>
            <a:br>
              <a:rPr lang="en-US" dirty="0"/>
            </a:br>
            <a:endParaRPr lang="en-US" dirty="0"/>
          </a:p>
          <a:p>
            <a:r>
              <a:rPr lang="en-US" sz="1600" dirty="0" err="1">
                <a:latin typeface="Courier New" panose="02070309020205020404" pitchFamily="49" charset="0"/>
                <a:cs typeface="Courier New" panose="02070309020205020404" pitchFamily="49" charset="0"/>
              </a:rPr>
              <a:t>toupper</a:t>
            </a:r>
            <a:r>
              <a:rPr lang="en-US" sz="1600" dirty="0">
                <a:latin typeface="Courier New" panose="02070309020205020404" pitchFamily="49" charset="0"/>
                <a:cs typeface="Courier New" panose="02070309020205020404" pitchFamily="49" charset="0"/>
              </a:rPr>
              <a:t>( x= ), </a:t>
            </a:r>
            <a:r>
              <a:rPr lang="en-US" sz="1600" dirty="0" err="1">
                <a:latin typeface="Courier New" panose="02070309020205020404" pitchFamily="49" charset="0"/>
                <a:cs typeface="Courier New" panose="02070309020205020404" pitchFamily="49" charset="0"/>
              </a:rPr>
              <a:t>tolower</a:t>
            </a:r>
            <a:r>
              <a:rPr lang="en-US" sz="1600" dirty="0">
                <a:latin typeface="Courier New" panose="02070309020205020404" pitchFamily="49" charset="0"/>
                <a:cs typeface="Courier New" panose="02070309020205020404" pitchFamily="49" charset="0"/>
              </a:rPr>
              <a:t>( x= )        # where x is a character vector</a:t>
            </a:r>
          </a:p>
          <a:p>
            <a:endParaRPr lang="en-US" dirty="0"/>
          </a:p>
          <a:p>
            <a:r>
              <a:rPr lang="en-US" b="1" dirty="0"/>
              <a:t>Find and Replace All:</a:t>
            </a:r>
          </a:p>
          <a:p>
            <a:endParaRPr lang="en-US" dirty="0"/>
          </a:p>
          <a:p>
            <a:r>
              <a:rPr lang="en-US" sz="1600" dirty="0" err="1">
                <a:latin typeface="Courier New" panose="02070309020205020404" pitchFamily="49" charset="0"/>
                <a:cs typeface="Courier New" panose="02070309020205020404" pitchFamily="49" charset="0"/>
              </a:rPr>
              <a:t>gsub</a:t>
            </a:r>
            <a:r>
              <a:rPr lang="en-US" sz="1600" dirty="0">
                <a:latin typeface="Courier New" panose="02070309020205020404" pitchFamily="49" charset="0"/>
                <a:cs typeface="Courier New" panose="02070309020205020404" pitchFamily="49" charset="0"/>
              </a:rPr>
              <a:t>( pattern=, replacement=, x= )  # pattern = what to replace</a:t>
            </a:r>
          </a:p>
          <a:p>
            <a:r>
              <a:rPr lang="en-US" sz="1600" dirty="0">
                <a:latin typeface="Courier New" panose="02070309020205020404" pitchFamily="49" charset="0"/>
                <a:cs typeface="Courier New" panose="02070309020205020404" pitchFamily="49" charset="0"/>
              </a:rPr>
              <a:t>                                    # replacement = new text</a:t>
            </a:r>
          </a:p>
          <a:p>
            <a:r>
              <a:rPr lang="en-US" sz="1600" dirty="0">
                <a:latin typeface="Courier New" panose="02070309020205020404" pitchFamily="49" charset="0"/>
                <a:cs typeface="Courier New" panose="02070309020205020404" pitchFamily="49" charset="0"/>
              </a:rPr>
              <a:t>                                    # x = character vector</a:t>
            </a:r>
          </a:p>
          <a:p>
            <a:endParaRPr lang="en-US" dirty="0"/>
          </a:p>
          <a:p>
            <a:r>
              <a:rPr lang="en-US" b="1" dirty="0"/>
              <a:t>Split Text by Delimiter:</a:t>
            </a:r>
          </a:p>
          <a:p>
            <a:endParaRPr lang="en-US" dirty="0"/>
          </a:p>
          <a:p>
            <a:r>
              <a:rPr lang="en-US" sz="1600" dirty="0" err="1">
                <a:latin typeface="Courier New" panose="02070309020205020404" pitchFamily="49" charset="0"/>
                <a:cs typeface="Courier New" panose="02070309020205020404" pitchFamily="49" charset="0"/>
              </a:rPr>
              <a:t>strsplit</a:t>
            </a:r>
            <a:r>
              <a:rPr lang="en-US" sz="1600" dirty="0">
                <a:latin typeface="Courier New" panose="02070309020205020404" pitchFamily="49" charset="0"/>
                <a:cs typeface="Courier New" panose="02070309020205020404" pitchFamily="49" charset="0"/>
              </a:rPr>
              <a:t>( x=, split= )              # x = character vector</a:t>
            </a:r>
          </a:p>
          <a:p>
            <a:r>
              <a:rPr lang="en-US" sz="1600" dirty="0">
                <a:latin typeface="Courier New" panose="02070309020205020404" pitchFamily="49" charset="0"/>
                <a:cs typeface="Courier New" panose="02070309020205020404" pitchFamily="49" charset="0"/>
              </a:rPr>
              <a:t>                                    # split = delimiter where splits occur </a:t>
            </a:r>
          </a:p>
        </p:txBody>
      </p:sp>
    </p:spTree>
    <p:extLst>
      <p:ext uri="{BB962C8B-B14F-4D97-AF65-F5344CB8AC3E}">
        <p14:creationId xmlns:p14="http://schemas.microsoft.com/office/powerpoint/2010/main" val="3593489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4393" y="2479701"/>
            <a:ext cx="6808124" cy="923330"/>
          </a:xfrm>
          <a:prstGeom prst="rect">
            <a:avLst/>
          </a:prstGeom>
        </p:spPr>
        <p:txBody>
          <a:bodyPr wrap="square">
            <a:spAutoFit/>
          </a:bodyPr>
          <a:lstStyle/>
          <a:p>
            <a:r>
              <a:rPr lang="en-US" dirty="0" err="1">
                <a:latin typeface="Courier New" panose="02070309020205020404" pitchFamily="49" charset="0"/>
                <a:cs typeface="Courier New" panose="02070309020205020404" pitchFamily="49" charset="0"/>
              </a:rPr>
              <a:t>setwd</a:t>
            </a:r>
            <a:r>
              <a:rPr lang="en-US" dirty="0">
                <a:latin typeface="Courier New" panose="02070309020205020404" pitchFamily="49" charset="0"/>
                <a:cs typeface="Courier New" panose="02070309020205020404" pitchFamily="49" charset="0"/>
              </a:rPr>
              <a:t>(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x &lt;- </a:t>
            </a:r>
            <a:r>
              <a:rPr lang="en-US" dirty="0" err="1">
                <a:latin typeface="Courier New" panose="02070309020205020404" pitchFamily="49" charset="0"/>
                <a:cs typeface="Courier New" panose="02070309020205020404" pitchFamily="49" charset="0"/>
              </a:rPr>
              <a:t>readLines</a:t>
            </a:r>
            <a:r>
              <a:rPr lang="en-US" dirty="0">
                <a:latin typeface="Courier New" panose="02070309020205020404" pitchFamily="49" charset="0"/>
                <a:cs typeface="Courier New" panose="02070309020205020404" pitchFamily="49" charset="0"/>
              </a:rPr>
              <a:t>("Dear John 1.txt", warn=FALSE)</a:t>
            </a:r>
          </a:p>
        </p:txBody>
      </p:sp>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Load text file</a:t>
            </a:r>
          </a:p>
        </p:txBody>
      </p:sp>
    </p:spTree>
    <p:extLst>
      <p:ext uri="{BB962C8B-B14F-4D97-AF65-F5344CB8AC3E}">
        <p14:creationId xmlns:p14="http://schemas.microsoft.com/office/powerpoint/2010/main" val="3280952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4171" y="3152894"/>
            <a:ext cx="2528256"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x &lt;- </a:t>
            </a:r>
            <a:r>
              <a:rPr lang="en-US" dirty="0" err="1">
                <a:latin typeface="Courier New" panose="02070309020205020404" pitchFamily="49" charset="0"/>
                <a:cs typeface="Courier New" panose="02070309020205020404" pitchFamily="49" charset="0"/>
              </a:rPr>
              <a:t>toupper</a:t>
            </a:r>
            <a:r>
              <a:rPr lang="en-US" dirty="0">
                <a:latin typeface="Courier New" panose="02070309020205020404" pitchFamily="49" charset="0"/>
                <a:cs typeface="Courier New" panose="02070309020205020404" pitchFamily="49" charset="0"/>
              </a:rPr>
              <a:t>( x )</a:t>
            </a:r>
          </a:p>
        </p:txBody>
      </p:sp>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Standardize case</a:t>
            </a:r>
          </a:p>
        </p:txBody>
      </p:sp>
    </p:spTree>
    <p:extLst>
      <p:ext uri="{BB962C8B-B14F-4D97-AF65-F5344CB8AC3E}">
        <p14:creationId xmlns:p14="http://schemas.microsoft.com/office/powerpoint/2010/main" val="267429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9520" y="2626652"/>
            <a:ext cx="6096000" cy="1200329"/>
          </a:xfrm>
          <a:prstGeom prst="rect">
            <a:avLst/>
          </a:prstGeom>
        </p:spPr>
        <p:txBody>
          <a:bodyPr>
            <a:spAutoFit/>
          </a:bodyPr>
          <a:lstStyle/>
          <a:p>
            <a:r>
              <a:rPr lang="en-US" dirty="0">
                <a:latin typeface="Courier New" panose="02070309020205020404" pitchFamily="49" charset="0"/>
                <a:cs typeface="Courier New" panose="02070309020205020404" pitchFamily="49" charset="0"/>
              </a:rPr>
              <a:t>x &lt;- </a:t>
            </a:r>
            <a:r>
              <a:rPr lang="en-US" dirty="0" err="1">
                <a:latin typeface="Courier New" panose="02070309020205020404" pitchFamily="49" charset="0"/>
                <a:cs typeface="Courier New" panose="02070309020205020404" pitchFamily="49" charset="0"/>
              </a:rPr>
              <a:t>gsub</a:t>
            </a:r>
            <a:r>
              <a:rPr lang="en-US" dirty="0">
                <a:latin typeface="Courier New" panose="02070309020205020404" pitchFamily="49" charset="0"/>
                <a:cs typeface="Courier New" panose="02070309020205020404" pitchFamily="49" charset="0"/>
              </a:rPr>
              <a:t>( ",", "", x )</a:t>
            </a:r>
          </a:p>
          <a:p>
            <a:r>
              <a:rPr lang="en-US" dirty="0">
                <a:latin typeface="Courier New" panose="02070309020205020404" pitchFamily="49" charset="0"/>
                <a:cs typeface="Courier New" panose="02070309020205020404" pitchFamily="49" charset="0"/>
              </a:rPr>
              <a:t>x &lt;- </a:t>
            </a:r>
            <a:r>
              <a:rPr lang="en-US" dirty="0" err="1">
                <a:latin typeface="Courier New" panose="02070309020205020404" pitchFamily="49" charset="0"/>
                <a:cs typeface="Courier New" panose="02070309020205020404" pitchFamily="49" charset="0"/>
              </a:rPr>
              <a:t>gsub</a:t>
            </a:r>
            <a:r>
              <a:rPr lang="en-US" dirty="0">
                <a:latin typeface="Courier New" panose="02070309020205020404" pitchFamily="49" charset="0"/>
                <a:cs typeface="Courier New" panose="02070309020205020404" pitchFamily="49" charset="0"/>
              </a:rPr>
              <a:t>( "we’re", "we are", x )</a:t>
            </a:r>
          </a:p>
          <a:p>
            <a:r>
              <a:rPr lang="en-US" dirty="0">
                <a:latin typeface="Courier New" panose="02070309020205020404" pitchFamily="49" charset="0"/>
                <a:cs typeface="Courier New" panose="02070309020205020404" pitchFamily="49" charset="0"/>
              </a:rPr>
              <a:t>x &lt;- </a:t>
            </a:r>
            <a:r>
              <a:rPr lang="en-US" dirty="0" err="1">
                <a:latin typeface="Courier New" panose="02070309020205020404" pitchFamily="49" charset="0"/>
                <a:cs typeface="Courier New" panose="02070309020205020404" pitchFamily="49" charset="0"/>
              </a:rPr>
              <a:t>gsub</a:t>
            </a:r>
            <a:r>
              <a:rPr lang="en-US" dirty="0">
                <a:latin typeface="Courier New" panose="02070309020205020404" pitchFamily="49" charset="0"/>
                <a:cs typeface="Courier New" panose="02070309020205020404" pitchFamily="49" charset="0"/>
              </a:rPr>
              <a:t>( "\\:", "", x )</a:t>
            </a:r>
          </a:p>
          <a:p>
            <a:r>
              <a:rPr lang="en-US" dirty="0">
                <a:latin typeface="Courier New" panose="02070309020205020404" pitchFamily="49" charset="0"/>
                <a:cs typeface="Courier New" panose="02070309020205020404" pitchFamily="49" charset="0"/>
              </a:rPr>
              <a:t>x &lt;- </a:t>
            </a:r>
            <a:r>
              <a:rPr lang="en-US" dirty="0" err="1">
                <a:latin typeface="Courier New" panose="02070309020205020404" pitchFamily="49" charset="0"/>
                <a:cs typeface="Courier New" panose="02070309020205020404" pitchFamily="49" charset="0"/>
              </a:rPr>
              <a:t>gsub</a:t>
            </a:r>
            <a:r>
              <a:rPr lang="en-US" dirty="0">
                <a:latin typeface="Courier New" panose="02070309020205020404" pitchFamily="49" charset="0"/>
                <a:cs typeface="Courier New" panose="02070309020205020404" pitchFamily="49" charset="0"/>
              </a:rPr>
              <a:t>( "\\?", "", x )</a:t>
            </a:r>
          </a:p>
        </p:txBody>
      </p:sp>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Remove special characters</a:t>
            </a:r>
          </a:p>
        </p:txBody>
      </p:sp>
    </p:spTree>
    <p:extLst>
      <p:ext uri="{BB962C8B-B14F-4D97-AF65-F5344CB8AC3E}">
        <p14:creationId xmlns:p14="http://schemas.microsoft.com/office/powerpoint/2010/main" val="3214520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967335"/>
            <a:ext cx="6096000" cy="923330"/>
          </a:xfrm>
          <a:prstGeom prst="rect">
            <a:avLst/>
          </a:prstGeom>
        </p:spPr>
        <p:txBody>
          <a:bodyPr>
            <a:spAutoFit/>
          </a:bodyPr>
          <a:lstStyle/>
          <a:p>
            <a:r>
              <a:rPr lang="en-US" dirty="0" err="1">
                <a:latin typeface="Courier New" panose="02070309020205020404" pitchFamily="49" charset="0"/>
                <a:cs typeface="Courier New" panose="02070309020205020404" pitchFamily="49" charset="0"/>
              </a:rPr>
              <a:t>grep</a:t>
            </a:r>
            <a:r>
              <a:rPr lang="en-US" dirty="0">
                <a:latin typeface="Courier New" panose="02070309020205020404" pitchFamily="49" charset="0"/>
                <a:cs typeface="Courier New" panose="02070309020205020404" pitchFamily="49" charset="0"/>
              </a:rPr>
              <a:t>( "^$", x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x &lt;- x[ - </a:t>
            </a:r>
            <a:r>
              <a:rPr lang="en-US" dirty="0" err="1">
                <a:latin typeface="Courier New" panose="02070309020205020404" pitchFamily="49" charset="0"/>
                <a:cs typeface="Courier New" panose="02070309020205020404" pitchFamily="49" charset="0"/>
              </a:rPr>
              <a:t>grep</a:t>
            </a:r>
            <a:r>
              <a:rPr lang="en-US" dirty="0">
                <a:latin typeface="Courier New" panose="02070309020205020404" pitchFamily="49" charset="0"/>
                <a:cs typeface="Courier New" panose="02070309020205020404" pitchFamily="49" charset="0"/>
              </a:rPr>
              <a:t>( "^$", x ) ]</a:t>
            </a:r>
          </a:p>
        </p:txBody>
      </p:sp>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Remove blank lines</a:t>
            </a:r>
          </a:p>
        </p:txBody>
      </p:sp>
    </p:spTree>
    <p:extLst>
      <p:ext uri="{BB962C8B-B14F-4D97-AF65-F5344CB8AC3E}">
        <p14:creationId xmlns:p14="http://schemas.microsoft.com/office/powerpoint/2010/main" val="253042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media-cache-ak0.pinimg.com/236x/43/ef/ae/43efae6ef7fcee954d686c9167c56ad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0"/>
            <a:ext cx="5374368" cy="6672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540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6612" y="3086392"/>
            <a:ext cx="3631122" cy="369332"/>
          </a:xfrm>
          <a:prstGeom prst="rect">
            <a:avLst/>
          </a:prstGeom>
        </p:spPr>
        <p:txBody>
          <a:bodyPr wrap="none">
            <a:spAutoFit/>
          </a:bodyPr>
          <a:lstStyle/>
          <a:p>
            <a:r>
              <a:rPr lang="en-US" dirty="0" err="1">
                <a:latin typeface="Courier New" panose="02070309020205020404" pitchFamily="49" charset="0"/>
                <a:cs typeface="Courier New" panose="02070309020205020404" pitchFamily="49" charset="0"/>
              </a:rPr>
              <a:t>strsplit</a:t>
            </a:r>
            <a:r>
              <a:rPr lang="en-US" dirty="0">
                <a:latin typeface="Courier New" panose="02070309020205020404" pitchFamily="49" charset="0"/>
                <a:cs typeface="Courier New" panose="02070309020205020404" pitchFamily="49" charset="0"/>
              </a:rPr>
              <a:t>( x, split="\\.")</a:t>
            </a:r>
          </a:p>
        </p:txBody>
      </p:sp>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Split into sentences</a:t>
            </a:r>
          </a:p>
        </p:txBody>
      </p:sp>
    </p:spTree>
    <p:extLst>
      <p:ext uri="{BB962C8B-B14F-4D97-AF65-F5344CB8AC3E}">
        <p14:creationId xmlns:p14="http://schemas.microsoft.com/office/powerpoint/2010/main" val="3958263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63631" y="490653"/>
            <a:ext cx="5494576" cy="5486400"/>
          </a:xfrm>
          <a:prstGeom prst="rect">
            <a:avLst/>
          </a:prstGeom>
        </p:spPr>
      </p:pic>
      <p:pic>
        <p:nvPicPr>
          <p:cNvPr id="3" name="Picture 2"/>
          <p:cNvPicPr>
            <a:picLocks noChangeAspect="1"/>
          </p:cNvPicPr>
          <p:nvPr/>
        </p:nvPicPr>
        <p:blipFill>
          <a:blip r:embed="rId3"/>
          <a:stretch>
            <a:fillRect/>
          </a:stretch>
        </p:blipFill>
        <p:spPr>
          <a:xfrm>
            <a:off x="197005" y="490653"/>
            <a:ext cx="5494576" cy="5486400"/>
          </a:xfrm>
          <a:prstGeom prst="rect">
            <a:avLst/>
          </a:prstGeom>
        </p:spPr>
      </p:pic>
    </p:spTree>
    <p:extLst>
      <p:ext uri="{BB962C8B-B14F-4D97-AF65-F5344CB8AC3E}">
        <p14:creationId xmlns:p14="http://schemas.microsoft.com/office/powerpoint/2010/main" val="2405595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4753" y="287068"/>
            <a:ext cx="5119168" cy="5353723"/>
          </a:xfrm>
          <a:prstGeom prst="rect">
            <a:avLst/>
          </a:prstGeom>
        </p:spPr>
      </p:pic>
    </p:spTree>
    <p:extLst>
      <p:ext uri="{BB962C8B-B14F-4D97-AF65-F5344CB8AC3E}">
        <p14:creationId xmlns:p14="http://schemas.microsoft.com/office/powerpoint/2010/main" val="536397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292" y="324196"/>
            <a:ext cx="5735574" cy="5917450"/>
          </a:xfrm>
          <a:prstGeom prst="rect">
            <a:avLst/>
          </a:prstGeom>
        </p:spPr>
      </p:pic>
      <p:pic>
        <p:nvPicPr>
          <p:cNvPr id="3" name="Picture 2"/>
          <p:cNvPicPr>
            <a:picLocks noChangeAspect="1"/>
          </p:cNvPicPr>
          <p:nvPr/>
        </p:nvPicPr>
        <p:blipFill>
          <a:blip r:embed="rId3"/>
          <a:stretch>
            <a:fillRect/>
          </a:stretch>
        </p:blipFill>
        <p:spPr>
          <a:xfrm>
            <a:off x="6437603" y="398242"/>
            <a:ext cx="5441286" cy="5538344"/>
          </a:xfrm>
          <a:prstGeom prst="rect">
            <a:avLst/>
          </a:prstGeom>
        </p:spPr>
      </p:pic>
    </p:spTree>
    <p:extLst>
      <p:ext uri="{BB962C8B-B14F-4D97-AF65-F5344CB8AC3E}">
        <p14:creationId xmlns:p14="http://schemas.microsoft.com/office/powerpoint/2010/main" val="319234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media-cache-ak0.pinimg.com/236x/20/96/6d/20966d4f6c3d70c598175e0aa67ff8c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75" y="97517"/>
            <a:ext cx="7050768" cy="663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43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622234" y="2430948"/>
            <a:ext cx="3087705"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strings</a:t>
            </a:r>
          </a:p>
        </p:txBody>
      </p:sp>
    </p:spTree>
    <p:extLst>
      <p:ext uri="{BB962C8B-B14F-4D97-AF65-F5344CB8AC3E}">
        <p14:creationId xmlns:p14="http://schemas.microsoft.com/office/powerpoint/2010/main" val="345478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81936" y="1515471"/>
            <a:ext cx="4982561" cy="4864791"/>
          </a:xfrm>
          <a:prstGeom prst="rect">
            <a:avLst/>
          </a:prstGeom>
        </p:spPr>
      </p:pic>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strings</a:t>
            </a:r>
          </a:p>
        </p:txBody>
      </p:sp>
    </p:spTree>
    <p:extLst>
      <p:ext uri="{BB962C8B-B14F-4D97-AF65-F5344CB8AC3E}">
        <p14:creationId xmlns:p14="http://schemas.microsoft.com/office/powerpoint/2010/main" val="254738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118895" y="2430948"/>
            <a:ext cx="4514377"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functions</a:t>
            </a:r>
          </a:p>
        </p:txBody>
      </p:sp>
    </p:spTree>
    <p:extLst>
      <p:ext uri="{BB962C8B-B14F-4D97-AF65-F5344CB8AC3E}">
        <p14:creationId xmlns:p14="http://schemas.microsoft.com/office/powerpoint/2010/main" val="417578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97144" y="1055367"/>
            <a:ext cx="6631528" cy="4551303"/>
          </a:xfrm>
          <a:prstGeom prst="rect">
            <a:avLst/>
          </a:prstGeom>
        </p:spPr>
      </p:pic>
      <p:sp>
        <p:nvSpPr>
          <p:cNvPr id="2" name="Rectangle 1"/>
          <p:cNvSpPr/>
          <p:nvPr/>
        </p:nvSpPr>
        <p:spPr>
          <a:xfrm>
            <a:off x="2909604" y="6116843"/>
            <a:ext cx="4934364" cy="307777"/>
          </a:xfrm>
          <a:prstGeom prst="rect">
            <a:avLst/>
          </a:prstGeom>
        </p:spPr>
        <p:txBody>
          <a:bodyPr wrap="none">
            <a:spAutoFit/>
          </a:bodyPr>
          <a:lstStyle/>
          <a:p>
            <a:r>
              <a:rPr lang="en-US" sz="1400" i="1" dirty="0">
                <a:solidFill>
                  <a:srgbClr val="252525"/>
                </a:solidFill>
                <a:latin typeface="Arial" panose="020B0604020202020204" pitchFamily="34" charset="0"/>
              </a:rPr>
              <a:t>*GREP:  Globally search for a Regular Expression and Print</a:t>
            </a:r>
            <a:endParaRPr lang="en-US" sz="1400" dirty="0"/>
          </a:p>
        </p:txBody>
      </p:sp>
    </p:spTree>
    <p:extLst>
      <p:ext uri="{BB962C8B-B14F-4D97-AF65-F5344CB8AC3E}">
        <p14:creationId xmlns:p14="http://schemas.microsoft.com/office/powerpoint/2010/main" val="3939740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2872</TotalTime>
  <Words>400</Words>
  <Application>Microsoft Office PowerPoint</Application>
  <PresentationFormat>Widescreen</PresentationFormat>
  <Paragraphs>96</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Book Antiqua</vt:lpstr>
      <vt:lpstr>Calibri</vt:lpstr>
      <vt:lpstr>Calibri Light</vt:lpstr>
      <vt:lpstr>Courier New</vt:lpstr>
      <vt:lpstr>Euphemia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Regular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jdlecy</dc:creator>
  <cp:lastModifiedBy>Jesse Lecy</cp:lastModifiedBy>
  <cp:revision>28</cp:revision>
  <dcterms:created xsi:type="dcterms:W3CDTF">2015-11-08T17:14:16Z</dcterms:created>
  <dcterms:modified xsi:type="dcterms:W3CDTF">2020-02-04T04:18:20Z</dcterms:modified>
</cp:coreProperties>
</file>