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8"/>
  </p:normalViewPr>
  <p:slideViewPr>
    <p:cSldViewPr snapToGrid="0">
      <p:cViewPr varScale="1">
        <p:scale>
          <a:sx n="111" d="100"/>
          <a:sy n="111"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4A102A-CB74-4CE8-A07E-069123ECE714}"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9552C968-EE30-4BA8-913B-EDDD4DCCF77D}">
      <dgm:prSet/>
      <dgm:spPr/>
      <dgm:t>
        <a:bodyPr/>
        <a:lstStyle/>
        <a:p>
          <a:r>
            <a:rPr lang="en-US"/>
            <a:t>Lifestyle Composite Score Matrix Building : </a:t>
          </a:r>
        </a:p>
      </dgm:t>
    </dgm:pt>
    <dgm:pt modelId="{FCCB5DE9-D86A-4A33-9FE0-3CE9A291BCE8}" type="parTrans" cxnId="{7071E55F-739D-409F-910D-50CDEAE67EF6}">
      <dgm:prSet/>
      <dgm:spPr/>
      <dgm:t>
        <a:bodyPr/>
        <a:lstStyle/>
        <a:p>
          <a:endParaRPr lang="en-US"/>
        </a:p>
      </dgm:t>
    </dgm:pt>
    <dgm:pt modelId="{0F5CAAF4-6000-499D-963D-F1BD1E7036DF}" type="sibTrans" cxnId="{7071E55F-739D-409F-910D-50CDEAE67EF6}">
      <dgm:prSet/>
      <dgm:spPr/>
      <dgm:t>
        <a:bodyPr/>
        <a:lstStyle/>
        <a:p>
          <a:endParaRPr lang="en-US"/>
        </a:p>
      </dgm:t>
    </dgm:pt>
    <dgm:pt modelId="{3BC694A3-C921-4C43-90A8-BD76EB81DE72}">
      <dgm:prSet custT="1"/>
      <dgm:spPr/>
      <dgm:t>
        <a:bodyPr/>
        <a:lstStyle/>
        <a:p>
          <a:r>
            <a:rPr lang="en-US" sz="1100"/>
            <a:t>Healthy(2pt), Normal(1pt), and Bad(0pt). </a:t>
          </a:r>
        </a:p>
      </dgm:t>
    </dgm:pt>
    <dgm:pt modelId="{C50D0785-DAA1-4A5C-BA3F-659229B66EB4}" type="parTrans" cxnId="{2DDD9394-C760-4BEA-8328-BC9F05766294}">
      <dgm:prSet/>
      <dgm:spPr/>
      <dgm:t>
        <a:bodyPr/>
        <a:lstStyle/>
        <a:p>
          <a:endParaRPr lang="en-US"/>
        </a:p>
      </dgm:t>
    </dgm:pt>
    <dgm:pt modelId="{F7C67E48-3373-4096-AA36-91950CD29E87}" type="sibTrans" cxnId="{2DDD9394-C760-4BEA-8328-BC9F05766294}">
      <dgm:prSet/>
      <dgm:spPr/>
      <dgm:t>
        <a:bodyPr/>
        <a:lstStyle/>
        <a:p>
          <a:endParaRPr lang="en-US"/>
        </a:p>
      </dgm:t>
    </dgm:pt>
    <dgm:pt modelId="{EFF33360-9184-47ED-AED2-C56CFA43D885}">
      <dgm:prSet custT="1"/>
      <dgm:spPr/>
      <dgm:t>
        <a:bodyPr/>
        <a:lstStyle/>
        <a:p>
          <a:r>
            <a:rPr lang="en-US" sz="1100" dirty="0"/>
            <a:t>BMI: BMI&lt;=18.5(Underweight): Normal(1pt) </a:t>
          </a:r>
        </a:p>
        <a:p>
          <a:r>
            <a:rPr lang="en-US" sz="1100" dirty="0"/>
            <a:t>BMI&gt;18.5 and &lt;=25(Normal): Healthy(2pt) </a:t>
          </a:r>
        </a:p>
        <a:p>
          <a:r>
            <a:rPr lang="en-US" sz="1100" dirty="0"/>
            <a:t>BMI&gt;25 and &lt;=30(Overweight): Normal(1pt) </a:t>
          </a:r>
        </a:p>
        <a:p>
          <a:r>
            <a:rPr lang="en-US" sz="1100" dirty="0"/>
            <a:t>BMI&gt;30(Obese): Bad(0pt) </a:t>
          </a:r>
        </a:p>
      </dgm:t>
    </dgm:pt>
    <dgm:pt modelId="{95565E16-03CB-440C-A940-6932568B1204}" type="parTrans" cxnId="{DC998F9C-D4B9-439D-B5CA-71F309754F1B}">
      <dgm:prSet/>
      <dgm:spPr/>
      <dgm:t>
        <a:bodyPr/>
        <a:lstStyle/>
        <a:p>
          <a:endParaRPr lang="en-US"/>
        </a:p>
      </dgm:t>
    </dgm:pt>
    <dgm:pt modelId="{80FD35CC-9D21-4A3D-A6FC-A0D93A264D96}" type="sibTrans" cxnId="{DC998F9C-D4B9-439D-B5CA-71F309754F1B}">
      <dgm:prSet/>
      <dgm:spPr/>
      <dgm:t>
        <a:bodyPr/>
        <a:lstStyle/>
        <a:p>
          <a:endParaRPr lang="en-US"/>
        </a:p>
      </dgm:t>
    </dgm:pt>
    <dgm:pt modelId="{8C6D17FC-253F-452B-848E-A8CFC9E0896E}">
      <dgm:prSet custT="1"/>
      <dgm:spPr/>
      <dgm:t>
        <a:bodyPr/>
        <a:lstStyle/>
        <a:p>
          <a:r>
            <a:rPr lang="en-US" sz="1100" dirty="0"/>
            <a:t>Activity: </a:t>
          </a:r>
          <a:r>
            <a:rPr lang="en-US" sz="1100" dirty="0" err="1"/>
            <a:t>MET_Activity</a:t>
          </a:r>
          <a:r>
            <a:rPr lang="en-US" sz="1100" dirty="0"/>
            <a:t>&gt;=150: Healthy(2pt) </a:t>
          </a:r>
        </a:p>
        <a:p>
          <a:r>
            <a:rPr lang="en-US" sz="1100" dirty="0" err="1"/>
            <a:t>MET_Activity</a:t>
          </a:r>
          <a:r>
            <a:rPr lang="en-US" sz="1100" dirty="0"/>
            <a:t>&lt;150: Normal(1pt) </a:t>
          </a:r>
          <a:r>
            <a:rPr lang="en-US" sz="1100" dirty="0" err="1"/>
            <a:t>MET_Actovoty</a:t>
          </a:r>
          <a:r>
            <a:rPr lang="en-US" sz="1100" dirty="0"/>
            <a:t>=0: Bad(0pt) </a:t>
          </a:r>
        </a:p>
      </dgm:t>
    </dgm:pt>
    <dgm:pt modelId="{2C113853-4E6C-47E7-8821-115BE8CD96C5}" type="parTrans" cxnId="{7777ADD3-BD2C-4E22-B7C6-D817EF5E133D}">
      <dgm:prSet/>
      <dgm:spPr/>
      <dgm:t>
        <a:bodyPr/>
        <a:lstStyle/>
        <a:p>
          <a:endParaRPr lang="en-US"/>
        </a:p>
      </dgm:t>
    </dgm:pt>
    <dgm:pt modelId="{D038E71A-E8FA-4E54-9575-80C4ADE6236D}" type="sibTrans" cxnId="{7777ADD3-BD2C-4E22-B7C6-D817EF5E133D}">
      <dgm:prSet/>
      <dgm:spPr/>
      <dgm:t>
        <a:bodyPr/>
        <a:lstStyle/>
        <a:p>
          <a:endParaRPr lang="en-US"/>
        </a:p>
      </dgm:t>
    </dgm:pt>
    <dgm:pt modelId="{77D048BD-12CA-4871-AF30-FA2EB9CB69F8}">
      <dgm:prSet custT="1"/>
      <dgm:spPr/>
      <dgm:t>
        <a:bodyPr/>
        <a:lstStyle/>
        <a:p>
          <a:r>
            <a:rPr lang="en-US" sz="1100" dirty="0"/>
            <a:t>Alcohol Status: Alcohol=0(No Habit): Healthy(2pt) </a:t>
          </a:r>
        </a:p>
        <a:p>
          <a:r>
            <a:rPr lang="en-US" sz="1100" dirty="0"/>
            <a:t>Alcohol=1(Past Habit): Normal(1pt) Alcohol=2(Current Habit): Bad(0pt) </a:t>
          </a:r>
        </a:p>
      </dgm:t>
    </dgm:pt>
    <dgm:pt modelId="{C97E073F-87CC-4984-B60B-CCAF8AF003FE}" type="parTrans" cxnId="{1CE5EA5C-5682-4478-A1C4-EE1BEECE5183}">
      <dgm:prSet/>
      <dgm:spPr/>
      <dgm:t>
        <a:bodyPr/>
        <a:lstStyle/>
        <a:p>
          <a:endParaRPr lang="en-US"/>
        </a:p>
      </dgm:t>
    </dgm:pt>
    <dgm:pt modelId="{197DD046-417B-4DB0-8CF3-7B0321AE6F08}" type="sibTrans" cxnId="{1CE5EA5C-5682-4478-A1C4-EE1BEECE5183}">
      <dgm:prSet/>
      <dgm:spPr/>
      <dgm:t>
        <a:bodyPr/>
        <a:lstStyle/>
        <a:p>
          <a:endParaRPr lang="en-US"/>
        </a:p>
      </dgm:t>
    </dgm:pt>
    <dgm:pt modelId="{7CF754BC-8AD9-41C7-8BC5-D057376ACF9C}">
      <dgm:prSet custT="1"/>
      <dgm:spPr/>
      <dgm:t>
        <a:bodyPr/>
        <a:lstStyle/>
        <a:p>
          <a:r>
            <a:rPr lang="en-US" sz="1100" dirty="0"/>
            <a:t>Smoking Status: Smoking=0(No Habit): Healthy(2pt)</a:t>
          </a:r>
        </a:p>
        <a:p>
          <a:r>
            <a:rPr lang="en-US" sz="1100" dirty="0"/>
            <a:t> Smoking=1(Past Habit): Normal(1pt) </a:t>
          </a:r>
        </a:p>
        <a:p>
          <a:r>
            <a:rPr lang="en-US" sz="1100" dirty="0"/>
            <a:t>Smoking=2(Current Habit): Bad(0pt) </a:t>
          </a:r>
        </a:p>
      </dgm:t>
    </dgm:pt>
    <dgm:pt modelId="{8EA0706C-A2F2-4F2F-A921-D48E74B78F8D}" type="parTrans" cxnId="{1107BAC2-A540-4C34-B24D-FB4551E279C3}">
      <dgm:prSet/>
      <dgm:spPr/>
      <dgm:t>
        <a:bodyPr/>
        <a:lstStyle/>
        <a:p>
          <a:endParaRPr lang="en-US"/>
        </a:p>
      </dgm:t>
    </dgm:pt>
    <dgm:pt modelId="{631DC7B2-8C96-41FB-B1EC-0B134A41ABD2}" type="sibTrans" cxnId="{1107BAC2-A540-4C34-B24D-FB4551E279C3}">
      <dgm:prSet/>
      <dgm:spPr/>
      <dgm:t>
        <a:bodyPr/>
        <a:lstStyle/>
        <a:p>
          <a:endParaRPr lang="en-US"/>
        </a:p>
      </dgm:t>
    </dgm:pt>
    <dgm:pt modelId="{7DDB8AE4-9D60-4E8F-914A-223F7EF7BF10}">
      <dgm:prSet/>
      <dgm:spPr/>
      <dgm:t>
        <a:bodyPr/>
        <a:lstStyle/>
        <a:p>
          <a:r>
            <a:rPr lang="en-US" dirty="0"/>
            <a:t>For Multimorbidity calculation, I just simply sum up all three conditions' outcome s : Dementia, Myocardial Infarction (heart attack), and Stroke Outcome. If the total of three conditions is over 2, then it should be considered as multimorbidity. </a:t>
          </a:r>
        </a:p>
      </dgm:t>
    </dgm:pt>
    <dgm:pt modelId="{9C98A1C5-9896-4CBA-B124-63E4C331E864}" type="parTrans" cxnId="{8381BE5E-FCFA-4642-8C1C-E9451001F274}">
      <dgm:prSet/>
      <dgm:spPr/>
      <dgm:t>
        <a:bodyPr/>
        <a:lstStyle/>
        <a:p>
          <a:endParaRPr lang="en-US"/>
        </a:p>
      </dgm:t>
    </dgm:pt>
    <dgm:pt modelId="{9DF672D1-378B-441F-917B-2C3051D17691}" type="sibTrans" cxnId="{8381BE5E-FCFA-4642-8C1C-E9451001F274}">
      <dgm:prSet/>
      <dgm:spPr/>
      <dgm:t>
        <a:bodyPr/>
        <a:lstStyle/>
        <a:p>
          <a:endParaRPr lang="en-US"/>
        </a:p>
      </dgm:t>
    </dgm:pt>
    <dgm:pt modelId="{A6B965B1-A2CD-2440-9C74-05BC27BAA6FB}" type="pres">
      <dgm:prSet presAssocID="{C94A102A-CB74-4CE8-A07E-069123ECE714}" presName="Name0" presStyleCnt="0">
        <dgm:presLayoutVars>
          <dgm:dir/>
          <dgm:animLvl val="lvl"/>
          <dgm:resizeHandles val="exact"/>
        </dgm:presLayoutVars>
      </dgm:prSet>
      <dgm:spPr/>
    </dgm:pt>
    <dgm:pt modelId="{75FF5CF5-2C7E-CC4C-AB04-FC9FADA57605}" type="pres">
      <dgm:prSet presAssocID="{7DDB8AE4-9D60-4E8F-914A-223F7EF7BF10}" presName="boxAndChildren" presStyleCnt="0"/>
      <dgm:spPr/>
    </dgm:pt>
    <dgm:pt modelId="{6B61B75B-CA23-834A-A7A0-049DB6BEE10F}" type="pres">
      <dgm:prSet presAssocID="{7DDB8AE4-9D60-4E8F-914A-223F7EF7BF10}" presName="parentTextBox" presStyleLbl="node1" presStyleIdx="0" presStyleCnt="2" custScaleY="38583" custLinFactNeighborY="9899"/>
      <dgm:spPr/>
    </dgm:pt>
    <dgm:pt modelId="{7460D5C8-FA78-D444-BBCA-54E34DB20D5D}" type="pres">
      <dgm:prSet presAssocID="{0F5CAAF4-6000-499D-963D-F1BD1E7036DF}" presName="sp" presStyleCnt="0"/>
      <dgm:spPr/>
    </dgm:pt>
    <dgm:pt modelId="{A4ABAABE-375E-FC48-BB1B-158558E6C51F}" type="pres">
      <dgm:prSet presAssocID="{9552C968-EE30-4BA8-913B-EDDD4DCCF77D}" presName="arrowAndChildren" presStyleCnt="0"/>
      <dgm:spPr/>
    </dgm:pt>
    <dgm:pt modelId="{CA6BDCD5-170A-0B46-B86E-930FAD05EC57}" type="pres">
      <dgm:prSet presAssocID="{9552C968-EE30-4BA8-913B-EDDD4DCCF77D}" presName="parentTextArrow" presStyleLbl="node1" presStyleIdx="0" presStyleCnt="2"/>
      <dgm:spPr/>
    </dgm:pt>
    <dgm:pt modelId="{73698574-D992-2E4E-97E1-DAE612374E88}" type="pres">
      <dgm:prSet presAssocID="{9552C968-EE30-4BA8-913B-EDDD4DCCF77D}" presName="arrow" presStyleLbl="node1" presStyleIdx="1" presStyleCnt="2" custLinFactNeighborY="4256"/>
      <dgm:spPr/>
    </dgm:pt>
    <dgm:pt modelId="{30A62801-F210-DE4E-B5C6-167A1F2DEC6E}" type="pres">
      <dgm:prSet presAssocID="{9552C968-EE30-4BA8-913B-EDDD4DCCF77D}" presName="descendantArrow" presStyleCnt="0"/>
      <dgm:spPr/>
    </dgm:pt>
    <dgm:pt modelId="{AFF5C32C-BC37-E44F-8BA3-3222F6FBA2AC}" type="pres">
      <dgm:prSet presAssocID="{3BC694A3-C921-4C43-90A8-BD76EB81DE72}" presName="childTextArrow" presStyleLbl="fgAccFollowNode1" presStyleIdx="0" presStyleCnt="5" custScaleY="141194">
        <dgm:presLayoutVars>
          <dgm:bulletEnabled val="1"/>
        </dgm:presLayoutVars>
      </dgm:prSet>
      <dgm:spPr/>
    </dgm:pt>
    <dgm:pt modelId="{06DE3F86-9B3C-4847-9E90-435EB04C9426}" type="pres">
      <dgm:prSet presAssocID="{EFF33360-9184-47ED-AED2-C56CFA43D885}" presName="childTextArrow" presStyleLbl="fgAccFollowNode1" presStyleIdx="1" presStyleCnt="5" custScaleY="141194">
        <dgm:presLayoutVars>
          <dgm:bulletEnabled val="1"/>
        </dgm:presLayoutVars>
      </dgm:prSet>
      <dgm:spPr/>
    </dgm:pt>
    <dgm:pt modelId="{F3D9CA8D-2CF5-564A-80FC-C033C5F11697}" type="pres">
      <dgm:prSet presAssocID="{8C6D17FC-253F-452B-848E-A8CFC9E0896E}" presName="childTextArrow" presStyleLbl="fgAccFollowNode1" presStyleIdx="2" presStyleCnt="5" custScaleY="141194">
        <dgm:presLayoutVars>
          <dgm:bulletEnabled val="1"/>
        </dgm:presLayoutVars>
      </dgm:prSet>
      <dgm:spPr/>
    </dgm:pt>
    <dgm:pt modelId="{08CFD511-47DF-D04C-93B1-3CD29B5DAB31}" type="pres">
      <dgm:prSet presAssocID="{77D048BD-12CA-4871-AF30-FA2EB9CB69F8}" presName="childTextArrow" presStyleLbl="fgAccFollowNode1" presStyleIdx="3" presStyleCnt="5" custScaleY="141194">
        <dgm:presLayoutVars>
          <dgm:bulletEnabled val="1"/>
        </dgm:presLayoutVars>
      </dgm:prSet>
      <dgm:spPr/>
    </dgm:pt>
    <dgm:pt modelId="{E2A206E1-D5E2-8344-BB48-C405903673AA}" type="pres">
      <dgm:prSet presAssocID="{7CF754BC-8AD9-41C7-8BC5-D057376ACF9C}" presName="childTextArrow" presStyleLbl="fgAccFollowNode1" presStyleIdx="4" presStyleCnt="5" custScaleY="141194">
        <dgm:presLayoutVars>
          <dgm:bulletEnabled val="1"/>
        </dgm:presLayoutVars>
      </dgm:prSet>
      <dgm:spPr/>
    </dgm:pt>
  </dgm:ptLst>
  <dgm:cxnLst>
    <dgm:cxn modelId="{06A0AA20-828C-3D46-B3CF-7836589CBE05}" type="presOf" srcId="{9552C968-EE30-4BA8-913B-EDDD4DCCF77D}" destId="{73698574-D992-2E4E-97E1-DAE612374E88}" srcOrd="1" destOrd="0" presId="urn:microsoft.com/office/officeart/2005/8/layout/process4"/>
    <dgm:cxn modelId="{593E7821-72C0-2144-98F4-0DD89829A966}" type="presOf" srcId="{77D048BD-12CA-4871-AF30-FA2EB9CB69F8}" destId="{08CFD511-47DF-D04C-93B1-3CD29B5DAB31}" srcOrd="0" destOrd="0" presId="urn:microsoft.com/office/officeart/2005/8/layout/process4"/>
    <dgm:cxn modelId="{68391322-82CB-414B-A893-F365C6DAC53E}" type="presOf" srcId="{7CF754BC-8AD9-41C7-8BC5-D057376ACF9C}" destId="{E2A206E1-D5E2-8344-BB48-C405903673AA}" srcOrd="0" destOrd="0" presId="urn:microsoft.com/office/officeart/2005/8/layout/process4"/>
    <dgm:cxn modelId="{6013BC4A-3E14-2148-B9E6-0B27FCA6A93C}" type="presOf" srcId="{7DDB8AE4-9D60-4E8F-914A-223F7EF7BF10}" destId="{6B61B75B-CA23-834A-A7A0-049DB6BEE10F}" srcOrd="0" destOrd="0" presId="urn:microsoft.com/office/officeart/2005/8/layout/process4"/>
    <dgm:cxn modelId="{1CE5EA5C-5682-4478-A1C4-EE1BEECE5183}" srcId="{9552C968-EE30-4BA8-913B-EDDD4DCCF77D}" destId="{77D048BD-12CA-4871-AF30-FA2EB9CB69F8}" srcOrd="3" destOrd="0" parTransId="{C97E073F-87CC-4984-B60B-CCAF8AF003FE}" sibTransId="{197DD046-417B-4DB0-8CF3-7B0321AE6F08}"/>
    <dgm:cxn modelId="{8381BE5E-FCFA-4642-8C1C-E9451001F274}" srcId="{C94A102A-CB74-4CE8-A07E-069123ECE714}" destId="{7DDB8AE4-9D60-4E8F-914A-223F7EF7BF10}" srcOrd="1" destOrd="0" parTransId="{9C98A1C5-9896-4CBA-B124-63E4C331E864}" sibTransId="{9DF672D1-378B-441F-917B-2C3051D17691}"/>
    <dgm:cxn modelId="{7071E55F-739D-409F-910D-50CDEAE67EF6}" srcId="{C94A102A-CB74-4CE8-A07E-069123ECE714}" destId="{9552C968-EE30-4BA8-913B-EDDD4DCCF77D}" srcOrd="0" destOrd="0" parTransId="{FCCB5DE9-D86A-4A33-9FE0-3CE9A291BCE8}" sibTransId="{0F5CAAF4-6000-499D-963D-F1BD1E7036DF}"/>
    <dgm:cxn modelId="{683ECA6B-AB80-C847-B9CE-33B60B3C218D}" type="presOf" srcId="{C94A102A-CB74-4CE8-A07E-069123ECE714}" destId="{A6B965B1-A2CD-2440-9C74-05BC27BAA6FB}" srcOrd="0" destOrd="0" presId="urn:microsoft.com/office/officeart/2005/8/layout/process4"/>
    <dgm:cxn modelId="{1760C772-3586-2049-B781-C2113E25AB80}" type="presOf" srcId="{9552C968-EE30-4BA8-913B-EDDD4DCCF77D}" destId="{CA6BDCD5-170A-0B46-B86E-930FAD05EC57}" srcOrd="0" destOrd="0" presId="urn:microsoft.com/office/officeart/2005/8/layout/process4"/>
    <dgm:cxn modelId="{2DDD9394-C760-4BEA-8328-BC9F05766294}" srcId="{9552C968-EE30-4BA8-913B-EDDD4DCCF77D}" destId="{3BC694A3-C921-4C43-90A8-BD76EB81DE72}" srcOrd="0" destOrd="0" parTransId="{C50D0785-DAA1-4A5C-BA3F-659229B66EB4}" sibTransId="{F7C67E48-3373-4096-AA36-91950CD29E87}"/>
    <dgm:cxn modelId="{DC998F9C-D4B9-439D-B5CA-71F309754F1B}" srcId="{9552C968-EE30-4BA8-913B-EDDD4DCCF77D}" destId="{EFF33360-9184-47ED-AED2-C56CFA43D885}" srcOrd="1" destOrd="0" parTransId="{95565E16-03CB-440C-A940-6932568B1204}" sibTransId="{80FD35CC-9D21-4A3D-A6FC-A0D93A264D96}"/>
    <dgm:cxn modelId="{08FE46A5-6D5D-4D4D-B70C-170D6B780230}" type="presOf" srcId="{8C6D17FC-253F-452B-848E-A8CFC9E0896E}" destId="{F3D9CA8D-2CF5-564A-80FC-C033C5F11697}" srcOrd="0" destOrd="0" presId="urn:microsoft.com/office/officeart/2005/8/layout/process4"/>
    <dgm:cxn modelId="{1107BAC2-A540-4C34-B24D-FB4551E279C3}" srcId="{9552C968-EE30-4BA8-913B-EDDD4DCCF77D}" destId="{7CF754BC-8AD9-41C7-8BC5-D057376ACF9C}" srcOrd="4" destOrd="0" parTransId="{8EA0706C-A2F2-4F2F-A921-D48E74B78F8D}" sibTransId="{631DC7B2-8C96-41FB-B1EC-0B134A41ABD2}"/>
    <dgm:cxn modelId="{7777ADD3-BD2C-4E22-B7C6-D817EF5E133D}" srcId="{9552C968-EE30-4BA8-913B-EDDD4DCCF77D}" destId="{8C6D17FC-253F-452B-848E-A8CFC9E0896E}" srcOrd="2" destOrd="0" parTransId="{2C113853-4E6C-47E7-8821-115BE8CD96C5}" sibTransId="{D038E71A-E8FA-4E54-9575-80C4ADE6236D}"/>
    <dgm:cxn modelId="{744515F2-B136-6E48-8F35-BE86FF006FB3}" type="presOf" srcId="{EFF33360-9184-47ED-AED2-C56CFA43D885}" destId="{06DE3F86-9B3C-4847-9E90-435EB04C9426}" srcOrd="0" destOrd="0" presId="urn:microsoft.com/office/officeart/2005/8/layout/process4"/>
    <dgm:cxn modelId="{922D67FF-121B-684D-9328-33C3DA1AFAD2}" type="presOf" srcId="{3BC694A3-C921-4C43-90A8-BD76EB81DE72}" destId="{AFF5C32C-BC37-E44F-8BA3-3222F6FBA2AC}" srcOrd="0" destOrd="0" presId="urn:microsoft.com/office/officeart/2005/8/layout/process4"/>
    <dgm:cxn modelId="{8F77D571-BCA2-D946-9296-BD1B7A20CE9F}" type="presParOf" srcId="{A6B965B1-A2CD-2440-9C74-05BC27BAA6FB}" destId="{75FF5CF5-2C7E-CC4C-AB04-FC9FADA57605}" srcOrd="0" destOrd="0" presId="urn:microsoft.com/office/officeart/2005/8/layout/process4"/>
    <dgm:cxn modelId="{BA2F7490-FF7D-F445-8BF0-B1F535AAC206}" type="presParOf" srcId="{75FF5CF5-2C7E-CC4C-AB04-FC9FADA57605}" destId="{6B61B75B-CA23-834A-A7A0-049DB6BEE10F}" srcOrd="0" destOrd="0" presId="urn:microsoft.com/office/officeart/2005/8/layout/process4"/>
    <dgm:cxn modelId="{8C9DBFDB-5687-5846-9E45-596D21EACA0D}" type="presParOf" srcId="{A6B965B1-A2CD-2440-9C74-05BC27BAA6FB}" destId="{7460D5C8-FA78-D444-BBCA-54E34DB20D5D}" srcOrd="1" destOrd="0" presId="urn:microsoft.com/office/officeart/2005/8/layout/process4"/>
    <dgm:cxn modelId="{5BE6EB65-763C-DF49-928A-9BB68B8CBCA4}" type="presParOf" srcId="{A6B965B1-A2CD-2440-9C74-05BC27BAA6FB}" destId="{A4ABAABE-375E-FC48-BB1B-158558E6C51F}" srcOrd="2" destOrd="0" presId="urn:microsoft.com/office/officeart/2005/8/layout/process4"/>
    <dgm:cxn modelId="{56CCDFAE-1877-0546-AF4D-E66C3E3EEE7C}" type="presParOf" srcId="{A4ABAABE-375E-FC48-BB1B-158558E6C51F}" destId="{CA6BDCD5-170A-0B46-B86E-930FAD05EC57}" srcOrd="0" destOrd="0" presId="urn:microsoft.com/office/officeart/2005/8/layout/process4"/>
    <dgm:cxn modelId="{D87BD57D-925A-8341-BE1C-14761DC5C6D1}" type="presParOf" srcId="{A4ABAABE-375E-FC48-BB1B-158558E6C51F}" destId="{73698574-D992-2E4E-97E1-DAE612374E88}" srcOrd="1" destOrd="0" presId="urn:microsoft.com/office/officeart/2005/8/layout/process4"/>
    <dgm:cxn modelId="{C2ABC0C7-A981-EB45-A4A9-C41F85410EBC}" type="presParOf" srcId="{A4ABAABE-375E-FC48-BB1B-158558E6C51F}" destId="{30A62801-F210-DE4E-B5C6-167A1F2DEC6E}" srcOrd="2" destOrd="0" presId="urn:microsoft.com/office/officeart/2005/8/layout/process4"/>
    <dgm:cxn modelId="{69D93BE3-CF2C-1748-84EC-958A68048C42}" type="presParOf" srcId="{30A62801-F210-DE4E-B5C6-167A1F2DEC6E}" destId="{AFF5C32C-BC37-E44F-8BA3-3222F6FBA2AC}" srcOrd="0" destOrd="0" presId="urn:microsoft.com/office/officeart/2005/8/layout/process4"/>
    <dgm:cxn modelId="{9E2D3A89-7EAA-564E-9107-F92381907D4B}" type="presParOf" srcId="{30A62801-F210-DE4E-B5C6-167A1F2DEC6E}" destId="{06DE3F86-9B3C-4847-9E90-435EB04C9426}" srcOrd="1" destOrd="0" presId="urn:microsoft.com/office/officeart/2005/8/layout/process4"/>
    <dgm:cxn modelId="{7741E057-C258-6F40-8300-2725708609B1}" type="presParOf" srcId="{30A62801-F210-DE4E-B5C6-167A1F2DEC6E}" destId="{F3D9CA8D-2CF5-564A-80FC-C033C5F11697}" srcOrd="2" destOrd="0" presId="urn:microsoft.com/office/officeart/2005/8/layout/process4"/>
    <dgm:cxn modelId="{34E5D9AA-7F38-5149-97C0-037E8E52791B}" type="presParOf" srcId="{30A62801-F210-DE4E-B5C6-167A1F2DEC6E}" destId="{08CFD511-47DF-D04C-93B1-3CD29B5DAB31}" srcOrd="3" destOrd="0" presId="urn:microsoft.com/office/officeart/2005/8/layout/process4"/>
    <dgm:cxn modelId="{1147031E-DAF2-1F49-8144-50A79C3E5F9A}" type="presParOf" srcId="{30A62801-F210-DE4E-B5C6-167A1F2DEC6E}" destId="{E2A206E1-D5E2-8344-BB48-C405903673AA}" srcOrd="4"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1B75B-CA23-834A-A7A0-049DB6BEE10F}">
      <dsp:nvSpPr>
        <dsp:cNvPr id="0" name=""/>
        <dsp:cNvSpPr/>
      </dsp:nvSpPr>
      <dsp:spPr>
        <a:xfrm>
          <a:off x="0" y="3774679"/>
          <a:ext cx="10927829" cy="95524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For Multimorbidity calculation, I just simply sum up all three conditions' outcome s : Dementia, Myocardial Infarction (heart attack), and Stroke Outcome. If the total of three conditions is over 2, then it should be considered as multimorbidity. </a:t>
          </a:r>
        </a:p>
      </dsp:txBody>
      <dsp:txXfrm>
        <a:off x="0" y="3774679"/>
        <a:ext cx="10927829" cy="955245"/>
      </dsp:txXfrm>
    </dsp:sp>
    <dsp:sp modelId="{73698574-D992-2E4E-97E1-DAE612374E88}">
      <dsp:nvSpPr>
        <dsp:cNvPr id="0" name=""/>
        <dsp:cNvSpPr/>
      </dsp:nvSpPr>
      <dsp:spPr>
        <a:xfrm rot="10800000">
          <a:off x="0" y="164063"/>
          <a:ext cx="10927829" cy="3807811"/>
        </a:xfrm>
        <a:prstGeom prst="upArrowCallou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Lifestyle Composite Score Matrix Building : </a:t>
          </a:r>
        </a:p>
      </dsp:txBody>
      <dsp:txXfrm rot="-10800000">
        <a:off x="0" y="164063"/>
        <a:ext cx="10927829" cy="1336541"/>
      </dsp:txXfrm>
    </dsp:sp>
    <dsp:sp modelId="{AFF5C32C-BC37-E44F-8BA3-3222F6FBA2AC}">
      <dsp:nvSpPr>
        <dsp:cNvPr id="0" name=""/>
        <dsp:cNvSpPr/>
      </dsp:nvSpPr>
      <dsp:spPr>
        <a:xfrm>
          <a:off x="1333" y="1104040"/>
          <a:ext cx="2185032" cy="160754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Healthy(2pt), Normal(1pt), and Bad(0pt). </a:t>
          </a:r>
        </a:p>
      </dsp:txBody>
      <dsp:txXfrm>
        <a:off x="1333" y="1104040"/>
        <a:ext cx="2185032" cy="1607543"/>
      </dsp:txXfrm>
    </dsp:sp>
    <dsp:sp modelId="{06DE3F86-9B3C-4847-9E90-435EB04C9426}">
      <dsp:nvSpPr>
        <dsp:cNvPr id="0" name=""/>
        <dsp:cNvSpPr/>
      </dsp:nvSpPr>
      <dsp:spPr>
        <a:xfrm>
          <a:off x="2186366" y="1104040"/>
          <a:ext cx="2185032" cy="1607543"/>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dirty="0"/>
            <a:t>BMI: BMI&lt;=18.5(Underweight): Normal(1pt) </a:t>
          </a:r>
        </a:p>
        <a:p>
          <a:pPr marL="0" lvl="0" indent="0" algn="ctr" defTabSz="488950">
            <a:lnSpc>
              <a:spcPct val="90000"/>
            </a:lnSpc>
            <a:spcBef>
              <a:spcPct val="0"/>
            </a:spcBef>
            <a:spcAft>
              <a:spcPct val="35000"/>
            </a:spcAft>
            <a:buNone/>
          </a:pPr>
          <a:r>
            <a:rPr lang="en-US" sz="1100" kern="1200" dirty="0"/>
            <a:t>BMI&gt;18.5 and &lt;=25(Normal): Healthy(2pt) </a:t>
          </a:r>
        </a:p>
        <a:p>
          <a:pPr marL="0" lvl="0" indent="0" algn="ctr" defTabSz="488950">
            <a:lnSpc>
              <a:spcPct val="90000"/>
            </a:lnSpc>
            <a:spcBef>
              <a:spcPct val="0"/>
            </a:spcBef>
            <a:spcAft>
              <a:spcPct val="35000"/>
            </a:spcAft>
            <a:buNone/>
          </a:pPr>
          <a:r>
            <a:rPr lang="en-US" sz="1100" kern="1200" dirty="0"/>
            <a:t>BMI&gt;25 and &lt;=30(Overweight): Normal(1pt) </a:t>
          </a:r>
        </a:p>
        <a:p>
          <a:pPr marL="0" lvl="0" indent="0" algn="ctr" defTabSz="488950">
            <a:lnSpc>
              <a:spcPct val="90000"/>
            </a:lnSpc>
            <a:spcBef>
              <a:spcPct val="0"/>
            </a:spcBef>
            <a:spcAft>
              <a:spcPct val="35000"/>
            </a:spcAft>
            <a:buNone/>
          </a:pPr>
          <a:r>
            <a:rPr lang="en-US" sz="1100" kern="1200" dirty="0"/>
            <a:t>BMI&gt;30(Obese): Bad(0pt) </a:t>
          </a:r>
        </a:p>
      </dsp:txBody>
      <dsp:txXfrm>
        <a:off x="2186366" y="1104040"/>
        <a:ext cx="2185032" cy="1607543"/>
      </dsp:txXfrm>
    </dsp:sp>
    <dsp:sp modelId="{F3D9CA8D-2CF5-564A-80FC-C033C5F11697}">
      <dsp:nvSpPr>
        <dsp:cNvPr id="0" name=""/>
        <dsp:cNvSpPr/>
      </dsp:nvSpPr>
      <dsp:spPr>
        <a:xfrm>
          <a:off x="4371398" y="1104040"/>
          <a:ext cx="2185032" cy="1607543"/>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dirty="0"/>
            <a:t>Activity: </a:t>
          </a:r>
          <a:r>
            <a:rPr lang="en-US" sz="1100" kern="1200" dirty="0" err="1"/>
            <a:t>MET_Activity</a:t>
          </a:r>
          <a:r>
            <a:rPr lang="en-US" sz="1100" kern="1200" dirty="0"/>
            <a:t>&gt;=150: Healthy(2pt) </a:t>
          </a:r>
        </a:p>
        <a:p>
          <a:pPr marL="0" lvl="0" indent="0" algn="ctr" defTabSz="488950">
            <a:lnSpc>
              <a:spcPct val="90000"/>
            </a:lnSpc>
            <a:spcBef>
              <a:spcPct val="0"/>
            </a:spcBef>
            <a:spcAft>
              <a:spcPct val="35000"/>
            </a:spcAft>
            <a:buNone/>
          </a:pPr>
          <a:r>
            <a:rPr lang="en-US" sz="1100" kern="1200" dirty="0" err="1"/>
            <a:t>MET_Activity</a:t>
          </a:r>
          <a:r>
            <a:rPr lang="en-US" sz="1100" kern="1200" dirty="0"/>
            <a:t>&lt;150: Normal(1pt) </a:t>
          </a:r>
          <a:r>
            <a:rPr lang="en-US" sz="1100" kern="1200" dirty="0" err="1"/>
            <a:t>MET_Actovoty</a:t>
          </a:r>
          <a:r>
            <a:rPr lang="en-US" sz="1100" kern="1200" dirty="0"/>
            <a:t>=0: Bad(0pt) </a:t>
          </a:r>
        </a:p>
      </dsp:txBody>
      <dsp:txXfrm>
        <a:off x="4371398" y="1104040"/>
        <a:ext cx="2185032" cy="1607543"/>
      </dsp:txXfrm>
    </dsp:sp>
    <dsp:sp modelId="{08CFD511-47DF-D04C-93B1-3CD29B5DAB31}">
      <dsp:nvSpPr>
        <dsp:cNvPr id="0" name=""/>
        <dsp:cNvSpPr/>
      </dsp:nvSpPr>
      <dsp:spPr>
        <a:xfrm>
          <a:off x="6556430" y="1104040"/>
          <a:ext cx="2185032" cy="1607543"/>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dirty="0"/>
            <a:t>Alcohol Status: Alcohol=0(No Habit): Healthy(2pt) </a:t>
          </a:r>
        </a:p>
        <a:p>
          <a:pPr marL="0" lvl="0" indent="0" algn="ctr" defTabSz="488950">
            <a:lnSpc>
              <a:spcPct val="90000"/>
            </a:lnSpc>
            <a:spcBef>
              <a:spcPct val="0"/>
            </a:spcBef>
            <a:spcAft>
              <a:spcPct val="35000"/>
            </a:spcAft>
            <a:buNone/>
          </a:pPr>
          <a:r>
            <a:rPr lang="en-US" sz="1100" kern="1200" dirty="0"/>
            <a:t>Alcohol=1(Past Habit): Normal(1pt) Alcohol=2(Current Habit): Bad(0pt) </a:t>
          </a:r>
        </a:p>
      </dsp:txBody>
      <dsp:txXfrm>
        <a:off x="6556430" y="1104040"/>
        <a:ext cx="2185032" cy="1607543"/>
      </dsp:txXfrm>
    </dsp:sp>
    <dsp:sp modelId="{E2A206E1-D5E2-8344-BB48-C405903673AA}">
      <dsp:nvSpPr>
        <dsp:cNvPr id="0" name=""/>
        <dsp:cNvSpPr/>
      </dsp:nvSpPr>
      <dsp:spPr>
        <a:xfrm>
          <a:off x="8741462" y="1104040"/>
          <a:ext cx="2185032" cy="1607543"/>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dirty="0"/>
            <a:t>Smoking Status: Smoking=0(No Habit): Healthy(2pt)</a:t>
          </a:r>
        </a:p>
        <a:p>
          <a:pPr marL="0" lvl="0" indent="0" algn="ctr" defTabSz="488950">
            <a:lnSpc>
              <a:spcPct val="90000"/>
            </a:lnSpc>
            <a:spcBef>
              <a:spcPct val="0"/>
            </a:spcBef>
            <a:spcAft>
              <a:spcPct val="35000"/>
            </a:spcAft>
            <a:buNone/>
          </a:pPr>
          <a:r>
            <a:rPr lang="en-US" sz="1100" kern="1200" dirty="0"/>
            <a:t> Smoking=1(Past Habit): Normal(1pt) </a:t>
          </a:r>
        </a:p>
        <a:p>
          <a:pPr marL="0" lvl="0" indent="0" algn="ctr" defTabSz="488950">
            <a:lnSpc>
              <a:spcPct val="90000"/>
            </a:lnSpc>
            <a:spcBef>
              <a:spcPct val="0"/>
            </a:spcBef>
            <a:spcAft>
              <a:spcPct val="35000"/>
            </a:spcAft>
            <a:buNone/>
          </a:pPr>
          <a:r>
            <a:rPr lang="en-US" sz="1100" kern="1200" dirty="0"/>
            <a:t>Smoking=2(Current Habit): Bad(0pt) </a:t>
          </a:r>
        </a:p>
      </dsp:txBody>
      <dsp:txXfrm>
        <a:off x="8741462" y="1104040"/>
        <a:ext cx="2185032" cy="16075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F4A7-6378-4DA7-62BB-E493E2BB41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8976F6-0A4F-EEEB-328B-7EDA042B3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0E521E-C550-49BD-1CDD-19374EA575F9}"/>
              </a:ext>
            </a:extLst>
          </p:cNvPr>
          <p:cNvSpPr>
            <a:spLocks noGrp="1"/>
          </p:cNvSpPr>
          <p:nvPr>
            <p:ph type="dt" sz="half" idx="10"/>
          </p:nvPr>
        </p:nvSpPr>
        <p:spPr/>
        <p:txBody>
          <a:bodyPr/>
          <a:lstStyle/>
          <a:p>
            <a:fld id="{C6FCD24F-71B7-4742-8DF9-D81AAF8AA21A}" type="datetimeFigureOut">
              <a:rPr lang="en-US" smtClean="0"/>
              <a:t>2/15/24</a:t>
            </a:fld>
            <a:endParaRPr lang="en-US"/>
          </a:p>
        </p:txBody>
      </p:sp>
      <p:sp>
        <p:nvSpPr>
          <p:cNvPr id="5" name="Footer Placeholder 4">
            <a:extLst>
              <a:ext uri="{FF2B5EF4-FFF2-40B4-BE49-F238E27FC236}">
                <a16:creationId xmlns:a16="http://schemas.microsoft.com/office/drawing/2014/main" id="{48F7CD54-E65C-3DE6-4051-0D965853B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0F8AF-F82C-1E3A-D359-A181ACAD317E}"/>
              </a:ext>
            </a:extLst>
          </p:cNvPr>
          <p:cNvSpPr>
            <a:spLocks noGrp="1"/>
          </p:cNvSpPr>
          <p:nvPr>
            <p:ph type="sldNum" sz="quarter" idx="12"/>
          </p:nvPr>
        </p:nvSpPr>
        <p:spPr/>
        <p:txBody>
          <a:bodyPr/>
          <a:lstStyle/>
          <a:p>
            <a:fld id="{E6839408-3225-4B46-ABAA-A0875875384A}" type="slidenum">
              <a:rPr lang="en-US" smtClean="0"/>
              <a:t>‹#›</a:t>
            </a:fld>
            <a:endParaRPr lang="en-US"/>
          </a:p>
        </p:txBody>
      </p:sp>
    </p:spTree>
    <p:extLst>
      <p:ext uri="{BB962C8B-B14F-4D97-AF65-F5344CB8AC3E}">
        <p14:creationId xmlns:p14="http://schemas.microsoft.com/office/powerpoint/2010/main" val="396797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EE90-933C-BA15-9822-DBCA1FB7FE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97FA4B-02CF-E535-EB90-34CA443AD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A4F19-8DC7-EECF-4C1B-3062B194CA60}"/>
              </a:ext>
            </a:extLst>
          </p:cNvPr>
          <p:cNvSpPr>
            <a:spLocks noGrp="1"/>
          </p:cNvSpPr>
          <p:nvPr>
            <p:ph type="dt" sz="half" idx="10"/>
          </p:nvPr>
        </p:nvSpPr>
        <p:spPr/>
        <p:txBody>
          <a:bodyPr/>
          <a:lstStyle/>
          <a:p>
            <a:fld id="{C6FCD24F-71B7-4742-8DF9-D81AAF8AA21A}" type="datetimeFigureOut">
              <a:rPr lang="en-US" smtClean="0"/>
              <a:t>2/15/24</a:t>
            </a:fld>
            <a:endParaRPr lang="en-US"/>
          </a:p>
        </p:txBody>
      </p:sp>
      <p:sp>
        <p:nvSpPr>
          <p:cNvPr id="5" name="Footer Placeholder 4">
            <a:extLst>
              <a:ext uri="{FF2B5EF4-FFF2-40B4-BE49-F238E27FC236}">
                <a16:creationId xmlns:a16="http://schemas.microsoft.com/office/drawing/2014/main" id="{2F157186-7A2D-446F-1240-3D6D05C31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4E913-2BD0-860D-020C-C678C78D129E}"/>
              </a:ext>
            </a:extLst>
          </p:cNvPr>
          <p:cNvSpPr>
            <a:spLocks noGrp="1"/>
          </p:cNvSpPr>
          <p:nvPr>
            <p:ph type="sldNum" sz="quarter" idx="12"/>
          </p:nvPr>
        </p:nvSpPr>
        <p:spPr/>
        <p:txBody>
          <a:bodyPr/>
          <a:lstStyle/>
          <a:p>
            <a:fld id="{E6839408-3225-4B46-ABAA-A0875875384A}" type="slidenum">
              <a:rPr lang="en-US" smtClean="0"/>
              <a:t>‹#›</a:t>
            </a:fld>
            <a:endParaRPr lang="en-US"/>
          </a:p>
        </p:txBody>
      </p:sp>
    </p:spTree>
    <p:extLst>
      <p:ext uri="{BB962C8B-B14F-4D97-AF65-F5344CB8AC3E}">
        <p14:creationId xmlns:p14="http://schemas.microsoft.com/office/powerpoint/2010/main" val="134263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F37140-FF2C-EBF9-712E-1EC7DA0157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E15AE4-F097-81D8-7E98-5F2523E11E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CE6E1-7834-A02B-6AA1-181BD9B3BE8E}"/>
              </a:ext>
            </a:extLst>
          </p:cNvPr>
          <p:cNvSpPr>
            <a:spLocks noGrp="1"/>
          </p:cNvSpPr>
          <p:nvPr>
            <p:ph type="dt" sz="half" idx="10"/>
          </p:nvPr>
        </p:nvSpPr>
        <p:spPr/>
        <p:txBody>
          <a:bodyPr/>
          <a:lstStyle/>
          <a:p>
            <a:fld id="{C6FCD24F-71B7-4742-8DF9-D81AAF8AA21A}" type="datetimeFigureOut">
              <a:rPr lang="en-US" smtClean="0"/>
              <a:t>2/15/24</a:t>
            </a:fld>
            <a:endParaRPr lang="en-US"/>
          </a:p>
        </p:txBody>
      </p:sp>
      <p:sp>
        <p:nvSpPr>
          <p:cNvPr id="5" name="Footer Placeholder 4">
            <a:extLst>
              <a:ext uri="{FF2B5EF4-FFF2-40B4-BE49-F238E27FC236}">
                <a16:creationId xmlns:a16="http://schemas.microsoft.com/office/drawing/2014/main" id="{021EE5B9-3C61-D0C3-8FAF-E74DF518CD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3D7B9-F1C6-D847-BBA3-AB7ECC862EB5}"/>
              </a:ext>
            </a:extLst>
          </p:cNvPr>
          <p:cNvSpPr>
            <a:spLocks noGrp="1"/>
          </p:cNvSpPr>
          <p:nvPr>
            <p:ph type="sldNum" sz="quarter" idx="12"/>
          </p:nvPr>
        </p:nvSpPr>
        <p:spPr/>
        <p:txBody>
          <a:bodyPr/>
          <a:lstStyle/>
          <a:p>
            <a:fld id="{E6839408-3225-4B46-ABAA-A0875875384A}" type="slidenum">
              <a:rPr lang="en-US" smtClean="0"/>
              <a:t>‹#›</a:t>
            </a:fld>
            <a:endParaRPr lang="en-US"/>
          </a:p>
        </p:txBody>
      </p:sp>
    </p:spTree>
    <p:extLst>
      <p:ext uri="{BB962C8B-B14F-4D97-AF65-F5344CB8AC3E}">
        <p14:creationId xmlns:p14="http://schemas.microsoft.com/office/powerpoint/2010/main" val="2894027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AAF0-852F-C4C7-9FE8-5DD3AE4656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78176-2543-FC17-F720-F874A36085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0AE48-98FA-8219-6AA4-4BA98E7D8B94}"/>
              </a:ext>
            </a:extLst>
          </p:cNvPr>
          <p:cNvSpPr>
            <a:spLocks noGrp="1"/>
          </p:cNvSpPr>
          <p:nvPr>
            <p:ph type="dt" sz="half" idx="10"/>
          </p:nvPr>
        </p:nvSpPr>
        <p:spPr/>
        <p:txBody>
          <a:bodyPr/>
          <a:lstStyle/>
          <a:p>
            <a:fld id="{C6FCD24F-71B7-4742-8DF9-D81AAF8AA21A}" type="datetimeFigureOut">
              <a:rPr lang="en-US" smtClean="0"/>
              <a:t>2/15/24</a:t>
            </a:fld>
            <a:endParaRPr lang="en-US"/>
          </a:p>
        </p:txBody>
      </p:sp>
      <p:sp>
        <p:nvSpPr>
          <p:cNvPr id="5" name="Footer Placeholder 4">
            <a:extLst>
              <a:ext uri="{FF2B5EF4-FFF2-40B4-BE49-F238E27FC236}">
                <a16:creationId xmlns:a16="http://schemas.microsoft.com/office/drawing/2014/main" id="{1475353D-FF1A-9E81-690B-3F3A427BF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6C83E-C67F-F8CA-716D-351B836C5E89}"/>
              </a:ext>
            </a:extLst>
          </p:cNvPr>
          <p:cNvSpPr>
            <a:spLocks noGrp="1"/>
          </p:cNvSpPr>
          <p:nvPr>
            <p:ph type="sldNum" sz="quarter" idx="12"/>
          </p:nvPr>
        </p:nvSpPr>
        <p:spPr/>
        <p:txBody>
          <a:bodyPr/>
          <a:lstStyle/>
          <a:p>
            <a:fld id="{E6839408-3225-4B46-ABAA-A0875875384A}" type="slidenum">
              <a:rPr lang="en-US" smtClean="0"/>
              <a:t>‹#›</a:t>
            </a:fld>
            <a:endParaRPr lang="en-US"/>
          </a:p>
        </p:txBody>
      </p:sp>
    </p:spTree>
    <p:extLst>
      <p:ext uri="{BB962C8B-B14F-4D97-AF65-F5344CB8AC3E}">
        <p14:creationId xmlns:p14="http://schemas.microsoft.com/office/powerpoint/2010/main" val="89048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B003-FD1C-D3A5-E85C-8DF70D5F33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9C143C-A91A-931B-FD07-BE907ED3E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8ACEF0-F0B5-E6C3-0906-BC82FEA73CCD}"/>
              </a:ext>
            </a:extLst>
          </p:cNvPr>
          <p:cNvSpPr>
            <a:spLocks noGrp="1"/>
          </p:cNvSpPr>
          <p:nvPr>
            <p:ph type="dt" sz="half" idx="10"/>
          </p:nvPr>
        </p:nvSpPr>
        <p:spPr/>
        <p:txBody>
          <a:bodyPr/>
          <a:lstStyle/>
          <a:p>
            <a:fld id="{C6FCD24F-71B7-4742-8DF9-D81AAF8AA21A}" type="datetimeFigureOut">
              <a:rPr lang="en-US" smtClean="0"/>
              <a:t>2/15/24</a:t>
            </a:fld>
            <a:endParaRPr lang="en-US"/>
          </a:p>
        </p:txBody>
      </p:sp>
      <p:sp>
        <p:nvSpPr>
          <p:cNvPr id="5" name="Footer Placeholder 4">
            <a:extLst>
              <a:ext uri="{FF2B5EF4-FFF2-40B4-BE49-F238E27FC236}">
                <a16:creationId xmlns:a16="http://schemas.microsoft.com/office/drawing/2014/main" id="{8FDE16A4-D61D-2202-5C35-AE2E57483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769C4-DCAE-ED74-03BF-7E404C708CCD}"/>
              </a:ext>
            </a:extLst>
          </p:cNvPr>
          <p:cNvSpPr>
            <a:spLocks noGrp="1"/>
          </p:cNvSpPr>
          <p:nvPr>
            <p:ph type="sldNum" sz="quarter" idx="12"/>
          </p:nvPr>
        </p:nvSpPr>
        <p:spPr/>
        <p:txBody>
          <a:bodyPr/>
          <a:lstStyle/>
          <a:p>
            <a:fld id="{E6839408-3225-4B46-ABAA-A0875875384A}" type="slidenum">
              <a:rPr lang="en-US" smtClean="0"/>
              <a:t>‹#›</a:t>
            </a:fld>
            <a:endParaRPr lang="en-US"/>
          </a:p>
        </p:txBody>
      </p:sp>
    </p:spTree>
    <p:extLst>
      <p:ext uri="{BB962C8B-B14F-4D97-AF65-F5344CB8AC3E}">
        <p14:creationId xmlns:p14="http://schemas.microsoft.com/office/powerpoint/2010/main" val="403237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86A5-4B7E-D8B4-3329-D244339385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717F7-DAC0-A82A-D6F8-D0851CB761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17094A-70E5-E129-9C99-51D1ACF057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E2A77A-B526-58ED-F031-3F31EC9CE459}"/>
              </a:ext>
            </a:extLst>
          </p:cNvPr>
          <p:cNvSpPr>
            <a:spLocks noGrp="1"/>
          </p:cNvSpPr>
          <p:nvPr>
            <p:ph type="dt" sz="half" idx="10"/>
          </p:nvPr>
        </p:nvSpPr>
        <p:spPr/>
        <p:txBody>
          <a:bodyPr/>
          <a:lstStyle/>
          <a:p>
            <a:fld id="{C6FCD24F-71B7-4742-8DF9-D81AAF8AA21A}" type="datetimeFigureOut">
              <a:rPr lang="en-US" smtClean="0"/>
              <a:t>2/15/24</a:t>
            </a:fld>
            <a:endParaRPr lang="en-US"/>
          </a:p>
        </p:txBody>
      </p:sp>
      <p:sp>
        <p:nvSpPr>
          <p:cNvPr id="6" name="Footer Placeholder 5">
            <a:extLst>
              <a:ext uri="{FF2B5EF4-FFF2-40B4-BE49-F238E27FC236}">
                <a16:creationId xmlns:a16="http://schemas.microsoft.com/office/drawing/2014/main" id="{C27F1D8E-AF8A-7DE7-4FE7-3A8EAA1CB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E5C2A7-D1F8-F330-F3D9-C7F85153624D}"/>
              </a:ext>
            </a:extLst>
          </p:cNvPr>
          <p:cNvSpPr>
            <a:spLocks noGrp="1"/>
          </p:cNvSpPr>
          <p:nvPr>
            <p:ph type="sldNum" sz="quarter" idx="12"/>
          </p:nvPr>
        </p:nvSpPr>
        <p:spPr/>
        <p:txBody>
          <a:bodyPr/>
          <a:lstStyle/>
          <a:p>
            <a:fld id="{E6839408-3225-4B46-ABAA-A0875875384A}" type="slidenum">
              <a:rPr lang="en-US" smtClean="0"/>
              <a:t>‹#›</a:t>
            </a:fld>
            <a:endParaRPr lang="en-US"/>
          </a:p>
        </p:txBody>
      </p:sp>
    </p:spTree>
    <p:extLst>
      <p:ext uri="{BB962C8B-B14F-4D97-AF65-F5344CB8AC3E}">
        <p14:creationId xmlns:p14="http://schemas.microsoft.com/office/powerpoint/2010/main" val="477185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9103-C40F-6189-C00B-B02D5FD041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838697-66DA-8F65-1053-CE698F1EA6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2D093B-66D4-446C-5355-BD49EA6A64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ACEE00-EA52-135B-7B05-65B5E10AF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A2FDED-4A72-6A03-CF52-CCD42D1D35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40B25B-30CC-0259-8B21-119AD59C3316}"/>
              </a:ext>
            </a:extLst>
          </p:cNvPr>
          <p:cNvSpPr>
            <a:spLocks noGrp="1"/>
          </p:cNvSpPr>
          <p:nvPr>
            <p:ph type="dt" sz="half" idx="10"/>
          </p:nvPr>
        </p:nvSpPr>
        <p:spPr/>
        <p:txBody>
          <a:bodyPr/>
          <a:lstStyle/>
          <a:p>
            <a:fld id="{C6FCD24F-71B7-4742-8DF9-D81AAF8AA21A}" type="datetimeFigureOut">
              <a:rPr lang="en-US" smtClean="0"/>
              <a:t>2/15/24</a:t>
            </a:fld>
            <a:endParaRPr lang="en-US"/>
          </a:p>
        </p:txBody>
      </p:sp>
      <p:sp>
        <p:nvSpPr>
          <p:cNvPr id="8" name="Footer Placeholder 7">
            <a:extLst>
              <a:ext uri="{FF2B5EF4-FFF2-40B4-BE49-F238E27FC236}">
                <a16:creationId xmlns:a16="http://schemas.microsoft.com/office/drawing/2014/main" id="{83D1813B-A540-7591-BDF3-EF73632627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762701-AAA3-5C60-E0E6-5EBC63E8259E}"/>
              </a:ext>
            </a:extLst>
          </p:cNvPr>
          <p:cNvSpPr>
            <a:spLocks noGrp="1"/>
          </p:cNvSpPr>
          <p:nvPr>
            <p:ph type="sldNum" sz="quarter" idx="12"/>
          </p:nvPr>
        </p:nvSpPr>
        <p:spPr/>
        <p:txBody>
          <a:bodyPr/>
          <a:lstStyle/>
          <a:p>
            <a:fld id="{E6839408-3225-4B46-ABAA-A0875875384A}" type="slidenum">
              <a:rPr lang="en-US" smtClean="0"/>
              <a:t>‹#›</a:t>
            </a:fld>
            <a:endParaRPr lang="en-US"/>
          </a:p>
        </p:txBody>
      </p:sp>
    </p:spTree>
    <p:extLst>
      <p:ext uri="{BB962C8B-B14F-4D97-AF65-F5344CB8AC3E}">
        <p14:creationId xmlns:p14="http://schemas.microsoft.com/office/powerpoint/2010/main" val="221157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E419-7B32-95DF-D9F4-348318B5F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544EB-64C5-D88B-2A7E-FEA4030A996F}"/>
              </a:ext>
            </a:extLst>
          </p:cNvPr>
          <p:cNvSpPr>
            <a:spLocks noGrp="1"/>
          </p:cNvSpPr>
          <p:nvPr>
            <p:ph type="dt" sz="half" idx="10"/>
          </p:nvPr>
        </p:nvSpPr>
        <p:spPr/>
        <p:txBody>
          <a:bodyPr/>
          <a:lstStyle/>
          <a:p>
            <a:fld id="{C6FCD24F-71B7-4742-8DF9-D81AAF8AA21A}" type="datetimeFigureOut">
              <a:rPr lang="en-US" smtClean="0"/>
              <a:t>2/15/24</a:t>
            </a:fld>
            <a:endParaRPr lang="en-US"/>
          </a:p>
        </p:txBody>
      </p:sp>
      <p:sp>
        <p:nvSpPr>
          <p:cNvPr id="4" name="Footer Placeholder 3">
            <a:extLst>
              <a:ext uri="{FF2B5EF4-FFF2-40B4-BE49-F238E27FC236}">
                <a16:creationId xmlns:a16="http://schemas.microsoft.com/office/drawing/2014/main" id="{B8619506-89C9-8B83-B1EE-12FBEF4CEE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101399-22C8-CBFB-0531-AB9A4FC5EC6B}"/>
              </a:ext>
            </a:extLst>
          </p:cNvPr>
          <p:cNvSpPr>
            <a:spLocks noGrp="1"/>
          </p:cNvSpPr>
          <p:nvPr>
            <p:ph type="sldNum" sz="quarter" idx="12"/>
          </p:nvPr>
        </p:nvSpPr>
        <p:spPr/>
        <p:txBody>
          <a:bodyPr/>
          <a:lstStyle/>
          <a:p>
            <a:fld id="{E6839408-3225-4B46-ABAA-A0875875384A}" type="slidenum">
              <a:rPr lang="en-US" smtClean="0"/>
              <a:t>‹#›</a:t>
            </a:fld>
            <a:endParaRPr lang="en-US"/>
          </a:p>
        </p:txBody>
      </p:sp>
    </p:spTree>
    <p:extLst>
      <p:ext uri="{BB962C8B-B14F-4D97-AF65-F5344CB8AC3E}">
        <p14:creationId xmlns:p14="http://schemas.microsoft.com/office/powerpoint/2010/main" val="3367207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B5EEF1-766A-00A8-80B8-B69EB48BDF8F}"/>
              </a:ext>
            </a:extLst>
          </p:cNvPr>
          <p:cNvSpPr>
            <a:spLocks noGrp="1"/>
          </p:cNvSpPr>
          <p:nvPr>
            <p:ph type="dt" sz="half" idx="10"/>
          </p:nvPr>
        </p:nvSpPr>
        <p:spPr/>
        <p:txBody>
          <a:bodyPr/>
          <a:lstStyle/>
          <a:p>
            <a:fld id="{C6FCD24F-71B7-4742-8DF9-D81AAF8AA21A}" type="datetimeFigureOut">
              <a:rPr lang="en-US" smtClean="0"/>
              <a:t>2/15/24</a:t>
            </a:fld>
            <a:endParaRPr lang="en-US"/>
          </a:p>
        </p:txBody>
      </p:sp>
      <p:sp>
        <p:nvSpPr>
          <p:cNvPr id="3" name="Footer Placeholder 2">
            <a:extLst>
              <a:ext uri="{FF2B5EF4-FFF2-40B4-BE49-F238E27FC236}">
                <a16:creationId xmlns:a16="http://schemas.microsoft.com/office/drawing/2014/main" id="{76A8C08A-D82A-281B-4D35-8E5845DD8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D54E1D-EC66-0986-AFA1-013A946F5630}"/>
              </a:ext>
            </a:extLst>
          </p:cNvPr>
          <p:cNvSpPr>
            <a:spLocks noGrp="1"/>
          </p:cNvSpPr>
          <p:nvPr>
            <p:ph type="sldNum" sz="quarter" idx="12"/>
          </p:nvPr>
        </p:nvSpPr>
        <p:spPr/>
        <p:txBody>
          <a:bodyPr/>
          <a:lstStyle/>
          <a:p>
            <a:fld id="{E6839408-3225-4B46-ABAA-A0875875384A}" type="slidenum">
              <a:rPr lang="en-US" smtClean="0"/>
              <a:t>‹#›</a:t>
            </a:fld>
            <a:endParaRPr lang="en-US"/>
          </a:p>
        </p:txBody>
      </p:sp>
    </p:spTree>
    <p:extLst>
      <p:ext uri="{BB962C8B-B14F-4D97-AF65-F5344CB8AC3E}">
        <p14:creationId xmlns:p14="http://schemas.microsoft.com/office/powerpoint/2010/main" val="279354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E390-0B40-3E6C-EEB9-57DC5F4EE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DD2DA1-1E26-8766-D210-A5AD80891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4E0B50-AD5F-91CF-0B46-03261A943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375BC-1C61-2CD0-A5C6-1C628749819E}"/>
              </a:ext>
            </a:extLst>
          </p:cNvPr>
          <p:cNvSpPr>
            <a:spLocks noGrp="1"/>
          </p:cNvSpPr>
          <p:nvPr>
            <p:ph type="dt" sz="half" idx="10"/>
          </p:nvPr>
        </p:nvSpPr>
        <p:spPr/>
        <p:txBody>
          <a:bodyPr/>
          <a:lstStyle/>
          <a:p>
            <a:fld id="{C6FCD24F-71B7-4742-8DF9-D81AAF8AA21A}" type="datetimeFigureOut">
              <a:rPr lang="en-US" smtClean="0"/>
              <a:t>2/15/24</a:t>
            </a:fld>
            <a:endParaRPr lang="en-US"/>
          </a:p>
        </p:txBody>
      </p:sp>
      <p:sp>
        <p:nvSpPr>
          <p:cNvPr id="6" name="Footer Placeholder 5">
            <a:extLst>
              <a:ext uri="{FF2B5EF4-FFF2-40B4-BE49-F238E27FC236}">
                <a16:creationId xmlns:a16="http://schemas.microsoft.com/office/drawing/2014/main" id="{6AD56A2C-1D39-B0D8-BA59-A49B8B6AE5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F4D3C-E7E6-F241-C1FA-B2EFA1EF208B}"/>
              </a:ext>
            </a:extLst>
          </p:cNvPr>
          <p:cNvSpPr>
            <a:spLocks noGrp="1"/>
          </p:cNvSpPr>
          <p:nvPr>
            <p:ph type="sldNum" sz="quarter" idx="12"/>
          </p:nvPr>
        </p:nvSpPr>
        <p:spPr/>
        <p:txBody>
          <a:bodyPr/>
          <a:lstStyle/>
          <a:p>
            <a:fld id="{E6839408-3225-4B46-ABAA-A0875875384A}" type="slidenum">
              <a:rPr lang="en-US" smtClean="0"/>
              <a:t>‹#›</a:t>
            </a:fld>
            <a:endParaRPr lang="en-US"/>
          </a:p>
        </p:txBody>
      </p:sp>
    </p:spTree>
    <p:extLst>
      <p:ext uri="{BB962C8B-B14F-4D97-AF65-F5344CB8AC3E}">
        <p14:creationId xmlns:p14="http://schemas.microsoft.com/office/powerpoint/2010/main" val="220501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794A-A8FC-5CBF-DCDB-EBEDA73ABF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687454-F0B0-0A77-EBDE-0F95ACBD6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9A3447-E95F-8804-F60E-0039C5DC6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38B95-1A02-F06D-E7E4-9CE5E8372446}"/>
              </a:ext>
            </a:extLst>
          </p:cNvPr>
          <p:cNvSpPr>
            <a:spLocks noGrp="1"/>
          </p:cNvSpPr>
          <p:nvPr>
            <p:ph type="dt" sz="half" idx="10"/>
          </p:nvPr>
        </p:nvSpPr>
        <p:spPr/>
        <p:txBody>
          <a:bodyPr/>
          <a:lstStyle/>
          <a:p>
            <a:fld id="{C6FCD24F-71B7-4742-8DF9-D81AAF8AA21A}" type="datetimeFigureOut">
              <a:rPr lang="en-US" smtClean="0"/>
              <a:t>2/15/24</a:t>
            </a:fld>
            <a:endParaRPr lang="en-US"/>
          </a:p>
        </p:txBody>
      </p:sp>
      <p:sp>
        <p:nvSpPr>
          <p:cNvPr id="6" name="Footer Placeholder 5">
            <a:extLst>
              <a:ext uri="{FF2B5EF4-FFF2-40B4-BE49-F238E27FC236}">
                <a16:creationId xmlns:a16="http://schemas.microsoft.com/office/drawing/2014/main" id="{688934C6-CDFC-2625-7F7C-CCA9F8D27F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AAAE9-6FBB-F67F-B513-14ACFBC1475E}"/>
              </a:ext>
            </a:extLst>
          </p:cNvPr>
          <p:cNvSpPr>
            <a:spLocks noGrp="1"/>
          </p:cNvSpPr>
          <p:nvPr>
            <p:ph type="sldNum" sz="quarter" idx="12"/>
          </p:nvPr>
        </p:nvSpPr>
        <p:spPr/>
        <p:txBody>
          <a:bodyPr/>
          <a:lstStyle/>
          <a:p>
            <a:fld id="{E6839408-3225-4B46-ABAA-A0875875384A}" type="slidenum">
              <a:rPr lang="en-US" smtClean="0"/>
              <a:t>‹#›</a:t>
            </a:fld>
            <a:endParaRPr lang="en-US"/>
          </a:p>
        </p:txBody>
      </p:sp>
    </p:spTree>
    <p:extLst>
      <p:ext uri="{BB962C8B-B14F-4D97-AF65-F5344CB8AC3E}">
        <p14:creationId xmlns:p14="http://schemas.microsoft.com/office/powerpoint/2010/main" val="1677518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77163F-3BD3-36BB-00DF-46DDC4788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32A77E-25B8-8E9F-6750-1F6E16200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71ED0-DE36-3278-EFBF-447C71C08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CD24F-71B7-4742-8DF9-D81AAF8AA21A}" type="datetimeFigureOut">
              <a:rPr lang="en-US" smtClean="0"/>
              <a:t>2/15/24</a:t>
            </a:fld>
            <a:endParaRPr lang="en-US"/>
          </a:p>
        </p:txBody>
      </p:sp>
      <p:sp>
        <p:nvSpPr>
          <p:cNvPr id="5" name="Footer Placeholder 4">
            <a:extLst>
              <a:ext uri="{FF2B5EF4-FFF2-40B4-BE49-F238E27FC236}">
                <a16:creationId xmlns:a16="http://schemas.microsoft.com/office/drawing/2014/main" id="{7DB1A34B-8B0B-49BD-8CEF-E9D22D063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2EFD37-46D4-79D5-21C3-6703EA733F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39408-3225-4B46-ABAA-A0875875384A}" type="slidenum">
              <a:rPr lang="en-US" smtClean="0"/>
              <a:t>‹#›</a:t>
            </a:fld>
            <a:endParaRPr lang="en-US"/>
          </a:p>
        </p:txBody>
      </p:sp>
    </p:spTree>
    <p:extLst>
      <p:ext uri="{BB962C8B-B14F-4D97-AF65-F5344CB8AC3E}">
        <p14:creationId xmlns:p14="http://schemas.microsoft.com/office/powerpoint/2010/main" val="1945113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C90661-D912-1C55-EEFC-43C2BABCF166}"/>
              </a:ext>
            </a:extLst>
          </p:cNvPr>
          <p:cNvPicPr>
            <a:picLocks noChangeAspect="1"/>
          </p:cNvPicPr>
          <p:nvPr/>
        </p:nvPicPr>
        <p:blipFill rotWithShape="1">
          <a:blip r:embed="rId2"/>
          <a:srcRect t="12791"/>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25C07-1699-ED76-AF20-09C0223E053C}"/>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rPr>
              <a:t>Biobank Project</a:t>
            </a:r>
          </a:p>
        </p:txBody>
      </p:sp>
      <p:sp>
        <p:nvSpPr>
          <p:cNvPr id="3" name="Subtitle 2">
            <a:extLst>
              <a:ext uri="{FF2B5EF4-FFF2-40B4-BE49-F238E27FC236}">
                <a16:creationId xmlns:a16="http://schemas.microsoft.com/office/drawing/2014/main" id="{07D6A442-7C1E-26BB-9DB8-AB22BA3615B4}"/>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b="1">
                <a:solidFill>
                  <a:srgbClr val="FFFFFF"/>
                </a:solidFill>
                <a:effectLst/>
                <a:latin typeface="LMRoman12-Bold-Identity-H"/>
              </a:rPr>
              <a:t>Analysis of Multimorbidity relationship with composite lifestyle</a:t>
            </a:r>
          </a:p>
          <a:p>
            <a:r>
              <a:rPr lang="en-US" b="1">
                <a:solidFill>
                  <a:srgbClr val="FFFFFF"/>
                </a:solidFill>
                <a:latin typeface="LMRoman12-Bold-Identity-H"/>
              </a:rPr>
              <a:t>Chung-Kai Chou</a:t>
            </a:r>
            <a:endParaRPr lang="en-US" b="1">
              <a:solidFill>
                <a:srgbClr val="FFFFFF"/>
              </a:solidFill>
            </a:endParaRPr>
          </a:p>
        </p:txBody>
      </p:sp>
    </p:spTree>
    <p:extLst>
      <p:ext uri="{BB962C8B-B14F-4D97-AF65-F5344CB8AC3E}">
        <p14:creationId xmlns:p14="http://schemas.microsoft.com/office/powerpoint/2010/main" val="225000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9D8ABE-D6AC-013E-9A62-464A16125391}"/>
              </a:ext>
            </a:extLst>
          </p:cNvPr>
          <p:cNvSpPr>
            <a:spLocks noGrp="1"/>
          </p:cNvSpPr>
          <p:nvPr>
            <p:ph type="title"/>
          </p:nvPr>
        </p:nvSpPr>
        <p:spPr>
          <a:xfrm>
            <a:off x="438913" y="859536"/>
            <a:ext cx="4832802" cy="1243584"/>
          </a:xfrm>
        </p:spPr>
        <p:txBody>
          <a:bodyPr vert="horz" lIns="91440" tIns="45720" rIns="91440" bIns="45720" rtlCol="0">
            <a:normAutofit/>
          </a:bodyPr>
          <a:lstStyle/>
          <a:p>
            <a:r>
              <a:rPr lang="en-US" sz="3400" kern="1200">
                <a:latin typeface="+mj-lt"/>
                <a:ea typeface="+mj-ea"/>
                <a:cs typeface="+mj-cs"/>
              </a:rPr>
              <a:t>Resample Coding and Results</a:t>
            </a:r>
          </a:p>
        </p:txBody>
      </p:sp>
      <p:sp>
        <p:nvSpPr>
          <p:cNvPr id="27" name="Rectangle 2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Content Placeholder 17">
            <a:extLst>
              <a:ext uri="{FF2B5EF4-FFF2-40B4-BE49-F238E27FC236}">
                <a16:creationId xmlns:a16="http://schemas.microsoft.com/office/drawing/2014/main" id="{5D0D880A-1CCC-3D56-95AD-EEB8D8010CFF}"/>
              </a:ext>
            </a:extLst>
          </p:cNvPr>
          <p:cNvSpPr>
            <a:spLocks noGrp="1"/>
          </p:cNvSpPr>
          <p:nvPr>
            <p:ph idx="1"/>
          </p:nvPr>
        </p:nvSpPr>
        <p:spPr>
          <a:xfrm>
            <a:off x="438912" y="2512611"/>
            <a:ext cx="4832803" cy="3985648"/>
          </a:xfrm>
        </p:spPr>
        <p:txBody>
          <a:bodyPr>
            <a:normAutofit lnSpcReduction="10000"/>
          </a:bodyPr>
          <a:lstStyle/>
          <a:p>
            <a:r>
              <a:rPr lang="en-US" sz="1800" dirty="0">
                <a:effectLst/>
                <a:latin typeface="LMRoman10-Regular-Identity-H"/>
              </a:rPr>
              <a:t>This method uses resample to address the initial imbalance dataset issue. To be more specific, I </a:t>
            </a:r>
            <a:r>
              <a:rPr lang="en-US" sz="1800" dirty="0" err="1">
                <a:effectLst/>
                <a:latin typeface="LMRoman10-Regular-Identity-H"/>
              </a:rPr>
              <a:t>upsampled</a:t>
            </a:r>
            <a:r>
              <a:rPr lang="en-US" sz="1800" dirty="0">
                <a:effectLst/>
                <a:latin typeface="LMRoman10-Regular-Identity-H"/>
              </a:rPr>
              <a:t> the minority( Multimorbidity event) to match the size of the majority (absence of multimorbidity) to create a balanced dataset for model training and evaluation. </a:t>
            </a:r>
          </a:p>
          <a:p>
            <a:r>
              <a:rPr lang="en-US" sz="1800" dirty="0">
                <a:effectLst/>
                <a:latin typeface="LMRoman10-Regular-Identity-H"/>
              </a:rPr>
              <a:t>The result shows that after addressing the imbalance through resampling, the model demonstrated a </a:t>
            </a:r>
            <a:r>
              <a:rPr lang="en-US" sz="1800" b="1" dirty="0">
                <a:effectLst/>
                <a:latin typeface="LMRoman10-Regular-Identity-H"/>
              </a:rPr>
              <a:t>balanced performance </a:t>
            </a:r>
            <a:r>
              <a:rPr lang="en-US" sz="1800" dirty="0">
                <a:effectLst/>
                <a:latin typeface="LMRoman10-Regular-Identity-H"/>
              </a:rPr>
              <a:t>across precision, recall, and F1-score metrics. </a:t>
            </a:r>
            <a:r>
              <a:rPr lang="en-US" sz="1800" b="1" dirty="0">
                <a:effectLst/>
                <a:latin typeface="LMRoman10-Regular-Identity-H"/>
              </a:rPr>
              <a:t>The accuracy of 73% </a:t>
            </a:r>
            <a:r>
              <a:rPr lang="en-US" sz="1800" dirty="0">
                <a:effectLst/>
                <a:latin typeface="LMRoman10-Regular-Identity-H"/>
              </a:rPr>
              <a:t>indicates a moderately effective model for predicting multimorbidity presence or absence, considering the complex nature of multimorbidity and the limitations of using a relatively small set of predictors. </a:t>
            </a:r>
            <a:endParaRPr lang="en-US" sz="1200" dirty="0"/>
          </a:p>
          <a:p>
            <a:endParaRPr lang="en-US" sz="1800" dirty="0"/>
          </a:p>
        </p:txBody>
      </p:sp>
      <p:pic>
        <p:nvPicPr>
          <p:cNvPr id="7" name="Picture 6" descr="A screen shot of a computer&#10;&#10;Description automatically generated">
            <a:extLst>
              <a:ext uri="{FF2B5EF4-FFF2-40B4-BE49-F238E27FC236}">
                <a16:creationId xmlns:a16="http://schemas.microsoft.com/office/drawing/2014/main" id="{1D4F7B5E-385E-FECB-CC47-92A875F6C180}"/>
              </a:ext>
            </a:extLst>
          </p:cNvPr>
          <p:cNvPicPr>
            <a:picLocks noChangeAspect="1"/>
          </p:cNvPicPr>
          <p:nvPr/>
        </p:nvPicPr>
        <p:blipFill>
          <a:blip r:embed="rId2"/>
          <a:stretch>
            <a:fillRect/>
          </a:stretch>
        </p:blipFill>
        <p:spPr>
          <a:xfrm>
            <a:off x="6577024" y="2670680"/>
            <a:ext cx="5135719" cy="3506282"/>
          </a:xfrm>
          <a:prstGeom prst="rect">
            <a:avLst/>
          </a:prstGeom>
        </p:spPr>
      </p:pic>
      <p:pic>
        <p:nvPicPr>
          <p:cNvPr id="5" name="Content Placeholder 4" descr="A screen shot of a computer program&#10;&#10;Description automatically generated">
            <a:extLst>
              <a:ext uri="{FF2B5EF4-FFF2-40B4-BE49-F238E27FC236}">
                <a16:creationId xmlns:a16="http://schemas.microsoft.com/office/drawing/2014/main" id="{12937D8D-38A3-F48D-7752-97009027A4EE}"/>
              </a:ext>
            </a:extLst>
          </p:cNvPr>
          <p:cNvPicPr>
            <a:picLocks noChangeAspect="1"/>
          </p:cNvPicPr>
          <p:nvPr/>
        </p:nvPicPr>
        <p:blipFill>
          <a:blip r:embed="rId3"/>
          <a:stretch>
            <a:fillRect/>
          </a:stretch>
        </p:blipFill>
        <p:spPr>
          <a:xfrm>
            <a:off x="6617368" y="292780"/>
            <a:ext cx="5135719" cy="1810340"/>
          </a:xfrm>
          <a:prstGeom prst="rect">
            <a:avLst/>
          </a:prstGeom>
        </p:spPr>
      </p:pic>
    </p:spTree>
    <p:extLst>
      <p:ext uri="{BB962C8B-B14F-4D97-AF65-F5344CB8AC3E}">
        <p14:creationId xmlns:p14="http://schemas.microsoft.com/office/powerpoint/2010/main" val="2254363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BAD2C-254D-EF0D-1425-066CA0884CCA}"/>
              </a:ext>
            </a:extLst>
          </p:cNvPr>
          <p:cNvSpPr>
            <a:spLocks noGrp="1"/>
          </p:cNvSpPr>
          <p:nvPr>
            <p:ph type="title"/>
          </p:nvPr>
        </p:nvSpPr>
        <p:spPr>
          <a:xfrm>
            <a:off x="645064" y="525982"/>
            <a:ext cx="4282983" cy="1200361"/>
          </a:xfrm>
        </p:spPr>
        <p:txBody>
          <a:bodyPr anchor="b">
            <a:normAutofit/>
          </a:bodyPr>
          <a:lstStyle/>
          <a:p>
            <a:r>
              <a:rPr lang="en-US" sz="3600"/>
              <a:t>Penalized Coding and Results</a:t>
            </a:r>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88F0E46-3577-517C-1381-006CEE5A3B8D}"/>
              </a:ext>
            </a:extLst>
          </p:cNvPr>
          <p:cNvSpPr>
            <a:spLocks noGrp="1"/>
          </p:cNvSpPr>
          <p:nvPr>
            <p:ph idx="1"/>
          </p:nvPr>
        </p:nvSpPr>
        <p:spPr>
          <a:xfrm>
            <a:off x="645066" y="2031101"/>
            <a:ext cx="4282984" cy="3728988"/>
          </a:xfrm>
        </p:spPr>
        <p:txBody>
          <a:bodyPr anchor="ctr">
            <a:normAutofit fontScale="85000" lnSpcReduction="20000"/>
          </a:bodyPr>
          <a:lstStyle/>
          <a:p>
            <a:pPr marL="0" indent="0">
              <a:buNone/>
            </a:pPr>
            <a:r>
              <a:rPr lang="en-US" sz="1800" dirty="0"/>
              <a:t>After incorporating the penalization technique, the model demonstrated a high recall rate, indicating a strong ability to identify individuals with multimorbidity. </a:t>
            </a:r>
          </a:p>
          <a:p>
            <a:pPr marL="0" indent="0">
              <a:buNone/>
            </a:pPr>
            <a:r>
              <a:rPr lang="en-US" sz="1800" dirty="0"/>
              <a:t>However, the model's precision is quite low. In simpler terms, when the model predicts an individual has multimorbidity ('yes'), there's only a 2% chance that the prediction is correct. This means the model is erroneously classifying too many healthy individuals as having multimorbidity.</a:t>
            </a:r>
          </a:p>
          <a:p>
            <a:endParaRPr lang="en-US" sz="1800" dirty="0"/>
          </a:p>
          <a:p>
            <a:pPr marL="0" indent="0">
              <a:buNone/>
            </a:pPr>
            <a:r>
              <a:rPr lang="en-US" sz="1800" dirty="0"/>
              <a:t>Such a trade-off may not be appropriate in a healthcare setting, especially when the goal is to accurately identify patients with multimorbidity. A model with this level of precision could lead to unnecessary examinations and potential anxiety among patients. It's important to seek a balance between recall and precision to ensure that the model is both effective and efficient in a clinical context.</a:t>
            </a:r>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E98D863E-A558-26AF-69B2-E0152E799892}"/>
              </a:ext>
            </a:extLst>
          </p:cNvPr>
          <p:cNvPicPr>
            <a:picLocks noChangeAspect="1"/>
          </p:cNvPicPr>
          <p:nvPr/>
        </p:nvPicPr>
        <p:blipFill>
          <a:blip r:embed="rId2"/>
          <a:stretch>
            <a:fillRect/>
          </a:stretch>
        </p:blipFill>
        <p:spPr>
          <a:xfrm>
            <a:off x="5987738" y="525982"/>
            <a:ext cx="5628018" cy="5234107"/>
          </a:xfrm>
          <a:prstGeom prst="rect">
            <a:avLst/>
          </a:prstGeom>
        </p:spPr>
      </p:pic>
    </p:spTree>
    <p:extLst>
      <p:ext uri="{BB962C8B-B14F-4D97-AF65-F5344CB8AC3E}">
        <p14:creationId xmlns:p14="http://schemas.microsoft.com/office/powerpoint/2010/main" val="8427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5F905-2969-404D-53EC-8720DE5A3C7D}"/>
              </a:ext>
            </a:extLst>
          </p:cNvPr>
          <p:cNvSpPr>
            <a:spLocks noGrp="1"/>
          </p:cNvSpPr>
          <p:nvPr>
            <p:ph type="title"/>
          </p:nvPr>
        </p:nvSpPr>
        <p:spPr>
          <a:xfrm>
            <a:off x="685800" y="159689"/>
            <a:ext cx="10515600" cy="1325563"/>
          </a:xfrm>
        </p:spPr>
        <p:txBody>
          <a:bodyPr/>
          <a:lstStyle/>
          <a:p>
            <a:r>
              <a:rPr lang="en-US" dirty="0"/>
              <a:t>Project Statement</a:t>
            </a:r>
          </a:p>
        </p:txBody>
      </p:sp>
      <p:sp>
        <p:nvSpPr>
          <p:cNvPr id="3" name="Content Placeholder 2">
            <a:extLst>
              <a:ext uri="{FF2B5EF4-FFF2-40B4-BE49-F238E27FC236}">
                <a16:creationId xmlns:a16="http://schemas.microsoft.com/office/drawing/2014/main" id="{93E0D742-C954-1F4E-DB3B-71FB3D73AB98}"/>
              </a:ext>
            </a:extLst>
          </p:cNvPr>
          <p:cNvSpPr>
            <a:spLocks noGrp="1"/>
          </p:cNvSpPr>
          <p:nvPr>
            <p:ph idx="1"/>
          </p:nvPr>
        </p:nvSpPr>
        <p:spPr>
          <a:xfrm>
            <a:off x="990600" y="1244278"/>
            <a:ext cx="10515600" cy="940593"/>
          </a:xfrm>
        </p:spPr>
        <p:txBody>
          <a:bodyPr/>
          <a:lstStyle/>
          <a:p>
            <a:pPr marL="0" indent="0">
              <a:buNone/>
            </a:pPr>
            <a:r>
              <a:rPr lang="en-US" sz="1800" dirty="0">
                <a:effectLst/>
                <a:latin typeface="LMRoman10-Regular-Identity-H"/>
              </a:rPr>
              <a:t>This project aims to investigate not only the association between composite lifestyle factors (such as smoking, alcohol consumption, and physical activity) and multimorbidity (Dementia, MI, Stroke) but also to explore the impact of individual lifestyle factors on the occurrence of multimorbidity. </a:t>
            </a:r>
            <a:endParaRPr lang="en-US" dirty="0"/>
          </a:p>
          <a:p>
            <a:endParaRPr lang="en-US" dirty="0"/>
          </a:p>
        </p:txBody>
      </p:sp>
      <p:sp>
        <p:nvSpPr>
          <p:cNvPr id="4" name="Title 1">
            <a:extLst>
              <a:ext uri="{FF2B5EF4-FFF2-40B4-BE49-F238E27FC236}">
                <a16:creationId xmlns:a16="http://schemas.microsoft.com/office/drawing/2014/main" id="{2E1401BA-15A2-2679-175D-D6C853F19A3A}"/>
              </a:ext>
            </a:extLst>
          </p:cNvPr>
          <p:cNvSpPr txBox="1">
            <a:spLocks/>
          </p:cNvSpPr>
          <p:nvPr/>
        </p:nvSpPr>
        <p:spPr>
          <a:xfrm>
            <a:off x="685800" y="27854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Research Questions</a:t>
            </a:r>
          </a:p>
        </p:txBody>
      </p:sp>
      <p:sp>
        <p:nvSpPr>
          <p:cNvPr id="5" name="Content Placeholder 2">
            <a:extLst>
              <a:ext uri="{FF2B5EF4-FFF2-40B4-BE49-F238E27FC236}">
                <a16:creationId xmlns:a16="http://schemas.microsoft.com/office/drawing/2014/main" id="{6C87E664-3824-DC55-0ECA-F641B794ACA7}"/>
              </a:ext>
            </a:extLst>
          </p:cNvPr>
          <p:cNvSpPr txBox="1">
            <a:spLocks/>
          </p:cNvSpPr>
          <p:nvPr/>
        </p:nvSpPr>
        <p:spPr>
          <a:xfrm>
            <a:off x="990600" y="4091781"/>
            <a:ext cx="10515600" cy="1521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effectLst/>
                <a:latin typeface="LMRoman10-Regular-Identity-H"/>
              </a:rPr>
              <a:t>How do composite lifestyle factors such as smoking, alcohol consumption, and physical activity influence the risk of multimorbidity, specifically the co-occurrence of dementia, myocardial infarction (MI), and stroke in adults? </a:t>
            </a:r>
          </a:p>
        </p:txBody>
      </p:sp>
    </p:spTree>
    <p:extLst>
      <p:ext uri="{BB962C8B-B14F-4D97-AF65-F5344CB8AC3E}">
        <p14:creationId xmlns:p14="http://schemas.microsoft.com/office/powerpoint/2010/main" val="417855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6D3E9-AB42-62F0-C94B-12EFE4FA8F2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Dataset Introduction</a:t>
            </a:r>
          </a:p>
        </p:txBody>
      </p:sp>
      <p:pic>
        <p:nvPicPr>
          <p:cNvPr id="5" name="Content Placeholder 4" descr="A screenshot of a computer&#10;&#10;Description automatically generated">
            <a:extLst>
              <a:ext uri="{FF2B5EF4-FFF2-40B4-BE49-F238E27FC236}">
                <a16:creationId xmlns:a16="http://schemas.microsoft.com/office/drawing/2014/main" id="{99E34685-C301-7472-29ED-7018ABB2EC6F}"/>
              </a:ext>
            </a:extLst>
          </p:cNvPr>
          <p:cNvPicPr>
            <a:picLocks noGrp="1" noChangeAspect="1"/>
          </p:cNvPicPr>
          <p:nvPr>
            <p:ph idx="1"/>
          </p:nvPr>
        </p:nvPicPr>
        <p:blipFill>
          <a:blip r:embed="rId2"/>
          <a:stretch>
            <a:fillRect/>
          </a:stretch>
        </p:blipFill>
        <p:spPr>
          <a:xfrm>
            <a:off x="432225" y="2280850"/>
            <a:ext cx="11327549" cy="3823046"/>
          </a:xfrm>
          <a:prstGeom prst="rect">
            <a:avLst/>
          </a:prstGeom>
        </p:spPr>
      </p:pic>
    </p:spTree>
    <p:extLst>
      <p:ext uri="{BB962C8B-B14F-4D97-AF65-F5344CB8AC3E}">
        <p14:creationId xmlns:p14="http://schemas.microsoft.com/office/powerpoint/2010/main" val="202772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14C1A-7D4C-FC74-6155-874828209186}"/>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Project Steps</a:t>
            </a:r>
          </a:p>
        </p:txBody>
      </p:sp>
      <p:sp>
        <p:nvSpPr>
          <p:cNvPr id="3" name="Content Placeholder 2">
            <a:extLst>
              <a:ext uri="{FF2B5EF4-FFF2-40B4-BE49-F238E27FC236}">
                <a16:creationId xmlns:a16="http://schemas.microsoft.com/office/drawing/2014/main" id="{231E62CB-1BDE-BEB8-B2F6-9C484B1767EB}"/>
              </a:ext>
            </a:extLst>
          </p:cNvPr>
          <p:cNvSpPr>
            <a:spLocks noGrp="1"/>
          </p:cNvSpPr>
          <p:nvPr>
            <p:ph idx="1"/>
          </p:nvPr>
        </p:nvSpPr>
        <p:spPr>
          <a:xfrm>
            <a:off x="4810259" y="649480"/>
            <a:ext cx="6555347" cy="5546047"/>
          </a:xfrm>
        </p:spPr>
        <p:txBody>
          <a:bodyPr anchor="ctr">
            <a:normAutofit/>
          </a:bodyPr>
          <a:lstStyle/>
          <a:p>
            <a:pPr marL="342900" indent="-342900">
              <a:lnSpc>
                <a:spcPct val="150000"/>
              </a:lnSpc>
              <a:buFont typeface="+mj-lt"/>
              <a:buAutoNum type="arabicPeriod"/>
            </a:pPr>
            <a:r>
              <a:rPr lang="en-US" sz="2400" dirty="0">
                <a:effectLst/>
                <a:latin typeface="LMRoman10-Regular-Identity-H"/>
              </a:rPr>
              <a:t>Building Lifestyle score matrix and Multimorbidity score matrix.</a:t>
            </a:r>
          </a:p>
          <a:p>
            <a:pPr marL="342900" indent="-342900">
              <a:lnSpc>
                <a:spcPct val="150000"/>
              </a:lnSpc>
              <a:buFont typeface="+mj-lt"/>
              <a:buAutoNum type="arabicPeriod"/>
            </a:pPr>
            <a:r>
              <a:rPr lang="en-US" sz="2400" dirty="0">
                <a:effectLst/>
                <a:latin typeface="LMRoman10-Regular-Identity-H"/>
              </a:rPr>
              <a:t>Exploratory Data Analysis and Statistical Testing</a:t>
            </a:r>
          </a:p>
          <a:p>
            <a:pPr marL="342900" indent="-342900">
              <a:lnSpc>
                <a:spcPct val="150000"/>
              </a:lnSpc>
              <a:buFont typeface="+mj-lt"/>
              <a:buAutoNum type="arabicPeriod"/>
            </a:pPr>
            <a:r>
              <a:rPr lang="en-US" sz="2400" dirty="0">
                <a:effectLst/>
                <a:latin typeface="LMRoman10-Regular-Identity-H"/>
              </a:rPr>
              <a:t>Logistic Regression Model of the Impact of Lifestyle Score on Multimorbidity </a:t>
            </a:r>
          </a:p>
          <a:p>
            <a:pPr marL="342900" indent="-342900">
              <a:lnSpc>
                <a:spcPct val="150000"/>
              </a:lnSpc>
              <a:buFont typeface="+mj-lt"/>
              <a:buAutoNum type="arabicPeriod"/>
            </a:pPr>
            <a:r>
              <a:rPr lang="en-US" sz="2400" dirty="0">
                <a:latin typeface="LMRoman10-Regular-Identity-H"/>
              </a:rPr>
              <a:t>Model Evaluation</a:t>
            </a:r>
            <a:endParaRPr lang="en-US" sz="2400" dirty="0">
              <a:effectLst/>
              <a:latin typeface="LMRoman10-Regular-Identity-H"/>
            </a:endParaRPr>
          </a:p>
        </p:txBody>
      </p:sp>
    </p:spTree>
    <p:extLst>
      <p:ext uri="{BB962C8B-B14F-4D97-AF65-F5344CB8AC3E}">
        <p14:creationId xmlns:p14="http://schemas.microsoft.com/office/powerpoint/2010/main" val="97730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5AE394-48C4-910E-C686-DA251B296C1F}"/>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Step 1. Matrix Building </a:t>
            </a:r>
          </a:p>
        </p:txBody>
      </p:sp>
      <p:graphicFrame>
        <p:nvGraphicFramePr>
          <p:cNvPr id="5" name="Content Placeholder 2">
            <a:extLst>
              <a:ext uri="{FF2B5EF4-FFF2-40B4-BE49-F238E27FC236}">
                <a16:creationId xmlns:a16="http://schemas.microsoft.com/office/drawing/2014/main" id="{5C5C8FB4-A2D6-B623-D0AF-569F16E14E02}"/>
              </a:ext>
            </a:extLst>
          </p:cNvPr>
          <p:cNvGraphicFramePr>
            <a:graphicFrameLocks noGrp="1"/>
          </p:cNvGraphicFramePr>
          <p:nvPr>
            <p:ph idx="1"/>
            <p:extLst>
              <p:ext uri="{D42A27DB-BD31-4B8C-83A1-F6EECF244321}">
                <p14:modId xmlns:p14="http://schemas.microsoft.com/office/powerpoint/2010/main" val="2361155118"/>
              </p:ext>
            </p:extLst>
          </p:nvPr>
        </p:nvGraphicFramePr>
        <p:xfrm>
          <a:off x="632085" y="1779210"/>
          <a:ext cx="10927829" cy="4729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9380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D1F73-3DD6-81C3-4410-F300F10B390A}"/>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dirty="0">
                <a:latin typeface="+mj-lt"/>
                <a:ea typeface="+mj-ea"/>
                <a:cs typeface="+mj-cs"/>
              </a:rPr>
              <a:t>Step 2. EDA and Stat Test</a:t>
            </a:r>
          </a:p>
        </p:txBody>
      </p:sp>
      <p:sp>
        <p:nvSpPr>
          <p:cNvPr id="19"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1FEE3B65-E5AA-407F-DB4A-3E20932CA858}"/>
              </a:ext>
            </a:extLst>
          </p:cNvPr>
          <p:cNvPicPr>
            <a:picLocks noChangeAspect="1"/>
          </p:cNvPicPr>
          <p:nvPr/>
        </p:nvPicPr>
        <p:blipFill>
          <a:blip r:embed="rId2"/>
          <a:stretch>
            <a:fillRect/>
          </a:stretch>
        </p:blipFill>
        <p:spPr>
          <a:xfrm>
            <a:off x="4654296" y="630936"/>
            <a:ext cx="6870192" cy="3913632"/>
          </a:xfrm>
          <a:prstGeom prst="rect">
            <a:avLst/>
          </a:prstGeom>
        </p:spPr>
      </p:pic>
      <p:sp>
        <p:nvSpPr>
          <p:cNvPr id="14" name="Content Placeholder 13">
            <a:extLst>
              <a:ext uri="{FF2B5EF4-FFF2-40B4-BE49-F238E27FC236}">
                <a16:creationId xmlns:a16="http://schemas.microsoft.com/office/drawing/2014/main" id="{CAB12D02-F275-E6C2-D8D2-222EC55D522D}"/>
              </a:ext>
            </a:extLst>
          </p:cNvPr>
          <p:cNvSpPr>
            <a:spLocks noGrp="1"/>
          </p:cNvSpPr>
          <p:nvPr>
            <p:ph idx="1"/>
          </p:nvPr>
        </p:nvSpPr>
        <p:spPr>
          <a:xfrm>
            <a:off x="4654296" y="4798577"/>
            <a:ext cx="6894576" cy="1428487"/>
          </a:xfrm>
        </p:spPr>
        <p:txBody>
          <a:bodyPr anchor="t">
            <a:normAutofit fontScale="92500" lnSpcReduction="20000"/>
          </a:bodyPr>
          <a:lstStyle/>
          <a:p>
            <a:pPr marL="0" indent="0">
              <a:buNone/>
            </a:pPr>
            <a:r>
              <a:rPr lang="en-US" sz="2200" dirty="0"/>
              <a:t>These observations suggest a predominance of zero diseases in the population sample, a slightly higher prevalence of diseases among males, and a significant majority of White ethnicity. Additionally, there is a slight difference in the educational levels between genders, with a higher percentage of males having a college education.</a:t>
            </a:r>
          </a:p>
        </p:txBody>
      </p:sp>
    </p:spTree>
    <p:extLst>
      <p:ext uri="{BB962C8B-B14F-4D97-AF65-F5344CB8AC3E}">
        <p14:creationId xmlns:p14="http://schemas.microsoft.com/office/powerpoint/2010/main" val="374908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9676-2728-300E-96A6-3EC9E966242C}"/>
              </a:ext>
            </a:extLst>
          </p:cNvPr>
          <p:cNvSpPr>
            <a:spLocks noGrp="1"/>
          </p:cNvSpPr>
          <p:nvPr>
            <p:ph type="title"/>
          </p:nvPr>
        </p:nvSpPr>
        <p:spPr/>
        <p:txBody>
          <a:bodyPr/>
          <a:lstStyle/>
          <a:p>
            <a:r>
              <a:rPr lang="en-US" dirty="0"/>
              <a:t>Step 2. EDA and Stat Test</a:t>
            </a:r>
          </a:p>
        </p:txBody>
      </p:sp>
      <p:sp>
        <p:nvSpPr>
          <p:cNvPr id="3" name="Content Placeholder 2">
            <a:extLst>
              <a:ext uri="{FF2B5EF4-FFF2-40B4-BE49-F238E27FC236}">
                <a16:creationId xmlns:a16="http://schemas.microsoft.com/office/drawing/2014/main" id="{0E79E93E-90E8-448A-FF37-199F9D0BF1F8}"/>
              </a:ext>
            </a:extLst>
          </p:cNvPr>
          <p:cNvSpPr>
            <a:spLocks noGrp="1"/>
          </p:cNvSpPr>
          <p:nvPr>
            <p:ph idx="1"/>
          </p:nvPr>
        </p:nvSpPr>
        <p:spPr>
          <a:xfrm>
            <a:off x="838200" y="1478384"/>
            <a:ext cx="10515600" cy="2653778"/>
          </a:xfrm>
        </p:spPr>
        <p:txBody>
          <a:bodyPr/>
          <a:lstStyle/>
          <a:p>
            <a:r>
              <a:rPr lang="en-US" dirty="0"/>
              <a:t>EDA Result:</a:t>
            </a:r>
          </a:p>
          <a:p>
            <a:pPr lvl="1"/>
            <a:r>
              <a:rPr lang="en-US" dirty="0"/>
              <a:t>Gender: Males might have a higher likelihood of getting multimorbidity than Females</a:t>
            </a:r>
          </a:p>
          <a:p>
            <a:pPr lvl="1"/>
            <a:r>
              <a:rPr lang="en-US" dirty="0"/>
              <a:t>The Age-Multimorbidity boxplot shows that age might be associated with the likelihood of multimorbidity.</a:t>
            </a:r>
          </a:p>
        </p:txBody>
      </p:sp>
      <p:sp>
        <p:nvSpPr>
          <p:cNvPr id="4" name="Content Placeholder 2">
            <a:extLst>
              <a:ext uri="{FF2B5EF4-FFF2-40B4-BE49-F238E27FC236}">
                <a16:creationId xmlns:a16="http://schemas.microsoft.com/office/drawing/2014/main" id="{A3ADEED5-B44D-F640-F62D-67FB1C5290E2}"/>
              </a:ext>
            </a:extLst>
          </p:cNvPr>
          <p:cNvSpPr txBox="1">
            <a:spLocks/>
          </p:cNvSpPr>
          <p:nvPr/>
        </p:nvSpPr>
        <p:spPr>
          <a:xfrm>
            <a:off x="735957" y="4132162"/>
            <a:ext cx="10515600" cy="2653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Stat Result:</a:t>
            </a:r>
          </a:p>
          <a:p>
            <a:pPr marL="457200" lvl="1" indent="0">
              <a:buNone/>
            </a:pPr>
            <a:r>
              <a:rPr lang="en-US" dirty="0"/>
              <a:t>Combined with the Chi-test and T-test, I concluded that only gender, age, and BMI are statistically significant in the presence/absence of multimorbidity, indicating they might have an impact to the presence of multimorbidity.</a:t>
            </a:r>
          </a:p>
        </p:txBody>
      </p:sp>
    </p:spTree>
    <p:extLst>
      <p:ext uri="{BB962C8B-B14F-4D97-AF65-F5344CB8AC3E}">
        <p14:creationId xmlns:p14="http://schemas.microsoft.com/office/powerpoint/2010/main" val="357845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195A0E-2733-8B5B-102B-1B0B32758EA7}"/>
              </a:ext>
            </a:extLst>
          </p:cNvPr>
          <p:cNvSpPr>
            <a:spLocks noGrp="1"/>
          </p:cNvSpPr>
          <p:nvPr>
            <p:ph type="title"/>
          </p:nvPr>
        </p:nvSpPr>
        <p:spPr>
          <a:xfrm>
            <a:off x="645064" y="525982"/>
            <a:ext cx="4282983" cy="1200361"/>
          </a:xfrm>
        </p:spPr>
        <p:txBody>
          <a:bodyPr vert="horz" lIns="91440" tIns="45720" rIns="91440" bIns="45720" rtlCol="0" anchor="b">
            <a:normAutofit fontScale="90000"/>
          </a:bodyPr>
          <a:lstStyle/>
          <a:p>
            <a:r>
              <a:rPr lang="en-US" sz="2400" kern="1200" dirty="0">
                <a:latin typeface="+mj-lt"/>
                <a:ea typeface="+mj-ea"/>
                <a:cs typeface="+mj-cs"/>
              </a:rPr>
              <a:t>Step 3. </a:t>
            </a:r>
            <a:r>
              <a:rPr lang="en-US" sz="2400" kern="1200" dirty="0">
                <a:effectLst/>
                <a:latin typeface="+mj-lt"/>
                <a:ea typeface="+mj-ea"/>
                <a:cs typeface="+mj-cs"/>
              </a:rPr>
              <a:t>Logistic Regression Model of the Impact of Lifestyle Score on Multimorbidity </a:t>
            </a:r>
            <a:br>
              <a:rPr lang="en-US" sz="2000" kern="1200" dirty="0">
                <a:effectLst/>
                <a:latin typeface="+mj-lt"/>
                <a:ea typeface="+mj-ea"/>
                <a:cs typeface="+mj-cs"/>
              </a:rPr>
            </a:br>
            <a:endParaRPr lang="en-US" sz="2000" kern="1200" dirty="0">
              <a:latin typeface="+mj-lt"/>
              <a:ea typeface="+mj-ea"/>
              <a:cs typeface="+mj-cs"/>
            </a:endParaRPr>
          </a:p>
        </p:txBody>
      </p:sp>
      <p:sp>
        <p:nvSpPr>
          <p:cNvPr id="43" name="Rectangle 4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computer&#10;&#10;Description automatically generated">
            <a:extLst>
              <a:ext uri="{FF2B5EF4-FFF2-40B4-BE49-F238E27FC236}">
                <a16:creationId xmlns:a16="http://schemas.microsoft.com/office/drawing/2014/main" id="{7CD4CE97-9215-0556-33AF-02C64E894261}"/>
              </a:ext>
            </a:extLst>
          </p:cNvPr>
          <p:cNvPicPr>
            <a:picLocks noGrp="1" noChangeAspect="1"/>
          </p:cNvPicPr>
          <p:nvPr>
            <p:ph idx="1"/>
          </p:nvPr>
        </p:nvPicPr>
        <p:blipFill>
          <a:blip r:embed="rId2"/>
          <a:stretch>
            <a:fillRect/>
          </a:stretch>
        </p:blipFill>
        <p:spPr>
          <a:xfrm>
            <a:off x="644525" y="2506521"/>
            <a:ext cx="4283075" cy="2872575"/>
          </a:xfrm>
        </p:spPr>
      </p:pic>
      <p:sp>
        <p:nvSpPr>
          <p:cNvPr id="45" name="Rectangle 4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Description automatically generated">
            <a:extLst>
              <a:ext uri="{FF2B5EF4-FFF2-40B4-BE49-F238E27FC236}">
                <a16:creationId xmlns:a16="http://schemas.microsoft.com/office/drawing/2014/main" id="{FC781109-6575-7332-6B23-D343D23237C0}"/>
              </a:ext>
            </a:extLst>
          </p:cNvPr>
          <p:cNvPicPr>
            <a:picLocks noChangeAspect="1"/>
          </p:cNvPicPr>
          <p:nvPr/>
        </p:nvPicPr>
        <p:blipFill>
          <a:blip r:embed="rId3"/>
          <a:stretch>
            <a:fillRect/>
          </a:stretch>
        </p:blipFill>
        <p:spPr>
          <a:xfrm>
            <a:off x="5696789" y="510426"/>
            <a:ext cx="6136701" cy="5682341"/>
          </a:xfrm>
          <a:prstGeom prst="rect">
            <a:avLst/>
          </a:prstGeom>
        </p:spPr>
      </p:pic>
    </p:spTree>
    <p:extLst>
      <p:ext uri="{BB962C8B-B14F-4D97-AF65-F5344CB8AC3E}">
        <p14:creationId xmlns:p14="http://schemas.microsoft.com/office/powerpoint/2010/main" val="64746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81FB-22D3-5321-416C-7C6A52C6D32D}"/>
              </a:ext>
            </a:extLst>
          </p:cNvPr>
          <p:cNvSpPr>
            <a:spLocks noGrp="1"/>
          </p:cNvSpPr>
          <p:nvPr>
            <p:ph type="title"/>
          </p:nvPr>
        </p:nvSpPr>
        <p:spPr>
          <a:xfrm>
            <a:off x="574964" y="101889"/>
            <a:ext cx="10515600" cy="1325563"/>
          </a:xfrm>
        </p:spPr>
        <p:txBody>
          <a:bodyPr/>
          <a:lstStyle/>
          <a:p>
            <a:r>
              <a:rPr lang="en-US" dirty="0"/>
              <a:t>Step 4. Solving problem</a:t>
            </a:r>
          </a:p>
        </p:txBody>
      </p:sp>
      <p:sp>
        <p:nvSpPr>
          <p:cNvPr id="3" name="Content Placeholder 2">
            <a:extLst>
              <a:ext uri="{FF2B5EF4-FFF2-40B4-BE49-F238E27FC236}">
                <a16:creationId xmlns:a16="http://schemas.microsoft.com/office/drawing/2014/main" id="{015B900D-C8F1-A52F-83E3-1D31C56DFCFC}"/>
              </a:ext>
            </a:extLst>
          </p:cNvPr>
          <p:cNvSpPr>
            <a:spLocks noGrp="1"/>
          </p:cNvSpPr>
          <p:nvPr>
            <p:ph idx="1"/>
          </p:nvPr>
        </p:nvSpPr>
        <p:spPr>
          <a:xfrm>
            <a:off x="574964" y="1243734"/>
            <a:ext cx="10515600" cy="3439102"/>
          </a:xfrm>
        </p:spPr>
        <p:txBody>
          <a:bodyPr>
            <a:normAutofit/>
          </a:bodyPr>
          <a:lstStyle/>
          <a:p>
            <a:pPr marL="0" indent="0">
              <a:buNone/>
            </a:pPr>
            <a:r>
              <a:rPr lang="en-US" dirty="0">
                <a:latin typeface="LMRoman10-Regular-Identity-H"/>
              </a:rPr>
              <a:t>I</a:t>
            </a:r>
            <a:r>
              <a:rPr lang="en-US" dirty="0">
                <a:effectLst/>
                <a:latin typeface="LMRoman10-Regular-Identity-H"/>
              </a:rPr>
              <a:t>mbalance dataset to be solved. </a:t>
            </a:r>
          </a:p>
          <a:p>
            <a:pPr marL="0" indent="0">
              <a:buNone/>
            </a:pPr>
            <a:r>
              <a:rPr lang="en-US" dirty="0">
                <a:effectLst/>
                <a:latin typeface="LMRoman10-Regular-Identity-H"/>
              </a:rPr>
              <a:t>After several researches, some methods to solve these situations: </a:t>
            </a:r>
            <a:endParaRPr lang="en-US" sz="4000" dirty="0"/>
          </a:p>
          <a:p>
            <a:pPr marL="800100" lvl="1" indent="-342900">
              <a:buFont typeface="+mj-lt"/>
              <a:buAutoNum type="arabicPeriod"/>
            </a:pPr>
            <a:r>
              <a:rPr lang="en-US" sz="2000" dirty="0">
                <a:effectLst/>
                <a:latin typeface="LMRoman10-Regular-Identity-H"/>
              </a:rPr>
              <a:t>Resample</a:t>
            </a:r>
          </a:p>
          <a:p>
            <a:pPr marL="800100" lvl="1" indent="-342900">
              <a:buFont typeface="+mj-lt"/>
              <a:buAutoNum type="arabicPeriod"/>
            </a:pPr>
            <a:r>
              <a:rPr lang="en-US" sz="2000" strike="sngStrike" dirty="0">
                <a:effectLst/>
                <a:latin typeface="LMRoman10-Regular-Identity-H"/>
              </a:rPr>
              <a:t>SMOTE (Finding hard time to import </a:t>
            </a:r>
            <a:r>
              <a:rPr lang="en-US" sz="2000" strike="sngStrike" dirty="0" err="1">
                <a:effectLst/>
                <a:latin typeface="LMRoman10-Regular-Identity-H"/>
              </a:rPr>
              <a:t>imblearn</a:t>
            </a:r>
            <a:r>
              <a:rPr lang="en-US" sz="2000" strike="sngStrike" dirty="0">
                <a:effectLst/>
                <a:latin typeface="LMRoman10-Regular-Identity-H"/>
              </a:rPr>
              <a:t> package) </a:t>
            </a:r>
          </a:p>
          <a:p>
            <a:pPr marL="800100" lvl="1" indent="-342900">
              <a:buFont typeface="+mj-lt"/>
              <a:buAutoNum type="arabicPeriod"/>
            </a:pPr>
            <a:r>
              <a:rPr lang="en-US" sz="2000" dirty="0">
                <a:effectLst/>
                <a:latin typeface="LMRoman10-Regular-Identity-H"/>
              </a:rPr>
              <a:t>Penalized </a:t>
            </a:r>
            <a:endParaRPr lang="en-US" sz="3600" dirty="0"/>
          </a:p>
        </p:txBody>
      </p:sp>
    </p:spTree>
    <p:extLst>
      <p:ext uri="{BB962C8B-B14F-4D97-AF65-F5344CB8AC3E}">
        <p14:creationId xmlns:p14="http://schemas.microsoft.com/office/powerpoint/2010/main" val="2568767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808</Words>
  <Application>Microsoft Macintosh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LMRoman10-Regular-Identity-H</vt:lpstr>
      <vt:lpstr>LMRoman12-Bold-Identity-H</vt:lpstr>
      <vt:lpstr>Arial</vt:lpstr>
      <vt:lpstr>Calibri</vt:lpstr>
      <vt:lpstr>Calibri Light</vt:lpstr>
      <vt:lpstr>Office Theme</vt:lpstr>
      <vt:lpstr>Biobank Project</vt:lpstr>
      <vt:lpstr>Project Statement</vt:lpstr>
      <vt:lpstr>Dataset Introduction</vt:lpstr>
      <vt:lpstr>Project Steps</vt:lpstr>
      <vt:lpstr>Step 1. Matrix Building </vt:lpstr>
      <vt:lpstr>Step 2. EDA and Stat Test</vt:lpstr>
      <vt:lpstr>Step 2. EDA and Stat Test</vt:lpstr>
      <vt:lpstr>Step 3. Logistic Regression Model of the Impact of Lifestyle Score on Multimorbidity  </vt:lpstr>
      <vt:lpstr>Step 4. Solving problem</vt:lpstr>
      <vt:lpstr>Resample Coding and Results</vt:lpstr>
      <vt:lpstr>Penalized Coding and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Biobank Project</dc:title>
  <dc:creator>Chung-Kai Chou</dc:creator>
  <cp:lastModifiedBy>Chung-Kai Chou</cp:lastModifiedBy>
  <cp:revision>2</cp:revision>
  <dcterms:created xsi:type="dcterms:W3CDTF">2024-02-15T16:54:36Z</dcterms:created>
  <dcterms:modified xsi:type="dcterms:W3CDTF">2024-02-15T18:59:40Z</dcterms:modified>
</cp:coreProperties>
</file>