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  <p:embeddedFont>
      <p:font typeface="Maven Pro"/>
      <p:regular r:id="rId51"/>
      <p:bold r:id="rId52"/>
    </p:embeddedFont>
    <p:embeddedFont>
      <p:font typeface="Maven Pro Medium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avenPro-regular.fntdata"/><Relationship Id="rId50" Type="http://schemas.openxmlformats.org/officeDocument/2006/relationships/font" Target="fonts/Nunito-boldItalic.fntdata"/><Relationship Id="rId53" Type="http://schemas.openxmlformats.org/officeDocument/2006/relationships/font" Target="fonts/MavenProMedium-regular.fntdata"/><Relationship Id="rId52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MavenPr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22af2b0209_0_1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22af2b0209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22af2b020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22af2b020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2af2b0209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2af2b0209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2af2b0209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2af2b0209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2af2b020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2af2b020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2af2b0209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2af2b0209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22af2b0209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22af2b0209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2af2b020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22af2b020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2b80039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2b80039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2af2b0209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22af2b0209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2b80039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22b80039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2b80039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22b80039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22b800393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22b800393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22b80039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22b80039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2b800393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22b800393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2b800393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22b800393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22b800393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22b800393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22b800393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22b800393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22b800393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22b800393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2af2b0209_0_1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22af2b0209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2af2b0209_0_10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2af2b0209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2af2b0209_0_1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22af2b0209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22af2b0209_0_1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22af2b0209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22af2b0209_0_1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22af2b0209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22af2b0209_0_1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22af2b0209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22af2b0209_0_1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22af2b0209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22af2b0209_0_1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22af2b0209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2af2b0209_0_1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22af2b0209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22af2b0209_0_12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22af2b0209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2af2b0209_0_1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22af2b0209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22af2b0209_0_1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22af2b0209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2af2b0209_0_10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2af2b0209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22af2b0209_0_1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22af2b0209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2af2b0209_0_10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2af2b0209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2af2b0209_0_10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2af2b0209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2af2b0209_0_10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2af2b0209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2af2b0209_0_10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2af2b0209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2af2b0209_0_1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22af2b0209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2325" y="5905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Pattern Recognition and Machine Learning assignment</a:t>
            </a:r>
            <a:endParaRPr sz="2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10125" y="36080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Fotiadis Konstantinos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Bakoulas Epameinondas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787025" y="2662125"/>
            <a:ext cx="2661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January 2025</a:t>
            </a:r>
            <a:endParaRPr sz="1700"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Group 40</a:t>
            </a:r>
            <a:endParaRPr sz="1700"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 - A2 Code</a:t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500" y="1618413"/>
            <a:ext cx="7532651" cy="19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- B1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598250" y="1668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part we will make a Bayesian estimator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800"/>
              <a:t> Firstly we calculate the posterior and the prior </a:t>
            </a:r>
            <a:r>
              <a:rPr lang="en" sz="1800"/>
              <a:t>probabilities.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			       </a:t>
            </a:r>
            <a:r>
              <a:rPr b="1" lang="en" sz="1800"/>
              <a:t>Prior	</a:t>
            </a:r>
            <a:r>
              <a:rPr lang="en" sz="1800"/>
              <a:t>						  </a:t>
            </a:r>
            <a:r>
              <a:rPr b="1" lang="en" sz="1800"/>
              <a:t>Posterior</a:t>
            </a:r>
            <a:endParaRPr b="1" sz="1800"/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50" y="3563475"/>
            <a:ext cx="3371800" cy="99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425" y="3563480"/>
            <a:ext cx="4029737" cy="9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- B1 Code</a:t>
            </a:r>
            <a:endParaRPr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612" y="1748250"/>
            <a:ext cx="7762876" cy="290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- B1</a:t>
            </a:r>
            <a:endParaRPr/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139787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Now we can plot the </a:t>
            </a:r>
            <a:r>
              <a:rPr lang="en" sz="1800"/>
              <a:t>the prior and </a:t>
            </a:r>
            <a:r>
              <a:rPr lang="en" sz="1800"/>
              <a:t>posterior probabilities.</a:t>
            </a:r>
            <a:endParaRPr sz="1800"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099" y="2001825"/>
            <a:ext cx="5191800" cy="293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- B2</a:t>
            </a:r>
            <a:endParaRPr/>
          </a:p>
        </p:txBody>
      </p:sp>
      <p:sp>
        <p:nvSpPr>
          <p:cNvPr id="372" name="Google Shape;372;p26"/>
          <p:cNvSpPr txBox="1"/>
          <p:nvPr>
            <p:ph idx="1" type="body"/>
          </p:nvPr>
        </p:nvSpPr>
        <p:spPr>
          <a:xfrm>
            <a:off x="1303800" y="1672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We will now implement the predict function which is given as: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where 		is calculated by the integral: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300" y="2480050"/>
            <a:ext cx="6367398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525" y="3236425"/>
            <a:ext cx="576625" cy="1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0" y="3773450"/>
            <a:ext cx="3253199" cy="5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- B2 Code</a:t>
            </a:r>
            <a:endParaRPr/>
          </a:p>
        </p:txBody>
      </p:sp>
      <p:pic>
        <p:nvPicPr>
          <p:cNvPr id="381" name="Google Shape;3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74" y="1773325"/>
            <a:ext cx="7870148" cy="241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- B2</a:t>
            </a:r>
            <a:endParaRPr/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1303800" y="1181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can now plot the predict function h(x). The decision boundary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s again at h(x) = 0.</a:t>
            </a:r>
            <a:endParaRPr sz="1800">
              <a:highlight>
                <a:schemeClr val="lt1"/>
              </a:highlight>
            </a:endParaRPr>
          </a:p>
        </p:txBody>
      </p:sp>
      <p:pic>
        <p:nvPicPr>
          <p:cNvPr id="388" name="Google Shape;3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013" y="1981125"/>
            <a:ext cx="5419976" cy="31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- B2</a:t>
            </a:r>
            <a:endParaRPr/>
          </a:p>
        </p:txBody>
      </p:sp>
      <p:sp>
        <p:nvSpPr>
          <p:cNvPr id="394" name="Google Shape;394;p29"/>
          <p:cNvSpPr txBox="1"/>
          <p:nvPr>
            <p:ph idx="1" type="body"/>
          </p:nvPr>
        </p:nvSpPr>
        <p:spPr>
          <a:xfrm>
            <a:off x="1303800" y="1244675"/>
            <a:ext cx="77508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11"/>
              <a:t>This time the classification </a:t>
            </a:r>
            <a:r>
              <a:rPr lang="en" sz="1811"/>
              <a:t>achieves</a:t>
            </a:r>
            <a:r>
              <a:rPr lang="en" sz="1811"/>
              <a:t> 100% accuracy, since for each point in the dataset D1 we have h(x)&gt;0 and for the points in dataset D2 we have h(x)&lt;0.</a:t>
            </a:r>
            <a:r>
              <a:rPr lang="en" sz="2643"/>
              <a:t> 												</a:t>
            </a:r>
            <a:endParaRPr sz="2643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25"/>
              <a:t>The Bayesian Estimation seems like the better approach since it incorporates the prior knowledge about the parameter θ through the prior distribution p(θ), leading to better parameter estimations. </a:t>
            </a:r>
            <a:r>
              <a:rPr lang="en" sz="1800">
                <a:highlight>
                  <a:srgbClr val="FFFFFF"/>
                </a:highlight>
              </a:rPr>
              <a:t>In contrast, the MLE only relies on our dataset and tries to maximize the likelihood p(D|θ), without taking into account any information about the prior distribution of our parameter θ.</a:t>
            </a:r>
            <a:endParaRPr sz="18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- B2</a:t>
            </a:r>
            <a:endParaRPr/>
          </a:p>
        </p:txBody>
      </p:sp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1303800" y="1513800"/>
            <a:ext cx="75963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BE accounts for all possible values of θ compared to MLE that estimates a single point 	that maximizes the likelihood.				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It's important to note that the BE is a lot more computationally complex and expensive compared to MLE, so even though BE leads to better results, it might not be worth implementing in practice (especially for bigger multi-dimensional problems).</a:t>
            </a:r>
            <a:endParaRPr sz="18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525" y="1913644"/>
            <a:ext cx="167650" cy="2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 - C1.1</a:t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1303800" y="1196275"/>
            <a:ext cx="76548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 this section we will </a:t>
            </a:r>
            <a:r>
              <a:rPr lang="en" sz="2100"/>
              <a:t>train</a:t>
            </a:r>
            <a:r>
              <a:rPr lang="en" sz="2100"/>
              <a:t> the </a:t>
            </a:r>
            <a:r>
              <a:rPr lang="en" sz="2100"/>
              <a:t>Decision Tree Classifier</a:t>
            </a:r>
            <a:r>
              <a:rPr lang="en" sz="2100"/>
              <a:t> algorithm with the first half of the first </a:t>
            </a:r>
            <a:r>
              <a:rPr lang="en" sz="2100">
                <a:highlight>
                  <a:srgbClr val="FFFFFF"/>
                </a:highlight>
              </a:rPr>
              <a:t>2 features from the Iris dataset and then use it to </a:t>
            </a:r>
            <a:r>
              <a:rPr lang="en" sz="2100">
                <a:highlight>
                  <a:srgbClr val="FFFFFF"/>
                </a:highlight>
              </a:rPr>
              <a:t>classify the other half.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We will first iterate over the depth values </a:t>
            </a:r>
            <a:r>
              <a:rPr b="1" lang="en" sz="2100"/>
              <a:t>[1,15]</a:t>
            </a:r>
            <a:r>
              <a:rPr lang="en" sz="2100"/>
              <a:t> in order to find optimal depth that provides the best accuracy. The depth and accuracy values are saved in an array to plot them later on.</a:t>
            </a:r>
            <a:endParaRPr sz="21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100"/>
              <a:t>For each depth, we create a new DecisionTreeClassifier and we fit the training data. Then, the model predicts the labels for the test dataset and calculates the accuracy using the accuracy_score function. If the accuracy is higher than the previous best accuracy, we update best_accuracy and best_depth with the new values.</a:t>
            </a:r>
            <a:endParaRPr sz="2100"/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Our goal is to build a Maximum Likelihood Classifier (MLE) to estimate the θ parameters of the pdf function</a:t>
            </a:r>
            <a:endParaRPr sz="1800"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 - A1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962" y="2931188"/>
            <a:ext cx="3024975" cy="6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47775" y="3832100"/>
            <a:ext cx="70305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for each class ω1 (no stress) and ω2 (stress) given the samples D1 and D2.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 - C1.1</a:t>
            </a:r>
            <a:endParaRPr/>
          </a:p>
        </p:txBody>
      </p:sp>
      <p:sp>
        <p:nvSpPr>
          <p:cNvPr id="413" name="Google Shape;413;p32"/>
          <p:cNvSpPr txBox="1"/>
          <p:nvPr>
            <p:ph idx="1" type="body"/>
          </p:nvPr>
        </p:nvSpPr>
        <p:spPr>
          <a:xfrm>
            <a:off x="1495975" y="1283575"/>
            <a:ext cx="70305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Now we are going to plot the accuracy for each depth value. </a:t>
            </a:r>
            <a:endParaRPr sz="1800"/>
          </a:p>
        </p:txBody>
      </p:sp>
      <p:pic>
        <p:nvPicPr>
          <p:cNvPr id="414" name="Google Shape;4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00" y="1768425"/>
            <a:ext cx="5694904" cy="33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 - C1.1</a:t>
            </a:r>
            <a:endParaRPr/>
          </a:p>
        </p:txBody>
      </p:sp>
      <p:sp>
        <p:nvSpPr>
          <p:cNvPr id="420" name="Google Shape;420;p33"/>
          <p:cNvSpPr txBox="1"/>
          <p:nvPr>
            <p:ph idx="1" type="body"/>
          </p:nvPr>
        </p:nvSpPr>
        <p:spPr>
          <a:xfrm>
            <a:off x="1303800" y="1597875"/>
            <a:ext cx="70305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can clearly see that the highest accuracy is for </a:t>
            </a:r>
            <a:r>
              <a:rPr b="1" lang="en" sz="1800"/>
              <a:t>depth=3</a:t>
            </a:r>
            <a:r>
              <a:rPr lang="en" sz="1800"/>
              <a:t> with a value of </a:t>
            </a:r>
            <a:r>
              <a:rPr b="1" lang="en" sz="1800"/>
              <a:t>0.7866</a:t>
            </a:r>
            <a:r>
              <a:rPr lang="en" sz="1800"/>
              <a:t>. The accuracy has a significant drop at </a:t>
            </a:r>
            <a:r>
              <a:rPr b="1" lang="en" sz="1800"/>
              <a:t>depth=7</a:t>
            </a:r>
            <a:r>
              <a:rPr lang="en" sz="1800"/>
              <a:t>, indicating that there's </a:t>
            </a:r>
            <a:r>
              <a:rPr b="1" lang="en" sz="1800"/>
              <a:t>overfitting</a:t>
            </a:r>
            <a:r>
              <a:rPr lang="en" sz="1800"/>
              <a:t> and the model fails to generalize. Thus, it is unable to perform well on unseen data.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In our case the training set is relatively small (150 samples) so large depth values are not suitable. Keeping the depth to low values between 2−5 is great option if we want to avoid both overfitting and underfitting.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 - C1.2</a:t>
            </a:r>
            <a:endParaRPr/>
          </a:p>
        </p:txBody>
      </p:sp>
      <p:sp>
        <p:nvSpPr>
          <p:cNvPr id="426" name="Google Shape;426;p34"/>
          <p:cNvSpPr txBox="1"/>
          <p:nvPr>
            <p:ph idx="1" type="body"/>
          </p:nvPr>
        </p:nvSpPr>
        <p:spPr>
          <a:xfrm>
            <a:off x="1245300" y="1254775"/>
            <a:ext cx="77766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500"/>
              <a:t>Displaying the decision boundaries for our best depth (=3) and the points from both the training and test sets, we can see that the model is neither overfitting or underfitting.</a:t>
            </a:r>
            <a:endParaRPr sz="1500"/>
          </a:p>
        </p:txBody>
      </p:sp>
      <p:pic>
        <p:nvPicPr>
          <p:cNvPr id="427" name="Google Shape;4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802" y="1881950"/>
            <a:ext cx="5520502" cy="32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 - C2.1</a:t>
            </a:r>
            <a:endParaRPr/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1303800" y="1689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section we are using Random Forest Classifier with bootstrap enabled, that creates 100 trees using 50% of the training points.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Just like before, we're going to iterate over the depth values </a:t>
            </a:r>
            <a:r>
              <a:rPr b="1" lang="en" sz="1800"/>
              <a:t>[1,15]</a:t>
            </a:r>
            <a:r>
              <a:rPr lang="en" sz="1800"/>
              <a:t> and for each one create a random forest with </a:t>
            </a:r>
            <a:r>
              <a:rPr b="1" lang="en" sz="1800"/>
              <a:t>γ=0.5</a:t>
            </a:r>
            <a:r>
              <a:rPr lang="en" sz="1800"/>
              <a:t>. Our aim is to find the depth with the highest accuracy.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 - C2.1</a:t>
            </a:r>
            <a:endParaRPr/>
          </a:p>
        </p:txBody>
      </p:sp>
      <p:sp>
        <p:nvSpPr>
          <p:cNvPr id="439" name="Google Shape;439;p36"/>
          <p:cNvSpPr txBox="1"/>
          <p:nvPr>
            <p:ph idx="1" type="body"/>
          </p:nvPr>
        </p:nvSpPr>
        <p:spPr>
          <a:xfrm>
            <a:off x="1696475" y="1250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We </a:t>
            </a:r>
            <a:r>
              <a:rPr lang="en" sz="1800"/>
              <a:t>plot again the accuracy for each depth value.</a:t>
            </a:r>
            <a:endParaRPr/>
          </a:p>
        </p:txBody>
      </p:sp>
      <p:pic>
        <p:nvPicPr>
          <p:cNvPr id="440" name="Google Shape;4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9" y="1786350"/>
            <a:ext cx="5560400" cy="33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 txBox="1"/>
          <p:nvPr/>
        </p:nvSpPr>
        <p:spPr>
          <a:xfrm>
            <a:off x="5756350" y="1959525"/>
            <a:ext cx="33876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highest accuracy achieved with the Random Forest Classifier is 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0.8266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with 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depth=2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From the plot we can see for higher depth values the accuracy drops since we're overfitting. For depth=1 we have underfitting since the depth is too small.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 - C2.2 </a:t>
            </a:r>
            <a:endParaRPr/>
          </a:p>
        </p:txBody>
      </p:sp>
      <p:sp>
        <p:nvSpPr>
          <p:cNvPr id="447" name="Google Shape;447;p3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We display again the decision boundaries for the best depth (=2).</a:t>
            </a:r>
            <a:endParaRPr sz="1800"/>
          </a:p>
        </p:txBody>
      </p:sp>
      <p:pic>
        <p:nvPicPr>
          <p:cNvPr id="448" name="Google Shape;4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825" y="1757950"/>
            <a:ext cx="5534350" cy="33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 - C2.3 </a:t>
            </a:r>
            <a:endParaRPr/>
          </a:p>
        </p:txBody>
      </p:sp>
      <p:sp>
        <p:nvSpPr>
          <p:cNvPr id="454" name="Google Shape;454;p38"/>
          <p:cNvSpPr txBox="1"/>
          <p:nvPr>
            <p:ph idx="1" type="body"/>
          </p:nvPr>
        </p:nvSpPr>
        <p:spPr>
          <a:xfrm>
            <a:off x="958350" y="1597875"/>
            <a:ext cx="7721400" cy="3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Comparing the 2 decision boundaries we can conclude that the random forest classifier with γ = 0.5 achieves </a:t>
            </a:r>
            <a:r>
              <a:rPr b="1" lang="en" sz="1800"/>
              <a:t>higher accuracy</a:t>
            </a:r>
            <a:r>
              <a:rPr lang="en" sz="1800"/>
              <a:t> than the single decision tree classifier. </a:t>
            </a:r>
            <a:endParaRPr sz="1800"/>
          </a:p>
          <a:p>
            <a:pPr indent="0" lvl="0" marL="0" marR="1905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The decision tree produces more rectangular boundaries while the random forest, by combining multiple trees, generates </a:t>
            </a:r>
            <a:r>
              <a:rPr b="1" lang="en" sz="1800"/>
              <a:t>smoother and more flexible boundaries</a:t>
            </a:r>
            <a:r>
              <a:rPr lang="en" sz="1800"/>
              <a:t>, better capturing complex patterns in the data. Using γ=0.5 ensures a balance between diversity and accuracy by training each tree on 50% of the data. This configuration avoids overfitting while maintaining a sufficient amount of information for accurate predictions.</a:t>
            </a:r>
            <a:endParaRPr sz="1800"/>
          </a:p>
          <a:p>
            <a:pPr indent="0" lvl="0" marL="0" marR="1905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 - C2.3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 txBox="1"/>
          <p:nvPr>
            <p:ph idx="1" type="body"/>
          </p:nvPr>
        </p:nvSpPr>
        <p:spPr>
          <a:xfrm>
            <a:off x="1303800" y="1263125"/>
            <a:ext cx="70305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Lastly, we're going to test the effect of γ for a specific depth value (e.g. 3) by printing the accuracy for various γ.</a:t>
            </a:r>
            <a:endParaRPr sz="1800"/>
          </a:p>
        </p:txBody>
      </p:sp>
      <p:pic>
        <p:nvPicPr>
          <p:cNvPr id="461" name="Google Shape;4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100" y="2058725"/>
            <a:ext cx="5301806" cy="30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 - C2.3 </a:t>
            </a:r>
            <a:endParaRPr/>
          </a:p>
        </p:txBody>
      </p:sp>
      <p:sp>
        <p:nvSpPr>
          <p:cNvPr id="467" name="Google Shape;467;p40"/>
          <p:cNvSpPr txBox="1"/>
          <p:nvPr>
            <p:ph idx="1" type="body"/>
          </p:nvPr>
        </p:nvSpPr>
        <p:spPr>
          <a:xfrm>
            <a:off x="1303800" y="1203150"/>
            <a:ext cx="78402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Random Forest algorithm, the parameter γ represents the proportion of the training dataset used for each bootstrap sample. It directly influences the diversity and robustness of the model.</a:t>
            </a:r>
            <a:endParaRPr sz="2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expected performance based on the γ value is the following:</a:t>
            </a:r>
            <a:endParaRPr sz="2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0"/>
          <p:cNvSpPr txBox="1"/>
          <p:nvPr/>
        </p:nvSpPr>
        <p:spPr>
          <a:xfrm>
            <a:off x="685525" y="2155550"/>
            <a:ext cx="37779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Small γ</a:t>
            </a: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(e.g., 20%)</a:t>
            </a:r>
            <a:endParaRPr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unito"/>
              <a:buChar char="●"/>
            </a:pP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Pros: High diversity among trees due to smaller sample sizes. Reduces overfitting, especially for noisy datasets.</a:t>
            </a:r>
            <a:endParaRPr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unito"/>
              <a:buChar char="●"/>
            </a:pP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Cons: May lead to underfitting since individual trees are trained on limited data.</a:t>
            </a:r>
            <a:endParaRPr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Medium γ </a:t>
            </a: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(e.g., 50%)</a:t>
            </a:r>
            <a:endParaRPr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unito"/>
              <a:buChar char="●"/>
            </a:pP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Pros: Balanced approach between diversity and training data size. Provides sufficient information for each tree to learn patterns while retaining diversity.</a:t>
            </a:r>
            <a:endParaRPr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unito"/>
              <a:buChar char="●"/>
            </a:pP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Cons: Might not capture highly complex patterns if data is too sparse.</a:t>
            </a:r>
            <a:endParaRPr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4856075" y="2155550"/>
            <a:ext cx="40941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Large γ</a:t>
            </a: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(e.g., 80%)</a:t>
            </a:r>
            <a:endParaRPr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unito"/>
              <a:buChar char="●"/>
            </a:pP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Pros: Higher accuracy in training, as each tree learns from a larger dataset. Suitable for large, clean datasets with low noise.</a:t>
            </a:r>
            <a:endParaRPr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unito"/>
              <a:buChar char="●"/>
            </a:pP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Cons: Reduces diversity, leading to overfitting. Poor generalization to unseen data.</a:t>
            </a:r>
            <a:endParaRPr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4856075" y="3572150"/>
            <a:ext cx="42879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our case the accuracy fluctuates between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0.8</a:t>
            </a: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0.8266</a:t>
            </a: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eaching its peak at </a:t>
            </a: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γ=40%</a:t>
            </a: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The accuracy stays constant after that, indicating no real preference for a specific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γ</a:t>
            </a: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value. This could be because the dataset is relatively small and the model is not very complex.A typical default value of </a:t>
            </a:r>
            <a:r>
              <a:rPr b="1"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γ = 0.5</a:t>
            </a:r>
            <a:r>
              <a:rPr lang="en" sz="10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often balances accuracy and generalization and leads to good results.</a:t>
            </a:r>
            <a:endParaRPr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"/>
          <p:cNvSpPr txBox="1"/>
          <p:nvPr>
            <p:ph idx="1" type="body"/>
          </p:nvPr>
        </p:nvSpPr>
        <p:spPr>
          <a:xfrm>
            <a:off x="1303800" y="1597875"/>
            <a:ext cx="70305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goal in this assignment is to train our own model in order to accurately predict the labels from a test set.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We first import the datasets into our project</a:t>
            </a:r>
            <a:endParaRPr sz="1800"/>
          </a:p>
        </p:txBody>
      </p:sp>
      <p:sp>
        <p:nvSpPr>
          <p:cNvPr id="476" name="Google Shape;476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</a:t>
            </a:r>
            <a:endParaRPr/>
          </a:p>
        </p:txBody>
      </p:sp>
      <p:pic>
        <p:nvPicPr>
          <p:cNvPr id="477" name="Google Shape;4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375" y="3033675"/>
            <a:ext cx="5735174" cy="16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 likelihood is given as</a:t>
            </a:r>
            <a:endParaRPr sz="1800"/>
          </a:p>
        </p:txBody>
      </p:sp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 - A1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56825" y="3262850"/>
            <a:ext cx="70305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but since the logarithm is a monotonically increasing function, we will use the log-likelihood which is given as</a:t>
            </a:r>
            <a:endParaRPr sz="1800"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962" y="2571750"/>
            <a:ext cx="2938075" cy="4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975" y="4213375"/>
            <a:ext cx="2732050" cy="3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>
            <p:ph idx="1" type="body"/>
          </p:nvPr>
        </p:nvSpPr>
        <p:spPr>
          <a:xfrm>
            <a:off x="1303800" y="1597875"/>
            <a:ext cx="70305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After importing, we transform the values of the features using </a:t>
            </a:r>
            <a:r>
              <a:rPr b="1" lang="en" sz="1800"/>
              <a:t>StandardScaler</a:t>
            </a:r>
            <a:r>
              <a:rPr lang="en" sz="1800"/>
              <a:t> to ensure that the model is not biased towards any feature. The main idea behind it is to transform our data such that its distribution will have a mean value 0 and standard deviation of 1.</a:t>
            </a:r>
            <a:endParaRPr sz="1800"/>
          </a:p>
        </p:txBody>
      </p:sp>
      <p:sp>
        <p:nvSpPr>
          <p:cNvPr id="483" name="Google Shape;483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</a:t>
            </a:r>
            <a:endParaRPr/>
          </a:p>
        </p:txBody>
      </p:sp>
      <p:pic>
        <p:nvPicPr>
          <p:cNvPr id="484" name="Google Shape;4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150" y="3079350"/>
            <a:ext cx="4141224" cy="14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 txBox="1"/>
          <p:nvPr>
            <p:ph idx="1" type="body"/>
          </p:nvPr>
        </p:nvSpPr>
        <p:spPr>
          <a:xfrm>
            <a:off x="1303800" y="1597875"/>
            <a:ext cx="70305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Before we start training our models, we will do some </a:t>
            </a:r>
            <a:r>
              <a:rPr b="1" lang="en" sz="1800"/>
              <a:t>hyperparameter tuning</a:t>
            </a:r>
            <a:r>
              <a:rPr lang="en" sz="1800"/>
              <a:t> to find the best hyperparameters for each model.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We will use </a:t>
            </a:r>
            <a:r>
              <a:rPr b="1" lang="en" sz="1800"/>
              <a:t>GridSearchCV</a:t>
            </a:r>
            <a:r>
              <a:rPr lang="en" sz="1800"/>
              <a:t> for this purpose. It performs an exhaustive search over specified parameter values for an estimator. The accuracy of the model is calculated using </a:t>
            </a:r>
            <a:r>
              <a:rPr b="1" lang="en" sz="1800"/>
              <a:t>5-fold cross-validation.</a:t>
            </a:r>
            <a:endParaRPr b="1" sz="1800"/>
          </a:p>
        </p:txBody>
      </p:sp>
      <p:sp>
        <p:nvSpPr>
          <p:cNvPr id="490" name="Google Shape;490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</a:t>
            </a:r>
            <a:endParaRPr/>
          </a:p>
        </p:txBody>
      </p:sp>
      <p:pic>
        <p:nvPicPr>
          <p:cNvPr id="496" name="Google Shape;4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100" y="1215325"/>
            <a:ext cx="3061726" cy="37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4"/>
          <p:cNvPicPr preferRelativeResize="0"/>
          <p:nvPr/>
        </p:nvPicPr>
        <p:blipFill rotWithShape="1">
          <a:blip r:embed="rId4">
            <a:alphaModFix/>
          </a:blip>
          <a:srcRect b="0" l="550" r="-550" t="0"/>
          <a:stretch/>
        </p:blipFill>
        <p:spPr>
          <a:xfrm>
            <a:off x="4383900" y="1320500"/>
            <a:ext cx="4734001" cy="353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</a:t>
            </a:r>
            <a:endParaRPr/>
          </a:p>
        </p:txBody>
      </p:sp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662" y="1241400"/>
            <a:ext cx="5718674" cy="37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/>
          <p:nvPr>
            <p:ph idx="1" type="body"/>
          </p:nvPr>
        </p:nvSpPr>
        <p:spPr>
          <a:xfrm>
            <a:off x="1303800" y="1597875"/>
            <a:ext cx="7030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 hyperparameter tuning took a total 1.5 hours, which is worth noting. Now we can print the training results</a:t>
            </a:r>
            <a:endParaRPr sz="1800"/>
          </a:p>
        </p:txBody>
      </p:sp>
      <p:sp>
        <p:nvSpPr>
          <p:cNvPr id="509" name="Google Shape;509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</a:t>
            </a:r>
            <a:endParaRPr/>
          </a:p>
        </p:txBody>
      </p:sp>
      <p:pic>
        <p:nvPicPr>
          <p:cNvPr id="510" name="Google Shape;5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925" y="2532600"/>
            <a:ext cx="6136250" cy="12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 - Hyperparameter Tuning results</a:t>
            </a:r>
            <a:endParaRPr/>
          </a:p>
        </p:txBody>
      </p:sp>
      <p:sp>
        <p:nvSpPr>
          <p:cNvPr id="516" name="Google Shape;516;p47"/>
          <p:cNvSpPr txBox="1"/>
          <p:nvPr>
            <p:ph idx="1" type="body"/>
          </p:nvPr>
        </p:nvSpPr>
        <p:spPr>
          <a:xfrm>
            <a:off x="1230850" y="1064475"/>
            <a:ext cx="77895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50"/>
              <a:t>Naive Bayes: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Parameters: None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Accuracy: 0.7026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50"/>
              <a:t>k-NN: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Parameters: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Number of Neighbors</a:t>
            </a:r>
            <a:r>
              <a:rPr lang="en" sz="1250"/>
              <a:t>: 9, 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Distance Metric Parameter</a:t>
            </a:r>
            <a:r>
              <a:rPr lang="en" sz="1250"/>
              <a:t>: 2 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Weight Function</a:t>
            </a:r>
            <a:r>
              <a:rPr lang="en" sz="1250"/>
              <a:t>: distance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Accuracy: 0.8220</a:t>
            </a:r>
            <a:endParaRPr sz="125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50"/>
              <a:t>Perceptron: </a:t>
            </a:r>
            <a:endParaRPr b="1"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Parameters: 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Regularization Parameter</a:t>
            </a:r>
            <a:r>
              <a:rPr lang="en" sz="1250"/>
              <a:t>: 0.0001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Maximum Iterations</a:t>
            </a:r>
            <a:r>
              <a:rPr lang="en" sz="1250"/>
              <a:t>: 1000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Penalty Type</a:t>
            </a:r>
            <a:r>
              <a:rPr lang="en" sz="1250"/>
              <a:t>: l1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Accuracy: 0.7057</a:t>
            </a:r>
            <a:endParaRPr sz="12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 - Hyperparameter Tuning results</a:t>
            </a:r>
            <a:endParaRPr/>
          </a:p>
        </p:txBody>
      </p:sp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1230850" y="1064475"/>
            <a:ext cx="77895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Logistic Regression: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Parameters: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Inverse Regularization Strength (C): 0.01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Penalty Type: l2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Optimization Algorithm: saga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Accuracy: 0.7811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50"/>
              <a:t>SVM: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Parameters: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Regularization Parameter (C): 10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Kernel Coefficient (gamma): auto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Kernel Type: rbf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Accuracy: 0.8534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50"/>
              <a:t>SVM Linear: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Parameters: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Regularization Parameter (C): 0.1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Accuracy: 0.7634</a:t>
            </a:r>
            <a:endParaRPr b="1" sz="12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 - Hyperparameter Tuning results</a:t>
            </a:r>
            <a:endParaRPr/>
          </a:p>
        </p:txBody>
      </p:sp>
      <p:sp>
        <p:nvSpPr>
          <p:cNvPr id="528" name="Google Shape;528;p49"/>
          <p:cNvSpPr txBox="1"/>
          <p:nvPr>
            <p:ph idx="1" type="body"/>
          </p:nvPr>
        </p:nvSpPr>
        <p:spPr>
          <a:xfrm>
            <a:off x="1230850" y="1064475"/>
            <a:ext cx="77895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50"/>
              <a:t>Random Forests: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Parameters: 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Maximum Depth: 20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Number of Features Considered for Splits: sqrt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Number of Trees: 200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Accuracy = 0.8140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50"/>
              <a:t>AdaBoost: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Parameters: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Learning Rate: 1.0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Number of Estimators: 200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Accuracy = 0.6609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50"/>
              <a:t>Decision Tree: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Parameters: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Maximum Depth: 10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Minimum Samples per Leaf: 4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Minimum Samples for Splits: 10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Accuracy = 0.6390</a:t>
            </a:r>
            <a:endParaRPr b="1" sz="1250"/>
          </a:p>
        </p:txBody>
      </p:sp>
      <p:sp>
        <p:nvSpPr>
          <p:cNvPr id="529" name="Google Shape;529;p49"/>
          <p:cNvSpPr txBox="1"/>
          <p:nvPr>
            <p:ph idx="1" type="body"/>
          </p:nvPr>
        </p:nvSpPr>
        <p:spPr>
          <a:xfrm>
            <a:off x="4799200" y="2158350"/>
            <a:ext cx="4161300" cy="1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50"/>
              <a:t>Neural Networks:</a:t>
            </a:r>
            <a:r>
              <a:rPr lang="en" sz="1250"/>
              <a:t> 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Parameters: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Activation Function: relu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Regularization Parameter (alpha): 1e-05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Hidden Layer Sizes: (100,)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Initial Learning Rate: 0.001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Best Accuracy = 0.8279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 txBox="1"/>
          <p:nvPr>
            <p:ph idx="1" type="body"/>
          </p:nvPr>
        </p:nvSpPr>
        <p:spPr>
          <a:xfrm>
            <a:off x="1303800" y="1597875"/>
            <a:ext cx="70305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We will select the model with the best accuracy, using the optimal hyperparameters</a:t>
            </a:r>
            <a:endParaRPr sz="1800"/>
          </a:p>
        </p:txBody>
      </p:sp>
      <p:sp>
        <p:nvSpPr>
          <p:cNvPr id="535" name="Google Shape;535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</a:t>
            </a:r>
            <a:endParaRPr/>
          </a:p>
        </p:txBody>
      </p:sp>
      <p:pic>
        <p:nvPicPr>
          <p:cNvPr id="536" name="Google Shape;5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838" y="2466300"/>
            <a:ext cx="6038426" cy="11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0"/>
          <p:cNvSpPr txBox="1"/>
          <p:nvPr>
            <p:ph idx="1" type="body"/>
          </p:nvPr>
        </p:nvSpPr>
        <p:spPr>
          <a:xfrm>
            <a:off x="1303813" y="3650000"/>
            <a:ext cx="70305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Best Model:</a:t>
            </a:r>
            <a:r>
              <a:rPr lang="en" sz="1600"/>
              <a:t> SVM with accuracy 0.8534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Hyperparameters of the best model:</a:t>
            </a:r>
            <a:endParaRPr sz="160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Regularization Parameter (C): 10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Kernel Coefficient (gamma): auto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Kernel Type: rbf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1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 model with the highest accuracy is </a:t>
            </a:r>
            <a:r>
              <a:rPr b="1" lang="en" sz="1800"/>
              <a:t>SVM (Support Vector Machine)</a:t>
            </a:r>
            <a:r>
              <a:rPr lang="en" sz="1800"/>
              <a:t> with hyperparameters shown below. We will use this model to make predictions on the test dataset</a:t>
            </a:r>
            <a:endParaRPr sz="1800"/>
          </a:p>
        </p:txBody>
      </p:sp>
      <p:sp>
        <p:nvSpPr>
          <p:cNvPr id="543" name="Google Shape;543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 - Best model</a:t>
            </a:r>
            <a:endParaRPr/>
          </a:p>
        </p:txBody>
      </p:sp>
      <p:pic>
        <p:nvPicPr>
          <p:cNvPr id="544" name="Google Shape;5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675" y="2651700"/>
            <a:ext cx="6844753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667125"/>
            <a:ext cx="7030500" cy="1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720"/>
              <a:t>In order to find the θ value that maximizes the log-likelihood (and the likelihood), we will pass a large range of theta values and return the one that maximizes the log-likelihood. </a:t>
            </a:r>
            <a:endParaRPr sz="17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720"/>
              <a:t>We follow this approach since calculating the gradient of the log-likelihood is computationally difficult.</a:t>
            </a:r>
            <a:endParaRPr sz="2820"/>
          </a:p>
        </p:txBody>
      </p:sp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 - A1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3561025"/>
            <a:ext cx="71940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760"/>
              <a:t>We need to select a range of theta values that will likely maximize the log-likelihood. Since our data (D1, D2) range from [-4.5, 4.1], we are going to select a slightly bigger range </a:t>
            </a:r>
            <a:r>
              <a:rPr b="1" lang="en" sz="1760"/>
              <a:t>[-6, 6]</a:t>
            </a:r>
            <a:r>
              <a:rPr lang="en" sz="1760"/>
              <a:t> to make sure that the theta value that maximizes the log-likelihood is included.</a:t>
            </a:r>
            <a:endParaRPr sz="176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Now we're going to train the model on the entire dataset, and then make predictions on the test dataset. We will then save the predictions to a numpy file.</a:t>
            </a:r>
            <a:endParaRPr sz="1800"/>
          </a:p>
        </p:txBody>
      </p:sp>
      <p:sp>
        <p:nvSpPr>
          <p:cNvPr id="550" name="Google Shape;550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</a:t>
            </a:r>
            <a:endParaRPr/>
          </a:p>
        </p:txBody>
      </p:sp>
      <p:pic>
        <p:nvPicPr>
          <p:cNvPr id="551" name="Google Shape;5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000" y="2780500"/>
            <a:ext cx="3683999" cy="14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Thank you for your time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 - A1 Code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950" y="1299725"/>
            <a:ext cx="7076199" cy="345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088875"/>
            <a:ext cx="7030500" cy="1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720"/>
              <a:t>Now we can plot the log-likelihood for each class and for different θ values, as well as the θ1 and θ2 values that maximizes the log-likelihoods.</a:t>
            </a:r>
            <a:endParaRPr sz="2820"/>
          </a:p>
        </p:txBody>
      </p:sp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 - A1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225" y="2066800"/>
            <a:ext cx="5163550" cy="3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 - A2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468375"/>
            <a:ext cx="7030500" cy="1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720"/>
              <a:t>Now we’re tasked with using the linear discriminant function</a:t>
            </a:r>
            <a:endParaRPr sz="282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75" y="2041875"/>
            <a:ext cx="6658400" cy="3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348125" y="2571750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720"/>
              <a:t>to classify the 2 datasets.</a:t>
            </a:r>
            <a:endParaRPr sz="17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720"/>
              <a:t>We will first calculate the a-priori probabilities for each class. We have 7 samples in class ω1 and 5 samples in class ω2 (12 total), so the a-priori probabilities are calculated as:</a:t>
            </a:r>
            <a:endParaRPr sz="1720"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575" y="4175325"/>
            <a:ext cx="3110450" cy="6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546" y="4220498"/>
            <a:ext cx="3110417" cy="6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 - A2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1267650" y="1166275"/>
            <a:ext cx="7030500" cy="1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0"/>
              <a:t>We can now calculate all of the g values and plot them. The decision boundary is g(x) = 0</a:t>
            </a:r>
            <a:endParaRPr sz="17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720"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850" y="1839825"/>
            <a:ext cx="5425250" cy="3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 - A2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267650" y="1090075"/>
            <a:ext cx="7030500" cy="1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0"/>
              <a:t>For the classification to be correct we need to: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0"/>
              <a:t>- Assign x in class ω1 (no stress) if g(x) &gt; 0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0"/>
              <a:t>- Assign x in class ω2 (stress) if g(x) &lt; 0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0"/>
              <a:t>while the decision boundary is g(x) = 0.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0"/>
              <a:t>We can clearly see that the classification is fairly accurate, since </a:t>
            </a:r>
            <a:r>
              <a:rPr b="1" lang="en" sz="1720"/>
              <a:t>11 out of 12 points are classified correctly.</a:t>
            </a:r>
            <a:r>
              <a:rPr lang="en" sz="1720"/>
              <a:t> Only one point from class ω1 is not classified correctly.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720"/>
              <a:t>We could try to change the discriminant function so it achieves perfect classification of our samples, but this might lead to </a:t>
            </a:r>
            <a:r>
              <a:rPr b="1" lang="en" sz="1720"/>
              <a:t>overfitting</a:t>
            </a:r>
            <a:r>
              <a:rPr lang="en" sz="1720"/>
              <a:t> which is not desirable since the model might not generalize well and thus perform poorly on different sample data.</a:t>
            </a:r>
            <a:endParaRPr sz="17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